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tags/tag14.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10.xml" ContentType="application/vnd.openxmlformats-officedocument.drawingml.chart+xml"/>
  <Override PartName="/ppt/theme/themeOverride3.xml" ContentType="application/vnd.openxmlformats-officedocument.themeOverride+xml"/>
  <Override PartName="/ppt/notesSlides/notesSlide13.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theme/themeOverride4.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6.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theme/themeOverride7.xml" ContentType="application/vnd.openxmlformats-officedocument.themeOverride+xml"/>
  <Override PartName="/ppt/tags/tag15.xml" ContentType="application/vnd.openxmlformats-officedocument.presentationml.tags+xml"/>
  <Override PartName="/ppt/notesSlides/notesSlide20.xml" ContentType="application/vnd.openxmlformats-officedocument.presentationml.notesSlide+xml"/>
  <Override PartName="/ppt/charts/chart16.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theme/themeOverride9.xml" ContentType="application/vnd.openxmlformats-officedocument.themeOverride+xml"/>
  <Override PartName="/ppt/tags/tag16.xml" ContentType="application/vnd.openxmlformats-officedocument.presentationml.tags+xml"/>
  <Override PartName="/ppt/notesSlides/notesSlide24.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0.xml" ContentType="application/vnd.openxmlformats-officedocument.drawingml.chart+xml"/>
  <Override PartName="/ppt/theme/themeOverride11.xml" ContentType="application/vnd.openxmlformats-officedocument.themeOverride+xml"/>
  <Override PartName="/ppt/notesSlides/notesSlide27.xml" ContentType="application/vnd.openxmlformats-officedocument.presentationml.notesSlide+xml"/>
  <Override PartName="/ppt/charts/chart21.xml" ContentType="application/vnd.openxmlformats-officedocument.drawingml.chart+xml"/>
  <Override PartName="/ppt/theme/themeOverride12.xml" ContentType="application/vnd.openxmlformats-officedocument.themeOverride+xml"/>
  <Override PartName="/ppt/notesSlides/notesSlide28.xml" ContentType="application/vnd.openxmlformats-officedocument.presentationml.notesSlide+xml"/>
  <Override PartName="/ppt/charts/chart22.xml" ContentType="application/vnd.openxmlformats-officedocument.drawingml.chart+xml"/>
  <Override PartName="/ppt/theme/themeOverride13.xml" ContentType="application/vnd.openxmlformats-officedocument.themeOverride+xml"/>
  <Override PartName="/ppt/notesSlides/notesSlide29.xml" ContentType="application/vnd.openxmlformats-officedocument.presentationml.notesSlide+xml"/>
  <Override PartName="/ppt/charts/chart23.xml" ContentType="application/vnd.openxmlformats-officedocument.drawingml.chart+xml"/>
  <Override PartName="/ppt/theme/themeOverride14.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theme/themeOverride15.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5.xml" ContentType="application/vnd.openxmlformats-officedocument.drawingml.chart+xml"/>
  <Override PartName="/ppt/theme/themeOverride16.xml" ContentType="application/vnd.openxmlformats-officedocument.themeOverride+xml"/>
  <Override PartName="/ppt/notesSlides/notesSlide33.xml" ContentType="application/vnd.openxmlformats-officedocument.presentationml.notesSlide+xml"/>
  <Override PartName="/ppt/charts/chart26.xml" ContentType="application/vnd.openxmlformats-officedocument.drawingml.chart+xml"/>
  <Override PartName="/ppt/theme/themeOverride17.xml" ContentType="application/vnd.openxmlformats-officedocument.themeOverride+xml"/>
  <Override PartName="/ppt/notesSlides/notesSlide34.xml" ContentType="application/vnd.openxmlformats-officedocument.presentationml.notesSlid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8.xml" ContentType="application/vnd.openxmlformats-officedocument.themeOverride+xml"/>
  <Override PartName="/ppt/notesSlides/notesSlide35.xml" ContentType="application/vnd.openxmlformats-officedocument.presentationml.notesSlid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9.xml" ContentType="application/vnd.openxmlformats-officedocument.themeOverride+xml"/>
  <Override PartName="/ppt/notesSlides/notesSlide36.xml" ContentType="application/vnd.openxmlformats-officedocument.presentationml.notesSlide+xml"/>
  <Override PartName="/ppt/charts/chart29.xml" ContentType="application/vnd.openxmlformats-officedocument.drawingml.chart+xml"/>
  <Override PartName="/ppt/theme/themeOverride20.xml" ContentType="application/vnd.openxmlformats-officedocument.themeOverride+xml"/>
  <Override PartName="/ppt/charts/chart3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31.xml" ContentType="application/vnd.openxmlformats-officedocument.drawingml.chart+xml"/>
  <Override PartName="/ppt/theme/themeOverride21.xml" ContentType="application/vnd.openxmlformats-officedocument.themeOverride+xml"/>
  <Override PartName="/ppt/notesSlides/notesSlide38.xml" ContentType="application/vnd.openxmlformats-officedocument.presentationml.notesSlide+xml"/>
  <Override PartName="/ppt/charts/chart32.xml" ContentType="application/vnd.openxmlformats-officedocument.drawingml.chart+xml"/>
  <Override PartName="/ppt/theme/themeOverride22.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4.xml" ContentType="application/vnd.openxmlformats-officedocument.drawingml.chart+xml"/>
  <Override PartName="/ppt/theme/themeOverride23.xml" ContentType="application/vnd.openxmlformats-officedocument.themeOverride+xml"/>
  <Override PartName="/ppt/notesSlides/notesSlide43.xml" ContentType="application/vnd.openxmlformats-officedocument.presentationml.notesSlide+xml"/>
  <Override PartName="/ppt/charts/chart35.xml" ContentType="application/vnd.openxmlformats-officedocument.drawingml.chart+xml"/>
  <Override PartName="/ppt/theme/themeOverride24.xml" ContentType="application/vnd.openxmlformats-officedocument.themeOverride+xml"/>
  <Override PartName="/ppt/notesSlides/notesSlide44.xml" ContentType="application/vnd.openxmlformats-officedocument.presentationml.notesSlide+xml"/>
  <Override PartName="/ppt/charts/chart3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5.xml" ContentType="application/vnd.openxmlformats-officedocument.presentationml.notesSlide+xml"/>
  <Override PartName="/ppt/charts/chart37.xml" ContentType="application/vnd.openxmlformats-officedocument.drawingml.chart+xml"/>
  <Override PartName="/ppt/theme/themeOverride25.xml" ContentType="application/vnd.openxmlformats-officedocument.themeOverride+xml"/>
  <Override PartName="/ppt/charts/chart38.xml" ContentType="application/vnd.openxmlformats-officedocument.drawingml.chart+xml"/>
  <Override PartName="/ppt/theme/themeOverride26.xml" ContentType="application/vnd.openxmlformats-officedocument.themeOverride+xml"/>
  <Override PartName="/ppt/charts/chart39.xml" ContentType="application/vnd.openxmlformats-officedocument.drawingml.chart+xml"/>
  <Override PartName="/ppt/theme/themeOverride27.xml" ContentType="application/vnd.openxmlformats-officedocument.themeOverride+xml"/>
  <Override PartName="/ppt/charts/chart40.xml" ContentType="application/vnd.openxmlformats-officedocument.drawingml.chart+xml"/>
  <Override PartName="/ppt/theme/themeOverride28.xml" ContentType="application/vnd.openxmlformats-officedocument.themeOverride+xml"/>
  <Override PartName="/ppt/notesSlides/notesSlide46.xml" ContentType="application/vnd.openxmlformats-officedocument.presentationml.notesSlide+xml"/>
  <Override PartName="/ppt/charts/chart41.xml" ContentType="application/vnd.openxmlformats-officedocument.drawingml.chart+xml"/>
  <Override PartName="/ppt/theme/themeOverride29.xml" ContentType="application/vnd.openxmlformats-officedocument.themeOverride+xml"/>
  <Override PartName="/ppt/tags/tag17.xml" ContentType="application/vnd.openxmlformats-officedocument.presentationml.tags+xml"/>
  <Override PartName="/ppt/notesSlides/notesSlide47.xml" ContentType="application/vnd.openxmlformats-officedocument.presentationml.notesSlid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8.xml" ContentType="application/vnd.openxmlformats-officedocument.presentationml.notesSlid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30.xml" ContentType="application/vnd.openxmlformats-officedocument.themeOverride+xml"/>
  <Override PartName="/ppt/notesSlides/notesSlide49.xml" ContentType="application/vnd.openxmlformats-officedocument.presentationml.notesSlide+xml"/>
  <Override PartName="/ppt/charts/chart44.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31.xml" ContentType="application/vnd.openxmlformats-officedocument.themeOverride+xml"/>
  <Override PartName="/ppt/notesSlides/notesSlide50.xml" ContentType="application/vnd.openxmlformats-officedocument.presentationml.notesSlide+xml"/>
  <Override PartName="/ppt/charts/chart45.xml" ContentType="application/vnd.openxmlformats-officedocument.drawingml.chart+xml"/>
  <Override PartName="/ppt/theme/themeOverride32.xml" ContentType="application/vnd.openxmlformats-officedocument.themeOverride+xml"/>
  <Override PartName="/ppt/notesSlides/notesSlide51.xml" ContentType="application/vnd.openxmlformats-officedocument.presentationml.notesSlide+xml"/>
  <Override PartName="/ppt/charts/chart46.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33.xml" ContentType="application/vnd.openxmlformats-officedocument.themeOverride+xml"/>
  <Override PartName="/ppt/tags/tag18.xml" ContentType="application/vnd.openxmlformats-officedocument.presentationml.tags+xml"/>
  <Override PartName="/ppt/charts/chart47.xml" ContentType="application/vnd.openxmlformats-officedocument.drawingml.chart+xml"/>
  <Override PartName="/ppt/theme/themeOverride34.xml" ContentType="application/vnd.openxmlformats-officedocument.themeOverride+xml"/>
  <Override PartName="/ppt/notesSlides/notesSlide52.xml" ContentType="application/vnd.openxmlformats-officedocument.presentationml.notesSlide+xml"/>
  <Override PartName="/ppt/charts/chart48.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5.xml" ContentType="application/vnd.openxmlformats-officedocument.themeOverride+xml"/>
  <Override PartName="/ppt/charts/chart49.xml" ContentType="application/vnd.openxmlformats-officedocument.drawingml.chart+xml"/>
  <Override PartName="/ppt/charts/style21.xml" ContentType="application/vnd.ms-office.chartstyle+xml"/>
  <Override PartName="/ppt/charts/colors21.xml" ContentType="application/vnd.ms-office.chartcolorstyle+xml"/>
  <Override PartName="/ppt/tags/tag19.xml" ContentType="application/vnd.openxmlformats-officedocument.presentationml.tags+xml"/>
  <Override PartName="/ppt/charts/chart50.xml" ContentType="application/vnd.openxmlformats-officedocument.drawingml.chart+xml"/>
  <Override PartName="/ppt/theme/themeOverride36.xml" ContentType="application/vnd.openxmlformats-officedocument.themeOverride+xml"/>
  <Override PartName="/ppt/notesSlides/notesSlide53.xml" ContentType="application/vnd.openxmlformats-officedocument.presentationml.notesSlide+xml"/>
  <Override PartName="/ppt/charts/chart51.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37.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4"/>
  </p:sldMasterIdLst>
  <p:notesMasterIdLst>
    <p:notesMasterId r:id="rId65"/>
  </p:notesMasterIdLst>
  <p:handoutMasterIdLst>
    <p:handoutMasterId r:id="rId66"/>
  </p:handoutMasterIdLst>
  <p:sldIdLst>
    <p:sldId id="2144446195" r:id="rId5"/>
    <p:sldId id="2147474768" r:id="rId6"/>
    <p:sldId id="2147475004" r:id="rId7"/>
    <p:sldId id="2147475065" r:id="rId8"/>
    <p:sldId id="2147475006" r:id="rId9"/>
    <p:sldId id="2147475007" r:id="rId10"/>
    <p:sldId id="2147475008" r:id="rId11"/>
    <p:sldId id="2147475011" r:id="rId12"/>
    <p:sldId id="2147475012" r:id="rId13"/>
    <p:sldId id="2147475013" r:id="rId14"/>
    <p:sldId id="2147475014" r:id="rId15"/>
    <p:sldId id="2147475015" r:id="rId16"/>
    <p:sldId id="2147475016" r:id="rId17"/>
    <p:sldId id="2147475018" r:id="rId18"/>
    <p:sldId id="2147475019" r:id="rId19"/>
    <p:sldId id="2147475020" r:id="rId20"/>
    <p:sldId id="2147475021" r:id="rId21"/>
    <p:sldId id="2147475022" r:id="rId22"/>
    <p:sldId id="2147475023" r:id="rId23"/>
    <p:sldId id="2147475024" r:id="rId24"/>
    <p:sldId id="2147475025" r:id="rId25"/>
    <p:sldId id="2147475026" r:id="rId26"/>
    <p:sldId id="2147475027" r:id="rId27"/>
    <p:sldId id="2147475028" r:id="rId28"/>
    <p:sldId id="2147475031" r:id="rId29"/>
    <p:sldId id="2147475032" r:id="rId30"/>
    <p:sldId id="2147475033" r:id="rId31"/>
    <p:sldId id="2147475034" r:id="rId32"/>
    <p:sldId id="2147475037" r:id="rId33"/>
    <p:sldId id="2147475038" r:id="rId34"/>
    <p:sldId id="2147475039" r:id="rId35"/>
    <p:sldId id="2147475040" r:id="rId36"/>
    <p:sldId id="2147475043" r:id="rId37"/>
    <p:sldId id="2147475044" r:id="rId38"/>
    <p:sldId id="2147475045" r:id="rId39"/>
    <p:sldId id="2147475046" r:id="rId40"/>
    <p:sldId id="2147475047" r:id="rId41"/>
    <p:sldId id="2147475048" r:id="rId42"/>
    <p:sldId id="2147475049" r:id="rId43"/>
    <p:sldId id="2147475050" r:id="rId44"/>
    <p:sldId id="2147475051" r:id="rId45"/>
    <p:sldId id="2147475052" r:id="rId46"/>
    <p:sldId id="2147475055" r:id="rId47"/>
    <p:sldId id="2147475056" r:id="rId48"/>
    <p:sldId id="2147475057" r:id="rId49"/>
    <p:sldId id="2147475060" r:id="rId50"/>
    <p:sldId id="2147475061" r:id="rId51"/>
    <p:sldId id="2147475062" r:id="rId52"/>
    <p:sldId id="2147475063" r:id="rId53"/>
    <p:sldId id="2147475064" r:id="rId54"/>
    <p:sldId id="2147475066" r:id="rId55"/>
    <p:sldId id="2147475067" r:id="rId56"/>
    <p:sldId id="2147475068" r:id="rId57"/>
    <p:sldId id="2147475069" r:id="rId58"/>
    <p:sldId id="2147475248" r:id="rId59"/>
    <p:sldId id="2147475249" r:id="rId60"/>
    <p:sldId id="2147475216" r:id="rId61"/>
    <p:sldId id="2147475250" r:id="rId62"/>
    <p:sldId id="2147475251" r:id="rId63"/>
    <p:sldId id="2147474989" r:id="rId6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8CE719-8B08-E34E-453D-5CB7FDA88621}" name="Luke Reaper" initials="LR" userId="S::Luke.Reaper@ipsos.com::f81dc27d-ac30-4b8e-aa0a-9a04337f3a26" providerId="AD"/>
  <p188:author id="{B492AB2F-F53B-4F56-EE2F-25F0212E1289}" name="Carole Carmody" initials="CC" userId="S::carole@banda.ie::9c4b25fc-ff0e-4ae5-b403-91809dc9cbdb" providerId="AD"/>
  <p188:author id="{B564563D-ACBA-AA54-E08F-81BEF4F7E429}" name="Brenda Waldron" initials="BW" userId="S::Brenda.Waldron@ipsos.com::9cde0f60-a571-4690-8906-1f6759d6810f" providerId="AD"/>
  <p188:author id="{2ED2FD55-E12B-BE52-77D9-339247B237BC}" name="Pooja Sankhe" initials="PS" userId="Pooja Sankhe" providerId="None"/>
  <p188:author id="{3C488A76-9733-9792-137F-81496D78C9AF}" name="Katie Kirkwood" initials="KK" userId="S::katie@banda.ie::1dddeba5-1529-4046-902d-2e2a3e1113df" providerId="AD"/>
  <p188:author id="{6DFF0893-3D01-E776-1455-6D042A6CDCA5}" name="Carole Carmody" initials="CC" userId="S::Carole.Carmody@ipsos.com::a38c21eb-5db6-43fa-8a73-78eeb652019c" providerId="AD"/>
  <p188:author id="{1A0565A9-EABF-D1B6-B9A1-98ADA89A4575}" name="Luke Reaper" initials="LR" userId="S::luke@banda.ie::0480d412-7907-4c01-8d5e-f40db3666505" providerId="AD"/>
  <p188:author id="{8152EFCC-20ED-680B-E3C7-DA62A087EEC2}" name="Katie Kirkwood" initials="KK" userId="S::Katie.Kirkwood@ipsos.com::b1c1f925-c7d2-4d02-aaaf-8bd994e01bd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CD32"/>
    <a:srgbClr val="FFB3B5"/>
    <a:srgbClr val="FFFFFF"/>
    <a:srgbClr val="9FE5D8"/>
    <a:srgbClr val="27908F"/>
    <a:srgbClr val="84C0BF"/>
    <a:srgbClr val="168382"/>
    <a:srgbClr val="1DAFAD"/>
    <a:srgbClr val="FF8FBA"/>
    <a:srgbClr val="E501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4EE7E-411A-45D5-990C-2C67A095A979}" v="9096" dt="2025-08-20T10:41:32.980"/>
    <p1510:client id="{940A7C7E-0D07-4F9D-954C-0A138C0D213D}" v="96" dt="2025-08-20T14:46:23.897"/>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4.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9.xml"/><Relationship Id="rId1" Type="http://schemas.microsoft.com/office/2011/relationships/chartStyle" Target="styl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9.xm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1.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2.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7.xm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3.xml"/><Relationship Id="rId1" Type="http://schemas.microsoft.com/office/2011/relationships/chartStyle" Target="style13.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4.xml"/><Relationship Id="rId1" Type="http://schemas.microsoft.com/office/2011/relationships/chartStyle" Target="style14.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5.xml"/><Relationship Id="rId1" Type="http://schemas.microsoft.com/office/2011/relationships/chartStyle" Target="style1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6.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28.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2.xm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4.xm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1.xml"/><Relationship Id="rId1" Type="http://schemas.microsoft.com/office/2011/relationships/chartStyle" Target="style2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6.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Urban</c:v>
                </c:pt>
              </c:strCache>
            </c:strRef>
          </c:tx>
          <c:spPr>
            <a:solidFill>
              <a:schemeClr val="tx2"/>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Detract 1-6</c:v>
                </c:pt>
                <c:pt idx="2">
                  <c:v>Passives 7-8</c:v>
                </c:pt>
                <c:pt idx="3">
                  <c:v>Promote 9-10</c:v>
                </c:pt>
                <c:pt idx="4">
                  <c:v>ANY Agree</c:v>
                </c:pt>
                <c:pt idx="5">
                  <c:v>ANY Disagree</c:v>
                </c:pt>
                <c:pt idx="6">
                  <c:v>Column2</c:v>
                </c:pt>
              </c:strCache>
            </c:strRef>
          </c:cat>
          <c:val>
            <c:numRef>
              <c:f>Sheet1!$B$2:$H$2</c:f>
              <c:numCache>
                <c:formatCode>0</c:formatCode>
                <c:ptCount val="7"/>
                <c:pt idx="0">
                  <c:v>64</c:v>
                </c:pt>
                <c:pt idx="1">
                  <c:v>74</c:v>
                </c:pt>
                <c:pt idx="2">
                  <c:v>61</c:v>
                </c:pt>
                <c:pt idx="3">
                  <c:v>60</c:v>
                </c:pt>
                <c:pt idx="4">
                  <c:v>54</c:v>
                </c:pt>
                <c:pt idx="5">
                  <c:v>73</c:v>
                </c:pt>
                <c:pt idx="6">
                  <c:v>60</c:v>
                </c:pt>
              </c:numCache>
            </c:numRef>
          </c:val>
          <c:extLst>
            <c:ext xmlns:c16="http://schemas.microsoft.com/office/drawing/2014/chart" uri="{C3380CC4-5D6E-409C-BE32-E72D297353CC}">
              <c16:uniqueId val="{00000000-7B35-4C1B-BDF2-7E2580DDE27D}"/>
            </c:ext>
          </c:extLst>
        </c:ser>
        <c:ser>
          <c:idx val="0"/>
          <c:order val="1"/>
          <c:tx>
            <c:strRef>
              <c:f>Sheet1!$A$3</c:f>
              <c:strCache>
                <c:ptCount val="1"/>
                <c:pt idx="0">
                  <c:v>Rural</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Detract 1-6</c:v>
                </c:pt>
                <c:pt idx="2">
                  <c:v>Passives 7-8</c:v>
                </c:pt>
                <c:pt idx="3">
                  <c:v>Promote 9-10</c:v>
                </c:pt>
                <c:pt idx="4">
                  <c:v>ANY Agree</c:v>
                </c:pt>
                <c:pt idx="5">
                  <c:v>ANY Disagree</c:v>
                </c:pt>
                <c:pt idx="6">
                  <c:v>Column2</c:v>
                </c:pt>
              </c:strCache>
            </c:strRef>
          </c:cat>
          <c:val>
            <c:numRef>
              <c:f>Sheet1!$B$3:$H$3</c:f>
              <c:numCache>
                <c:formatCode>General</c:formatCode>
                <c:ptCount val="7"/>
                <c:pt idx="0" formatCode="0">
                  <c:v>36</c:v>
                </c:pt>
                <c:pt idx="1">
                  <c:v>26</c:v>
                </c:pt>
                <c:pt idx="2" formatCode="0">
                  <c:v>39</c:v>
                </c:pt>
                <c:pt idx="3" formatCode="0">
                  <c:v>40</c:v>
                </c:pt>
                <c:pt idx="4" formatCode="0">
                  <c:v>46</c:v>
                </c:pt>
                <c:pt idx="5">
                  <c:v>27</c:v>
                </c:pt>
                <c:pt idx="6" formatCode="0">
                  <c:v>40</c:v>
                </c:pt>
              </c:numCache>
            </c:numRef>
          </c:val>
          <c:extLst>
            <c:ext xmlns:c16="http://schemas.microsoft.com/office/drawing/2014/chart" uri="{C3380CC4-5D6E-409C-BE32-E72D297353CC}">
              <c16:uniqueId val="{00000001-7B35-4C1B-BDF2-7E2580DDE27D}"/>
            </c:ext>
          </c:extLst>
        </c:ser>
        <c:dLbls>
          <c:showLegendKey val="0"/>
          <c:showVal val="0"/>
          <c:showCatName val="0"/>
          <c:showSerName val="0"/>
          <c:showPercent val="0"/>
          <c:showBubbleSize val="0"/>
        </c:dLbls>
        <c:gapWidth val="50"/>
        <c:overlap val="100"/>
        <c:axId val="226027008"/>
        <c:axId val="226028544"/>
      </c:barChart>
      <c:catAx>
        <c:axId val="226027008"/>
        <c:scaling>
          <c:orientation val="minMax"/>
        </c:scaling>
        <c:delete val="1"/>
        <c:axPos val="t"/>
        <c:numFmt formatCode="General" sourceLinked="0"/>
        <c:majorTickMark val="out"/>
        <c:minorTickMark val="none"/>
        <c:tickLblPos val="nextTo"/>
        <c:crossAx val="226028544"/>
        <c:crosses val="autoZero"/>
        <c:auto val="1"/>
        <c:lblAlgn val="ctr"/>
        <c:lblOffset val="100"/>
        <c:noMultiLvlLbl val="0"/>
      </c:catAx>
      <c:valAx>
        <c:axId val="226028544"/>
        <c:scaling>
          <c:orientation val="maxMin"/>
        </c:scaling>
        <c:delete val="1"/>
        <c:axPos val="l"/>
        <c:numFmt formatCode="0%" sourceLinked="1"/>
        <c:majorTickMark val="out"/>
        <c:minorTickMark val="none"/>
        <c:tickLblPos val="nextTo"/>
        <c:crossAx val="226027008"/>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78281316802052159"/>
        </c:manualLayout>
      </c:layout>
      <c:barChart>
        <c:barDir val="col"/>
        <c:grouping val="percentStacked"/>
        <c:varyColors val="0"/>
        <c:ser>
          <c:idx val="0"/>
          <c:order val="0"/>
          <c:tx>
            <c:strRef>
              <c:f>Sheet1!$A$2</c:f>
              <c:strCache>
                <c:ptCount val="1"/>
                <c:pt idx="0">
                  <c:v>More positive than negative</c:v>
                </c:pt>
              </c:strCache>
            </c:strRef>
          </c:tx>
          <c:spPr>
            <a:solidFill>
              <a:srgbClr val="1DAFAD"/>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formatCode="0">
                  <c:v>50</c:v>
                </c:pt>
                <c:pt idx="2" formatCode="0">
                  <c:v>62</c:v>
                </c:pt>
                <c:pt idx="3" formatCode="0">
                  <c:v>80</c:v>
                </c:pt>
                <c:pt idx="4" formatCode="0">
                  <c:v>10</c:v>
                </c:pt>
                <c:pt idx="5" formatCode="0">
                  <c:v>37</c:v>
                </c:pt>
                <c:pt idx="6" formatCode="0">
                  <c:v>71</c:v>
                </c:pt>
                <c:pt idx="7" formatCode="0">
                  <c:v>59</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More negative than positive</c:v>
                </c:pt>
              </c:strCache>
            </c:strRef>
          </c:tx>
          <c:spPr>
            <a:solidFill>
              <a:srgbClr val="E50158"/>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pt idx="0" formatCode="0">
                  <c:v>31</c:v>
                </c:pt>
                <c:pt idx="2" formatCode="0">
                  <c:v>19</c:v>
                </c:pt>
                <c:pt idx="3" formatCode="0">
                  <c:v>13</c:v>
                </c:pt>
                <c:pt idx="4" formatCode="0">
                  <c:v>70</c:v>
                </c:pt>
                <c:pt idx="5" formatCode="0">
                  <c:v>35</c:v>
                </c:pt>
                <c:pt idx="6" formatCode="0">
                  <c:v>18</c:v>
                </c:pt>
                <c:pt idx="7" formatCode="0">
                  <c:v>26</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opinion either way </c:v>
                </c:pt>
              </c:strCache>
            </c:strRef>
          </c:tx>
          <c:spPr>
            <a:solidFill>
              <a:sysClr val="window" lastClr="FFFFFF">
                <a:lumMod val="6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18</c:v>
                </c:pt>
                <c:pt idx="2" formatCode="0">
                  <c:v>19</c:v>
                </c:pt>
                <c:pt idx="3" formatCode="0">
                  <c:v>7</c:v>
                </c:pt>
                <c:pt idx="4" formatCode="0">
                  <c:v>20</c:v>
                </c:pt>
                <c:pt idx="5" formatCode="0">
                  <c:v>28</c:v>
                </c:pt>
                <c:pt idx="6" formatCode="0">
                  <c:v>11</c:v>
                </c:pt>
                <c:pt idx="7">
                  <c:v>15</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56222467322301E-2"/>
          <c:y val="0.12669763016060223"/>
          <c:w val="0.95408755506535536"/>
          <c:h val="0.78989054368083955"/>
        </c:manualLayout>
      </c:layout>
      <c:barChart>
        <c:barDir val="col"/>
        <c:grouping val="clustered"/>
        <c:varyColors val="0"/>
        <c:ser>
          <c:idx val="0"/>
          <c:order val="0"/>
          <c:tx>
            <c:strRef>
              <c:f>Sheet1!$B$1</c:f>
              <c:strCache>
                <c:ptCount val="1"/>
                <c:pt idx="0">
                  <c:v>Dec-21</c:v>
                </c:pt>
              </c:strCache>
            </c:strRef>
          </c:tx>
          <c:spPr>
            <a:solidFill>
              <a:schemeClr val="accent1"/>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Justice</c:v>
                </c:pt>
                <c:pt idx="5">
                  <c:v>Morality</c:v>
                </c:pt>
                <c:pt idx="6">
                  <c:v>Solidarity</c:v>
                </c:pt>
                <c:pt idx="7">
                  <c:v>Duty</c:v>
                </c:pt>
                <c:pt idx="8">
                  <c:v>Sympathy</c:v>
                </c:pt>
                <c:pt idx="9">
                  <c:v>Charity</c:v>
                </c:pt>
                <c:pt idx="10">
                  <c:v>Religious faith</c:v>
                </c:pt>
                <c:pt idx="11">
                  <c:v>Pity</c:v>
                </c:pt>
              </c:strCache>
            </c:strRef>
          </c:cat>
          <c:val>
            <c:numRef>
              <c:f>Sheet1!$B$2:$B$13</c:f>
              <c:numCache>
                <c:formatCode>General</c:formatCode>
                <c:ptCount val="12"/>
                <c:pt idx="0">
                  <c:v>49</c:v>
                </c:pt>
                <c:pt idx="1">
                  <c:v>43</c:v>
                </c:pt>
                <c:pt idx="2">
                  <c:v>42</c:v>
                </c:pt>
                <c:pt idx="3">
                  <c:v>27</c:v>
                </c:pt>
                <c:pt idx="4">
                  <c:v>27</c:v>
                </c:pt>
                <c:pt idx="5">
                  <c:v>24</c:v>
                </c:pt>
                <c:pt idx="6">
                  <c:v>18</c:v>
                </c:pt>
                <c:pt idx="7">
                  <c:v>13</c:v>
                </c:pt>
                <c:pt idx="8">
                  <c:v>9</c:v>
                </c:pt>
                <c:pt idx="9">
                  <c:v>11</c:v>
                </c:pt>
                <c:pt idx="10">
                  <c:v>6</c:v>
                </c:pt>
                <c:pt idx="11">
                  <c:v>3</c:v>
                </c:pt>
              </c:numCache>
            </c:numRef>
          </c:val>
          <c:extLst>
            <c:ext xmlns:c16="http://schemas.microsoft.com/office/drawing/2014/chart" uri="{C3380CC4-5D6E-409C-BE32-E72D297353CC}">
              <c16:uniqueId val="{00000000-FD26-4EEA-90C8-136AA03C0FCE}"/>
            </c:ext>
          </c:extLst>
        </c:ser>
        <c:ser>
          <c:idx val="1"/>
          <c:order val="1"/>
          <c:tx>
            <c:strRef>
              <c:f>Sheet1!$C$1</c:f>
              <c:strCache>
                <c:ptCount val="1"/>
                <c:pt idx="0">
                  <c:v>Nov-22</c:v>
                </c:pt>
              </c:strCache>
            </c:strRef>
          </c:tx>
          <c:spPr>
            <a:solidFill>
              <a:schemeClr val="tx2"/>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Justice</c:v>
                </c:pt>
                <c:pt idx="5">
                  <c:v>Morality</c:v>
                </c:pt>
                <c:pt idx="6">
                  <c:v>Solidarity</c:v>
                </c:pt>
                <c:pt idx="7">
                  <c:v>Duty</c:v>
                </c:pt>
                <c:pt idx="8">
                  <c:v>Sympathy</c:v>
                </c:pt>
                <c:pt idx="9">
                  <c:v>Charity</c:v>
                </c:pt>
                <c:pt idx="10">
                  <c:v>Religious faith</c:v>
                </c:pt>
                <c:pt idx="11">
                  <c:v>Pity</c:v>
                </c:pt>
              </c:strCache>
            </c:strRef>
          </c:cat>
          <c:val>
            <c:numRef>
              <c:f>Sheet1!$C$2:$C$13</c:f>
              <c:numCache>
                <c:formatCode>General</c:formatCode>
                <c:ptCount val="12"/>
                <c:pt idx="0">
                  <c:v>47</c:v>
                </c:pt>
                <c:pt idx="1">
                  <c:v>42</c:v>
                </c:pt>
                <c:pt idx="2">
                  <c:v>42</c:v>
                </c:pt>
                <c:pt idx="3">
                  <c:v>30</c:v>
                </c:pt>
                <c:pt idx="4">
                  <c:v>23</c:v>
                </c:pt>
                <c:pt idx="5">
                  <c:v>25</c:v>
                </c:pt>
                <c:pt idx="6">
                  <c:v>17</c:v>
                </c:pt>
                <c:pt idx="7">
                  <c:v>13</c:v>
                </c:pt>
                <c:pt idx="8">
                  <c:v>10</c:v>
                </c:pt>
                <c:pt idx="9">
                  <c:v>11</c:v>
                </c:pt>
                <c:pt idx="10">
                  <c:v>6</c:v>
                </c:pt>
                <c:pt idx="11">
                  <c:v>4</c:v>
                </c:pt>
              </c:numCache>
            </c:numRef>
          </c:val>
          <c:extLst>
            <c:ext xmlns:c16="http://schemas.microsoft.com/office/drawing/2014/chart" uri="{C3380CC4-5D6E-409C-BE32-E72D297353CC}">
              <c16:uniqueId val="{00000001-FD26-4EEA-90C8-136AA03C0FCE}"/>
            </c:ext>
          </c:extLst>
        </c:ser>
        <c:ser>
          <c:idx val="2"/>
          <c:order val="2"/>
          <c:tx>
            <c:strRef>
              <c:f>Sheet1!$D$1</c:f>
              <c:strCache>
                <c:ptCount val="1"/>
                <c:pt idx="0">
                  <c:v>Nov-23</c:v>
                </c:pt>
              </c:strCache>
            </c:strRef>
          </c:tx>
          <c:spPr>
            <a:solidFill>
              <a:schemeClr val="tx2">
                <a:lumMod val="75000"/>
              </a:scheme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8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Justice</c:v>
                </c:pt>
                <c:pt idx="5">
                  <c:v>Morality</c:v>
                </c:pt>
                <c:pt idx="6">
                  <c:v>Solidarity</c:v>
                </c:pt>
                <c:pt idx="7">
                  <c:v>Duty</c:v>
                </c:pt>
                <c:pt idx="8">
                  <c:v>Sympathy</c:v>
                </c:pt>
                <c:pt idx="9">
                  <c:v>Charity</c:v>
                </c:pt>
                <c:pt idx="10">
                  <c:v>Religious faith</c:v>
                </c:pt>
                <c:pt idx="11">
                  <c:v>Pity</c:v>
                </c:pt>
              </c:strCache>
            </c:strRef>
          </c:cat>
          <c:val>
            <c:numRef>
              <c:f>Sheet1!$D$2:$D$13</c:f>
              <c:numCache>
                <c:formatCode>0</c:formatCode>
                <c:ptCount val="12"/>
                <c:pt idx="0">
                  <c:v>48</c:v>
                </c:pt>
                <c:pt idx="1">
                  <c:v>41</c:v>
                </c:pt>
                <c:pt idx="2">
                  <c:v>41</c:v>
                </c:pt>
                <c:pt idx="3">
                  <c:v>30</c:v>
                </c:pt>
                <c:pt idx="4">
                  <c:v>25</c:v>
                </c:pt>
                <c:pt idx="5">
                  <c:v>24</c:v>
                </c:pt>
                <c:pt idx="6">
                  <c:v>17</c:v>
                </c:pt>
                <c:pt idx="7">
                  <c:v>12</c:v>
                </c:pt>
                <c:pt idx="8">
                  <c:v>11</c:v>
                </c:pt>
                <c:pt idx="9" formatCode="General">
                  <c:v>11</c:v>
                </c:pt>
                <c:pt idx="10">
                  <c:v>6</c:v>
                </c:pt>
                <c:pt idx="11">
                  <c:v>4</c:v>
                </c:pt>
              </c:numCache>
            </c:numRef>
          </c:val>
          <c:extLst>
            <c:ext xmlns:c16="http://schemas.microsoft.com/office/drawing/2014/chart" uri="{C3380CC4-5D6E-409C-BE32-E72D297353CC}">
              <c16:uniqueId val="{00000002-FD26-4EEA-90C8-136AA03C0FCE}"/>
            </c:ext>
          </c:extLst>
        </c:ser>
        <c:ser>
          <c:idx val="3"/>
          <c:order val="3"/>
          <c:tx>
            <c:strRef>
              <c:f>Sheet1!$E$1</c:f>
              <c:strCache>
                <c:ptCount val="1"/>
                <c:pt idx="0">
                  <c:v>Aug-24</c:v>
                </c:pt>
              </c:strCache>
            </c:strRef>
          </c:tx>
          <c:spPr>
            <a:solidFill>
              <a:schemeClr val="tx2">
                <a:lumMod val="40000"/>
                <a:lumOff val="60000"/>
              </a:schemeClr>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Justice</c:v>
                </c:pt>
                <c:pt idx="5">
                  <c:v>Morality</c:v>
                </c:pt>
                <c:pt idx="6">
                  <c:v>Solidarity</c:v>
                </c:pt>
                <c:pt idx="7">
                  <c:v>Duty</c:v>
                </c:pt>
                <c:pt idx="8">
                  <c:v>Sympathy</c:v>
                </c:pt>
                <c:pt idx="9">
                  <c:v>Charity</c:v>
                </c:pt>
                <c:pt idx="10">
                  <c:v>Religious faith</c:v>
                </c:pt>
                <c:pt idx="11">
                  <c:v>Pity</c:v>
                </c:pt>
              </c:strCache>
            </c:strRef>
          </c:cat>
          <c:val>
            <c:numRef>
              <c:f>Sheet1!$E$2:$E$13</c:f>
              <c:numCache>
                <c:formatCode>0</c:formatCode>
                <c:ptCount val="12"/>
                <c:pt idx="0">
                  <c:v>46</c:v>
                </c:pt>
                <c:pt idx="1">
                  <c:v>40</c:v>
                </c:pt>
                <c:pt idx="2">
                  <c:v>39</c:v>
                </c:pt>
                <c:pt idx="3">
                  <c:v>31</c:v>
                </c:pt>
                <c:pt idx="4">
                  <c:v>23</c:v>
                </c:pt>
                <c:pt idx="5">
                  <c:v>24</c:v>
                </c:pt>
                <c:pt idx="6">
                  <c:v>16</c:v>
                </c:pt>
                <c:pt idx="7">
                  <c:v>11</c:v>
                </c:pt>
                <c:pt idx="8">
                  <c:v>11</c:v>
                </c:pt>
                <c:pt idx="9">
                  <c:v>13</c:v>
                </c:pt>
                <c:pt idx="10">
                  <c:v>7</c:v>
                </c:pt>
                <c:pt idx="11">
                  <c:v>4</c:v>
                </c:pt>
              </c:numCache>
            </c:numRef>
          </c:val>
          <c:extLst>
            <c:ext xmlns:c16="http://schemas.microsoft.com/office/drawing/2014/chart" uri="{C3380CC4-5D6E-409C-BE32-E72D297353CC}">
              <c16:uniqueId val="{00000000-3A54-40D7-A92C-BD7560E5AE97}"/>
            </c:ext>
          </c:extLst>
        </c:ser>
        <c:ser>
          <c:idx val="4"/>
          <c:order val="4"/>
          <c:tx>
            <c:strRef>
              <c:f>Sheet1!$F$1</c:f>
              <c:strCache>
                <c:ptCount val="1"/>
                <c:pt idx="0">
                  <c:v>Aug-25</c:v>
                </c:pt>
              </c:strCache>
            </c:strRef>
          </c:tx>
          <c:spPr>
            <a:solidFill>
              <a:schemeClr val="tx2">
                <a:lumMod val="50000"/>
              </a:schemeClr>
            </a:solidFill>
            <a:ln>
              <a:noFill/>
            </a:ln>
            <a:effectLst/>
          </c:spPr>
          <c:invertIfNegative val="0"/>
          <c:dPt>
            <c:idx val="4"/>
            <c:invertIfNegative val="0"/>
            <c:bubble3D val="0"/>
            <c:spPr>
              <a:solidFill>
                <a:schemeClr val="tx2">
                  <a:lumMod val="50000"/>
                </a:schemeClr>
              </a:solidFill>
              <a:ln>
                <a:noFill/>
              </a:ln>
              <a:effectLst/>
            </c:spPr>
            <c:extLst>
              <c:ext xmlns:c16="http://schemas.microsoft.com/office/drawing/2014/chart" uri="{C3380CC4-5D6E-409C-BE32-E72D297353CC}">
                <c16:uniqueId val="{00000001-224F-49A4-ADB7-BDB9B818AA3A}"/>
              </c:ext>
            </c:extLst>
          </c:dPt>
          <c:dLbls>
            <c:numFmt formatCode="General" sourceLinked="0"/>
            <c:spPr>
              <a:noFill/>
              <a:ln>
                <a:noFill/>
              </a:ln>
              <a:effectLst/>
            </c:spPr>
            <c:txPr>
              <a:bodyPr rot="0" spcFirstLastPara="1" vertOverflow="ellipsis" vert="horz" wrap="square" anchor="ctr" anchorCtr="1"/>
              <a:lstStyle/>
              <a:p>
                <a:pPr>
                  <a:defRPr sz="9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Human rights</c:v>
                </c:pt>
                <c:pt idx="1">
                  <c:v>Shared humanity</c:v>
                </c:pt>
                <c:pt idx="2">
                  <c:v>Humanitarianism</c:v>
                </c:pt>
                <c:pt idx="3">
                  <c:v>Empathy</c:v>
                </c:pt>
                <c:pt idx="4">
                  <c:v>Justice</c:v>
                </c:pt>
                <c:pt idx="5">
                  <c:v>Morality</c:v>
                </c:pt>
                <c:pt idx="6">
                  <c:v>Solidarity</c:v>
                </c:pt>
                <c:pt idx="7">
                  <c:v>Duty</c:v>
                </c:pt>
                <c:pt idx="8">
                  <c:v>Sympathy</c:v>
                </c:pt>
                <c:pt idx="9">
                  <c:v>Charity</c:v>
                </c:pt>
                <c:pt idx="10">
                  <c:v>Religious faith</c:v>
                </c:pt>
                <c:pt idx="11">
                  <c:v>Pity</c:v>
                </c:pt>
              </c:strCache>
            </c:strRef>
          </c:cat>
          <c:val>
            <c:numRef>
              <c:f>Sheet1!$F$2:$F$13</c:f>
              <c:numCache>
                <c:formatCode>0</c:formatCode>
                <c:ptCount val="12"/>
                <c:pt idx="0">
                  <c:v>44</c:v>
                </c:pt>
                <c:pt idx="1">
                  <c:v>43</c:v>
                </c:pt>
                <c:pt idx="2">
                  <c:v>40</c:v>
                </c:pt>
                <c:pt idx="3">
                  <c:v>32</c:v>
                </c:pt>
                <c:pt idx="4">
                  <c:v>25</c:v>
                </c:pt>
                <c:pt idx="5">
                  <c:v>24</c:v>
                </c:pt>
                <c:pt idx="6">
                  <c:v>16</c:v>
                </c:pt>
                <c:pt idx="7">
                  <c:v>13</c:v>
                </c:pt>
                <c:pt idx="8">
                  <c:v>11</c:v>
                </c:pt>
                <c:pt idx="9">
                  <c:v>10</c:v>
                </c:pt>
                <c:pt idx="10">
                  <c:v>6</c:v>
                </c:pt>
                <c:pt idx="11">
                  <c:v>3</c:v>
                </c:pt>
              </c:numCache>
            </c:numRef>
          </c:val>
          <c:extLst>
            <c:ext xmlns:c16="http://schemas.microsoft.com/office/drawing/2014/chart" uri="{C3380CC4-5D6E-409C-BE32-E72D297353CC}">
              <c16:uniqueId val="{00000000-E8D4-4E12-8DF1-96B3F60173ED}"/>
            </c:ext>
          </c:extLst>
        </c:ser>
        <c:dLbls>
          <c:showLegendKey val="0"/>
          <c:showVal val="0"/>
          <c:showCatName val="0"/>
          <c:showSerName val="0"/>
          <c:showPercent val="0"/>
          <c:showBubbleSize val="0"/>
        </c:dLbls>
        <c:gapWidth val="219"/>
        <c:overlap val="-27"/>
        <c:axId val="1305189855"/>
        <c:axId val="1305190271"/>
      </c:barChart>
      <c:catAx>
        <c:axId val="1305189855"/>
        <c:scaling>
          <c:orientation val="minMax"/>
        </c:scaling>
        <c:delete val="0"/>
        <c:axPos val="b"/>
        <c:numFmt formatCode="General" sourceLinked="1"/>
        <c:majorTickMark val="out"/>
        <c:minorTickMark val="out"/>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305190271"/>
        <c:crosses val="autoZero"/>
        <c:auto val="1"/>
        <c:lblAlgn val="ctr"/>
        <c:lblOffset val="100"/>
        <c:tickLblSkip val="1"/>
        <c:noMultiLvlLbl val="0"/>
      </c:catAx>
      <c:valAx>
        <c:axId val="1305190271"/>
        <c:scaling>
          <c:orientation val="minMax"/>
        </c:scaling>
        <c:delete val="1"/>
        <c:axPos val="l"/>
        <c:numFmt formatCode="General" sourceLinked="1"/>
        <c:majorTickMark val="none"/>
        <c:minorTickMark val="none"/>
        <c:tickLblPos val="nextTo"/>
        <c:crossAx val="1305189855"/>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5.1866548137518613E-2"/>
          <c:y val="1.8143318895758907E-2"/>
          <c:w val="0.3202199278849307"/>
          <c:h val="5.4412315475138674E-2"/>
        </c:manualLayout>
      </c:layout>
      <c:overlay val="0"/>
      <c:spPr>
        <a:noFill/>
        <a:ln>
          <a:noFill/>
        </a:ln>
        <a:effectLst/>
      </c:spPr>
      <c:txPr>
        <a:bodyPr rot="0" spcFirstLastPara="1" vertOverflow="ellipsis" vert="horz" wrap="square" anchor="ctr" anchorCtr="1"/>
        <a:lstStyle/>
        <a:p>
          <a:pPr>
            <a:defRPr sz="12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20000"/>
          <a:lumOff val="80000"/>
        </a:schemeClr>
      </a:solidFill>
    </a:ln>
    <a:effectLst/>
  </c:spPr>
  <c:txPr>
    <a:bodyPr/>
    <a:lstStyle/>
    <a:p>
      <a:pPr>
        <a:defRPr sz="1200">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tx>
            <c:strRef>
              <c:f>Sheet1!$A$2</c:f>
              <c:strCache>
                <c:ptCount val="1"/>
                <c:pt idx="0">
                  <c:v>We are best placed to secure a prosperous and safe country in co-operation with other countries </c:v>
                </c:pt>
              </c:strCache>
            </c:strRef>
          </c:tx>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Sheet1!$B$2:$G$2</c:f>
              <c:numCache>
                <c:formatCode>0</c:formatCode>
                <c:ptCount val="6"/>
                <c:pt idx="0" formatCode="General">
                  <c:v>30</c:v>
                </c:pt>
                <c:pt idx="1">
                  <c:v>29</c:v>
                </c:pt>
                <c:pt idx="2">
                  <c:v>25</c:v>
                </c:pt>
                <c:pt idx="3">
                  <c:v>24</c:v>
                </c:pt>
                <c:pt idx="4">
                  <c:v>23</c:v>
                </c:pt>
                <c:pt idx="5" formatCode="General">
                  <c:v>24</c:v>
                </c:pt>
              </c:numCache>
            </c:numRef>
          </c:val>
          <c:extLst>
            <c:ext xmlns:c16="http://schemas.microsoft.com/office/drawing/2014/chart" uri="{C3380CC4-5D6E-409C-BE32-E72D297353CC}">
              <c16:uniqueId val="{00000000-B9C9-462B-A208-8DD025470A3E}"/>
            </c:ext>
          </c:extLst>
        </c:ser>
        <c:ser>
          <c:idx val="1"/>
          <c:order val="1"/>
          <c:tx>
            <c:strRef>
              <c:f>Sheet1!$A$3</c:f>
              <c:strCache>
                <c:ptCount val="1"/>
                <c:pt idx="0">
                  <c:v>(7 - 8 score)</c:v>
                </c:pt>
              </c:strCache>
            </c:strRef>
          </c:tx>
          <c:spPr>
            <a:solidFill>
              <a:srgbClr val="1DAFAD"/>
            </a:solidFill>
            <a:ln w="12700">
              <a:solidFill>
                <a:sysClr val="window" lastClr="FFFFFF"/>
              </a:solidFill>
            </a:ln>
            <a:effectLst/>
          </c:spPr>
          <c:invertIfNegative val="0"/>
          <c:dLbls>
            <c:numFmt formatCode="#&quot;%&quot;"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Sheet1!$B$3:$G$3</c:f>
              <c:numCache>
                <c:formatCode>0</c:formatCode>
                <c:ptCount val="6"/>
                <c:pt idx="0" formatCode="General">
                  <c:v>30</c:v>
                </c:pt>
                <c:pt idx="1">
                  <c:v>31</c:v>
                </c:pt>
                <c:pt idx="2">
                  <c:v>30</c:v>
                </c:pt>
                <c:pt idx="3">
                  <c:v>29</c:v>
                </c:pt>
                <c:pt idx="4">
                  <c:v>28</c:v>
                </c:pt>
                <c:pt idx="5" formatCode="General">
                  <c:v>30</c:v>
                </c:pt>
              </c:numCache>
            </c:numRef>
          </c:val>
          <c:extLst>
            <c:ext xmlns:c16="http://schemas.microsoft.com/office/drawing/2014/chart" uri="{C3380CC4-5D6E-409C-BE32-E72D297353CC}">
              <c16:uniqueId val="{00000002-B9C9-462B-A208-8DD025470A3E}"/>
            </c:ext>
          </c:extLst>
        </c:ser>
        <c:ser>
          <c:idx val="2"/>
          <c:order val="2"/>
          <c:tx>
            <c:strRef>
              <c:f>Sheet1!$A$4</c:f>
              <c:strCache>
                <c:ptCount val="1"/>
                <c:pt idx="0">
                  <c:v>0-6 score</c:v>
                </c:pt>
              </c:strCache>
            </c:strRef>
          </c:tx>
          <c:spPr>
            <a:solidFill>
              <a:srgbClr val="E50158"/>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formatCode="General">
                  <c:v>40</c:v>
                </c:pt>
                <c:pt idx="1">
                  <c:v>41</c:v>
                </c:pt>
                <c:pt idx="2">
                  <c:v>45</c:v>
                </c:pt>
                <c:pt idx="3">
                  <c:v>47</c:v>
                </c:pt>
                <c:pt idx="4">
                  <c:v>50</c:v>
                </c:pt>
                <c:pt idx="5" formatCode="General">
                  <c:v>45</c:v>
                </c:pt>
              </c:numCache>
            </c:numRef>
          </c:val>
          <c:extLst>
            <c:ext xmlns:c16="http://schemas.microsoft.com/office/drawing/2014/chart" uri="{C3380CC4-5D6E-409C-BE32-E72D297353CC}">
              <c16:uniqueId val="{00000004-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40724507312809"/>
          <c:y val="3.3727307340229912E-2"/>
          <c:w val="0.45204822672032857"/>
          <c:h val="0.9633333333333336"/>
        </c:manualLayout>
      </c:layout>
      <c:barChart>
        <c:barDir val="bar"/>
        <c:grouping val="clustered"/>
        <c:varyColors val="0"/>
        <c:ser>
          <c:idx val="0"/>
          <c:order val="0"/>
          <c:tx>
            <c:strRef>
              <c:f>Sheet1!$B$1</c:f>
              <c:strCache>
                <c:ptCount val="1"/>
                <c:pt idx="0">
                  <c:v>Feb-21</c:v>
                </c:pt>
              </c:strCache>
            </c:strRef>
          </c:tx>
          <c:invertIfNegative val="0"/>
          <c:dLbls>
            <c:numFmt formatCode="#,##0" sourceLinked="0"/>
            <c:spPr>
              <a:noFill/>
              <a:ln w="25399">
                <a:noFill/>
              </a:ln>
            </c:spPr>
            <c:txPr>
              <a:bodyPr/>
              <a:lstStyle/>
              <a:p>
                <a:pPr>
                  <a:defRPr sz="1200" b="1" baseline="0">
                    <a:latin typeface="Franklin Gothic Book" panose="020B05030201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Sheet1!$B$2:$B$12</c:f>
            </c:numRef>
          </c:val>
          <c:extLst>
            <c:ext xmlns:c16="http://schemas.microsoft.com/office/drawing/2014/chart" uri="{C3380CC4-5D6E-409C-BE32-E72D297353CC}">
              <c16:uniqueId val="{00000000-B5A9-4BD2-BF64-136A9224CB01}"/>
            </c:ext>
          </c:extLst>
        </c:ser>
        <c:ser>
          <c:idx val="1"/>
          <c:order val="1"/>
          <c:tx>
            <c:strRef>
              <c:f>Sheet1!$C$1</c:f>
              <c:strCache>
                <c:ptCount val="1"/>
                <c:pt idx="0">
                  <c:v>Dec-21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Sheet1!$C$2:$C$12</c:f>
            </c:numRef>
          </c:val>
          <c:extLst>
            <c:ext xmlns:c16="http://schemas.microsoft.com/office/drawing/2014/chart" uri="{C3380CC4-5D6E-409C-BE32-E72D297353CC}">
              <c16:uniqueId val="{00000001-B5A9-4BD2-BF64-136A9224CB01}"/>
            </c:ext>
          </c:extLst>
        </c:ser>
        <c:ser>
          <c:idx val="2"/>
          <c:order val="2"/>
          <c:tx>
            <c:strRef>
              <c:f>Sheet1!$D$1</c:f>
              <c:strCache>
                <c:ptCount val="1"/>
                <c:pt idx="0">
                  <c:v>Nov-23</c:v>
                </c:pt>
              </c:strCache>
            </c:strRef>
          </c:tx>
          <c:spPr>
            <a:solidFill>
              <a:srgbClr val="1DAFAD">
                <a:lumMod val="40000"/>
                <a:lumOff val="60000"/>
              </a:srgbClr>
            </a:solidFill>
            <a:ln>
              <a:solidFill>
                <a:sysClr val="window" lastClr="FFFFFF"/>
              </a:solidFill>
            </a:ln>
          </c:spPr>
          <c:invertIfNegative val="0"/>
          <c:dLbls>
            <c:numFmt formatCode="#&quot;%&quot;" sourceLinked="0"/>
            <c:spPr>
              <a:noFill/>
              <a:ln>
                <a:noFill/>
              </a:ln>
              <a:effectLst/>
            </c:spPr>
            <c:txPr>
              <a:bodyPr/>
              <a:lstStyle/>
              <a:p>
                <a:pPr>
                  <a:defRPr b="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Sheet1!$D$2:$D$12</c:f>
              <c:numCache>
                <c:formatCode>0</c:formatCode>
                <c:ptCount val="11"/>
                <c:pt idx="0">
                  <c:v>45</c:v>
                </c:pt>
                <c:pt idx="1">
                  <c:v>44</c:v>
                </c:pt>
                <c:pt idx="2">
                  <c:v>40</c:v>
                </c:pt>
                <c:pt idx="3">
                  <c:v>37</c:v>
                </c:pt>
                <c:pt idx="4">
                  <c:v>34</c:v>
                </c:pt>
                <c:pt idx="5">
                  <c:v>29</c:v>
                </c:pt>
                <c:pt idx="6">
                  <c:v>28</c:v>
                </c:pt>
                <c:pt idx="7">
                  <c:v>28</c:v>
                </c:pt>
                <c:pt idx="8">
                  <c:v>22</c:v>
                </c:pt>
                <c:pt idx="9">
                  <c:v>22</c:v>
                </c:pt>
                <c:pt idx="10">
                  <c:v>21</c:v>
                </c:pt>
              </c:numCache>
            </c:numRef>
          </c:val>
          <c:extLst>
            <c:ext xmlns:c16="http://schemas.microsoft.com/office/drawing/2014/chart" uri="{C3380CC4-5D6E-409C-BE32-E72D297353CC}">
              <c16:uniqueId val="{00000002-B5A9-4BD2-BF64-136A9224CB01}"/>
            </c:ext>
          </c:extLst>
        </c:ser>
        <c:ser>
          <c:idx val="3"/>
          <c:order val="3"/>
          <c:tx>
            <c:strRef>
              <c:f>Sheet1!$E$1</c:f>
              <c:strCache>
                <c:ptCount val="1"/>
                <c:pt idx="0">
                  <c:v>Aug-24</c:v>
                </c:pt>
              </c:strCache>
            </c:strRef>
          </c:tx>
          <c:spPr>
            <a:solidFill>
              <a:srgbClr val="1DAFAD"/>
            </a:solidFill>
            <a:ln>
              <a:solidFill>
                <a:sysClr val="window" lastClr="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Sheet1!$E$2:$E$12</c:f>
              <c:numCache>
                <c:formatCode>0</c:formatCode>
                <c:ptCount val="11"/>
                <c:pt idx="0">
                  <c:v>46</c:v>
                </c:pt>
                <c:pt idx="1">
                  <c:v>43</c:v>
                </c:pt>
                <c:pt idx="2">
                  <c:v>41</c:v>
                </c:pt>
                <c:pt idx="3">
                  <c:v>37</c:v>
                </c:pt>
                <c:pt idx="4">
                  <c:v>30</c:v>
                </c:pt>
                <c:pt idx="5">
                  <c:v>30</c:v>
                </c:pt>
                <c:pt idx="6">
                  <c:v>28</c:v>
                </c:pt>
                <c:pt idx="7">
                  <c:v>27</c:v>
                </c:pt>
                <c:pt idx="8">
                  <c:v>23</c:v>
                </c:pt>
                <c:pt idx="9">
                  <c:v>21</c:v>
                </c:pt>
                <c:pt idx="10">
                  <c:v>21</c:v>
                </c:pt>
              </c:numCache>
            </c:numRef>
          </c:val>
          <c:extLst>
            <c:ext xmlns:c16="http://schemas.microsoft.com/office/drawing/2014/chart" uri="{C3380CC4-5D6E-409C-BE32-E72D297353CC}">
              <c16:uniqueId val="{00000000-2C59-4A3F-91F8-653D093DF243}"/>
            </c:ext>
          </c:extLst>
        </c:ser>
        <c:ser>
          <c:idx val="4"/>
          <c:order val="4"/>
          <c:tx>
            <c:strRef>
              <c:f>Sheet1!$F$1</c:f>
              <c:strCache>
                <c:ptCount val="1"/>
                <c:pt idx="0">
                  <c:v>Aug-25</c:v>
                </c:pt>
              </c:strCache>
            </c:strRef>
          </c:tx>
          <c:spPr>
            <a:solidFill>
              <a:srgbClr val="1DAFAD">
                <a:lumMod val="50000"/>
              </a:srgbClr>
            </a:solidFill>
            <a:ln>
              <a:solidFill>
                <a:sysClr val="window" lastClr="FFFFFF"/>
              </a:solidFill>
            </a:ln>
          </c:spPr>
          <c:invertIfNegative val="0"/>
          <c:dLbls>
            <c:numFmt formatCode="#&quot;%&quot;"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Local community issues</c:v>
                </c:pt>
                <c:pt idx="1">
                  <c:v>Mental health</c:v>
                </c:pt>
                <c:pt idx="2">
                  <c:v>Climate change and the environment</c:v>
                </c:pt>
                <c:pt idx="3">
                  <c:v>Animal welfare</c:v>
                </c:pt>
                <c:pt idx="4">
                  <c:v>Homelessness</c:v>
                </c:pt>
                <c:pt idx="5">
                  <c:v>Women’s rights and gender equality</c:v>
                </c:pt>
                <c:pt idx="6">
                  <c:v>Disability rights</c:v>
                </c:pt>
                <c:pt idx="7">
                  <c:v>Global poverty</c:v>
                </c:pt>
                <c:pt idx="8">
                  <c:v>Immigrant and asylum seeker rights</c:v>
                </c:pt>
                <c:pt idx="9">
                  <c:v>Labour rights and unions</c:v>
                </c:pt>
                <c:pt idx="10">
                  <c:v>LGBTQ Rights</c:v>
                </c:pt>
              </c:strCache>
            </c:strRef>
          </c:cat>
          <c:val>
            <c:numRef>
              <c:f>Sheet1!$F$2:$F$12</c:f>
              <c:numCache>
                <c:formatCode>0</c:formatCode>
                <c:ptCount val="11"/>
                <c:pt idx="0">
                  <c:v>45</c:v>
                </c:pt>
                <c:pt idx="1">
                  <c:v>38</c:v>
                </c:pt>
                <c:pt idx="2">
                  <c:v>37</c:v>
                </c:pt>
                <c:pt idx="3">
                  <c:v>32</c:v>
                </c:pt>
                <c:pt idx="4">
                  <c:v>26</c:v>
                </c:pt>
                <c:pt idx="5">
                  <c:v>27</c:v>
                </c:pt>
                <c:pt idx="6">
                  <c:v>25</c:v>
                </c:pt>
                <c:pt idx="7">
                  <c:v>25</c:v>
                </c:pt>
                <c:pt idx="8">
                  <c:v>21</c:v>
                </c:pt>
                <c:pt idx="9">
                  <c:v>18</c:v>
                </c:pt>
                <c:pt idx="10">
                  <c:v>19</c:v>
                </c:pt>
              </c:numCache>
            </c:numRef>
          </c:val>
          <c:extLst>
            <c:ext xmlns:c16="http://schemas.microsoft.com/office/drawing/2014/chart" uri="{C3380CC4-5D6E-409C-BE32-E72D297353CC}">
              <c16:uniqueId val="{00000000-F18D-44A0-9B72-0B9DDA452D25}"/>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legend>
      <c:legendPos val="r"/>
      <c:layout>
        <c:manualLayout>
          <c:xMode val="edge"/>
          <c:yMode val="edge"/>
          <c:x val="0.91289536144721584"/>
          <c:y val="0.38456360994400007"/>
          <c:w val="7.1067842053204155E-2"/>
          <c:h val="0.15324824154737191"/>
        </c:manualLayout>
      </c:layout>
      <c:overlay val="0"/>
      <c:txPr>
        <a:bodyPr/>
        <a:lstStyle/>
        <a:p>
          <a:pPr>
            <a:defRPr b="1"/>
          </a:pPr>
          <a:endParaRPr lang="en-US"/>
        </a:p>
      </c:txPr>
    </c:legend>
    <c:plotVisOnly val="1"/>
    <c:dispBlanksAs val="gap"/>
    <c:showDLblsOverMax val="0"/>
  </c:chart>
  <c:spPr>
    <a:noFill/>
    <a:ln>
      <a:noFill/>
    </a:ln>
  </c:spPr>
  <c:txPr>
    <a:bodyPr/>
    <a:lstStyle/>
    <a:p>
      <a:pPr>
        <a:defRPr sz="11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concerned</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Sheet1!$B$2:$J$2</c:f>
              <c:numCache>
                <c:formatCode>General</c:formatCode>
                <c:ptCount val="9"/>
                <c:pt idx="0" formatCode="0">
                  <c:v>16</c:v>
                </c:pt>
                <c:pt idx="2">
                  <c:v>16</c:v>
                </c:pt>
                <c:pt idx="4">
                  <c:v>15</c:v>
                </c:pt>
                <c:pt idx="6">
                  <c:v>18</c:v>
                </c:pt>
                <c:pt idx="8">
                  <c:v>17</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concerned</c:v>
                </c:pt>
              </c:strCache>
            </c:strRef>
          </c:tx>
          <c:spPr>
            <a:solidFill>
              <a:srgbClr val="57D599"/>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Sheet1!$B$3:$J$3</c:f>
              <c:numCache>
                <c:formatCode>General</c:formatCode>
                <c:ptCount val="9"/>
                <c:pt idx="0" formatCode="0">
                  <c:v>39</c:v>
                </c:pt>
                <c:pt idx="2">
                  <c:v>36</c:v>
                </c:pt>
                <c:pt idx="4">
                  <c:v>38</c:v>
                </c:pt>
                <c:pt idx="6">
                  <c:v>36</c:v>
                </c:pt>
                <c:pt idx="8">
                  <c:v>32</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feelings either one way or the other</c:v>
                </c:pt>
              </c:strCache>
            </c:strRef>
          </c:tx>
          <c:spPr>
            <a:solidFill>
              <a:sysClr val="window" lastClr="FFFFFF">
                <a:lumMod val="65000"/>
              </a:sysClr>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Sheet1!$B$4:$J$4</c:f>
              <c:numCache>
                <c:formatCode>General</c:formatCode>
                <c:ptCount val="9"/>
                <c:pt idx="0" formatCode="0">
                  <c:v>30</c:v>
                </c:pt>
                <c:pt idx="2">
                  <c:v>32</c:v>
                </c:pt>
                <c:pt idx="4">
                  <c:v>29</c:v>
                </c:pt>
                <c:pt idx="6">
                  <c:v>28</c:v>
                </c:pt>
                <c:pt idx="8">
                  <c:v>30</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very concerned</c:v>
                </c:pt>
              </c:strCache>
            </c:strRef>
          </c:tx>
          <c:spPr>
            <a:solidFill>
              <a:srgbClr val="E50158">
                <a:lumMod val="60000"/>
                <a:lumOff val="40000"/>
              </a:srgbClr>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Sheet1!$B$5:$J$5</c:f>
              <c:numCache>
                <c:formatCode>General</c:formatCode>
                <c:ptCount val="9"/>
                <c:pt idx="0" formatCode="0">
                  <c:v>8</c:v>
                </c:pt>
                <c:pt idx="2">
                  <c:v>10</c:v>
                </c:pt>
                <c:pt idx="4">
                  <c:v>10</c:v>
                </c:pt>
                <c:pt idx="6">
                  <c:v>10</c:v>
                </c:pt>
                <c:pt idx="8">
                  <c:v>10</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Not at all concerned</c:v>
                </c:pt>
              </c:strCache>
            </c:strRef>
          </c:tx>
          <c:spPr>
            <a:solidFill>
              <a:srgbClr val="E50158"/>
            </a:solidFill>
            <a:ln>
              <a:solidFill>
                <a:schemeClr val="bg1"/>
              </a:solidFill>
            </a:ln>
          </c:spPr>
          <c:invertIfNegative val="0"/>
          <c:dLbls>
            <c:numFmt formatCode="#&quot;%&quot;"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Sheet1!$B$6:$J$6</c:f>
              <c:numCache>
                <c:formatCode>General</c:formatCode>
                <c:ptCount val="9"/>
                <c:pt idx="0" formatCode="0">
                  <c:v>7</c:v>
                </c:pt>
                <c:pt idx="2">
                  <c:v>6</c:v>
                </c:pt>
                <c:pt idx="4">
                  <c:v>9</c:v>
                </c:pt>
                <c:pt idx="6">
                  <c:v>8</c:v>
                </c:pt>
                <c:pt idx="8">
                  <c:v>10</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17</c:v>
                </c:pt>
                <c:pt idx="2" formatCode="0">
                  <c:v>16</c:v>
                </c:pt>
                <c:pt idx="3" formatCode="0">
                  <c:v>49</c:v>
                </c:pt>
                <c:pt idx="4" formatCode="0">
                  <c:v>1</c:v>
                </c:pt>
                <c:pt idx="5" formatCode="0">
                  <c:v>10</c:v>
                </c:pt>
                <c:pt idx="6" formatCode="0">
                  <c:v>33</c:v>
                </c:pt>
                <c:pt idx="7" formatCode="0">
                  <c:v>7</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32</c:v>
                </c:pt>
                <c:pt idx="2" formatCode="0">
                  <c:v>39</c:v>
                </c:pt>
                <c:pt idx="3" formatCode="0">
                  <c:v>47</c:v>
                </c:pt>
                <c:pt idx="4" formatCode="0">
                  <c:v>3</c:v>
                </c:pt>
                <c:pt idx="5" formatCode="0">
                  <c:v>35</c:v>
                </c:pt>
                <c:pt idx="6" formatCode="0">
                  <c:v>40</c:v>
                </c:pt>
                <c:pt idx="7" formatCode="0">
                  <c:v>35</c:v>
                </c:pt>
              </c:numCache>
            </c:numRef>
          </c:val>
          <c:extLst>
            <c:ext xmlns:c16="http://schemas.microsoft.com/office/drawing/2014/chart" uri="{C3380CC4-5D6E-409C-BE32-E72D297353CC}">
              <c16:uniqueId val="{00000003-CFE9-419A-9341-7CC0D6C2DD40}"/>
            </c:ext>
          </c:extLst>
        </c:ser>
        <c:ser>
          <c:idx val="2"/>
          <c:order val="2"/>
          <c:spPr>
            <a:solidFill>
              <a:sysClr val="window" lastClr="FFFFFF">
                <a:lumMod val="75000"/>
              </a:sys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pt idx="0" formatCode="0">
                  <c:v>30</c:v>
                </c:pt>
                <c:pt idx="2" formatCode="0">
                  <c:v>35</c:v>
                </c:pt>
                <c:pt idx="3" formatCode="0">
                  <c:v>4</c:v>
                </c:pt>
                <c:pt idx="4" formatCode="0">
                  <c:v>23</c:v>
                </c:pt>
                <c:pt idx="5" formatCode="0">
                  <c:v>43</c:v>
                </c:pt>
                <c:pt idx="6" formatCode="0">
                  <c:v>19</c:v>
                </c:pt>
                <c:pt idx="7" formatCode="0">
                  <c:v>41</c:v>
                </c:pt>
              </c:numCache>
            </c:numRef>
          </c:val>
          <c:extLst>
            <c:ext xmlns:c16="http://schemas.microsoft.com/office/drawing/2014/chart" uri="{C3380CC4-5D6E-409C-BE32-E72D297353CC}">
              <c16:uniqueId val="{00000004-CFE9-419A-9341-7CC0D6C2DD40}"/>
            </c:ext>
          </c:extLst>
        </c:ser>
        <c:ser>
          <c:idx val="3"/>
          <c:order val="3"/>
          <c:spPr>
            <a:solidFill>
              <a:srgbClr val="E50158">
                <a:lumMod val="60000"/>
                <a:lumOff val="4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pt idx="0" formatCode="0">
                  <c:v>10</c:v>
                </c:pt>
                <c:pt idx="2" formatCode="0">
                  <c:v>8</c:v>
                </c:pt>
                <c:pt idx="3" formatCode="0">
                  <c:v>0</c:v>
                </c:pt>
                <c:pt idx="4" formatCode="0">
                  <c:v>22</c:v>
                </c:pt>
                <c:pt idx="5" formatCode="0">
                  <c:v>9</c:v>
                </c:pt>
                <c:pt idx="6" formatCode="0">
                  <c:v>5</c:v>
                </c:pt>
                <c:pt idx="7" formatCode="0">
                  <c:v>15</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numFmt formatCode="#&quot;%&quot;"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pt idx="0" formatCode="0">
                  <c:v>10</c:v>
                </c:pt>
                <c:pt idx="2" formatCode="0">
                  <c:v>2</c:v>
                </c:pt>
                <c:pt idx="3" formatCode="0">
                  <c:v>0</c:v>
                </c:pt>
                <c:pt idx="4" formatCode="0">
                  <c:v>51</c:v>
                </c:pt>
                <c:pt idx="5" formatCode="0">
                  <c:v>3</c:v>
                </c:pt>
                <c:pt idx="6" formatCode="0">
                  <c:v>3</c:v>
                </c:pt>
                <c:pt idx="7" formatCode="0">
                  <c:v>2</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76907702524108"/>
          <c:y val="0.15711790848085422"/>
          <c:w val="0.64294851133033792"/>
          <c:h val="0.81161585158039062"/>
        </c:manualLayout>
      </c:layout>
      <c:barChart>
        <c:barDir val="bar"/>
        <c:grouping val="stacked"/>
        <c:varyColors val="0"/>
        <c:ser>
          <c:idx val="0"/>
          <c:order val="0"/>
          <c:tx>
            <c:strRef>
              <c:f>Sheet1!$B$1</c:f>
              <c:strCache>
                <c:ptCount val="1"/>
                <c:pt idx="0">
                  <c:v>Most influential</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TV news (either traditional or online TV)</c:v>
                </c:pt>
                <c:pt idx="1">
                  <c:v>My family/family members</c:v>
                </c:pt>
                <c:pt idx="2">
                  <c:v>Social Media (Facebook, X (Twitter), Instagram etc.)</c:v>
                </c:pt>
                <c:pt idx="3">
                  <c:v>Friends</c:v>
                </c:pt>
                <c:pt idx="4">
                  <c:v>Newspapers (either traditional print or online)</c:v>
                </c:pt>
                <c:pt idx="5">
                  <c:v>Radio news (either traditional or online radio)</c:v>
                </c:pt>
                <c:pt idx="6">
                  <c:v>Special interest groups/representative organisations</c:v>
                </c:pt>
                <c:pt idx="7">
                  <c:v>Political parties/organisations</c:v>
                </c:pt>
                <c:pt idx="8">
                  <c:v>Podcasts</c:v>
                </c:pt>
                <c:pt idx="9">
                  <c:v>Schools/colleges/universities</c:v>
                </c:pt>
                <c:pt idx="10">
                  <c:v>Celebrities/influencers</c:v>
                </c:pt>
                <c:pt idx="11">
                  <c:v>Religious bodies/organisations</c:v>
                </c:pt>
              </c:strCache>
            </c:strRef>
          </c:cat>
          <c:val>
            <c:numRef>
              <c:f>Sheet1!$B$2:$B$13</c:f>
              <c:numCache>
                <c:formatCode>0</c:formatCode>
                <c:ptCount val="12"/>
                <c:pt idx="0">
                  <c:v>19</c:v>
                </c:pt>
                <c:pt idx="1">
                  <c:v>20</c:v>
                </c:pt>
                <c:pt idx="2">
                  <c:v>18</c:v>
                </c:pt>
                <c:pt idx="3">
                  <c:v>7</c:v>
                </c:pt>
                <c:pt idx="4">
                  <c:v>9</c:v>
                </c:pt>
                <c:pt idx="5">
                  <c:v>6</c:v>
                </c:pt>
                <c:pt idx="6">
                  <c:v>5</c:v>
                </c:pt>
                <c:pt idx="7">
                  <c:v>5</c:v>
                </c:pt>
                <c:pt idx="8">
                  <c:v>4</c:v>
                </c:pt>
                <c:pt idx="9">
                  <c:v>3</c:v>
                </c:pt>
                <c:pt idx="10">
                  <c:v>2</c:v>
                </c:pt>
                <c:pt idx="11">
                  <c:v>2</c:v>
                </c:pt>
              </c:numCache>
            </c:numRef>
          </c:val>
          <c:extLst>
            <c:ext xmlns:c16="http://schemas.microsoft.com/office/drawing/2014/chart" uri="{C3380CC4-5D6E-409C-BE32-E72D297353CC}">
              <c16:uniqueId val="{00000000-7AAD-43FB-A24F-3D537031FC03}"/>
            </c:ext>
          </c:extLst>
        </c:ser>
        <c:ser>
          <c:idx val="1"/>
          <c:order val="1"/>
          <c:tx>
            <c:strRef>
              <c:f>Sheet1!$C$1</c:f>
              <c:strCache>
                <c:ptCount val="1"/>
                <c:pt idx="0">
                  <c:v>Second most influential</c:v>
                </c:pt>
              </c:strCache>
            </c:strRef>
          </c:tx>
          <c:spPr>
            <a:solidFill>
              <a:schemeClr val="accent6">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TV news (either traditional or online TV)</c:v>
                </c:pt>
                <c:pt idx="1">
                  <c:v>My family/family members</c:v>
                </c:pt>
                <c:pt idx="2">
                  <c:v>Social Media (Facebook, X (Twitter), Instagram etc.)</c:v>
                </c:pt>
                <c:pt idx="3">
                  <c:v>Friends</c:v>
                </c:pt>
                <c:pt idx="4">
                  <c:v>Newspapers (either traditional print or online)</c:v>
                </c:pt>
                <c:pt idx="5">
                  <c:v>Radio news (either traditional or online radio)</c:v>
                </c:pt>
                <c:pt idx="6">
                  <c:v>Special interest groups/representative organisations</c:v>
                </c:pt>
                <c:pt idx="7">
                  <c:v>Political parties/organisations</c:v>
                </c:pt>
                <c:pt idx="8">
                  <c:v>Podcasts</c:v>
                </c:pt>
                <c:pt idx="9">
                  <c:v>Schools/colleges/universities</c:v>
                </c:pt>
                <c:pt idx="10">
                  <c:v>Celebrities/influencers</c:v>
                </c:pt>
                <c:pt idx="11">
                  <c:v>Religious bodies/organisations</c:v>
                </c:pt>
              </c:strCache>
            </c:strRef>
          </c:cat>
          <c:val>
            <c:numRef>
              <c:f>Sheet1!$C$2:$C$13</c:f>
              <c:numCache>
                <c:formatCode>0</c:formatCode>
                <c:ptCount val="12"/>
                <c:pt idx="0">
                  <c:v>16</c:v>
                </c:pt>
                <c:pt idx="1">
                  <c:v>13</c:v>
                </c:pt>
                <c:pt idx="2">
                  <c:v>10</c:v>
                </c:pt>
                <c:pt idx="3">
                  <c:v>14</c:v>
                </c:pt>
                <c:pt idx="4">
                  <c:v>9</c:v>
                </c:pt>
                <c:pt idx="5">
                  <c:v>10</c:v>
                </c:pt>
                <c:pt idx="6">
                  <c:v>7</c:v>
                </c:pt>
                <c:pt idx="7">
                  <c:v>7</c:v>
                </c:pt>
                <c:pt idx="8">
                  <c:v>5</c:v>
                </c:pt>
                <c:pt idx="9">
                  <c:v>3</c:v>
                </c:pt>
                <c:pt idx="10">
                  <c:v>4</c:v>
                </c:pt>
                <c:pt idx="11">
                  <c:v>2</c:v>
                </c:pt>
              </c:numCache>
            </c:numRef>
          </c:val>
          <c:extLst>
            <c:ext xmlns:c16="http://schemas.microsoft.com/office/drawing/2014/chart" uri="{C3380CC4-5D6E-409C-BE32-E72D297353CC}">
              <c16:uniqueId val="{00000001-7AAD-43FB-A24F-3D537031FC03}"/>
            </c:ext>
          </c:extLst>
        </c:ser>
        <c:ser>
          <c:idx val="2"/>
          <c:order val="2"/>
          <c:tx>
            <c:strRef>
              <c:f>Sheet1!$D$1</c:f>
              <c:strCache>
                <c:ptCount val="1"/>
                <c:pt idx="0">
                  <c:v>Third most influential</c:v>
                </c:pt>
              </c:strCache>
            </c:strRef>
          </c:tx>
          <c:spPr>
            <a:solidFill>
              <a:schemeClr val="accent4">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TV news (either traditional or online TV)</c:v>
                </c:pt>
                <c:pt idx="1">
                  <c:v>My family/family members</c:v>
                </c:pt>
                <c:pt idx="2">
                  <c:v>Social Media (Facebook, X (Twitter), Instagram etc.)</c:v>
                </c:pt>
                <c:pt idx="3">
                  <c:v>Friends</c:v>
                </c:pt>
                <c:pt idx="4">
                  <c:v>Newspapers (either traditional print or online)</c:v>
                </c:pt>
                <c:pt idx="5">
                  <c:v>Radio news (either traditional or online radio)</c:v>
                </c:pt>
                <c:pt idx="6">
                  <c:v>Special interest groups/representative organisations</c:v>
                </c:pt>
                <c:pt idx="7">
                  <c:v>Political parties/organisations</c:v>
                </c:pt>
                <c:pt idx="8">
                  <c:v>Podcasts</c:v>
                </c:pt>
                <c:pt idx="9">
                  <c:v>Schools/colleges/universities</c:v>
                </c:pt>
                <c:pt idx="10">
                  <c:v>Celebrities/influencers</c:v>
                </c:pt>
                <c:pt idx="11">
                  <c:v>Religious bodies/organisations</c:v>
                </c:pt>
              </c:strCache>
            </c:strRef>
          </c:cat>
          <c:val>
            <c:numRef>
              <c:f>Sheet1!$D$2:$D$13</c:f>
              <c:numCache>
                <c:formatCode>0</c:formatCode>
                <c:ptCount val="12"/>
                <c:pt idx="0">
                  <c:v>14</c:v>
                </c:pt>
                <c:pt idx="1">
                  <c:v>11</c:v>
                </c:pt>
                <c:pt idx="2">
                  <c:v>10</c:v>
                </c:pt>
                <c:pt idx="3">
                  <c:v>11</c:v>
                </c:pt>
                <c:pt idx="4">
                  <c:v>13</c:v>
                </c:pt>
                <c:pt idx="5">
                  <c:v>10</c:v>
                </c:pt>
                <c:pt idx="6">
                  <c:v>7</c:v>
                </c:pt>
                <c:pt idx="7">
                  <c:v>7</c:v>
                </c:pt>
                <c:pt idx="8">
                  <c:v>5</c:v>
                </c:pt>
                <c:pt idx="9">
                  <c:v>6</c:v>
                </c:pt>
                <c:pt idx="10">
                  <c:v>3</c:v>
                </c:pt>
                <c:pt idx="11">
                  <c:v>3</c:v>
                </c:pt>
              </c:numCache>
            </c:numRef>
          </c:val>
          <c:extLst>
            <c:ext xmlns:c16="http://schemas.microsoft.com/office/drawing/2014/chart" uri="{C3380CC4-5D6E-409C-BE32-E72D297353CC}">
              <c16:uniqueId val="{00000002-7AAD-43FB-A24F-3D537031FC03}"/>
            </c:ext>
          </c:extLst>
        </c:ser>
        <c:ser>
          <c:idx val="3"/>
          <c:order val="3"/>
          <c:tx>
            <c:strRef>
              <c:f>Sheet1!$E$1</c:f>
              <c:strCache>
                <c:ptCount val="1"/>
              </c:strCache>
            </c:strRef>
          </c:tx>
          <c:spPr>
            <a:no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TV news (either traditional or online TV)</c:v>
                </c:pt>
                <c:pt idx="1">
                  <c:v>My family/family members</c:v>
                </c:pt>
                <c:pt idx="2">
                  <c:v>Social Media (Facebook, X (Twitter), Instagram etc.)</c:v>
                </c:pt>
                <c:pt idx="3">
                  <c:v>Friends</c:v>
                </c:pt>
                <c:pt idx="4">
                  <c:v>Newspapers (either traditional print or online)</c:v>
                </c:pt>
                <c:pt idx="5">
                  <c:v>Radio news (either traditional or online radio)</c:v>
                </c:pt>
                <c:pt idx="6">
                  <c:v>Special interest groups/representative organisations</c:v>
                </c:pt>
                <c:pt idx="7">
                  <c:v>Political parties/organisations</c:v>
                </c:pt>
                <c:pt idx="8">
                  <c:v>Podcasts</c:v>
                </c:pt>
                <c:pt idx="9">
                  <c:v>Schools/colleges/universities</c:v>
                </c:pt>
                <c:pt idx="10">
                  <c:v>Celebrities/influencers</c:v>
                </c:pt>
                <c:pt idx="11">
                  <c:v>Religious bodies/organisations</c:v>
                </c:pt>
              </c:strCache>
            </c:strRef>
          </c:cat>
          <c:val>
            <c:numRef>
              <c:f>Sheet1!$E$2:$E$13</c:f>
              <c:numCache>
                <c:formatCode>0</c:formatCode>
                <c:ptCount val="12"/>
                <c:pt idx="0">
                  <c:v>49</c:v>
                </c:pt>
                <c:pt idx="1">
                  <c:v>44</c:v>
                </c:pt>
                <c:pt idx="2">
                  <c:v>38</c:v>
                </c:pt>
                <c:pt idx="3">
                  <c:v>32</c:v>
                </c:pt>
                <c:pt idx="4">
                  <c:v>31</c:v>
                </c:pt>
                <c:pt idx="5">
                  <c:v>26</c:v>
                </c:pt>
                <c:pt idx="6">
                  <c:v>19</c:v>
                </c:pt>
                <c:pt idx="7">
                  <c:v>19</c:v>
                </c:pt>
                <c:pt idx="8">
                  <c:v>14</c:v>
                </c:pt>
                <c:pt idx="9">
                  <c:v>12</c:v>
                </c:pt>
                <c:pt idx="10">
                  <c:v>9</c:v>
                </c:pt>
                <c:pt idx="11">
                  <c:v>7</c:v>
                </c:pt>
              </c:numCache>
            </c:numRef>
          </c:val>
          <c:extLst>
            <c:ext xmlns:c16="http://schemas.microsoft.com/office/drawing/2014/chart" uri="{C3380CC4-5D6E-409C-BE32-E72D297353CC}">
              <c16:uniqueId val="{00000003-7AAD-43FB-A24F-3D537031FC03}"/>
            </c:ext>
          </c:extLst>
        </c:ser>
        <c:dLbls>
          <c:showLegendKey val="0"/>
          <c:showVal val="0"/>
          <c:showCatName val="0"/>
          <c:showSerName val="0"/>
          <c:showPercent val="0"/>
          <c:showBubbleSize val="0"/>
        </c:dLbls>
        <c:gapWidth val="70"/>
        <c:overlap val="100"/>
        <c:axId val="430866840"/>
        <c:axId val="430867232"/>
      </c:barChart>
      <c:catAx>
        <c:axId val="43086684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numFmt formatCode="0" sourceLinked="1"/>
        <c:majorTickMark val="none"/>
        <c:minorTickMark val="none"/>
        <c:tickLblPos val="nextTo"/>
        <c:crossAx val="430866840"/>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28530365406689856"/>
          <c:y val="8.3923904790368944E-2"/>
          <c:w val="0.44463485109087819"/>
          <c:h val="4.876016110297791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solidFill>
            <a:schemeClr val="tx1"/>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40724507312809"/>
          <c:y val="3.3727307340229912E-2"/>
          <c:w val="0.45204822672032857"/>
          <c:h val="0.9633333333333336"/>
        </c:manualLayout>
      </c:layout>
      <c:barChart>
        <c:barDir val="bar"/>
        <c:grouping val="clustered"/>
        <c:varyColors val="0"/>
        <c:ser>
          <c:idx val="0"/>
          <c:order val="0"/>
          <c:tx>
            <c:strRef>
              <c:f>Sheet1!$B$1</c:f>
              <c:strCache>
                <c:ptCount val="1"/>
                <c:pt idx="0">
                  <c:v>Dec-21</c:v>
                </c:pt>
              </c:strCache>
            </c:strRef>
          </c:tx>
          <c:spPr>
            <a:solidFill>
              <a:srgbClr val="103C50">
                <a:lumMod val="25000"/>
                <a:lumOff val="75000"/>
              </a:srgbClr>
            </a:solidFill>
            <a:ln w="12700">
              <a:solidFill>
                <a:srgbClr val="FFFFFF"/>
              </a:solidFill>
            </a:ln>
          </c:spPr>
          <c:invertIfNegative val="0"/>
          <c:dLbls>
            <c:numFmt formatCode="#&quot;%&quot;" sourceLinked="0"/>
            <c:spPr>
              <a:noFill/>
              <a:ln w="2539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Sheet1!$B$2:$B$6</c:f>
              <c:numCache>
                <c:formatCode>0</c:formatCode>
                <c:ptCount val="5"/>
                <c:pt idx="0">
                  <c:v>66</c:v>
                </c:pt>
                <c:pt idx="1">
                  <c:v>49</c:v>
                </c:pt>
                <c:pt idx="2">
                  <c:v>47</c:v>
                </c:pt>
                <c:pt idx="3">
                  <c:v>35</c:v>
                </c:pt>
                <c:pt idx="4">
                  <c:v>10</c:v>
                </c:pt>
              </c:numCache>
            </c:numRef>
          </c:val>
          <c:extLst>
            <c:ext xmlns:c16="http://schemas.microsoft.com/office/drawing/2014/chart" uri="{C3380CC4-5D6E-409C-BE32-E72D297353CC}">
              <c16:uniqueId val="{00000000-6A15-4477-BC7A-A886C05A9BB7}"/>
            </c:ext>
          </c:extLst>
        </c:ser>
        <c:ser>
          <c:idx val="1"/>
          <c:order val="1"/>
          <c:tx>
            <c:strRef>
              <c:f>Sheet1!$C$1</c:f>
              <c:strCache>
                <c:ptCount val="1"/>
                <c:pt idx="0">
                  <c:v>Nov-22</c:v>
                </c:pt>
              </c:strCache>
            </c:strRef>
          </c:tx>
          <c:spPr>
            <a:solidFill>
              <a:srgbClr val="103C50">
                <a:lumMod val="50000"/>
                <a:lumOff val="50000"/>
              </a:srgbClr>
            </a:solidFill>
            <a:ln>
              <a:solidFill>
                <a:srgbClr val="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Sheet1!$C$2:$C$6</c:f>
              <c:numCache>
                <c:formatCode>General</c:formatCode>
                <c:ptCount val="5"/>
                <c:pt idx="0">
                  <c:v>63</c:v>
                </c:pt>
                <c:pt idx="1">
                  <c:v>49</c:v>
                </c:pt>
                <c:pt idx="2">
                  <c:v>45</c:v>
                </c:pt>
                <c:pt idx="3">
                  <c:v>42</c:v>
                </c:pt>
                <c:pt idx="4">
                  <c:v>10</c:v>
                </c:pt>
              </c:numCache>
            </c:numRef>
          </c:val>
          <c:extLst>
            <c:ext xmlns:c16="http://schemas.microsoft.com/office/drawing/2014/chart" uri="{C3380CC4-5D6E-409C-BE32-E72D297353CC}">
              <c16:uniqueId val="{00000001-6A15-4477-BC7A-A886C05A9BB7}"/>
            </c:ext>
          </c:extLst>
        </c:ser>
        <c:ser>
          <c:idx val="2"/>
          <c:order val="2"/>
          <c:tx>
            <c:strRef>
              <c:f>Sheet1!$D$1</c:f>
              <c:strCache>
                <c:ptCount val="1"/>
                <c:pt idx="0">
                  <c:v>Nov-23</c:v>
                </c:pt>
              </c:strCache>
            </c:strRef>
          </c:tx>
          <c:spPr>
            <a:solidFill>
              <a:srgbClr val="103C50">
                <a:lumMod val="75000"/>
                <a:lumOff val="25000"/>
              </a:srgbClr>
            </a:solidFill>
            <a:ln>
              <a:solidFill>
                <a:srgbClr val="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Sheet1!$D$2:$D$6</c:f>
              <c:numCache>
                <c:formatCode>General</c:formatCode>
                <c:ptCount val="5"/>
                <c:pt idx="0">
                  <c:v>63</c:v>
                </c:pt>
                <c:pt idx="1">
                  <c:v>49</c:v>
                </c:pt>
                <c:pt idx="2">
                  <c:v>44</c:v>
                </c:pt>
                <c:pt idx="3">
                  <c:v>42</c:v>
                </c:pt>
                <c:pt idx="4">
                  <c:v>12</c:v>
                </c:pt>
              </c:numCache>
            </c:numRef>
          </c:val>
          <c:extLst>
            <c:ext xmlns:c16="http://schemas.microsoft.com/office/drawing/2014/chart" uri="{C3380CC4-5D6E-409C-BE32-E72D297353CC}">
              <c16:uniqueId val="{00000002-6A15-4477-BC7A-A886C05A9BB7}"/>
            </c:ext>
          </c:extLst>
        </c:ser>
        <c:ser>
          <c:idx val="3"/>
          <c:order val="3"/>
          <c:tx>
            <c:strRef>
              <c:f>Sheet1!$E$1</c:f>
              <c:strCache>
                <c:ptCount val="1"/>
                <c:pt idx="0">
                  <c:v>Aug-24</c:v>
                </c:pt>
              </c:strCache>
            </c:strRef>
          </c:tx>
          <c:spPr>
            <a:solidFill>
              <a:srgbClr val="103C50">
                <a:lumMod val="90000"/>
                <a:lumOff val="10000"/>
              </a:srgbClr>
            </a:solidFill>
            <a:ln>
              <a:solidFill>
                <a:srgbClr val="FFFFFF"/>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Sheet1!$E$2:$E$6</c:f>
              <c:numCache>
                <c:formatCode>General</c:formatCode>
                <c:ptCount val="5"/>
                <c:pt idx="0">
                  <c:v>61</c:v>
                </c:pt>
                <c:pt idx="1">
                  <c:v>48</c:v>
                </c:pt>
                <c:pt idx="2">
                  <c:v>44</c:v>
                </c:pt>
                <c:pt idx="3">
                  <c:v>45</c:v>
                </c:pt>
                <c:pt idx="4">
                  <c:v>12</c:v>
                </c:pt>
              </c:numCache>
            </c:numRef>
          </c:val>
          <c:extLst>
            <c:ext xmlns:c16="http://schemas.microsoft.com/office/drawing/2014/chart" uri="{C3380CC4-5D6E-409C-BE32-E72D297353CC}">
              <c16:uniqueId val="{00000000-ED80-4305-BF30-6441ED6A9DA7}"/>
            </c:ext>
          </c:extLst>
        </c:ser>
        <c:ser>
          <c:idx val="4"/>
          <c:order val="4"/>
          <c:tx>
            <c:strRef>
              <c:f>Sheet1!$F$1</c:f>
              <c:strCache>
                <c:ptCount val="1"/>
                <c:pt idx="0">
                  <c:v>Aug-25</c:v>
                </c:pt>
              </c:strCache>
            </c:strRef>
          </c:tx>
          <c:spPr>
            <a:solidFill>
              <a:srgbClr val="103C50"/>
            </a:solidFill>
            <a:ln>
              <a:solidFill>
                <a:srgbClr val="FFFFFF"/>
              </a:solidFill>
            </a:ln>
          </c:spPr>
          <c:invertIfNegative val="0"/>
          <c:dLbls>
            <c:numFmt formatCode="#&quot;%&quot;"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TV (either traditional or online TV)</c:v>
                </c:pt>
                <c:pt idx="1">
                  <c:v>Newspapers/press (either traditional print or online)</c:v>
                </c:pt>
                <c:pt idx="2">
                  <c:v>Radio (either traditional or online radio)</c:v>
                </c:pt>
                <c:pt idx="3">
                  <c:v>Social media sites/platforms (Facebook, Twitter, etc.)</c:v>
                </c:pt>
                <c:pt idx="4">
                  <c:v>Podcasts</c:v>
                </c:pt>
              </c:strCache>
            </c:strRef>
          </c:cat>
          <c:val>
            <c:numRef>
              <c:f>Sheet1!$F$2:$F$6</c:f>
              <c:numCache>
                <c:formatCode>General</c:formatCode>
                <c:ptCount val="5"/>
                <c:pt idx="0">
                  <c:v>56</c:v>
                </c:pt>
                <c:pt idx="1">
                  <c:v>49</c:v>
                </c:pt>
                <c:pt idx="2">
                  <c:v>42</c:v>
                </c:pt>
                <c:pt idx="3">
                  <c:v>46</c:v>
                </c:pt>
                <c:pt idx="4">
                  <c:v>14</c:v>
                </c:pt>
              </c:numCache>
            </c:numRef>
          </c:val>
          <c:extLst>
            <c:ext xmlns:c16="http://schemas.microsoft.com/office/drawing/2014/chart" uri="{C3380CC4-5D6E-409C-BE32-E72D297353CC}">
              <c16:uniqueId val="{00000000-215B-4EE0-93AB-9655F2AE75DC}"/>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sz="1100" b="0"/>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legend>
      <c:legendPos val="r"/>
      <c:legendEntry>
        <c:idx val="0"/>
        <c:txPr>
          <a:bodyPr/>
          <a:lstStyle/>
          <a:p>
            <a:pPr>
              <a:defRPr b="0"/>
            </a:pPr>
            <a:endParaRPr lang="en-US"/>
          </a:p>
        </c:txPr>
      </c:legendEntry>
      <c:layout>
        <c:manualLayout>
          <c:xMode val="edge"/>
          <c:yMode val="edge"/>
          <c:x val="0.92431571032578808"/>
          <c:y val="0.50115651563173946"/>
          <c:w val="7.4229899668093083E-2"/>
          <c:h val="0.31189029183434108"/>
        </c:manualLayout>
      </c:layout>
      <c:overlay val="0"/>
      <c:txPr>
        <a:bodyPr/>
        <a:lstStyle/>
        <a:p>
          <a:pPr>
            <a:defRPr b="0"/>
          </a:pPr>
          <a:endParaRPr lang="en-US"/>
        </a:p>
      </c:txPr>
    </c:legend>
    <c:plotVisOnly val="1"/>
    <c:dispBlanksAs val="gap"/>
    <c:showDLblsOverMax val="0"/>
  </c:chart>
  <c:spPr>
    <a:noFill/>
    <a:ln>
      <a:noFill/>
    </a:ln>
  </c:spPr>
  <c:txPr>
    <a:bodyPr/>
    <a:lstStyle/>
    <a:p>
      <a:pPr>
        <a:defRPr sz="1050" b="1"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342184479265933"/>
          <c:y val="3.3727307340229912E-2"/>
          <c:w val="0.40064106574210112"/>
          <c:h val="0.9633333333333336"/>
        </c:manualLayout>
      </c:layout>
      <c:barChart>
        <c:barDir val="bar"/>
        <c:grouping val="clustered"/>
        <c:varyColors val="0"/>
        <c:ser>
          <c:idx val="0"/>
          <c:order val="0"/>
          <c:tx>
            <c:strRef>
              <c:f>Sheet1!$B$1</c:f>
              <c:strCache>
                <c:ptCount val="1"/>
                <c:pt idx="0">
                  <c:v>Aug-24</c:v>
                </c:pt>
              </c:strCache>
            </c:strRef>
          </c:tx>
          <c:spPr>
            <a:solidFill>
              <a:srgbClr val="7030A0"/>
            </a:solidFill>
            <a:ln w="12700">
              <a:solidFill>
                <a:srgbClr val="FFFFFF"/>
              </a:solidFill>
            </a:ln>
          </c:spPr>
          <c:invertIfNegative val="0"/>
          <c:dLbls>
            <c:numFmt formatCode="#&quot;%&quot;" sourceLinked="0"/>
            <c:spPr>
              <a:noFill/>
              <a:ln w="25399">
                <a:noFill/>
              </a:ln>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TV (either traditional or online TV)</c:v>
                </c:pt>
                <c:pt idx="1">
                  <c:v>Newspapers/press (either traditional print or online)</c:v>
                </c:pt>
                <c:pt idx="2">
                  <c:v>Social media sites/platforms (Facebook, X (Twitter), etc.)</c:v>
                </c:pt>
                <c:pt idx="3">
                  <c:v>Radio (either traditional or online radio)</c:v>
                </c:pt>
                <c:pt idx="4">
                  <c:v>Podcasts</c:v>
                </c:pt>
              </c:strCache>
            </c:strRef>
          </c:cat>
          <c:val>
            <c:numRef>
              <c:f>Sheet1!$B$2:$B$6</c:f>
              <c:numCache>
                <c:formatCode>0</c:formatCode>
                <c:ptCount val="5"/>
                <c:pt idx="0">
                  <c:v>56</c:v>
                </c:pt>
                <c:pt idx="1">
                  <c:v>49</c:v>
                </c:pt>
                <c:pt idx="2">
                  <c:v>46</c:v>
                </c:pt>
                <c:pt idx="3">
                  <c:v>42</c:v>
                </c:pt>
                <c:pt idx="4">
                  <c:v>14</c:v>
                </c:pt>
              </c:numCache>
            </c:numRef>
          </c:val>
          <c:extLst>
            <c:ext xmlns:c16="http://schemas.microsoft.com/office/drawing/2014/chart" uri="{C3380CC4-5D6E-409C-BE32-E72D297353CC}">
              <c16:uniqueId val="{00000000-6A15-4477-BC7A-A886C05A9BB7}"/>
            </c:ext>
          </c:extLst>
        </c:ser>
        <c:dLbls>
          <c:showLegendKey val="0"/>
          <c:showVal val="0"/>
          <c:showCatName val="0"/>
          <c:showSerName val="0"/>
          <c:showPercent val="0"/>
          <c:showBubbleSize val="0"/>
        </c:dLbls>
        <c:gapWidth val="8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sz="1100"/>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plotVisOnly val="1"/>
    <c:dispBlanksAs val="gap"/>
    <c:showDLblsOverMax val="0"/>
  </c:chart>
  <c:spPr>
    <a:noFill/>
    <a:ln>
      <a:noFill/>
    </a:ln>
  </c:spPr>
  <c:txPr>
    <a:bodyPr/>
    <a:lstStyle/>
    <a:p>
      <a:pPr>
        <a:defRPr sz="9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5676907702524108"/>
          <c:y val="0.15711790848085422"/>
          <c:w val="0.64294851133033792"/>
          <c:h val="0.81161585158039062"/>
        </c:manualLayout>
      </c:layout>
      <c:barChart>
        <c:barDir val="bar"/>
        <c:grouping val="stacked"/>
        <c:varyColors val="0"/>
        <c:ser>
          <c:idx val="0"/>
          <c:order val="0"/>
          <c:tx>
            <c:strRef>
              <c:f>Sheet1!$B$1</c:f>
              <c:strCache>
                <c:ptCount val="1"/>
                <c:pt idx="0">
                  <c:v>Most influential</c:v>
                </c:pt>
              </c:strCache>
            </c:strRef>
          </c:tx>
          <c:spPr>
            <a:solidFill>
              <a:srgbClr val="1DAFAD"/>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Government policy</c:v>
                </c:pt>
                <c:pt idx="1">
                  <c:v>News and current affairs programmes/items</c:v>
                </c:pt>
                <c:pt idx="2">
                  <c:v>Social media (X (Twitter), Facebook, etc.)</c:v>
                </c:pt>
                <c:pt idx="3">
                  <c:v>Special interest groups/lobby groups/social campaigns</c:v>
                </c:pt>
                <c:pt idx="4">
                  <c:v>Political parties/organisations</c:v>
                </c:pt>
                <c:pt idx="5">
                  <c:v>Local community groups/initiatives</c:v>
                </c:pt>
                <c:pt idx="6">
                  <c:v>Global organisations (e.g. UN, WHO, EU, IMF, etc.)</c:v>
                </c:pt>
                <c:pt idx="7">
                  <c:v>Individual citizens</c:v>
                </c:pt>
                <c:pt idx="8">
                  <c:v>Schools/colleges/universities</c:v>
                </c:pt>
                <c:pt idx="9">
                  <c:v>Celebrities/influencers</c:v>
                </c:pt>
                <c:pt idx="10">
                  <c:v>Wealthy individuals/philanthropists</c:v>
                </c:pt>
                <c:pt idx="11">
                  <c:v>Religious bodies/organisations</c:v>
                </c:pt>
              </c:strCache>
            </c:strRef>
          </c:cat>
          <c:val>
            <c:numRef>
              <c:f>Sheet1!$B$2:$B$13</c:f>
              <c:numCache>
                <c:formatCode>0</c:formatCode>
                <c:ptCount val="12"/>
                <c:pt idx="0">
                  <c:v>16</c:v>
                </c:pt>
                <c:pt idx="1">
                  <c:v>12</c:v>
                </c:pt>
                <c:pt idx="2">
                  <c:v>16</c:v>
                </c:pt>
                <c:pt idx="3">
                  <c:v>9</c:v>
                </c:pt>
                <c:pt idx="4">
                  <c:v>9</c:v>
                </c:pt>
                <c:pt idx="5">
                  <c:v>7</c:v>
                </c:pt>
                <c:pt idx="6">
                  <c:v>8</c:v>
                </c:pt>
                <c:pt idx="7">
                  <c:v>9</c:v>
                </c:pt>
                <c:pt idx="8">
                  <c:v>5</c:v>
                </c:pt>
                <c:pt idx="9">
                  <c:v>3</c:v>
                </c:pt>
                <c:pt idx="10">
                  <c:v>3</c:v>
                </c:pt>
                <c:pt idx="11">
                  <c:v>2</c:v>
                </c:pt>
              </c:numCache>
            </c:numRef>
          </c:val>
          <c:extLst>
            <c:ext xmlns:c16="http://schemas.microsoft.com/office/drawing/2014/chart" uri="{C3380CC4-5D6E-409C-BE32-E72D297353CC}">
              <c16:uniqueId val="{00000000-51CD-402B-ACE5-4E4E6A943B81}"/>
            </c:ext>
          </c:extLst>
        </c:ser>
        <c:ser>
          <c:idx val="1"/>
          <c:order val="1"/>
          <c:tx>
            <c:strRef>
              <c:f>Sheet1!$C$1</c:f>
              <c:strCache>
                <c:ptCount val="1"/>
                <c:pt idx="0">
                  <c:v>Second most influential</c:v>
                </c:pt>
              </c:strCache>
            </c:strRef>
          </c:tx>
          <c:spPr>
            <a:solidFill>
              <a:srgbClr val="9FE5D8"/>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Government policy</c:v>
                </c:pt>
                <c:pt idx="1">
                  <c:v>News and current affairs programmes/items</c:v>
                </c:pt>
                <c:pt idx="2">
                  <c:v>Social media (X (Twitter), Facebook, etc.)</c:v>
                </c:pt>
                <c:pt idx="3">
                  <c:v>Special interest groups/lobby groups/social campaigns</c:v>
                </c:pt>
                <c:pt idx="4">
                  <c:v>Political parties/organisations</c:v>
                </c:pt>
                <c:pt idx="5">
                  <c:v>Local community groups/initiatives</c:v>
                </c:pt>
                <c:pt idx="6">
                  <c:v>Global organisations (e.g. UN, WHO, EU, IMF, etc.)</c:v>
                </c:pt>
                <c:pt idx="7">
                  <c:v>Individual citizens</c:v>
                </c:pt>
                <c:pt idx="8">
                  <c:v>Schools/colleges/universities</c:v>
                </c:pt>
                <c:pt idx="9">
                  <c:v>Celebrities/influencers</c:v>
                </c:pt>
                <c:pt idx="10">
                  <c:v>Wealthy individuals/philanthropists</c:v>
                </c:pt>
                <c:pt idx="11">
                  <c:v>Religious bodies/organisations</c:v>
                </c:pt>
              </c:strCache>
            </c:strRef>
          </c:cat>
          <c:val>
            <c:numRef>
              <c:f>Sheet1!$C$2:$C$13</c:f>
              <c:numCache>
                <c:formatCode>0</c:formatCode>
                <c:ptCount val="12"/>
                <c:pt idx="0">
                  <c:v>13</c:v>
                </c:pt>
                <c:pt idx="1">
                  <c:v>11</c:v>
                </c:pt>
                <c:pt idx="2">
                  <c:v>9</c:v>
                </c:pt>
                <c:pt idx="3">
                  <c:v>10</c:v>
                </c:pt>
                <c:pt idx="4">
                  <c:v>11</c:v>
                </c:pt>
                <c:pt idx="5">
                  <c:v>10</c:v>
                </c:pt>
                <c:pt idx="6">
                  <c:v>10</c:v>
                </c:pt>
                <c:pt idx="7">
                  <c:v>8</c:v>
                </c:pt>
                <c:pt idx="8">
                  <c:v>7</c:v>
                </c:pt>
                <c:pt idx="9">
                  <c:v>6</c:v>
                </c:pt>
                <c:pt idx="10">
                  <c:v>4</c:v>
                </c:pt>
                <c:pt idx="11">
                  <c:v>2</c:v>
                </c:pt>
              </c:numCache>
            </c:numRef>
          </c:val>
          <c:extLst>
            <c:ext xmlns:c16="http://schemas.microsoft.com/office/drawing/2014/chart" uri="{C3380CC4-5D6E-409C-BE32-E72D297353CC}">
              <c16:uniqueId val="{00000001-51CD-402B-ACE5-4E4E6A943B81}"/>
            </c:ext>
          </c:extLst>
        </c:ser>
        <c:ser>
          <c:idx val="2"/>
          <c:order val="2"/>
          <c:tx>
            <c:strRef>
              <c:f>Sheet1!$D$1</c:f>
              <c:strCache>
                <c:ptCount val="1"/>
                <c:pt idx="0">
                  <c:v>Third most influential</c:v>
                </c:pt>
              </c:strCache>
            </c:strRef>
          </c:tx>
          <c:spPr>
            <a:solidFill>
              <a:srgbClr val="452567">
                <a:lumMod val="60000"/>
                <a:lumOff val="40000"/>
              </a:srgb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Government policy</c:v>
                </c:pt>
                <c:pt idx="1">
                  <c:v>News and current affairs programmes/items</c:v>
                </c:pt>
                <c:pt idx="2">
                  <c:v>Social media (X (Twitter), Facebook, etc.)</c:v>
                </c:pt>
                <c:pt idx="3">
                  <c:v>Special interest groups/lobby groups/social campaigns</c:v>
                </c:pt>
                <c:pt idx="4">
                  <c:v>Political parties/organisations</c:v>
                </c:pt>
                <c:pt idx="5">
                  <c:v>Local community groups/initiatives</c:v>
                </c:pt>
                <c:pt idx="6">
                  <c:v>Global organisations (e.g. UN, WHO, EU, IMF, etc.)</c:v>
                </c:pt>
                <c:pt idx="7">
                  <c:v>Individual citizens</c:v>
                </c:pt>
                <c:pt idx="8">
                  <c:v>Schools/colleges/universities</c:v>
                </c:pt>
                <c:pt idx="9">
                  <c:v>Celebrities/influencers</c:v>
                </c:pt>
                <c:pt idx="10">
                  <c:v>Wealthy individuals/philanthropists</c:v>
                </c:pt>
                <c:pt idx="11">
                  <c:v>Religious bodies/organisations</c:v>
                </c:pt>
              </c:strCache>
            </c:strRef>
          </c:cat>
          <c:val>
            <c:numRef>
              <c:f>Sheet1!$D$2:$D$13</c:f>
              <c:numCache>
                <c:formatCode>0</c:formatCode>
                <c:ptCount val="12"/>
                <c:pt idx="0">
                  <c:v>13</c:v>
                </c:pt>
                <c:pt idx="1">
                  <c:v>11</c:v>
                </c:pt>
                <c:pt idx="2">
                  <c:v>8</c:v>
                </c:pt>
                <c:pt idx="3">
                  <c:v>11</c:v>
                </c:pt>
                <c:pt idx="4">
                  <c:v>10</c:v>
                </c:pt>
                <c:pt idx="5">
                  <c:v>11</c:v>
                </c:pt>
                <c:pt idx="6">
                  <c:v>9</c:v>
                </c:pt>
                <c:pt idx="7">
                  <c:v>10</c:v>
                </c:pt>
                <c:pt idx="8">
                  <c:v>7</c:v>
                </c:pt>
                <c:pt idx="9">
                  <c:v>4</c:v>
                </c:pt>
                <c:pt idx="10">
                  <c:v>4</c:v>
                </c:pt>
                <c:pt idx="11">
                  <c:v>2</c:v>
                </c:pt>
              </c:numCache>
            </c:numRef>
          </c:val>
          <c:extLst>
            <c:ext xmlns:c16="http://schemas.microsoft.com/office/drawing/2014/chart" uri="{C3380CC4-5D6E-409C-BE32-E72D297353CC}">
              <c16:uniqueId val="{00000002-51CD-402B-ACE5-4E4E6A943B81}"/>
            </c:ext>
          </c:extLst>
        </c:ser>
        <c:ser>
          <c:idx val="3"/>
          <c:order val="3"/>
          <c:tx>
            <c:strRef>
              <c:f>Sheet1!$E$1</c:f>
              <c:strCache>
                <c:ptCount val="1"/>
              </c:strCache>
            </c:strRef>
          </c:tx>
          <c:spPr>
            <a:no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Government policy</c:v>
                </c:pt>
                <c:pt idx="1">
                  <c:v>News and current affairs programmes/items</c:v>
                </c:pt>
                <c:pt idx="2">
                  <c:v>Social media (X (Twitter), Facebook, etc.)</c:v>
                </c:pt>
                <c:pt idx="3">
                  <c:v>Special interest groups/lobby groups/social campaigns</c:v>
                </c:pt>
                <c:pt idx="4">
                  <c:v>Political parties/organisations</c:v>
                </c:pt>
                <c:pt idx="5">
                  <c:v>Local community groups/initiatives</c:v>
                </c:pt>
                <c:pt idx="6">
                  <c:v>Global organisations (e.g. UN, WHO, EU, IMF, etc.)</c:v>
                </c:pt>
                <c:pt idx="7">
                  <c:v>Individual citizens</c:v>
                </c:pt>
                <c:pt idx="8">
                  <c:v>Schools/colleges/universities</c:v>
                </c:pt>
                <c:pt idx="9">
                  <c:v>Celebrities/influencers</c:v>
                </c:pt>
                <c:pt idx="10">
                  <c:v>Wealthy individuals/philanthropists</c:v>
                </c:pt>
                <c:pt idx="11">
                  <c:v>Religious bodies/organisations</c:v>
                </c:pt>
              </c:strCache>
            </c:strRef>
          </c:cat>
          <c:val>
            <c:numRef>
              <c:f>Sheet1!$E$2:$E$13</c:f>
              <c:numCache>
                <c:formatCode>0</c:formatCode>
                <c:ptCount val="12"/>
                <c:pt idx="0">
                  <c:v>42</c:v>
                </c:pt>
                <c:pt idx="1">
                  <c:v>34</c:v>
                </c:pt>
                <c:pt idx="2">
                  <c:v>34</c:v>
                </c:pt>
                <c:pt idx="3">
                  <c:v>30</c:v>
                </c:pt>
                <c:pt idx="4">
                  <c:v>30</c:v>
                </c:pt>
                <c:pt idx="5">
                  <c:v>28</c:v>
                </c:pt>
                <c:pt idx="6">
                  <c:v>27</c:v>
                </c:pt>
                <c:pt idx="7">
                  <c:v>27</c:v>
                </c:pt>
                <c:pt idx="8">
                  <c:v>18</c:v>
                </c:pt>
                <c:pt idx="9">
                  <c:v>13</c:v>
                </c:pt>
                <c:pt idx="10">
                  <c:v>11</c:v>
                </c:pt>
                <c:pt idx="11">
                  <c:v>6</c:v>
                </c:pt>
              </c:numCache>
            </c:numRef>
          </c:val>
          <c:extLst>
            <c:ext xmlns:c16="http://schemas.microsoft.com/office/drawing/2014/chart" uri="{C3380CC4-5D6E-409C-BE32-E72D297353CC}">
              <c16:uniqueId val="{00000003-51CD-402B-ACE5-4E4E6A943B81}"/>
            </c:ext>
          </c:extLst>
        </c:ser>
        <c:dLbls>
          <c:showLegendKey val="0"/>
          <c:showVal val="0"/>
          <c:showCatName val="0"/>
          <c:showSerName val="0"/>
          <c:showPercent val="0"/>
          <c:showBubbleSize val="0"/>
        </c:dLbls>
        <c:gapWidth val="53"/>
        <c:overlap val="100"/>
        <c:axId val="430866840"/>
        <c:axId val="430867232"/>
      </c:barChart>
      <c:catAx>
        <c:axId val="430866840"/>
        <c:scaling>
          <c:orientation val="maxMin"/>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430866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10403027039636487"/>
          <c:y val="8.2774064569562392E-2"/>
          <c:w val="0.65685272489414903"/>
          <c:h val="4.7457945287102017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50">
          <a:solidFill>
            <a:schemeClr val="tx1"/>
          </a:solidFill>
          <a:latin typeface="Barlow" panose="00000500000000000000" pitchFamily="2"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Dublin</c:v>
                </c:pt>
              </c:strCache>
            </c:strRef>
          </c:tx>
          <c:spPr>
            <a:solidFill>
              <a:schemeClr val="tx2"/>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Sheet1!$B$2:$H$2</c:f>
              <c:numCache>
                <c:formatCode>0</c:formatCode>
                <c:ptCount val="7"/>
                <c:pt idx="0">
                  <c:v>29</c:v>
                </c:pt>
                <c:pt idx="1">
                  <c:v>36</c:v>
                </c:pt>
                <c:pt idx="2">
                  <c:v>29</c:v>
                </c:pt>
                <c:pt idx="3">
                  <c:v>25</c:v>
                </c:pt>
                <c:pt idx="4">
                  <c:v>18</c:v>
                </c:pt>
                <c:pt idx="5">
                  <c:v>38</c:v>
                </c:pt>
                <c:pt idx="6">
                  <c:v>28</c:v>
                </c:pt>
              </c:numCache>
            </c:numRef>
          </c:val>
          <c:extLst>
            <c:ext xmlns:c16="http://schemas.microsoft.com/office/drawing/2014/chart" uri="{C3380CC4-5D6E-409C-BE32-E72D297353CC}">
              <c16:uniqueId val="{00000000-A837-4853-BD22-8E7AB1F17F27}"/>
            </c:ext>
          </c:extLst>
        </c:ser>
        <c:ser>
          <c:idx val="0"/>
          <c:order val="1"/>
          <c:tx>
            <c:strRef>
              <c:f>Sheet1!$A$3</c:f>
              <c:strCache>
                <c:ptCount val="1"/>
                <c:pt idx="0">
                  <c:v>Lein-ster</c:v>
                </c:pt>
              </c:strCache>
            </c:strRef>
          </c:tx>
          <c:spPr>
            <a:solidFill>
              <a:schemeClr val="accent1"/>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Sheet1!$B$3:$H$3</c:f>
              <c:numCache>
                <c:formatCode>0</c:formatCode>
                <c:ptCount val="7"/>
                <c:pt idx="0">
                  <c:v>27</c:v>
                </c:pt>
                <c:pt idx="1">
                  <c:v>27</c:v>
                </c:pt>
                <c:pt idx="2">
                  <c:v>29</c:v>
                </c:pt>
                <c:pt idx="3">
                  <c:v>25</c:v>
                </c:pt>
                <c:pt idx="4">
                  <c:v>26</c:v>
                </c:pt>
                <c:pt idx="5">
                  <c:v>25</c:v>
                </c:pt>
                <c:pt idx="6">
                  <c:v>31</c:v>
                </c:pt>
              </c:numCache>
            </c:numRef>
          </c:val>
          <c:extLst>
            <c:ext xmlns:c16="http://schemas.microsoft.com/office/drawing/2014/chart" uri="{C3380CC4-5D6E-409C-BE32-E72D297353CC}">
              <c16:uniqueId val="{00000001-A837-4853-BD22-8E7AB1F17F27}"/>
            </c:ext>
          </c:extLst>
        </c:ser>
        <c:ser>
          <c:idx val="2"/>
          <c:order val="2"/>
          <c:tx>
            <c:strRef>
              <c:f>Sheet1!$A$4</c:f>
              <c:strCache>
                <c:ptCount val="1"/>
                <c:pt idx="0">
                  <c:v>Mun-ster</c:v>
                </c:pt>
              </c:strCache>
            </c:strRef>
          </c:tx>
          <c:spPr>
            <a:solidFill>
              <a:schemeClr val="accent3"/>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Sheet1!$B$4:$H$4</c:f>
              <c:numCache>
                <c:formatCode>0</c:formatCode>
                <c:ptCount val="7"/>
                <c:pt idx="0">
                  <c:v>27</c:v>
                </c:pt>
                <c:pt idx="1">
                  <c:v>24</c:v>
                </c:pt>
                <c:pt idx="2">
                  <c:v>24</c:v>
                </c:pt>
                <c:pt idx="3">
                  <c:v>30</c:v>
                </c:pt>
                <c:pt idx="4">
                  <c:v>33</c:v>
                </c:pt>
                <c:pt idx="5">
                  <c:v>21</c:v>
                </c:pt>
                <c:pt idx="6">
                  <c:v>27</c:v>
                </c:pt>
              </c:numCache>
            </c:numRef>
          </c:val>
          <c:extLst>
            <c:ext xmlns:c16="http://schemas.microsoft.com/office/drawing/2014/chart" uri="{C3380CC4-5D6E-409C-BE32-E72D297353CC}">
              <c16:uniqueId val="{00000002-A837-4853-BD22-8E7AB1F17F27}"/>
            </c:ext>
          </c:extLst>
        </c:ser>
        <c:ser>
          <c:idx val="3"/>
          <c:order val="3"/>
          <c:tx>
            <c:strRef>
              <c:f>Sheet1!$A$5</c:f>
              <c:strCache>
                <c:ptCount val="1"/>
                <c:pt idx="0">
                  <c:v>Conn/Ulster</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Sheet1!$B$5:$H$5</c:f>
              <c:numCache>
                <c:formatCode>General</c:formatCode>
                <c:ptCount val="7"/>
                <c:pt idx="0" formatCode="0">
                  <c:v>18</c:v>
                </c:pt>
                <c:pt idx="1">
                  <c:v>13</c:v>
                </c:pt>
                <c:pt idx="2" formatCode="0">
                  <c:v>17</c:v>
                </c:pt>
                <c:pt idx="3" formatCode="0">
                  <c:v>20</c:v>
                </c:pt>
                <c:pt idx="4" formatCode="0">
                  <c:v>23</c:v>
                </c:pt>
                <c:pt idx="5" formatCode="0">
                  <c:v>16</c:v>
                </c:pt>
                <c:pt idx="6" formatCode="0">
                  <c:v>14</c:v>
                </c:pt>
              </c:numCache>
            </c:numRef>
          </c:val>
          <c:extLst>
            <c:ext xmlns:c16="http://schemas.microsoft.com/office/drawing/2014/chart" uri="{C3380CC4-5D6E-409C-BE32-E72D297353CC}">
              <c16:uniqueId val="{00000003-A837-4853-BD22-8E7AB1F17F27}"/>
            </c:ext>
          </c:extLst>
        </c:ser>
        <c:dLbls>
          <c:showLegendKey val="0"/>
          <c:showVal val="0"/>
          <c:showCatName val="0"/>
          <c:showSerName val="0"/>
          <c:showPercent val="0"/>
          <c:showBubbleSize val="0"/>
        </c:dLbls>
        <c:gapWidth val="50"/>
        <c:overlap val="100"/>
        <c:axId val="226918400"/>
        <c:axId val="226919936"/>
      </c:barChart>
      <c:catAx>
        <c:axId val="226918400"/>
        <c:scaling>
          <c:orientation val="minMax"/>
        </c:scaling>
        <c:delete val="1"/>
        <c:axPos val="t"/>
        <c:numFmt formatCode="General" sourceLinked="0"/>
        <c:majorTickMark val="out"/>
        <c:minorTickMark val="none"/>
        <c:tickLblPos val="nextTo"/>
        <c:crossAx val="226919936"/>
        <c:crosses val="autoZero"/>
        <c:auto val="1"/>
        <c:lblAlgn val="ctr"/>
        <c:lblOffset val="100"/>
        <c:noMultiLvlLbl val="0"/>
      </c:catAx>
      <c:valAx>
        <c:axId val="226919936"/>
        <c:scaling>
          <c:orientation val="maxMin"/>
        </c:scaling>
        <c:delete val="1"/>
        <c:axPos val="l"/>
        <c:numFmt formatCode="0%" sourceLinked="1"/>
        <c:majorTickMark val="out"/>
        <c:minorTickMark val="none"/>
        <c:tickLblPos val="nextTo"/>
        <c:crossAx val="22691840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1DAFAD"/>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0</c:formatCode>
                <c:ptCount val="6"/>
                <c:pt idx="0">
                  <c:v>40</c:v>
                </c:pt>
                <c:pt idx="1">
                  <c:v>36</c:v>
                </c:pt>
                <c:pt idx="2">
                  <c:v>36</c:v>
                </c:pt>
                <c:pt idx="3" formatCode="General">
                  <c:v>36</c:v>
                </c:pt>
                <c:pt idx="4">
                  <c:v>32</c:v>
                </c:pt>
                <c:pt idx="5">
                  <c:v>33</c:v>
                </c:pt>
              </c:numCache>
            </c:numRef>
          </c:val>
          <c:extLst>
            <c:ext xmlns:c16="http://schemas.microsoft.com/office/drawing/2014/chart" uri="{C3380CC4-5D6E-409C-BE32-E72D297353CC}">
              <c16:uniqueId val="{00000000-65AF-4E5D-9208-DFD38816D921}"/>
            </c:ext>
          </c:extLst>
        </c:ser>
        <c:ser>
          <c:idx val="1"/>
          <c:order val="1"/>
          <c:spPr>
            <a:solidFill>
              <a:schemeClr val="accent5"/>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0</c:formatCode>
                <c:ptCount val="6"/>
                <c:pt idx="0">
                  <c:v>60</c:v>
                </c:pt>
                <c:pt idx="1">
                  <c:v>64</c:v>
                </c:pt>
                <c:pt idx="2">
                  <c:v>64</c:v>
                </c:pt>
                <c:pt idx="3" formatCode="General">
                  <c:v>64</c:v>
                </c:pt>
                <c:pt idx="4">
                  <c:v>68</c:v>
                </c:pt>
                <c:pt idx="5">
                  <c:v>67</c:v>
                </c:pt>
              </c:numCache>
            </c:numRef>
          </c:val>
          <c:extLst>
            <c:ext xmlns:c16="http://schemas.microsoft.com/office/drawing/2014/chart" uri="{C3380CC4-5D6E-409C-BE32-E72D297353CC}">
              <c16:uniqueId val="{00000001-65AF-4E5D-9208-DFD38816D92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Yes</c:v>
                </c:pt>
              </c:strCache>
            </c:strRef>
          </c:tx>
          <c:spPr>
            <a:solidFill>
              <a:srgbClr val="1DAFAD"/>
            </a:solidFill>
            <a:ln>
              <a:solidFill>
                <a:schemeClr val="bg1"/>
              </a:solidFill>
            </a:ln>
          </c:spPr>
          <c:invertIfNegative val="0"/>
          <c:dLbls>
            <c:numFmt formatCode="#&quot;%&quot;"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33</c:v>
                </c:pt>
                <c:pt idx="2" formatCode="0">
                  <c:v>38</c:v>
                </c:pt>
                <c:pt idx="3" formatCode="0">
                  <c:v>41</c:v>
                </c:pt>
                <c:pt idx="4" formatCode="0">
                  <c:v>27</c:v>
                </c:pt>
                <c:pt idx="5" formatCode="0">
                  <c:v>23</c:v>
                </c:pt>
                <c:pt idx="6" formatCode="0">
                  <c:v>53</c:v>
                </c:pt>
                <c:pt idx="7" formatCode="0">
                  <c:v>23</c:v>
                </c:pt>
              </c:numCache>
            </c:numRef>
          </c:val>
          <c:extLst>
            <c:ext xmlns:c16="http://schemas.microsoft.com/office/drawing/2014/chart" uri="{C3380CC4-5D6E-409C-BE32-E72D297353CC}">
              <c16:uniqueId val="{00000000-65AF-4E5D-9208-DFD38816D921}"/>
            </c:ext>
          </c:extLst>
        </c:ser>
        <c:ser>
          <c:idx val="1"/>
          <c:order val="1"/>
          <c:tx>
            <c:strRef>
              <c:f>Sheet1!$A$3</c:f>
              <c:strCache>
                <c:ptCount val="1"/>
                <c:pt idx="0">
                  <c:v>No</c:v>
                </c:pt>
              </c:strCache>
            </c:strRef>
          </c:tx>
          <c:spPr>
            <a:solidFill>
              <a:schemeClr val="accent5"/>
            </a:solidFill>
            <a:ln>
              <a:solidFill>
                <a:schemeClr val="bg1"/>
              </a:solidFill>
            </a:ln>
          </c:spPr>
          <c:invertIfNegative val="0"/>
          <c:dLbls>
            <c:numFmt formatCode="#&quot;%&quot;" sourceLinked="0"/>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67</c:v>
                </c:pt>
                <c:pt idx="2" formatCode="0">
                  <c:v>62</c:v>
                </c:pt>
                <c:pt idx="3" formatCode="0">
                  <c:v>59</c:v>
                </c:pt>
                <c:pt idx="4" formatCode="0">
                  <c:v>73</c:v>
                </c:pt>
                <c:pt idx="5" formatCode="0">
                  <c:v>77</c:v>
                </c:pt>
                <c:pt idx="6" formatCode="0">
                  <c:v>47</c:v>
                </c:pt>
                <c:pt idx="7" formatCode="0">
                  <c:v>77</c:v>
                </c:pt>
              </c:numCache>
            </c:numRef>
          </c:val>
          <c:extLst>
            <c:ext xmlns:c16="http://schemas.microsoft.com/office/drawing/2014/chart" uri="{C3380CC4-5D6E-409C-BE32-E72D297353CC}">
              <c16:uniqueId val="{00000001-65AF-4E5D-9208-DFD38816D92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General</c:formatCode>
                <c:ptCount val="6"/>
                <c:pt idx="0" formatCode="0">
                  <c:v>24</c:v>
                </c:pt>
                <c:pt idx="1">
                  <c:v>23</c:v>
                </c:pt>
                <c:pt idx="2" formatCode="0">
                  <c:v>23</c:v>
                </c:pt>
                <c:pt idx="3">
                  <c:v>22</c:v>
                </c:pt>
                <c:pt idx="4" formatCode="0">
                  <c:v>20</c:v>
                </c:pt>
                <c:pt idx="5" formatCode="0">
                  <c:v>22</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General</c:formatCode>
                <c:ptCount val="6"/>
                <c:pt idx="0" formatCode="0">
                  <c:v>51</c:v>
                </c:pt>
                <c:pt idx="1">
                  <c:v>48</c:v>
                </c:pt>
                <c:pt idx="2" formatCode="0">
                  <c:v>47</c:v>
                </c:pt>
                <c:pt idx="3">
                  <c:v>49</c:v>
                </c:pt>
                <c:pt idx="4" formatCode="0">
                  <c:v>47</c:v>
                </c:pt>
                <c:pt idx="5" formatCode="0">
                  <c:v>45</c:v>
                </c:pt>
              </c:numCache>
            </c:numRef>
          </c:val>
          <c:extLst>
            <c:ext xmlns:c16="http://schemas.microsoft.com/office/drawing/2014/chart" uri="{C3380CC4-5D6E-409C-BE32-E72D297353CC}">
              <c16:uniqueId val="{00000003-CFE9-419A-9341-7CC0D6C2DD40}"/>
            </c:ext>
          </c:extLst>
        </c:ser>
        <c:ser>
          <c:idx val="2"/>
          <c:order val="2"/>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Sheet1!$B$4:$G$4</c:f>
              <c:numCache>
                <c:formatCode>General</c:formatCode>
                <c:ptCount val="6"/>
                <c:pt idx="0" formatCode="0">
                  <c:v>20</c:v>
                </c:pt>
                <c:pt idx="1">
                  <c:v>23</c:v>
                </c:pt>
                <c:pt idx="2" formatCode="0">
                  <c:v>24</c:v>
                </c:pt>
                <c:pt idx="3">
                  <c:v>22</c:v>
                </c:pt>
                <c:pt idx="4" formatCode="0">
                  <c:v>26</c:v>
                </c:pt>
                <c:pt idx="5" formatCode="0">
                  <c:v>24</c:v>
                </c:pt>
              </c:numCache>
            </c:numRef>
          </c:val>
          <c:extLst>
            <c:ext xmlns:c16="http://schemas.microsoft.com/office/drawing/2014/chart" uri="{C3380CC4-5D6E-409C-BE32-E72D297353CC}">
              <c16:uniqueId val="{00000000-E208-45C7-8BED-A4BA04F1979C}"/>
            </c:ext>
          </c:extLst>
        </c:ser>
        <c:ser>
          <c:idx val="3"/>
          <c:order val="3"/>
          <c:spPr>
            <a:solidFill>
              <a:srgbClr val="E50158">
                <a:lumMod val="40000"/>
                <a:lumOff val="6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12-419E-AA06-7A695AF57C0C}"/>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Sheet1!$B$5:$G$5</c:f>
              <c:numCache>
                <c:formatCode>General</c:formatCode>
                <c:ptCount val="6"/>
                <c:pt idx="0" formatCode="0">
                  <c:v>3</c:v>
                </c:pt>
                <c:pt idx="1">
                  <c:v>4</c:v>
                </c:pt>
                <c:pt idx="2" formatCode="0">
                  <c:v>4</c:v>
                </c:pt>
                <c:pt idx="3">
                  <c:v>4</c:v>
                </c:pt>
                <c:pt idx="4" formatCode="0">
                  <c:v>5</c:v>
                </c:pt>
                <c:pt idx="5" formatCode="0">
                  <c:v>5</c:v>
                </c:pt>
              </c:numCache>
            </c:numRef>
          </c:val>
          <c:extLst>
            <c:ext xmlns:c16="http://schemas.microsoft.com/office/drawing/2014/chart" uri="{C3380CC4-5D6E-409C-BE32-E72D297353CC}">
              <c16:uniqueId val="{00000001-E208-45C7-8BED-A4BA04F1979C}"/>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12-419E-AA06-7A695AF57C0C}"/>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Sheet1!$B$6:$G$6</c:f>
              <c:numCache>
                <c:formatCode>General</c:formatCode>
                <c:ptCount val="6"/>
                <c:pt idx="0" formatCode="0">
                  <c:v>2</c:v>
                </c:pt>
                <c:pt idx="1">
                  <c:v>2</c:v>
                </c:pt>
                <c:pt idx="2" formatCode="0">
                  <c:v>3</c:v>
                </c:pt>
                <c:pt idx="3">
                  <c:v>3</c:v>
                </c:pt>
                <c:pt idx="4" formatCode="0">
                  <c:v>2</c:v>
                </c:pt>
                <c:pt idx="5" formatCode="0">
                  <c:v>4</c:v>
                </c:pt>
              </c:numCache>
            </c:numRef>
          </c:val>
          <c:extLst>
            <c:ext xmlns:c16="http://schemas.microsoft.com/office/drawing/2014/chart" uri="{C3380CC4-5D6E-409C-BE32-E72D297353CC}">
              <c16:uniqueId val="{00000002-E208-45C7-8BED-A4BA04F1979C}"/>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concerned</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22</c:v>
                </c:pt>
                <c:pt idx="2" formatCode="0">
                  <c:v>21</c:v>
                </c:pt>
                <c:pt idx="3" formatCode="0">
                  <c:v>53</c:v>
                </c:pt>
                <c:pt idx="4" formatCode="0">
                  <c:v>0</c:v>
                </c:pt>
                <c:pt idx="5" formatCode="0">
                  <c:v>19</c:v>
                </c:pt>
                <c:pt idx="6" formatCode="0">
                  <c:v>38</c:v>
                </c:pt>
                <c:pt idx="7" formatCode="0">
                  <c:v>16</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concerned</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45</c:v>
                </c:pt>
                <c:pt idx="2" formatCode="0">
                  <c:v>54</c:v>
                </c:pt>
                <c:pt idx="3" formatCode="0">
                  <c:v>42</c:v>
                </c:pt>
                <c:pt idx="4" formatCode="0">
                  <c:v>12</c:v>
                </c:pt>
                <c:pt idx="5" formatCode="0">
                  <c:v>56</c:v>
                </c:pt>
                <c:pt idx="6" formatCode="0">
                  <c:v>43</c:v>
                </c:pt>
                <c:pt idx="7" formatCode="0">
                  <c:v>56</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feelings either one way or the other</c:v>
                </c:pt>
              </c:strCache>
            </c:strRef>
          </c:tx>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pt idx="0" formatCode="0">
                  <c:v>24</c:v>
                </c:pt>
                <c:pt idx="2" formatCode="0">
                  <c:v>23</c:v>
                </c:pt>
                <c:pt idx="3" formatCode="0">
                  <c:v>5</c:v>
                </c:pt>
                <c:pt idx="4" formatCode="0">
                  <c:v>44</c:v>
                </c:pt>
                <c:pt idx="5" formatCode="0">
                  <c:v>23</c:v>
                </c:pt>
                <c:pt idx="6" formatCode="0">
                  <c:v>17</c:v>
                </c:pt>
                <c:pt idx="7" formatCode="0">
                  <c:v>26</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very concerned</c:v>
                </c:pt>
              </c:strCache>
            </c:strRef>
          </c:tx>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pt idx="0" formatCode="0">
                  <c:v>5</c:v>
                </c:pt>
                <c:pt idx="2" formatCode="0">
                  <c:v>2</c:v>
                </c:pt>
                <c:pt idx="3" formatCode="0">
                  <c:v>0</c:v>
                </c:pt>
                <c:pt idx="4" formatCode="0">
                  <c:v>22</c:v>
                </c:pt>
                <c:pt idx="5" formatCode="0">
                  <c:v>1</c:v>
                </c:pt>
                <c:pt idx="6" formatCode="0">
                  <c:v>2</c:v>
                </c:pt>
                <c:pt idx="7" formatCode="0">
                  <c:v>2</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Not at all concerned</c:v>
                </c:pt>
              </c:strCache>
            </c:strRef>
          </c:tx>
          <c:spPr>
            <a:solidFill>
              <a:srgbClr val="E50158"/>
            </a:solidFill>
            <a:ln>
              <a:solidFill>
                <a:schemeClr val="bg1"/>
              </a:solidFill>
            </a:ln>
          </c:spPr>
          <c:invertIfNegative val="0"/>
          <c:dLbls>
            <c:numFmt formatCode="#&quot;%&quot;"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pt idx="0" formatCode="0">
                  <c:v>4</c:v>
                </c:pt>
                <c:pt idx="2" formatCode="0">
                  <c:v>1</c:v>
                </c:pt>
                <c:pt idx="3" formatCode="0">
                  <c:v>0</c:v>
                </c:pt>
                <c:pt idx="4" formatCode="0">
                  <c:v>23</c:v>
                </c:pt>
                <c:pt idx="5" formatCode="0">
                  <c:v>0</c:v>
                </c:pt>
                <c:pt idx="6" formatCode="0">
                  <c:v>0</c:v>
                </c:pt>
                <c:pt idx="7" formatCode="0">
                  <c:v>0</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3523245501182568"/>
          <c:y val="3.3727307340229912E-2"/>
          <c:w val="0.42246480412242449"/>
          <c:h val="0.9633333333333336"/>
        </c:manualLayout>
      </c:layout>
      <c:barChart>
        <c:barDir val="bar"/>
        <c:grouping val="clustered"/>
        <c:varyColors val="0"/>
        <c:ser>
          <c:idx val="0"/>
          <c:order val="0"/>
          <c:tx>
            <c:strRef>
              <c:f>Sheet1!$B$1</c:f>
              <c:strCache>
                <c:ptCount val="1"/>
                <c:pt idx="0">
                  <c:v>Aug-25</c:v>
                </c:pt>
              </c:strCache>
            </c:strRef>
          </c:tx>
          <c:spPr>
            <a:solidFill>
              <a:srgbClr val="68C3CD"/>
            </a:solidFill>
            <a:ln w="28575">
              <a:solidFill>
                <a:srgbClr val="FFFFFF"/>
              </a:solidFill>
            </a:ln>
          </c:spPr>
          <c:invertIfNegative val="0"/>
          <c:dLbls>
            <c:numFmt formatCode="#&quot;%&quot;" sourceLinked="0"/>
            <c:spPr>
              <a:noFill/>
              <a:ln w="25399">
                <a:noFill/>
              </a:ln>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War and conflict</c:v>
                </c:pt>
                <c:pt idx="1">
                  <c:v>Government and private sector corruption in those countries</c:v>
                </c:pt>
                <c:pt idx="2">
                  <c:v>Rich countries tend to exploit developing countries</c:v>
                </c:pt>
                <c:pt idx="3">
                  <c:v>Government inefficiency or incompetence</c:v>
                </c:pt>
                <c:pt idx="4">
                  <c:v>Weak institutions in those countries (Judiciary, Parliament, Opposition Parties, Free Press, etc.) means there is little accountability</c:v>
                </c:pt>
                <c:pt idx="5">
                  <c:v>The global economic system favours richer countries</c:v>
                </c:pt>
                <c:pt idx="6">
                  <c:v>Wealthy countries support authoritarian regimes for their own political interests</c:v>
                </c:pt>
                <c:pt idx="7">
                  <c:v>High debt burden for developing countries</c:v>
                </c:pt>
                <c:pt idx="8">
                  <c:v>Legacy of colonialism</c:v>
                </c:pt>
                <c:pt idx="9">
                  <c:v>Poor levels of health in general</c:v>
                </c:pt>
                <c:pt idx="10">
                  <c:v>Insufficient spend on services such as health and education</c:v>
                </c:pt>
                <c:pt idx="11">
                  <c:v>Land and climate isn’t suitable for agriculture</c:v>
                </c:pt>
                <c:pt idx="12">
                  <c:v>High prevalence of disease</c:v>
                </c:pt>
                <c:pt idx="13">
                  <c:v>People in these countries keep having too many children</c:v>
                </c:pt>
                <c:pt idx="14">
                  <c:v>Not enough investment by corporations who prefer to invest in more developed countries</c:v>
                </c:pt>
                <c:pt idx="15">
                  <c:v>Laziness and the lack of a work ethic</c:v>
                </c:pt>
              </c:strCache>
            </c:strRef>
          </c:cat>
          <c:val>
            <c:numRef>
              <c:f>Sheet1!$B$2:$B$17</c:f>
              <c:numCache>
                <c:formatCode>0</c:formatCode>
                <c:ptCount val="16"/>
                <c:pt idx="0">
                  <c:v>46</c:v>
                </c:pt>
                <c:pt idx="1">
                  <c:v>44</c:v>
                </c:pt>
                <c:pt idx="2">
                  <c:v>29</c:v>
                </c:pt>
                <c:pt idx="3">
                  <c:v>28</c:v>
                </c:pt>
                <c:pt idx="4">
                  <c:v>19</c:v>
                </c:pt>
                <c:pt idx="5">
                  <c:v>17</c:v>
                </c:pt>
                <c:pt idx="6">
                  <c:v>17</c:v>
                </c:pt>
                <c:pt idx="7">
                  <c:v>15</c:v>
                </c:pt>
                <c:pt idx="8">
                  <c:v>15</c:v>
                </c:pt>
                <c:pt idx="9">
                  <c:v>12</c:v>
                </c:pt>
                <c:pt idx="10">
                  <c:v>11</c:v>
                </c:pt>
                <c:pt idx="11">
                  <c:v>10</c:v>
                </c:pt>
                <c:pt idx="12">
                  <c:v>10</c:v>
                </c:pt>
                <c:pt idx="13">
                  <c:v>9</c:v>
                </c:pt>
                <c:pt idx="14">
                  <c:v>8</c:v>
                </c:pt>
                <c:pt idx="15">
                  <c:v>5</c:v>
                </c:pt>
              </c:numCache>
            </c:numRef>
          </c:val>
          <c:extLst>
            <c:ext xmlns:c16="http://schemas.microsoft.com/office/drawing/2014/chart" uri="{C3380CC4-5D6E-409C-BE32-E72D297353CC}">
              <c16:uniqueId val="{00000000-8428-460C-954B-6741A862642C}"/>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sz="1000"/>
            </a:pPr>
            <a:endParaRPr lang="en-US"/>
          </a:p>
        </c:txPr>
        <c:crossAx val="170971904"/>
        <c:crosses val="autoZero"/>
        <c:auto val="1"/>
        <c:lblAlgn val="ctr"/>
        <c:lblOffset val="100"/>
        <c:tickLblSkip val="1"/>
        <c:tickMarkSkip val="1"/>
        <c:noMultiLvlLbl val="0"/>
      </c:catAx>
      <c:valAx>
        <c:axId val="170971904"/>
        <c:scaling>
          <c:orientation val="minMax"/>
          <c:max val="80"/>
        </c:scaling>
        <c:delete val="1"/>
        <c:axPos val="t"/>
        <c:numFmt formatCode="0" sourceLinked="1"/>
        <c:majorTickMark val="out"/>
        <c:minorTickMark val="none"/>
        <c:tickLblPos val="nextTo"/>
        <c:crossAx val="170970112"/>
        <c:crosses val="autoZero"/>
        <c:crossBetween val="between"/>
      </c:valAx>
      <c:spPr>
        <a:noFill/>
        <a:ln w="25399">
          <a:noFill/>
        </a:ln>
      </c:spPr>
    </c:plotArea>
    <c:plotVisOnly val="1"/>
    <c:dispBlanksAs val="gap"/>
    <c:showDLblsOverMax val="0"/>
  </c:chart>
  <c:spPr>
    <a:noFill/>
    <a:ln>
      <a:noFill/>
    </a:ln>
  </c:spPr>
  <c:txPr>
    <a:bodyPr/>
    <a:lstStyle/>
    <a:p>
      <a:pPr>
        <a:defRPr sz="105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Sheet1!$B$2:$L$2</c:f>
              <c:numCache>
                <c:formatCode>General</c:formatCode>
                <c:ptCount val="11"/>
                <c:pt idx="0" formatCode="0">
                  <c:v>6</c:v>
                </c:pt>
                <c:pt idx="2" formatCode="0">
                  <c:v>6</c:v>
                </c:pt>
                <c:pt idx="4" formatCode="0">
                  <c:v>6</c:v>
                </c:pt>
                <c:pt idx="6" formatCode="0">
                  <c:v>5</c:v>
                </c:pt>
                <c:pt idx="8" formatCode="0">
                  <c:v>6</c:v>
                </c:pt>
                <c:pt idx="10" formatCode="0">
                  <c:v>6</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Sheet1!$B$3:$L$3</c:f>
              <c:numCache>
                <c:formatCode>General</c:formatCode>
                <c:ptCount val="11"/>
                <c:pt idx="0" formatCode="0">
                  <c:v>25</c:v>
                </c:pt>
                <c:pt idx="2" formatCode="0">
                  <c:v>27</c:v>
                </c:pt>
                <c:pt idx="4" formatCode="0">
                  <c:v>26</c:v>
                </c:pt>
                <c:pt idx="6" formatCode="0">
                  <c:v>24</c:v>
                </c:pt>
                <c:pt idx="8" formatCode="0">
                  <c:v>24</c:v>
                </c:pt>
                <c:pt idx="10" formatCode="0">
                  <c:v>24</c:v>
                </c:pt>
              </c:numCache>
            </c:numRef>
          </c:val>
          <c:extLst>
            <c:ext xmlns:c16="http://schemas.microsoft.com/office/drawing/2014/chart" uri="{C3380CC4-5D6E-409C-BE32-E72D297353CC}">
              <c16:uniqueId val="{00000003-CFE9-419A-9341-7CC0D6C2DD40}"/>
            </c:ext>
          </c:extLst>
        </c:ser>
        <c:ser>
          <c:idx val="2"/>
          <c:order val="2"/>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Sheet1!$B$4:$L$4</c:f>
              <c:numCache>
                <c:formatCode>General</c:formatCode>
                <c:ptCount val="11"/>
                <c:pt idx="0" formatCode="0">
                  <c:v>43</c:v>
                </c:pt>
                <c:pt idx="2" formatCode="0">
                  <c:v>42</c:v>
                </c:pt>
                <c:pt idx="4" formatCode="0">
                  <c:v>41</c:v>
                </c:pt>
                <c:pt idx="6" formatCode="0">
                  <c:v>42</c:v>
                </c:pt>
                <c:pt idx="8" formatCode="0">
                  <c:v>43</c:v>
                </c:pt>
                <c:pt idx="10" formatCode="0">
                  <c:v>39</c:v>
                </c:pt>
              </c:numCache>
            </c:numRef>
          </c:val>
          <c:extLst>
            <c:ext xmlns:c16="http://schemas.microsoft.com/office/drawing/2014/chart" uri="{C3380CC4-5D6E-409C-BE32-E72D297353CC}">
              <c16:uniqueId val="{00000004-CFE9-419A-9341-7CC0D6C2DD40}"/>
            </c:ext>
          </c:extLst>
        </c:ser>
        <c:ser>
          <c:idx val="3"/>
          <c:order val="3"/>
          <c:spPr>
            <a:solidFill>
              <a:srgbClr val="E50158">
                <a:lumMod val="40000"/>
                <a:lumOff val="60000"/>
              </a:srgbClr>
            </a:solidFill>
            <a:ln>
              <a:solidFill>
                <a:schemeClr val="bg1"/>
              </a:solidFill>
            </a:ln>
          </c:spPr>
          <c:invertIfNegative val="0"/>
          <c:dLbls>
            <c:dLbl>
              <c:idx val="0"/>
              <c:layout>
                <c:manualLayout>
                  <c:x val="5.4691018835343816E-4"/>
                  <c:y val="1.018170158187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Sheet1!$B$5:$L$5</c:f>
              <c:numCache>
                <c:formatCode>General</c:formatCode>
                <c:ptCount val="11"/>
                <c:pt idx="0" formatCode="0">
                  <c:v>12</c:v>
                </c:pt>
                <c:pt idx="2" formatCode="0">
                  <c:v>9</c:v>
                </c:pt>
                <c:pt idx="4" formatCode="0">
                  <c:v>13</c:v>
                </c:pt>
                <c:pt idx="6" formatCode="0">
                  <c:v>14</c:v>
                </c:pt>
                <c:pt idx="8" formatCode="0">
                  <c:v>11</c:v>
                </c:pt>
                <c:pt idx="10" formatCode="0">
                  <c:v>11</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1.576073627237197E-3"/>
                  <c:y val="6.7881573321932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Sheet1!$B$6:$L$6</c:f>
              <c:numCache>
                <c:formatCode>General</c:formatCode>
                <c:ptCount val="11"/>
                <c:pt idx="0" formatCode="0">
                  <c:v>9</c:v>
                </c:pt>
                <c:pt idx="2" formatCode="0">
                  <c:v>8</c:v>
                </c:pt>
                <c:pt idx="4" formatCode="0">
                  <c:v>9</c:v>
                </c:pt>
                <c:pt idx="6" formatCode="0">
                  <c:v>10</c:v>
                </c:pt>
                <c:pt idx="8" formatCode="0">
                  <c:v>10</c:v>
                </c:pt>
                <c:pt idx="10" formatCode="0">
                  <c:v>11</c:v>
                </c:pt>
              </c:numCache>
            </c:numRef>
          </c:val>
          <c:extLst>
            <c:ext xmlns:c16="http://schemas.microsoft.com/office/drawing/2014/chart" uri="{C3380CC4-5D6E-409C-BE32-E72D297353CC}">
              <c16:uniqueId val="{00000008-CFE9-419A-9341-7CC0D6C2DD40}"/>
            </c:ext>
          </c:extLst>
        </c:ser>
        <c:ser>
          <c:idx val="5"/>
          <c:order val="5"/>
          <c:spPr>
            <a:solidFill>
              <a:sysClr val="window" lastClr="FFFFFF">
                <a:lumMod val="50000"/>
              </a:sysClr>
            </a:solidFill>
            <a:ln>
              <a:solidFill>
                <a:schemeClr val="bg1"/>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Sheet1!$B$7:$L$7</c:f>
              <c:numCache>
                <c:formatCode>General</c:formatCode>
                <c:ptCount val="11"/>
                <c:pt idx="0">
                  <c:v>6</c:v>
                </c:pt>
                <c:pt idx="2" formatCode="0">
                  <c:v>7</c:v>
                </c:pt>
                <c:pt idx="4" formatCode="0">
                  <c:v>6</c:v>
                </c:pt>
                <c:pt idx="6" formatCode="0">
                  <c:v>6</c:v>
                </c:pt>
                <c:pt idx="8" formatCode="0">
                  <c:v>7</c:v>
                </c:pt>
                <c:pt idx="10" formatCode="0">
                  <c:v>8</c:v>
                </c:pt>
              </c:numCache>
            </c:numRef>
          </c:val>
          <c:extLst>
            <c:ext xmlns:c16="http://schemas.microsoft.com/office/drawing/2014/chart" uri="{C3380CC4-5D6E-409C-BE32-E72D297353CC}">
              <c16:uniqueId val="{00000007-4E18-438A-AA7A-55D57F49C31E}"/>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Sheet1!$B$2:$I$2</c:f>
              <c:numCache>
                <c:formatCode>General</c:formatCode>
                <c:ptCount val="8"/>
                <c:pt idx="0" formatCode="0">
                  <c:v>6</c:v>
                </c:pt>
                <c:pt idx="2" formatCode="0">
                  <c:v>6</c:v>
                </c:pt>
                <c:pt idx="3" formatCode="0">
                  <c:v>17</c:v>
                </c:pt>
                <c:pt idx="4" formatCode="0">
                  <c:v>1</c:v>
                </c:pt>
                <c:pt idx="5" formatCode="0">
                  <c:v>4</c:v>
                </c:pt>
                <c:pt idx="6" formatCode="0">
                  <c:v>11</c:v>
                </c:pt>
                <c:pt idx="7" formatCode="0">
                  <c:v>3</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Sheet1!$B$3:$I$3</c:f>
              <c:numCache>
                <c:formatCode>General</c:formatCode>
                <c:ptCount val="8"/>
                <c:pt idx="0" formatCode="0">
                  <c:v>24</c:v>
                </c:pt>
                <c:pt idx="2" formatCode="0">
                  <c:v>30</c:v>
                </c:pt>
                <c:pt idx="3" formatCode="0">
                  <c:v>42</c:v>
                </c:pt>
                <c:pt idx="4" formatCode="0">
                  <c:v>3</c:v>
                </c:pt>
                <c:pt idx="5" formatCode="0">
                  <c:v>22</c:v>
                </c:pt>
                <c:pt idx="6" formatCode="0">
                  <c:v>35</c:v>
                </c:pt>
                <c:pt idx="7" formatCode="0">
                  <c:v>22</c:v>
                </c:pt>
              </c:numCache>
            </c:numRef>
          </c:val>
          <c:extLst>
            <c:ext xmlns:c16="http://schemas.microsoft.com/office/drawing/2014/chart" uri="{C3380CC4-5D6E-409C-BE32-E72D297353CC}">
              <c16:uniqueId val="{00000003-CFE9-419A-9341-7CC0D6C2DD40}"/>
            </c:ext>
          </c:extLst>
        </c:ser>
        <c:ser>
          <c:idx val="2"/>
          <c:order val="2"/>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39</c:v>
                </c:pt>
                <c:pt idx="2" formatCode="0">
                  <c:v>42</c:v>
                </c:pt>
                <c:pt idx="3" formatCode="0">
                  <c:v>29</c:v>
                </c:pt>
                <c:pt idx="4" formatCode="0">
                  <c:v>24</c:v>
                </c:pt>
                <c:pt idx="5" formatCode="0">
                  <c:v>47</c:v>
                </c:pt>
                <c:pt idx="6" formatCode="0">
                  <c:v>34</c:v>
                </c:pt>
                <c:pt idx="7" formatCode="0">
                  <c:v>54</c:v>
                </c:pt>
              </c:numCache>
            </c:numRef>
          </c:val>
          <c:extLst>
            <c:ext xmlns:c16="http://schemas.microsoft.com/office/drawing/2014/chart" uri="{C3380CC4-5D6E-409C-BE32-E72D297353CC}">
              <c16:uniqueId val="{00000004-CFE9-419A-9341-7CC0D6C2DD40}"/>
            </c:ext>
          </c:extLst>
        </c:ser>
        <c:ser>
          <c:idx val="3"/>
          <c:order val="3"/>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11</c:v>
                </c:pt>
                <c:pt idx="2" formatCode="0">
                  <c:v>8</c:v>
                </c:pt>
                <c:pt idx="3" formatCode="0">
                  <c:v>3</c:v>
                </c:pt>
                <c:pt idx="4" formatCode="0">
                  <c:v>20</c:v>
                </c:pt>
                <c:pt idx="5" formatCode="0">
                  <c:v>14</c:v>
                </c:pt>
                <c:pt idx="6" formatCode="0">
                  <c:v>7</c:v>
                </c:pt>
                <c:pt idx="7" formatCode="0">
                  <c:v>11</c:v>
                </c:pt>
              </c:numCache>
            </c:numRef>
          </c:val>
          <c:extLst>
            <c:ext xmlns:c16="http://schemas.microsoft.com/office/drawing/2014/chart" uri="{C3380CC4-5D6E-409C-BE32-E72D297353CC}">
              <c16:uniqueId val="{00000006-CFE9-419A-9341-7CC0D6C2DD40}"/>
            </c:ext>
          </c:extLst>
        </c:ser>
        <c:ser>
          <c:idx val="4"/>
          <c:order val="4"/>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11</c:v>
                </c:pt>
                <c:pt idx="2" formatCode="0">
                  <c:v>4</c:v>
                </c:pt>
                <c:pt idx="3" formatCode="0">
                  <c:v>0</c:v>
                </c:pt>
                <c:pt idx="4" formatCode="0">
                  <c:v>45</c:v>
                </c:pt>
                <c:pt idx="5" formatCode="0">
                  <c:v>5</c:v>
                </c:pt>
                <c:pt idx="6" formatCode="0">
                  <c:v>4</c:v>
                </c:pt>
                <c:pt idx="7" formatCode="0">
                  <c:v>4</c:v>
                </c:pt>
              </c:numCache>
            </c:numRef>
          </c:val>
          <c:extLst>
            <c:ext xmlns:c16="http://schemas.microsoft.com/office/drawing/2014/chart" uri="{C3380CC4-5D6E-409C-BE32-E72D297353CC}">
              <c16:uniqueId val="{00000008-CFE9-419A-9341-7CC0D6C2DD40}"/>
            </c:ext>
          </c:extLst>
        </c:ser>
        <c:ser>
          <c:idx val="5"/>
          <c:order val="5"/>
          <c:spPr>
            <a:solidFill>
              <a:sysClr val="window" lastClr="FFFFFF">
                <a:lumMod val="50000"/>
              </a:sysClr>
            </a:solidFill>
            <a:ln>
              <a:solidFill>
                <a:schemeClr val="bg1"/>
              </a:solidFill>
            </a:ln>
          </c:spPr>
          <c:invertIfNegative val="0"/>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Sheet1!$B$7:$I$7</c:f>
              <c:numCache>
                <c:formatCode>General</c:formatCode>
                <c:ptCount val="8"/>
                <c:pt idx="0" formatCode="0">
                  <c:v>8</c:v>
                </c:pt>
                <c:pt idx="2" formatCode="0">
                  <c:v>9</c:v>
                </c:pt>
                <c:pt idx="3" formatCode="0">
                  <c:v>9</c:v>
                </c:pt>
                <c:pt idx="4" formatCode="0">
                  <c:v>8</c:v>
                </c:pt>
                <c:pt idx="5" formatCode="0">
                  <c:v>8</c:v>
                </c:pt>
                <c:pt idx="6" formatCode="0">
                  <c:v>9</c:v>
                </c:pt>
                <c:pt idx="7" formatCode="0">
                  <c:v>7</c:v>
                </c:pt>
              </c:numCache>
            </c:numRef>
          </c:val>
          <c:extLst>
            <c:ext xmlns:c16="http://schemas.microsoft.com/office/drawing/2014/chart" uri="{C3380CC4-5D6E-409C-BE32-E72D297353CC}">
              <c16:uniqueId val="{00000007-4E18-438A-AA7A-55D57F49C31E}"/>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Sheet1!$B$2:$G$2</c:f>
              <c:numCache>
                <c:formatCode>0</c:formatCode>
                <c:ptCount val="6"/>
                <c:pt idx="0">
                  <c:v>32</c:v>
                </c:pt>
                <c:pt idx="1">
                  <c:v>32</c:v>
                </c:pt>
                <c:pt idx="2">
                  <c:v>29</c:v>
                </c:pt>
                <c:pt idx="3">
                  <c:v>28</c:v>
                </c:pt>
                <c:pt idx="4">
                  <c:v>27</c:v>
                </c:pt>
                <c:pt idx="5">
                  <c:v>32</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Sheet1!$B$3:$G$3</c:f>
              <c:numCache>
                <c:formatCode>0</c:formatCode>
                <c:ptCount val="6"/>
                <c:pt idx="0">
                  <c:v>45</c:v>
                </c:pt>
                <c:pt idx="1">
                  <c:v>45</c:v>
                </c:pt>
                <c:pt idx="2">
                  <c:v>45</c:v>
                </c:pt>
                <c:pt idx="3">
                  <c:v>47</c:v>
                </c:pt>
                <c:pt idx="4">
                  <c:v>46</c:v>
                </c:pt>
                <c:pt idx="5">
                  <c:v>42</c:v>
                </c:pt>
              </c:numCache>
            </c:numRef>
          </c:val>
          <c:extLst>
            <c:ext xmlns:c16="http://schemas.microsoft.com/office/drawing/2014/chart" uri="{C3380CC4-5D6E-409C-BE32-E72D297353CC}">
              <c16:uniqueId val="{00000002-B9C9-462B-A208-8DD025470A3E}"/>
            </c:ext>
          </c:extLst>
        </c:ser>
        <c:ser>
          <c:idx val="2"/>
          <c:order val="2"/>
          <c:spPr>
            <a:solidFill>
              <a:sysClr val="window" lastClr="FFFFFF">
                <a:lumMod val="8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14</c:v>
                </c:pt>
                <c:pt idx="1">
                  <c:v>14</c:v>
                </c:pt>
                <c:pt idx="2">
                  <c:v>16</c:v>
                </c:pt>
                <c:pt idx="3">
                  <c:v>14</c:v>
                </c:pt>
                <c:pt idx="4">
                  <c:v>15</c:v>
                </c:pt>
                <c:pt idx="5">
                  <c:v>14</c:v>
                </c:pt>
              </c:numCache>
            </c:numRef>
          </c:val>
          <c:extLst>
            <c:ext xmlns:c16="http://schemas.microsoft.com/office/drawing/2014/chart" uri="{C3380CC4-5D6E-409C-BE32-E72D297353CC}">
              <c16:uniqueId val="{00000004-B9C9-462B-A208-8DD025470A3E}"/>
            </c:ext>
          </c:extLst>
        </c:ser>
        <c:ser>
          <c:idx val="3"/>
          <c:order val="3"/>
          <c:spPr>
            <a:solidFill>
              <a:srgbClr val="E50158">
                <a:lumMod val="40000"/>
                <a:lumOff val="60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Sheet1!$B$5:$G$5</c:f>
              <c:numCache>
                <c:formatCode>0</c:formatCode>
                <c:ptCount val="6"/>
                <c:pt idx="0">
                  <c:v>5</c:v>
                </c:pt>
                <c:pt idx="1">
                  <c:v>5</c:v>
                </c:pt>
                <c:pt idx="2">
                  <c:v>6</c:v>
                </c:pt>
                <c:pt idx="3">
                  <c:v>6</c:v>
                </c:pt>
                <c:pt idx="4">
                  <c:v>7</c:v>
                </c:pt>
                <c:pt idx="5">
                  <c:v>7</c:v>
                </c:pt>
              </c:numCache>
            </c:numRef>
          </c:val>
          <c:extLst>
            <c:ext xmlns:c16="http://schemas.microsoft.com/office/drawing/2014/chart" uri="{C3380CC4-5D6E-409C-BE32-E72D297353CC}">
              <c16:uniqueId val="{00000005-B9C9-462B-A208-8DD025470A3E}"/>
            </c:ext>
          </c:extLst>
        </c:ser>
        <c:ser>
          <c:idx val="4"/>
          <c:order val="4"/>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Sheet1!$B$6:$G$6</c:f>
              <c:numCache>
                <c:formatCode>0</c:formatCode>
                <c:ptCount val="6"/>
                <c:pt idx="0">
                  <c:v>3</c:v>
                </c:pt>
                <c:pt idx="1">
                  <c:v>4</c:v>
                </c:pt>
                <c:pt idx="2">
                  <c:v>4</c:v>
                </c:pt>
                <c:pt idx="3">
                  <c:v>4</c:v>
                </c:pt>
                <c:pt idx="4">
                  <c:v>5</c:v>
                </c:pt>
                <c:pt idx="5">
                  <c:v>5</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32</c:v>
                </c:pt>
                <c:pt idx="2" formatCode="0">
                  <c:v>38</c:v>
                </c:pt>
                <c:pt idx="3" formatCode="0">
                  <c:v>71</c:v>
                </c:pt>
                <c:pt idx="4" formatCode="0">
                  <c:v>2</c:v>
                </c:pt>
                <c:pt idx="5" formatCode="0">
                  <c:v>24</c:v>
                </c:pt>
                <c:pt idx="6" formatCode="0">
                  <c:v>42</c:v>
                </c:pt>
                <c:pt idx="7" formatCode="0">
                  <c:v>35</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42</c:v>
                </c:pt>
                <c:pt idx="2" formatCode="0">
                  <c:v>47</c:v>
                </c:pt>
                <c:pt idx="3" formatCode="0">
                  <c:v>25</c:v>
                </c:pt>
                <c:pt idx="4" formatCode="0">
                  <c:v>21</c:v>
                </c:pt>
                <c:pt idx="5" formatCode="0">
                  <c:v>53</c:v>
                </c:pt>
                <c:pt idx="6" formatCode="0">
                  <c:v>40</c:v>
                </c:pt>
                <c:pt idx="7" formatCode="0">
                  <c:v>50</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14</c:v>
                </c:pt>
                <c:pt idx="2" formatCode="0">
                  <c:v>7</c:v>
                </c:pt>
                <c:pt idx="3" formatCode="0">
                  <c:v>4</c:v>
                </c:pt>
                <c:pt idx="4" formatCode="0">
                  <c:v>35</c:v>
                </c:pt>
                <c:pt idx="5" formatCode="0">
                  <c:v>13</c:v>
                </c:pt>
                <c:pt idx="6" formatCode="0">
                  <c:v>10</c:v>
                </c:pt>
                <c:pt idx="7" formatCode="0">
                  <c:v>11</c:v>
                </c:pt>
              </c:numCache>
            </c:numRef>
          </c:val>
          <c:extLst>
            <c:ext xmlns:c16="http://schemas.microsoft.com/office/drawing/2014/chart" uri="{C3380CC4-5D6E-409C-BE32-E72D297353CC}">
              <c16:uniqueId val="{00000004-B9C9-462B-A208-8DD025470A3E}"/>
            </c:ext>
          </c:extLst>
        </c:ser>
        <c:ser>
          <c:idx val="3"/>
          <c:order val="3"/>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7</c:v>
                </c:pt>
                <c:pt idx="2" formatCode="0">
                  <c:v>3</c:v>
                </c:pt>
                <c:pt idx="3" formatCode="0">
                  <c:v>0</c:v>
                </c:pt>
                <c:pt idx="4" formatCode="0">
                  <c:v>34</c:v>
                </c:pt>
                <c:pt idx="5" formatCode="0">
                  <c:v>3</c:v>
                </c:pt>
                <c:pt idx="6" formatCode="0">
                  <c:v>2</c:v>
                </c:pt>
                <c:pt idx="7" formatCode="0">
                  <c:v>1</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5</c:v>
                </c:pt>
                <c:pt idx="2" formatCode="0">
                  <c:v>5</c:v>
                </c:pt>
                <c:pt idx="3" formatCode="0">
                  <c:v>0</c:v>
                </c:pt>
                <c:pt idx="4" formatCode="0">
                  <c:v>7</c:v>
                </c:pt>
                <c:pt idx="5" formatCode="0">
                  <c:v>8</c:v>
                </c:pt>
                <c:pt idx="6" formatCode="0">
                  <c:v>5</c:v>
                </c:pt>
                <c:pt idx="7" formatCode="0">
                  <c:v>3</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Sheet1!$B$2:$G$2</c:f>
              <c:numCache>
                <c:formatCode>0</c:formatCode>
                <c:ptCount val="6"/>
                <c:pt idx="0">
                  <c:v>21</c:v>
                </c:pt>
                <c:pt idx="1">
                  <c:v>24</c:v>
                </c:pt>
                <c:pt idx="2">
                  <c:v>19</c:v>
                </c:pt>
                <c:pt idx="3">
                  <c:v>20</c:v>
                </c:pt>
                <c:pt idx="4">
                  <c:v>17</c:v>
                </c:pt>
                <c:pt idx="5">
                  <c:v>21</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Sheet1!$B$3:$G$3</c:f>
              <c:numCache>
                <c:formatCode>0</c:formatCode>
                <c:ptCount val="6"/>
                <c:pt idx="0">
                  <c:v>39</c:v>
                </c:pt>
                <c:pt idx="1">
                  <c:v>39</c:v>
                </c:pt>
                <c:pt idx="2">
                  <c:v>38</c:v>
                </c:pt>
                <c:pt idx="3">
                  <c:v>36</c:v>
                </c:pt>
                <c:pt idx="4">
                  <c:v>36</c:v>
                </c:pt>
                <c:pt idx="5">
                  <c:v>34</c:v>
                </c:pt>
              </c:numCache>
            </c:numRef>
          </c:val>
          <c:extLst>
            <c:ext xmlns:c16="http://schemas.microsoft.com/office/drawing/2014/chart" uri="{C3380CC4-5D6E-409C-BE32-E72D297353CC}">
              <c16:uniqueId val="{00000002-B9C9-462B-A208-8DD025470A3E}"/>
            </c:ext>
          </c:extLst>
        </c:ser>
        <c:ser>
          <c:idx val="2"/>
          <c:order val="2"/>
          <c:spPr>
            <a:solidFill>
              <a:sysClr val="window" lastClr="FFFFFF">
                <a:lumMod val="7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27</c:v>
                </c:pt>
                <c:pt idx="1">
                  <c:v>26</c:v>
                </c:pt>
                <c:pt idx="2">
                  <c:v>29</c:v>
                </c:pt>
                <c:pt idx="3">
                  <c:v>29</c:v>
                </c:pt>
                <c:pt idx="4">
                  <c:v>30</c:v>
                </c:pt>
                <c:pt idx="5">
                  <c:v>27</c:v>
                </c:pt>
              </c:numCache>
            </c:numRef>
          </c:val>
          <c:extLst>
            <c:ext xmlns:c16="http://schemas.microsoft.com/office/drawing/2014/chart" uri="{C3380CC4-5D6E-409C-BE32-E72D297353CC}">
              <c16:uniqueId val="{00000004-B9C9-462B-A208-8DD025470A3E}"/>
            </c:ext>
          </c:extLst>
        </c:ser>
        <c:ser>
          <c:idx val="3"/>
          <c:order val="3"/>
          <c:spPr>
            <a:solidFill>
              <a:srgbClr val="E50158">
                <a:lumMod val="40000"/>
                <a:lumOff val="60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Sheet1!$B$5:$G$5</c:f>
              <c:numCache>
                <c:formatCode>0</c:formatCode>
                <c:ptCount val="6"/>
                <c:pt idx="0">
                  <c:v>9</c:v>
                </c:pt>
                <c:pt idx="1">
                  <c:v>8</c:v>
                </c:pt>
                <c:pt idx="2">
                  <c:v>11</c:v>
                </c:pt>
                <c:pt idx="3">
                  <c:v>11</c:v>
                </c:pt>
                <c:pt idx="4">
                  <c:v>11</c:v>
                </c:pt>
                <c:pt idx="5">
                  <c:v>12</c:v>
                </c:pt>
              </c:numCache>
            </c:numRef>
          </c:val>
          <c:extLst>
            <c:ext xmlns:c16="http://schemas.microsoft.com/office/drawing/2014/chart" uri="{C3380CC4-5D6E-409C-BE32-E72D297353CC}">
              <c16:uniqueId val="{00000005-B9C9-462B-A208-8DD025470A3E}"/>
            </c:ext>
          </c:extLst>
        </c:ser>
        <c:ser>
          <c:idx val="4"/>
          <c:order val="4"/>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Sheet1!$B$6:$G$6</c:f>
              <c:numCache>
                <c:formatCode>0</c:formatCode>
                <c:ptCount val="6"/>
                <c:pt idx="0">
                  <c:v>4</c:v>
                </c:pt>
                <c:pt idx="1">
                  <c:v>4</c:v>
                </c:pt>
                <c:pt idx="2">
                  <c:v>4</c:v>
                </c:pt>
                <c:pt idx="3">
                  <c:v>4</c:v>
                </c:pt>
                <c:pt idx="4">
                  <c:v>5</c:v>
                </c:pt>
                <c:pt idx="5">
                  <c:v>6</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ABC1F</c:v>
                </c:pt>
              </c:strCache>
            </c:strRef>
          </c:tx>
          <c:spPr>
            <a:solidFill>
              <a:schemeClr val="accent6"/>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2"/>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Sheet1!$B$2:$H$2</c:f>
              <c:numCache>
                <c:formatCode>0</c:formatCode>
                <c:ptCount val="7"/>
                <c:pt idx="0">
                  <c:v>53</c:v>
                </c:pt>
                <c:pt idx="1">
                  <c:v>51</c:v>
                </c:pt>
                <c:pt idx="2">
                  <c:v>65</c:v>
                </c:pt>
                <c:pt idx="3">
                  <c:v>50</c:v>
                </c:pt>
                <c:pt idx="4">
                  <c:v>52</c:v>
                </c:pt>
                <c:pt idx="5">
                  <c:v>59</c:v>
                </c:pt>
                <c:pt idx="6">
                  <c:v>44</c:v>
                </c:pt>
              </c:numCache>
            </c:numRef>
          </c:val>
          <c:extLst>
            <c:ext xmlns:c16="http://schemas.microsoft.com/office/drawing/2014/chart" uri="{C3380CC4-5D6E-409C-BE32-E72D297353CC}">
              <c16:uniqueId val="{00000000-9BAB-42EF-B914-432662EC66EE}"/>
            </c:ext>
          </c:extLst>
        </c:ser>
        <c:ser>
          <c:idx val="0"/>
          <c:order val="1"/>
          <c:tx>
            <c:strRef>
              <c:f>Sheet1!$A$3</c:f>
              <c:strCache>
                <c:ptCount val="1"/>
                <c:pt idx="0">
                  <c:v>C2DE</c:v>
                </c:pt>
              </c:strCache>
            </c:strRef>
          </c:tx>
          <c:spPr>
            <a:solidFill>
              <a:schemeClr val="accent1"/>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Sheet1!$B$3:$H$3</c:f>
              <c:numCache>
                <c:formatCode>0</c:formatCode>
                <c:ptCount val="7"/>
                <c:pt idx="0">
                  <c:v>47</c:v>
                </c:pt>
                <c:pt idx="1">
                  <c:v>49</c:v>
                </c:pt>
                <c:pt idx="2" formatCode="General">
                  <c:v>35</c:v>
                </c:pt>
                <c:pt idx="3">
                  <c:v>50</c:v>
                </c:pt>
                <c:pt idx="4">
                  <c:v>48</c:v>
                </c:pt>
                <c:pt idx="5">
                  <c:v>41</c:v>
                </c:pt>
                <c:pt idx="6">
                  <c:v>56</c:v>
                </c:pt>
              </c:numCache>
            </c:numRef>
          </c:val>
          <c:extLst>
            <c:ext xmlns:c16="http://schemas.microsoft.com/office/drawing/2014/chart" uri="{C3380CC4-5D6E-409C-BE32-E72D297353CC}">
              <c16:uniqueId val="{00000001-9BAB-42EF-B914-432662EC66EE}"/>
            </c:ext>
          </c:extLst>
        </c:ser>
        <c:dLbls>
          <c:showLegendKey val="0"/>
          <c:showVal val="0"/>
          <c:showCatName val="0"/>
          <c:showSerName val="0"/>
          <c:showPercent val="0"/>
          <c:showBubbleSize val="0"/>
        </c:dLbls>
        <c:gapWidth val="50"/>
        <c:overlap val="100"/>
        <c:axId val="226201600"/>
        <c:axId val="226203136"/>
      </c:barChart>
      <c:catAx>
        <c:axId val="226201600"/>
        <c:scaling>
          <c:orientation val="minMax"/>
        </c:scaling>
        <c:delete val="1"/>
        <c:axPos val="t"/>
        <c:numFmt formatCode="General" sourceLinked="0"/>
        <c:majorTickMark val="out"/>
        <c:minorTickMark val="none"/>
        <c:tickLblPos val="nextTo"/>
        <c:crossAx val="226203136"/>
        <c:crosses val="autoZero"/>
        <c:auto val="1"/>
        <c:lblAlgn val="ctr"/>
        <c:lblOffset val="100"/>
        <c:noMultiLvlLbl val="0"/>
      </c:catAx>
      <c:valAx>
        <c:axId val="226203136"/>
        <c:scaling>
          <c:orientation val="maxMin"/>
        </c:scaling>
        <c:delete val="1"/>
        <c:axPos val="l"/>
        <c:numFmt formatCode="0%" sourceLinked="1"/>
        <c:majorTickMark val="out"/>
        <c:minorTickMark val="none"/>
        <c:tickLblPos val="nextTo"/>
        <c:crossAx val="22620160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66005590961663E-2"/>
          <c:y val="0.26190263662369351"/>
          <c:w val="0.95243398047055283"/>
          <c:h val="0.65054589038129473"/>
        </c:manualLayout>
      </c:layout>
      <c:lineChart>
        <c:grouping val="standard"/>
        <c:varyColors val="0"/>
        <c:ser>
          <c:idx val="0"/>
          <c:order val="0"/>
          <c:spPr>
            <a:ln w="38100" cap="rnd" cmpd="sng" algn="ctr">
              <a:solidFill>
                <a:schemeClr val="tx2"/>
              </a:solidFill>
              <a:prstDash val="solid"/>
              <a:round/>
            </a:ln>
            <a:effectLst/>
          </c:spPr>
          <c:marker>
            <c:symbol val="diamond"/>
            <c:size val="8"/>
            <c:spPr>
              <a:solidFill>
                <a:schemeClr val="tx2"/>
              </a:solidFill>
              <a:ln w="6350" cap="flat" cmpd="sng" algn="ctr">
                <a:solidFill>
                  <a:schemeClr val="tx2"/>
                </a:solidFill>
                <a:prstDash val="solid"/>
                <a:round/>
              </a:ln>
              <a:effectLst/>
            </c:spPr>
          </c:marker>
          <c:dLbls>
            <c:numFmt formatCode="#&quot;%&quot;" sourceLinked="0"/>
            <c:spPr>
              <a:noFill/>
              <a:ln>
                <a:noFill/>
              </a:ln>
              <a:effectLst/>
            </c:spPr>
            <c:txPr>
              <a:bodyPr rot="0" spcFirstLastPara="1" vertOverflow="ellipsis" vert="horz" wrap="square" anchor="ctr" anchorCtr="1"/>
              <a:lstStyle/>
              <a:p>
                <a:pPr algn="ctr">
                  <a:defRPr sz="1100" b="1" i="0" u="none" strike="noStrike" kern="1200" baseline="0">
                    <a:solidFill>
                      <a:schemeClr val="tx1"/>
                    </a:solidFill>
                    <a:latin typeface="Barlow"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Sheet1!$A$1:$F$1</c:f>
              <c:strCache>
                <c:ptCount val="6"/>
                <c:pt idx="0">
                  <c:v>Feb. '21</c:v>
                </c:pt>
                <c:pt idx="1">
                  <c:v>Dec. '21</c:v>
                </c:pt>
                <c:pt idx="2">
                  <c:v>Nov. '22</c:v>
                </c:pt>
                <c:pt idx="3">
                  <c:v>Nov '23</c:v>
                </c:pt>
                <c:pt idx="4">
                  <c:v>Aug-24</c:v>
                </c:pt>
                <c:pt idx="5">
                  <c:v>Aug-25</c:v>
                </c:pt>
              </c:strCache>
            </c:strRef>
          </c:cat>
          <c:val>
            <c:numRef>
              <c:f>Sheet1!$A$2:$F$2</c:f>
              <c:numCache>
                <c:formatCode>General</c:formatCode>
                <c:ptCount val="6"/>
                <c:pt idx="0">
                  <c:v>60</c:v>
                </c:pt>
                <c:pt idx="1">
                  <c:v>62</c:v>
                </c:pt>
                <c:pt idx="2">
                  <c:v>57</c:v>
                </c:pt>
                <c:pt idx="3">
                  <c:v>57</c:v>
                </c:pt>
                <c:pt idx="4">
                  <c:v>54</c:v>
                </c:pt>
                <c:pt idx="5">
                  <c:v>55</c:v>
                </c:pt>
              </c:numCache>
            </c:numRef>
          </c:val>
          <c:smooth val="1"/>
          <c:extLst>
            <c:ext xmlns:c16="http://schemas.microsoft.com/office/drawing/2014/chart" uri="{C3380CC4-5D6E-409C-BE32-E72D297353CC}">
              <c16:uniqueId val="{00000000-D801-4161-8C05-CCC3FDCA12EB}"/>
            </c:ext>
          </c:extLst>
        </c:ser>
        <c:ser>
          <c:idx val="1"/>
          <c:order val="1"/>
          <c:spPr>
            <a:ln w="19050" cap="rnd" cmpd="sng" algn="ctr">
              <a:solidFill>
                <a:schemeClr val="accent5"/>
              </a:solidFill>
              <a:prstDash val="solid"/>
              <a:round/>
            </a:ln>
            <a:effectLst/>
          </c:spPr>
          <c:marker>
            <c:symbol val="square"/>
            <c:size val="9"/>
            <c:spPr>
              <a:solidFill>
                <a:schemeClr val="accent5"/>
              </a:solidFill>
              <a:ln w="6350" cap="flat" cmpd="sng" algn="ctr">
                <a:solidFill>
                  <a:schemeClr val="accent5"/>
                </a:solidFill>
                <a:prstDash val="solid"/>
                <a:round/>
              </a:ln>
              <a:effectLst/>
            </c:spPr>
          </c:marker>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Barlow"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Sheet1!$A$1:$F$1</c:f>
              <c:strCache>
                <c:ptCount val="6"/>
                <c:pt idx="0">
                  <c:v>Feb. '21</c:v>
                </c:pt>
                <c:pt idx="1">
                  <c:v>Dec. '21</c:v>
                </c:pt>
                <c:pt idx="2">
                  <c:v>Nov. '22</c:v>
                </c:pt>
                <c:pt idx="3">
                  <c:v>Nov '23</c:v>
                </c:pt>
                <c:pt idx="4">
                  <c:v>Aug-24</c:v>
                </c:pt>
                <c:pt idx="5">
                  <c:v>Aug-25</c:v>
                </c:pt>
              </c:strCache>
            </c:strRef>
          </c:cat>
          <c:val>
            <c:numRef>
              <c:f>Sheet1!$A$3:$F$3</c:f>
              <c:numCache>
                <c:formatCode>0</c:formatCode>
                <c:ptCount val="6"/>
                <c:pt idx="0" formatCode="General">
                  <c:v>12</c:v>
                </c:pt>
                <c:pt idx="1">
                  <c:v>12</c:v>
                </c:pt>
                <c:pt idx="2">
                  <c:v>14</c:v>
                </c:pt>
                <c:pt idx="3" formatCode="General">
                  <c:v>15</c:v>
                </c:pt>
                <c:pt idx="4" formatCode="General">
                  <c:v>16</c:v>
                </c:pt>
                <c:pt idx="5" formatCode="General">
                  <c:v>18</c:v>
                </c:pt>
              </c:numCache>
            </c:numRef>
          </c:val>
          <c:smooth val="0"/>
          <c:extLst>
            <c:ext xmlns:c16="http://schemas.microsoft.com/office/drawing/2014/chart" uri="{C3380CC4-5D6E-409C-BE32-E72D297353CC}">
              <c16:uniqueId val="{00000001-D801-4161-8C05-CCC3FDCA12EB}"/>
            </c:ext>
          </c:extLst>
        </c:ser>
        <c:dLbls>
          <c:showLegendKey val="0"/>
          <c:showVal val="0"/>
          <c:showCatName val="0"/>
          <c:showSerName val="0"/>
          <c:showPercent val="0"/>
          <c:showBubbleSize val="0"/>
        </c:dLbls>
        <c:marker val="1"/>
        <c:smooth val="0"/>
        <c:axId val="879859560"/>
        <c:axId val="879859952"/>
      </c:lineChart>
      <c:catAx>
        <c:axId val="879859560"/>
        <c:scaling>
          <c:orientation val="minMax"/>
        </c:scaling>
        <c:delete val="0"/>
        <c:axPos val="b"/>
        <c:numFmt formatCode="General" sourceLinked="1"/>
        <c:majorTickMark val="none"/>
        <c:minorTickMark val="none"/>
        <c:tickLblPos val="low"/>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mn-cs"/>
              </a:defRPr>
            </a:pPr>
            <a:endParaRPr lang="en-US"/>
          </a:p>
        </c:txPr>
        <c:crossAx val="879859952"/>
        <c:crosses val="autoZero"/>
        <c:auto val="1"/>
        <c:lblAlgn val="ctr"/>
        <c:lblOffset val="100"/>
        <c:noMultiLvlLbl val="0"/>
      </c:catAx>
      <c:valAx>
        <c:axId val="879859952"/>
        <c:scaling>
          <c:orientation val="minMax"/>
          <c:max val="70"/>
          <c:min val="0"/>
        </c:scaling>
        <c:delete val="1"/>
        <c:axPos val="l"/>
        <c:numFmt formatCode="General" sourceLinked="1"/>
        <c:majorTickMark val="out"/>
        <c:minorTickMark val="none"/>
        <c:tickLblPos val="nextTo"/>
        <c:crossAx val="879859560"/>
        <c:crosses val="autoZero"/>
        <c:crossBetween val="between"/>
      </c:valAx>
      <c:spPr>
        <a:noFill/>
        <a:ln w="25400">
          <a:noFill/>
        </a:ln>
        <a:effectLst/>
      </c:spPr>
    </c:plotArea>
    <c:plotVisOnly val="1"/>
    <c:dispBlanksAs val="gap"/>
    <c:showDLblsOverMax val="0"/>
  </c:chart>
  <c:spPr>
    <a:solidFill>
      <a:schemeClr val="bg1"/>
    </a:solidFill>
    <a:ln w="6350" cap="flat" cmpd="sng" algn="ctr">
      <a:noFill/>
      <a:prstDash val="solid"/>
      <a:miter lim="800000"/>
    </a:ln>
    <a:effectLst/>
  </c:spPr>
  <c:txPr>
    <a:bodyPr/>
    <a:lstStyle/>
    <a:p>
      <a:pPr>
        <a:defRPr sz="1100">
          <a:latin typeface="Barlow" panose="00000500000000000000" pitchFamily="2" charset="0"/>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important</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Sheet1!$B$2:$I$2</c:f>
              <c:numCache>
                <c:formatCode>General</c:formatCode>
                <c:ptCount val="8"/>
                <c:pt idx="0" formatCode="0">
                  <c:v>21</c:v>
                </c:pt>
                <c:pt idx="2" formatCode="0">
                  <c:v>24</c:v>
                </c:pt>
                <c:pt idx="3" formatCode="0">
                  <c:v>58</c:v>
                </c:pt>
                <c:pt idx="4" formatCode="0">
                  <c:v>0</c:v>
                </c:pt>
                <c:pt idx="5" formatCode="0">
                  <c:v>14</c:v>
                </c:pt>
                <c:pt idx="6" formatCode="0">
                  <c:v>31</c:v>
                </c:pt>
                <c:pt idx="7" formatCode="0">
                  <c:v>20</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important</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Sheet1!$B$3:$I$3</c:f>
              <c:numCache>
                <c:formatCode>General</c:formatCode>
                <c:ptCount val="8"/>
                <c:pt idx="0" formatCode="0">
                  <c:v>34</c:v>
                </c:pt>
                <c:pt idx="2" formatCode="0">
                  <c:v>39</c:v>
                </c:pt>
                <c:pt idx="3" formatCode="0">
                  <c:v>34</c:v>
                </c:pt>
                <c:pt idx="4" formatCode="0">
                  <c:v>7</c:v>
                </c:pt>
                <c:pt idx="5" formatCode="0">
                  <c:v>41</c:v>
                </c:pt>
                <c:pt idx="6" formatCode="0">
                  <c:v>38</c:v>
                </c:pt>
                <c:pt idx="7" formatCode="0">
                  <c:v>43</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Not very important</c:v>
                </c:pt>
              </c:strCache>
            </c:strRef>
          </c:tx>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Sheet1!$B$4:$I$4</c:f>
              <c:numCache>
                <c:formatCode>General</c:formatCode>
                <c:ptCount val="8"/>
                <c:pt idx="0" formatCode="0">
                  <c:v>27</c:v>
                </c:pt>
                <c:pt idx="2" formatCode="0">
                  <c:v>29</c:v>
                </c:pt>
                <c:pt idx="3" formatCode="0">
                  <c:v>8</c:v>
                </c:pt>
                <c:pt idx="4" formatCode="0">
                  <c:v>26</c:v>
                </c:pt>
                <c:pt idx="5" formatCode="0">
                  <c:v>34</c:v>
                </c:pt>
                <c:pt idx="6" formatCode="0">
                  <c:v>23</c:v>
                </c:pt>
                <c:pt idx="7" formatCode="0">
                  <c:v>28</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at all important</c:v>
                </c:pt>
              </c:strCache>
            </c:strRef>
          </c:tx>
          <c:spPr>
            <a:solidFill>
              <a:srgbClr val="E50158"/>
            </a:solidFill>
            <a:ln>
              <a:solidFill>
                <a:schemeClr val="bg1"/>
              </a:solidFill>
            </a:ln>
          </c:spPr>
          <c:invertIfNegative val="0"/>
          <c:dLbls>
            <c:dLbl>
              <c:idx val="0"/>
              <c:layout>
                <c:manualLayout>
                  <c:x val="5.3825703972772603E-3"/>
                  <c:y val="-8.778050624192084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Sheet1!$B$5:$I$5</c:f>
              <c:numCache>
                <c:formatCode>General</c:formatCode>
                <c:ptCount val="8"/>
                <c:pt idx="0" formatCode="0">
                  <c:v>12</c:v>
                </c:pt>
                <c:pt idx="2" formatCode="0">
                  <c:v>7</c:v>
                </c:pt>
                <c:pt idx="3" formatCode="0">
                  <c:v>1</c:v>
                </c:pt>
                <c:pt idx="4" formatCode="0">
                  <c:v>36</c:v>
                </c:pt>
                <c:pt idx="5" formatCode="0">
                  <c:v>10</c:v>
                </c:pt>
                <c:pt idx="6" formatCode="0">
                  <c:v>7</c:v>
                </c:pt>
                <c:pt idx="7" formatCode="0">
                  <c:v>7</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Don’t know</c:v>
                </c:pt>
              </c:strCache>
            </c:strRef>
          </c:tx>
          <c:spPr>
            <a:solidFill>
              <a:srgbClr val="FFFFFF">
                <a:lumMod val="50000"/>
              </a:srgbClr>
            </a:solidFill>
            <a:ln>
              <a:solidFill>
                <a:schemeClr val="bg1"/>
              </a:solidFill>
            </a:ln>
          </c:spPr>
          <c:invertIfNegative val="0"/>
          <c:dLbls>
            <c:dLbl>
              <c:idx val="0"/>
              <c:layout>
                <c:manualLayout>
                  <c:x val="-7.4880058409853697E-3"/>
                  <c:y val="-6.7853772213500082E-3"/>
                </c:manualLayout>
              </c:layout>
              <c:showLegendKey val="0"/>
              <c:showVal val="1"/>
              <c:showCatName val="0"/>
              <c:showSerName val="0"/>
              <c:showPercent val="0"/>
              <c:showBubbleSize val="0"/>
              <c:extLst>
                <c:ext xmlns:c15="http://schemas.microsoft.com/office/drawing/2012/chart" uri="{CE6537A1-D6FC-4f65-9D91-7224C49458BB}">
                  <c15:layout>
                    <c:manualLayout>
                      <c:w val="0.10960051351098314"/>
                      <c:h val="0.12423777127291478"/>
                    </c:manualLayout>
                  </c15:layout>
                </c:ext>
                <c:ext xmlns:c16="http://schemas.microsoft.com/office/drawing/2014/chart" uri="{C3380CC4-5D6E-409C-BE32-E72D297353CC}">
                  <c16:uniqueId val="{00000007-CFE9-419A-9341-7CC0D6C2DD40}"/>
                </c:ext>
              </c:extLst>
            </c:dLbl>
            <c:dLbl>
              <c:idx val="4"/>
              <c:numFmt formatCode="#&quot;%&quot;" sourceLinked="0"/>
              <c:spPr>
                <a:noFill/>
                <a:ln>
                  <a:noFill/>
                </a:ln>
                <a:effectLst/>
              </c:spPr>
              <c:txPr>
                <a:bodyPr/>
                <a:lstStyle/>
                <a:p>
                  <a:pPr algn="ctr">
                    <a:defRPr sz="12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C2C-4FEE-B877-DC3AA31C1C3B}"/>
                </c:ext>
              </c:extLst>
            </c:dLbl>
            <c:numFmt formatCode="#&quot;%&quot;" sourceLinked="0"/>
            <c:spPr>
              <a:noFill/>
              <a:ln>
                <a:noFill/>
              </a:ln>
              <a:effectLst/>
            </c:spPr>
            <c:txPr>
              <a:bodyPr/>
              <a:lstStyle/>
              <a:p>
                <a:pPr algn="ctr">
                  <a:defRPr sz="12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Total</c:v>
                </c:pt>
                <c:pt idx="2">
                  <c:v>European Multilateralists</c:v>
                </c:pt>
                <c:pt idx="3">
                  <c:v>Community Activists</c:v>
                </c:pt>
                <c:pt idx="4">
                  <c:v>Disengaged Nationalists</c:v>
                </c:pt>
                <c:pt idx="5">
                  <c:v>Empathetic Reactionaries</c:v>
                </c:pt>
                <c:pt idx="6">
                  <c:v>Global Citizens</c:v>
                </c:pt>
                <c:pt idx="7">
                  <c:v>National Pragmatists</c:v>
                </c:pt>
              </c:strCache>
            </c:strRef>
          </c:cat>
          <c:val>
            <c:numRef>
              <c:f>Sheet1!$B$6:$I$6</c:f>
              <c:numCache>
                <c:formatCode>General</c:formatCode>
                <c:ptCount val="8"/>
                <c:pt idx="0" formatCode="0">
                  <c:v>6</c:v>
                </c:pt>
                <c:pt idx="2" formatCode="0">
                  <c:v>1</c:v>
                </c:pt>
                <c:pt idx="3" formatCode="0">
                  <c:v>0</c:v>
                </c:pt>
                <c:pt idx="4" formatCode="0">
                  <c:v>31</c:v>
                </c:pt>
                <c:pt idx="5" formatCode="0">
                  <c:v>1</c:v>
                </c:pt>
                <c:pt idx="6" formatCode="0">
                  <c:v>1</c:v>
                </c:pt>
                <c:pt idx="7" formatCode="0">
                  <c:v>1</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Very concerned</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Community Activists</c:v>
                </c:pt>
                <c:pt idx="3">
                  <c:v>Disengaged Nationalists</c:v>
                </c:pt>
                <c:pt idx="5">
                  <c:v>Empathetic Reactionaries</c:v>
                </c:pt>
              </c:strCache>
            </c:strRef>
          </c:cat>
          <c:val>
            <c:numRef>
              <c:f>Sheet1!$B$2:$G$2</c:f>
              <c:numCache>
                <c:formatCode>0</c:formatCode>
                <c:ptCount val="6"/>
                <c:pt idx="0">
                  <c:v>32</c:v>
                </c:pt>
                <c:pt idx="1">
                  <c:v>31</c:v>
                </c:pt>
                <c:pt idx="2">
                  <c:v>29</c:v>
                </c:pt>
                <c:pt idx="3">
                  <c:v>29</c:v>
                </c:pt>
                <c:pt idx="4">
                  <c:v>28</c:v>
                </c:pt>
                <c:pt idx="5">
                  <c:v>30</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Fairly concerned</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Community Activists</c:v>
                </c:pt>
                <c:pt idx="3">
                  <c:v>Disengaged Nationalists</c:v>
                </c:pt>
                <c:pt idx="5">
                  <c:v>Empathetic Reactionaries</c:v>
                </c:pt>
              </c:strCache>
            </c:strRef>
          </c:cat>
          <c:val>
            <c:numRef>
              <c:f>Sheet1!$B$3:$G$3</c:f>
              <c:numCache>
                <c:formatCode>0</c:formatCode>
                <c:ptCount val="6"/>
                <c:pt idx="0">
                  <c:v>47</c:v>
                </c:pt>
                <c:pt idx="1">
                  <c:v>46</c:v>
                </c:pt>
                <c:pt idx="2">
                  <c:v>46</c:v>
                </c:pt>
                <c:pt idx="3">
                  <c:v>49</c:v>
                </c:pt>
                <c:pt idx="4">
                  <c:v>47</c:v>
                </c:pt>
                <c:pt idx="5">
                  <c:v>44</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No strong feelings either one way or the other</c:v>
                </c:pt>
              </c:strCache>
            </c:strRef>
          </c:tx>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Community Activists</c:v>
                </c:pt>
                <c:pt idx="3">
                  <c:v>Disengaged Nationalists</c:v>
                </c:pt>
                <c:pt idx="5">
                  <c:v>Empathetic Reactionaries</c:v>
                </c:pt>
              </c:strCache>
            </c:strRef>
          </c:cat>
          <c:val>
            <c:numRef>
              <c:f>Sheet1!$B$4:$G$4</c:f>
              <c:numCache>
                <c:formatCode>0</c:formatCode>
                <c:ptCount val="6"/>
                <c:pt idx="0">
                  <c:v>15</c:v>
                </c:pt>
                <c:pt idx="1">
                  <c:v>17</c:v>
                </c:pt>
                <c:pt idx="2">
                  <c:v>18</c:v>
                </c:pt>
                <c:pt idx="3">
                  <c:v>16</c:v>
                </c:pt>
                <c:pt idx="4">
                  <c:v>18</c:v>
                </c:pt>
                <c:pt idx="5">
                  <c:v>17</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Not very concerned</c:v>
                </c:pt>
              </c:strCache>
            </c:strRef>
          </c:tx>
          <c:spPr>
            <a:solidFill>
              <a:srgbClr val="E50158">
                <a:lumMod val="40000"/>
                <a:lumOff val="60000"/>
              </a:srgbClr>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Community Activists</c:v>
                </c:pt>
                <c:pt idx="3">
                  <c:v>Disengaged Nationalists</c:v>
                </c:pt>
                <c:pt idx="5">
                  <c:v>Empathetic Reactionaries</c:v>
                </c:pt>
              </c:strCache>
            </c:strRef>
          </c:cat>
          <c:val>
            <c:numRef>
              <c:f>Sheet1!$B$5:$G$5</c:f>
              <c:numCache>
                <c:formatCode>0</c:formatCode>
                <c:ptCount val="6"/>
                <c:pt idx="0">
                  <c:v>4</c:v>
                </c:pt>
                <c:pt idx="1">
                  <c:v>4</c:v>
                </c:pt>
                <c:pt idx="2">
                  <c:v>5</c:v>
                </c:pt>
                <c:pt idx="3">
                  <c:v>4</c:v>
                </c:pt>
                <c:pt idx="4">
                  <c:v>5</c:v>
                </c:pt>
                <c:pt idx="5">
                  <c:v>5</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Not at all concerned</c:v>
                </c:pt>
              </c:strCache>
            </c:strRef>
          </c:tx>
          <c:spPr>
            <a:solidFill>
              <a:srgbClr val="E50158"/>
            </a:solidFill>
            <a:ln>
              <a:solidFill>
                <a:schemeClr val="bg1"/>
              </a:solidFill>
            </a:ln>
          </c:spPr>
          <c:invertIfNegative val="0"/>
          <c:dLbls>
            <c:dLbl>
              <c:idx val="0"/>
              <c:layout>
                <c:manualLayout>
                  <c:x val="2.3185110899071135E-2"/>
                  <c:y val="8.0162462590850789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Total</c:v>
                </c:pt>
                <c:pt idx="2">
                  <c:v>Community Activists</c:v>
                </c:pt>
                <c:pt idx="3">
                  <c:v>Disengaged Nationalists</c:v>
                </c:pt>
                <c:pt idx="5">
                  <c:v>Empathetic Reactionaries</c:v>
                </c:pt>
              </c:strCache>
            </c:strRef>
          </c:cat>
          <c:val>
            <c:numRef>
              <c:f>Sheet1!$B$6:$G$6</c:f>
              <c:numCache>
                <c:formatCode>0</c:formatCode>
                <c:ptCount val="6"/>
                <c:pt idx="0">
                  <c:v>2</c:v>
                </c:pt>
                <c:pt idx="1">
                  <c:v>2</c:v>
                </c:pt>
                <c:pt idx="2">
                  <c:v>2</c:v>
                </c:pt>
                <c:pt idx="3">
                  <c:v>2</c:v>
                </c:pt>
                <c:pt idx="4">
                  <c:v>2</c:v>
                </c:pt>
                <c:pt idx="5">
                  <c:v>3</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146"/>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Feb-21</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Sheet1!$B$2:$B$4</c:f>
              <c:numCache>
                <c:formatCode>General</c:formatCode>
                <c:ptCount val="3"/>
                <c:pt idx="0">
                  <c:v>50</c:v>
                </c:pt>
                <c:pt idx="1">
                  <c:v>12</c:v>
                </c:pt>
                <c:pt idx="2">
                  <c:v>17</c:v>
                </c:pt>
              </c:numCache>
            </c:numRef>
          </c:val>
          <c:extLst>
            <c:ext xmlns:c16="http://schemas.microsoft.com/office/drawing/2014/chart" uri="{C3380CC4-5D6E-409C-BE32-E72D297353CC}">
              <c16:uniqueId val="{00000000-DEE1-4DC2-B83A-994916488F03}"/>
            </c:ext>
          </c:extLst>
        </c:ser>
        <c:ser>
          <c:idx val="1"/>
          <c:order val="1"/>
          <c:tx>
            <c:strRef>
              <c:f>Sheet1!$C$1</c:f>
              <c:strCache>
                <c:ptCount val="1"/>
                <c:pt idx="0">
                  <c:v>Dec-21</c:v>
                </c:pt>
              </c:strCache>
            </c:strRef>
          </c:tx>
          <c:spPr>
            <a:solidFill>
              <a:schemeClr val="bg2">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Sheet1!$C$2:$C$4</c:f>
              <c:numCache>
                <c:formatCode>0</c:formatCode>
                <c:ptCount val="3"/>
                <c:pt idx="0">
                  <c:v>47</c:v>
                </c:pt>
                <c:pt idx="1">
                  <c:v>12</c:v>
                </c:pt>
                <c:pt idx="2">
                  <c:v>16</c:v>
                </c:pt>
              </c:numCache>
            </c:numRef>
          </c:val>
          <c:extLst>
            <c:ext xmlns:c16="http://schemas.microsoft.com/office/drawing/2014/chart" uri="{C3380CC4-5D6E-409C-BE32-E72D297353CC}">
              <c16:uniqueId val="{00000001-DEE1-4DC2-B83A-994916488F03}"/>
            </c:ext>
          </c:extLst>
        </c:ser>
        <c:ser>
          <c:idx val="2"/>
          <c:order val="2"/>
          <c:tx>
            <c:strRef>
              <c:f>Sheet1!$D$1</c:f>
              <c:strCache>
                <c:ptCount val="1"/>
                <c:pt idx="0">
                  <c:v>Nov-22</c:v>
                </c:pt>
              </c:strCache>
            </c:strRef>
          </c:tx>
          <c:spPr>
            <a:solidFill>
              <a:schemeClr val="bg2">
                <a:lumMod val="75000"/>
                <a:lumOff val="25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Sheet1!$D$2:$D$4</c:f>
              <c:numCache>
                <c:formatCode>General</c:formatCode>
                <c:ptCount val="3"/>
                <c:pt idx="0">
                  <c:v>50</c:v>
                </c:pt>
                <c:pt idx="1">
                  <c:v>13</c:v>
                </c:pt>
                <c:pt idx="2">
                  <c:v>15</c:v>
                </c:pt>
              </c:numCache>
            </c:numRef>
          </c:val>
          <c:extLst>
            <c:ext xmlns:c16="http://schemas.microsoft.com/office/drawing/2014/chart" uri="{C3380CC4-5D6E-409C-BE32-E72D297353CC}">
              <c16:uniqueId val="{00000002-DEE1-4DC2-B83A-994916488F03}"/>
            </c:ext>
          </c:extLst>
        </c:ser>
        <c:ser>
          <c:idx val="3"/>
          <c:order val="3"/>
          <c:tx>
            <c:strRef>
              <c:f>Sheet1!$E$1</c:f>
              <c:strCache>
                <c:ptCount val="1"/>
                <c:pt idx="0">
                  <c:v>Nov-23</c:v>
                </c:pt>
              </c:strCache>
            </c:strRef>
          </c:tx>
          <c:spPr>
            <a:solidFill>
              <a:schemeClr val="bg2">
                <a:lumMod val="90000"/>
                <a:lumOff val="1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Sheet1!$E$2:$E$4</c:f>
              <c:numCache>
                <c:formatCode>General</c:formatCode>
                <c:ptCount val="3"/>
                <c:pt idx="0">
                  <c:v>50</c:v>
                </c:pt>
                <c:pt idx="1">
                  <c:v>13</c:v>
                </c:pt>
                <c:pt idx="2">
                  <c:v>15</c:v>
                </c:pt>
              </c:numCache>
            </c:numRef>
          </c:val>
          <c:extLst>
            <c:ext xmlns:c16="http://schemas.microsoft.com/office/drawing/2014/chart" uri="{C3380CC4-5D6E-409C-BE32-E72D297353CC}">
              <c16:uniqueId val="{00000000-A877-46B7-85B1-5AC897336755}"/>
            </c:ext>
          </c:extLst>
        </c:ser>
        <c:ser>
          <c:idx val="4"/>
          <c:order val="4"/>
          <c:tx>
            <c:strRef>
              <c:f>Sheet1!$F$1</c:f>
              <c:strCache>
                <c:ptCount val="1"/>
                <c:pt idx="0">
                  <c:v>Aug-24</c:v>
                </c:pt>
              </c:strCache>
            </c:strRef>
          </c:tx>
          <c:spPr>
            <a:solidFill>
              <a:schemeClr val="tx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Sheet1!$F$2:$F$4</c:f>
              <c:numCache>
                <c:formatCode>0</c:formatCode>
                <c:ptCount val="3"/>
                <c:pt idx="0">
                  <c:v>47</c:v>
                </c:pt>
                <c:pt idx="1">
                  <c:v>12</c:v>
                </c:pt>
                <c:pt idx="2" formatCode="General">
                  <c:v>16</c:v>
                </c:pt>
              </c:numCache>
            </c:numRef>
          </c:val>
          <c:extLst>
            <c:ext xmlns:c16="http://schemas.microsoft.com/office/drawing/2014/chart" uri="{C3380CC4-5D6E-409C-BE32-E72D297353CC}">
              <c16:uniqueId val="{00000000-1E1C-4A96-B170-CB9D7D27C502}"/>
            </c:ext>
          </c:extLst>
        </c:ser>
        <c:ser>
          <c:idx val="5"/>
          <c:order val="5"/>
          <c:tx>
            <c:strRef>
              <c:f>Sheet1!$G$1</c:f>
              <c:strCache>
                <c:ptCount val="1"/>
                <c:pt idx="0">
                  <c:v>Aug-25</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Donated money to an international development organisation - sometimes known as overseas charities - working on the issue in the past 12 months</c:v>
                </c:pt>
                <c:pt idx="1">
                  <c:v>Volunteered for a development organisation working on the issue, whether in Ireland or abroad,</c:v>
                </c:pt>
                <c:pt idx="2">
                  <c:v>Became a member, liked or subscribed to a newspaper from a development organisation focused on the issue.</c:v>
                </c:pt>
              </c:strCache>
            </c:strRef>
          </c:cat>
          <c:val>
            <c:numRef>
              <c:f>Sheet1!$G$2:$G$4</c:f>
              <c:numCache>
                <c:formatCode>0</c:formatCode>
                <c:ptCount val="3"/>
                <c:pt idx="0">
                  <c:v>44</c:v>
                </c:pt>
                <c:pt idx="1">
                  <c:v>11</c:v>
                </c:pt>
                <c:pt idx="2" formatCode="General">
                  <c:v>14</c:v>
                </c:pt>
              </c:numCache>
            </c:numRef>
          </c:val>
          <c:extLst>
            <c:ext xmlns:c16="http://schemas.microsoft.com/office/drawing/2014/chart" uri="{C3380CC4-5D6E-409C-BE32-E72D297353CC}">
              <c16:uniqueId val="{00000000-783A-4251-9998-F885752A1409}"/>
            </c:ext>
          </c:extLst>
        </c:ser>
        <c:dLbls>
          <c:showLegendKey val="0"/>
          <c:showVal val="0"/>
          <c:showCatName val="0"/>
          <c:showSerName val="0"/>
          <c:showPercent val="0"/>
          <c:showBubbleSize val="0"/>
        </c:dLbls>
        <c:gapWidth val="219"/>
        <c:overlap val="-27"/>
        <c:axId val="142056864"/>
        <c:axId val="142058528"/>
      </c:barChart>
      <c:catAx>
        <c:axId val="1420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42058528"/>
        <c:crosses val="autoZero"/>
        <c:auto val="1"/>
        <c:lblAlgn val="ctr"/>
        <c:lblOffset val="100"/>
        <c:noMultiLvlLbl val="0"/>
      </c:catAx>
      <c:valAx>
        <c:axId val="142058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142056864"/>
        <c:crosses val="autoZero"/>
        <c:crossBetween val="between"/>
      </c:valAx>
      <c:spPr>
        <a:noFill/>
        <a:ln>
          <a:noFill/>
        </a:ln>
        <a:effectLst/>
      </c:spPr>
    </c:plotArea>
    <c:legend>
      <c:legendPos val="b"/>
      <c:layout>
        <c:manualLayout>
          <c:xMode val="edge"/>
          <c:yMode val="edge"/>
          <c:x val="0.44885063803099623"/>
          <c:y val="1.2961093033454789E-2"/>
          <c:w val="0.48671864215011762"/>
          <c:h val="5.7935203784215947E-2"/>
        </c:manualLayout>
      </c:layout>
      <c:overlay val="0"/>
      <c:spPr>
        <a:noFill/>
        <a:ln>
          <a:noFill/>
        </a:ln>
        <a:effectLst/>
      </c:spPr>
      <c:txPr>
        <a:bodyPr rot="0" spcFirstLastPara="1" vertOverflow="ellipsis" vert="horz" wrap="square" anchor="ctr" anchorCtr="1"/>
        <a:lstStyle/>
        <a:p>
          <a:pPr>
            <a:defRPr sz="1197"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tx>
            <c:strRef>
              <c:f>Sheet1!$A$2</c:f>
              <c:strCache>
                <c:ptCount val="1"/>
                <c:pt idx="0">
                  <c:v>Have done to support the efforts to address global poverty</c:v>
                </c:pt>
              </c:strCache>
            </c:strRef>
          </c:tx>
          <c:spPr>
            <a:solidFill>
              <a:srgbClr val="1DAFAD">
                <a:lumMod val="75000"/>
              </a:srgb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3"/>
                <c:pt idx="0">
                  <c:v>Used your voice to influence the issue (e.g. signed a petition, written a blog, etc.)</c:v>
                </c:pt>
                <c:pt idx="6">
                  <c:v>Contacted a TD or other elected official (e.g. in person, by phone letter or using Twitter, Facebook or other social media)</c:v>
                </c:pt>
                <c:pt idx="12">
                  <c:v>Participated in a march, rally, protest, or other large event on the issue</c:v>
                </c:pt>
              </c:strCache>
            </c:strRef>
          </c:cat>
          <c:val>
            <c:numRef>
              <c:f>Sheet1!$B$2:$R$2</c:f>
              <c:numCache>
                <c:formatCode>0</c:formatCode>
                <c:ptCount val="17"/>
                <c:pt idx="0">
                  <c:v>23</c:v>
                </c:pt>
                <c:pt idx="1">
                  <c:v>22</c:v>
                </c:pt>
                <c:pt idx="2">
                  <c:v>23</c:v>
                </c:pt>
                <c:pt idx="3">
                  <c:v>21</c:v>
                </c:pt>
                <c:pt idx="4">
                  <c:v>20</c:v>
                </c:pt>
                <c:pt idx="6">
                  <c:v>11</c:v>
                </c:pt>
                <c:pt idx="7">
                  <c:v>10</c:v>
                </c:pt>
                <c:pt idx="8">
                  <c:v>11</c:v>
                </c:pt>
                <c:pt idx="9">
                  <c:v>12</c:v>
                </c:pt>
                <c:pt idx="10">
                  <c:v>10</c:v>
                </c:pt>
                <c:pt idx="12">
                  <c:v>8</c:v>
                </c:pt>
                <c:pt idx="13">
                  <c:v>10</c:v>
                </c:pt>
                <c:pt idx="14">
                  <c:v>10</c:v>
                </c:pt>
                <c:pt idx="15">
                  <c:v>10</c:v>
                </c:pt>
                <c:pt idx="16">
                  <c:v>10</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Have done to oppose the efforts to address global poverty</c:v>
                </c:pt>
              </c:strCache>
            </c:strRef>
          </c:tx>
          <c:spPr>
            <a:solidFill>
              <a:srgbClr val="1DAFAD"/>
            </a:solidFill>
            <a:ln>
              <a:solidFill>
                <a:schemeClr val="bg1"/>
              </a:solidFill>
            </a:ln>
          </c:spPr>
          <c:invertIfNegative val="0"/>
          <c:dLbls>
            <c:numFmt formatCode="#&quot;%&quot;" sourceLinked="0"/>
            <c:spPr>
              <a:noFill/>
              <a:ln>
                <a:noFill/>
              </a:ln>
              <a:effectLst/>
            </c:spPr>
            <c:txPr>
              <a:bodyPr/>
              <a:lstStyle/>
              <a:p>
                <a:pPr algn="ct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3"/>
                <c:pt idx="0">
                  <c:v>Used your voice to influence the issue (e.g. signed a petition, written a blog, etc.)</c:v>
                </c:pt>
                <c:pt idx="6">
                  <c:v>Contacted a TD or other elected official (e.g. in person, by phone letter or using Twitter, Facebook or other social media)</c:v>
                </c:pt>
                <c:pt idx="12">
                  <c:v>Participated in a march, rally, protest, or other large event on the issue</c:v>
                </c:pt>
              </c:strCache>
            </c:strRef>
          </c:cat>
          <c:val>
            <c:numRef>
              <c:f>Sheet1!$B$3:$R$3</c:f>
              <c:numCache>
                <c:formatCode>0</c:formatCode>
                <c:ptCount val="17"/>
                <c:pt idx="0">
                  <c:v>7</c:v>
                </c:pt>
                <c:pt idx="1">
                  <c:v>8</c:v>
                </c:pt>
                <c:pt idx="2">
                  <c:v>7</c:v>
                </c:pt>
                <c:pt idx="3">
                  <c:v>7</c:v>
                </c:pt>
                <c:pt idx="4">
                  <c:v>5</c:v>
                </c:pt>
                <c:pt idx="6">
                  <c:v>5</c:v>
                </c:pt>
                <c:pt idx="7">
                  <c:v>7</c:v>
                </c:pt>
                <c:pt idx="8">
                  <c:v>7</c:v>
                </c:pt>
                <c:pt idx="9">
                  <c:v>7</c:v>
                </c:pt>
                <c:pt idx="10">
                  <c:v>5</c:v>
                </c:pt>
                <c:pt idx="12">
                  <c:v>6</c:v>
                </c:pt>
                <c:pt idx="13">
                  <c:v>6</c:v>
                </c:pt>
                <c:pt idx="14">
                  <c:v>6</c:v>
                </c:pt>
                <c:pt idx="15">
                  <c:v>6</c:v>
                </c:pt>
                <c:pt idx="16">
                  <c:v>4</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Currently have not not done</c:v>
                </c:pt>
              </c:strCache>
            </c:strRef>
          </c:tx>
          <c:spPr>
            <a:solidFill>
              <a:srgbClr val="E50158"/>
            </a:solidFill>
            <a:ln>
              <a:solidFill>
                <a:schemeClr val="bg1"/>
              </a:solidFill>
            </a:ln>
          </c:spPr>
          <c:invertIfNegative val="0"/>
          <c:dLbls>
            <c:numFmt formatCode="#&quot;%&quot;" sourceLinked="0"/>
            <c:spPr>
              <a:noFill/>
              <a:ln>
                <a:noFill/>
              </a:ln>
              <a:effectLst/>
            </c:spPr>
            <c:txPr>
              <a:bodyPr/>
              <a:lstStyle/>
              <a:p>
                <a:pPr algn="ct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Sheet1!$B$1:$R$1</c:f>
              <c:strCache>
                <c:ptCount val="13"/>
                <c:pt idx="0">
                  <c:v>Used your voice to influence the issue (e.g. signed a petition, written a blog, etc.)</c:v>
                </c:pt>
                <c:pt idx="6">
                  <c:v>Contacted a TD or other elected official (e.g. in person, by phone letter or using Twitter, Facebook or other social media)</c:v>
                </c:pt>
                <c:pt idx="12">
                  <c:v>Participated in a march, rally, protest, or other large event on the issue</c:v>
                </c:pt>
              </c:strCache>
            </c:strRef>
          </c:cat>
          <c:val>
            <c:numRef>
              <c:f>Sheet1!$B$4:$R$4</c:f>
              <c:numCache>
                <c:formatCode>0</c:formatCode>
                <c:ptCount val="17"/>
                <c:pt idx="0">
                  <c:v>70</c:v>
                </c:pt>
                <c:pt idx="1">
                  <c:v>70</c:v>
                </c:pt>
                <c:pt idx="2">
                  <c:v>70</c:v>
                </c:pt>
                <c:pt idx="3">
                  <c:v>72</c:v>
                </c:pt>
                <c:pt idx="4">
                  <c:v>75</c:v>
                </c:pt>
                <c:pt idx="6">
                  <c:v>84</c:v>
                </c:pt>
                <c:pt idx="7">
                  <c:v>83</c:v>
                </c:pt>
                <c:pt idx="8">
                  <c:v>82</c:v>
                </c:pt>
                <c:pt idx="9">
                  <c:v>82</c:v>
                </c:pt>
                <c:pt idx="10">
                  <c:v>85</c:v>
                </c:pt>
                <c:pt idx="12">
                  <c:v>86</c:v>
                </c:pt>
                <c:pt idx="13">
                  <c:v>84</c:v>
                </c:pt>
                <c:pt idx="14">
                  <c:v>84</c:v>
                </c:pt>
                <c:pt idx="15">
                  <c:v>84</c:v>
                </c:pt>
                <c:pt idx="16">
                  <c:v>86</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400" b="1">
          <a:solidFill>
            <a:schemeClr val="bg1"/>
          </a:solidFill>
          <a:latin typeface="Barlow" panose="00000500000000000000" pitchFamily="2"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2194623854339668E-2"/>
          <c:y val="0"/>
          <c:w val="0.97311093749669175"/>
          <c:h val="0.88151687292840553"/>
        </c:manualLayout>
      </c:layout>
      <c:barChart>
        <c:barDir val="col"/>
        <c:grouping val="percentStacked"/>
        <c:varyColors val="0"/>
        <c:ser>
          <c:idx val="0"/>
          <c:order val="0"/>
          <c:tx>
            <c:strRef>
              <c:f>Sheet1!$A$2</c:f>
              <c:strCache>
                <c:ptCount val="1"/>
                <c:pt idx="0">
                  <c:v>Strongly agree</c:v>
                </c:pt>
              </c:strCache>
            </c:strRef>
          </c:tx>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Sheet1!$B$1:$AE$1</c:f>
              <c:numCache>
                <c:formatCode>General</c:formatCode>
                <c:ptCount val="27"/>
              </c:numCache>
            </c:numRef>
          </c:cat>
          <c:val>
            <c:numRef>
              <c:f>Sheet1!$B$2:$AE$2</c:f>
              <c:numCache>
                <c:formatCode>0</c:formatCode>
                <c:ptCount val="27"/>
                <c:pt idx="0">
                  <c:v>29</c:v>
                </c:pt>
                <c:pt idx="1">
                  <c:v>28</c:v>
                </c:pt>
                <c:pt idx="2">
                  <c:v>28</c:v>
                </c:pt>
                <c:pt idx="4">
                  <c:v>18</c:v>
                </c:pt>
                <c:pt idx="5">
                  <c:v>19</c:v>
                </c:pt>
                <c:pt idx="6">
                  <c:v>18</c:v>
                </c:pt>
                <c:pt idx="8">
                  <c:v>13</c:v>
                </c:pt>
                <c:pt idx="9" formatCode="General">
                  <c:v>13</c:v>
                </c:pt>
                <c:pt idx="10">
                  <c:v>15</c:v>
                </c:pt>
                <c:pt idx="12">
                  <c:v>19</c:v>
                </c:pt>
                <c:pt idx="13">
                  <c:v>19</c:v>
                </c:pt>
                <c:pt idx="14">
                  <c:v>18</c:v>
                </c:pt>
                <c:pt idx="16">
                  <c:v>11</c:v>
                </c:pt>
                <c:pt idx="17">
                  <c:v>9</c:v>
                </c:pt>
                <c:pt idx="18">
                  <c:v>12</c:v>
                </c:pt>
                <c:pt idx="20">
                  <c:v>8</c:v>
                </c:pt>
                <c:pt idx="21">
                  <c:v>8</c:v>
                </c:pt>
                <c:pt idx="22">
                  <c:v>9</c:v>
                </c:pt>
                <c:pt idx="24">
                  <c:v>11</c:v>
                </c:pt>
                <c:pt idx="25">
                  <c:v>10</c:v>
                </c:pt>
                <c:pt idx="26">
                  <c:v>11</c:v>
                </c:pt>
              </c:numCache>
            </c:numRef>
          </c:val>
          <c:extLst>
            <c:ext xmlns:c16="http://schemas.microsoft.com/office/drawing/2014/chart" uri="{C3380CC4-5D6E-409C-BE32-E72D297353CC}">
              <c16:uniqueId val="{00000002-CFE9-419A-9341-7CC0D6C2DD40}"/>
            </c:ext>
          </c:extLst>
        </c:ser>
        <c:ser>
          <c:idx val="1"/>
          <c:order val="1"/>
          <c:tx>
            <c:strRef>
              <c:f>Sheet1!$A$3</c:f>
              <c:strCache>
                <c:ptCount val="1"/>
                <c:pt idx="0">
                  <c:v>Agree</c:v>
                </c:pt>
              </c:strCache>
            </c:strRef>
          </c:tx>
          <c:spPr>
            <a:solidFill>
              <a:srgbClr val="57D599"/>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Sheet1!$B$1:$AE$1</c:f>
              <c:numCache>
                <c:formatCode>General</c:formatCode>
                <c:ptCount val="27"/>
              </c:numCache>
            </c:numRef>
          </c:cat>
          <c:val>
            <c:numRef>
              <c:f>Sheet1!$B$3:$AE$3</c:f>
              <c:numCache>
                <c:formatCode>0</c:formatCode>
                <c:ptCount val="27"/>
                <c:pt idx="0">
                  <c:v>48</c:v>
                </c:pt>
                <c:pt idx="1">
                  <c:v>47</c:v>
                </c:pt>
                <c:pt idx="2">
                  <c:v>46</c:v>
                </c:pt>
                <c:pt idx="4">
                  <c:v>43</c:v>
                </c:pt>
                <c:pt idx="5">
                  <c:v>39</c:v>
                </c:pt>
                <c:pt idx="6">
                  <c:v>39</c:v>
                </c:pt>
                <c:pt idx="8">
                  <c:v>47</c:v>
                </c:pt>
                <c:pt idx="9">
                  <c:v>45</c:v>
                </c:pt>
                <c:pt idx="10">
                  <c:v>44</c:v>
                </c:pt>
                <c:pt idx="12">
                  <c:v>31</c:v>
                </c:pt>
                <c:pt idx="13">
                  <c:v>31</c:v>
                </c:pt>
                <c:pt idx="14">
                  <c:v>30</c:v>
                </c:pt>
                <c:pt idx="16">
                  <c:v>37</c:v>
                </c:pt>
                <c:pt idx="17">
                  <c:v>35</c:v>
                </c:pt>
                <c:pt idx="18">
                  <c:v>34</c:v>
                </c:pt>
                <c:pt idx="20">
                  <c:v>28</c:v>
                </c:pt>
                <c:pt idx="21">
                  <c:v>25</c:v>
                </c:pt>
                <c:pt idx="22">
                  <c:v>26</c:v>
                </c:pt>
                <c:pt idx="24">
                  <c:v>19</c:v>
                </c:pt>
                <c:pt idx="25">
                  <c:v>16</c:v>
                </c:pt>
                <c:pt idx="26">
                  <c:v>16</c:v>
                </c:pt>
              </c:numCache>
            </c:numRef>
          </c:val>
          <c:extLst>
            <c:ext xmlns:c16="http://schemas.microsoft.com/office/drawing/2014/chart" uri="{C3380CC4-5D6E-409C-BE32-E72D297353CC}">
              <c16:uniqueId val="{00000003-CFE9-419A-9341-7CC0D6C2DD40}"/>
            </c:ext>
          </c:extLst>
        </c:ser>
        <c:ser>
          <c:idx val="2"/>
          <c:order val="2"/>
          <c:tx>
            <c:strRef>
              <c:f>Sheet1!$A$4</c:f>
              <c:strCache>
                <c:ptCount val="1"/>
                <c:pt idx="0">
                  <c:v>Neither agree nor disagree</c:v>
                </c:pt>
              </c:strCache>
            </c:strRef>
          </c:tx>
          <c:spPr>
            <a:solidFill>
              <a:srgbClr val="E2DA51">
                <a:lumMod val="60000"/>
                <a:lumOff val="40000"/>
              </a:srgbClr>
            </a:solidFill>
            <a:ln>
              <a:solidFill>
                <a:schemeClr val="bg1"/>
              </a:solidFill>
            </a:ln>
          </c:spPr>
          <c:invertIfNegative val="0"/>
          <c:dLbls>
            <c:numFmt formatCode="#&quot;%&quot;" sourceLinked="0"/>
            <c:spPr>
              <a:noFill/>
              <a:ln>
                <a:noFill/>
              </a:ln>
              <a:effectLst/>
            </c:spPr>
            <c:txPr>
              <a:bodyPr/>
              <a:lstStyle/>
              <a:p>
                <a:pPr algn="ct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Sheet1!$B$1:$AE$1</c:f>
              <c:numCache>
                <c:formatCode>General</c:formatCode>
                <c:ptCount val="27"/>
              </c:numCache>
            </c:numRef>
          </c:cat>
          <c:val>
            <c:numRef>
              <c:f>Sheet1!$B$4:$AE$4</c:f>
              <c:numCache>
                <c:formatCode>0</c:formatCode>
                <c:ptCount val="27"/>
                <c:pt idx="0">
                  <c:v>17</c:v>
                </c:pt>
                <c:pt idx="1">
                  <c:v>18</c:v>
                </c:pt>
                <c:pt idx="2">
                  <c:v>18</c:v>
                </c:pt>
                <c:pt idx="4">
                  <c:v>26</c:v>
                </c:pt>
                <c:pt idx="5">
                  <c:v>30</c:v>
                </c:pt>
                <c:pt idx="6">
                  <c:v>30</c:v>
                </c:pt>
                <c:pt idx="8">
                  <c:v>29</c:v>
                </c:pt>
                <c:pt idx="9" formatCode="General">
                  <c:v>30</c:v>
                </c:pt>
                <c:pt idx="10">
                  <c:v>28</c:v>
                </c:pt>
                <c:pt idx="12">
                  <c:v>36</c:v>
                </c:pt>
                <c:pt idx="13">
                  <c:v>38</c:v>
                </c:pt>
                <c:pt idx="14">
                  <c:v>36</c:v>
                </c:pt>
                <c:pt idx="16">
                  <c:v>34</c:v>
                </c:pt>
                <c:pt idx="17">
                  <c:v>39</c:v>
                </c:pt>
                <c:pt idx="18">
                  <c:v>35</c:v>
                </c:pt>
                <c:pt idx="20">
                  <c:v>40</c:v>
                </c:pt>
                <c:pt idx="21">
                  <c:v>42</c:v>
                </c:pt>
                <c:pt idx="22">
                  <c:v>40</c:v>
                </c:pt>
                <c:pt idx="24">
                  <c:v>27</c:v>
                </c:pt>
                <c:pt idx="25">
                  <c:v>29</c:v>
                </c:pt>
                <c:pt idx="26">
                  <c:v>27</c:v>
                </c:pt>
              </c:numCache>
            </c:numRef>
          </c:val>
          <c:extLst>
            <c:ext xmlns:c16="http://schemas.microsoft.com/office/drawing/2014/chart" uri="{C3380CC4-5D6E-409C-BE32-E72D297353CC}">
              <c16:uniqueId val="{00000004-CFE9-419A-9341-7CC0D6C2DD40}"/>
            </c:ext>
          </c:extLst>
        </c:ser>
        <c:ser>
          <c:idx val="3"/>
          <c:order val="3"/>
          <c:tx>
            <c:strRef>
              <c:f>Sheet1!$A$5</c:f>
              <c:strCache>
                <c:ptCount val="1"/>
                <c:pt idx="0">
                  <c:v>Disagree</c:v>
                </c:pt>
              </c:strCache>
            </c:strRef>
          </c:tx>
          <c:spPr>
            <a:solidFill>
              <a:srgbClr val="E50158">
                <a:lumMod val="40000"/>
                <a:lumOff val="60000"/>
              </a:srgbClr>
            </a:solidFill>
            <a:ln>
              <a:solidFill>
                <a:schemeClr val="bg1"/>
              </a:solidFill>
            </a:ln>
          </c:spPr>
          <c:invertIfNegative val="0"/>
          <c:dLbls>
            <c:dLbl>
              <c:idx val="0"/>
              <c:layout>
                <c:manualLayout>
                  <c:x val="1.1569465461032165E-2"/>
                  <c:y val="3.39467386979020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Sheet1!$B$1:$AE$1</c:f>
              <c:numCache>
                <c:formatCode>General</c:formatCode>
                <c:ptCount val="27"/>
              </c:numCache>
            </c:numRef>
          </c:cat>
          <c:val>
            <c:numRef>
              <c:f>Sheet1!$B$5:$AE$5</c:f>
              <c:numCache>
                <c:formatCode>0</c:formatCode>
                <c:ptCount val="27"/>
                <c:pt idx="0">
                  <c:v>4</c:v>
                </c:pt>
                <c:pt idx="1">
                  <c:v>4</c:v>
                </c:pt>
                <c:pt idx="2">
                  <c:v>5</c:v>
                </c:pt>
                <c:pt idx="4">
                  <c:v>9</c:v>
                </c:pt>
                <c:pt idx="5">
                  <c:v>9</c:v>
                </c:pt>
                <c:pt idx="6">
                  <c:v>9</c:v>
                </c:pt>
                <c:pt idx="8">
                  <c:v>9</c:v>
                </c:pt>
                <c:pt idx="9" formatCode="General">
                  <c:v>8</c:v>
                </c:pt>
                <c:pt idx="10">
                  <c:v>8</c:v>
                </c:pt>
                <c:pt idx="12">
                  <c:v>12</c:v>
                </c:pt>
                <c:pt idx="13">
                  <c:v>11</c:v>
                </c:pt>
                <c:pt idx="14">
                  <c:v>13</c:v>
                </c:pt>
                <c:pt idx="16">
                  <c:v>13</c:v>
                </c:pt>
                <c:pt idx="17">
                  <c:v>12</c:v>
                </c:pt>
                <c:pt idx="18">
                  <c:v>14</c:v>
                </c:pt>
                <c:pt idx="20">
                  <c:v>17</c:v>
                </c:pt>
                <c:pt idx="21">
                  <c:v>18</c:v>
                </c:pt>
                <c:pt idx="22">
                  <c:v>18</c:v>
                </c:pt>
                <c:pt idx="24">
                  <c:v>32</c:v>
                </c:pt>
                <c:pt idx="25">
                  <c:v>33</c:v>
                </c:pt>
                <c:pt idx="26">
                  <c:v>33</c:v>
                </c:pt>
              </c:numCache>
            </c:numRef>
          </c:val>
          <c:extLst>
            <c:ext xmlns:c16="http://schemas.microsoft.com/office/drawing/2014/chart" uri="{C3380CC4-5D6E-409C-BE32-E72D297353CC}">
              <c16:uniqueId val="{00000006-CFE9-419A-9341-7CC0D6C2DD40}"/>
            </c:ext>
          </c:extLst>
        </c:ser>
        <c:ser>
          <c:idx val="4"/>
          <c:order val="4"/>
          <c:tx>
            <c:strRef>
              <c:f>Sheet1!$A$6</c:f>
              <c:strCache>
                <c:ptCount val="1"/>
                <c:pt idx="0">
                  <c:v>Strongly disagree</c:v>
                </c:pt>
              </c:strCache>
            </c:strRef>
          </c:tx>
          <c:spPr>
            <a:solidFill>
              <a:srgbClr val="E50158"/>
            </a:solidFill>
            <a:ln>
              <a:solidFill>
                <a:schemeClr val="bg1"/>
              </a:solidFill>
            </a:ln>
          </c:spPr>
          <c:invertIfNegative val="0"/>
          <c:dLbls>
            <c:dLbl>
              <c:idx val="0"/>
              <c:layout>
                <c:manualLayout>
                  <c:x val="-1.8133727009903397E-3"/>
                  <c:y val="-2.4341594281459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E9-419A-9341-7CC0D6C2DD40}"/>
                </c:ext>
              </c:extLst>
            </c:dLbl>
            <c:dLbl>
              <c:idx val="1"/>
              <c:layout>
                <c:manualLayout>
                  <c:x val="-1.2499231100449038E-3"/>
                  <c:y val="-3.8949617749371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FA-45DC-B723-16D100B0C4DD}"/>
                </c:ext>
              </c:extLst>
            </c:dLbl>
            <c:dLbl>
              <c:idx val="4"/>
              <c:layout>
                <c:manualLayout>
                  <c:x val="2.2914992301543421E-17"/>
                  <c:y val="-1.4606106656014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FA-45DC-B723-16D100B0C4DD}"/>
                </c:ext>
              </c:extLst>
            </c:dLbl>
            <c:dLbl>
              <c:idx val="5"/>
              <c:layout>
                <c:manualLayout>
                  <c:x val="-4.5829984603086842E-17"/>
                  <c:y val="-2.43435110933571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8B-4E55-AD63-AA5E6393489F}"/>
                </c:ext>
              </c:extLst>
            </c:dLbl>
            <c:dLbl>
              <c:idx val="8"/>
              <c:layout>
                <c:manualLayout>
                  <c:x val="-4.5829984603086842E-17"/>
                  <c:y val="-1.46061066560141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8B-4E55-AD63-AA5E6393489F}"/>
                </c:ext>
              </c:extLst>
            </c:dLbl>
            <c:dLbl>
              <c:idx val="9"/>
              <c:layout>
                <c:manualLayout>
                  <c:x val="3.7497693301346653E-3"/>
                  <c:y val="-3.40809155307000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8B-4E55-AD63-AA5E6393489F}"/>
                </c:ext>
              </c:extLst>
            </c:dLbl>
            <c:numFmt formatCode="#&quot;%&quot;" sourceLinked="0"/>
            <c:spPr>
              <a:noFill/>
              <a:ln>
                <a:noFill/>
              </a:ln>
              <a:effectLst/>
            </c:spPr>
            <c:txPr>
              <a:bodyPr/>
              <a:lstStyle/>
              <a:p>
                <a:pPr algn="ct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Sheet1!$B$1:$AE$1</c:f>
              <c:numCache>
                <c:formatCode>General</c:formatCode>
                <c:ptCount val="27"/>
              </c:numCache>
            </c:numRef>
          </c:cat>
          <c:val>
            <c:numRef>
              <c:f>Sheet1!$B$6:$AE$6</c:f>
              <c:numCache>
                <c:formatCode>0</c:formatCode>
                <c:ptCount val="27"/>
                <c:pt idx="0">
                  <c:v>2</c:v>
                </c:pt>
                <c:pt idx="1">
                  <c:v>2</c:v>
                </c:pt>
                <c:pt idx="2">
                  <c:v>3</c:v>
                </c:pt>
                <c:pt idx="4">
                  <c:v>3</c:v>
                </c:pt>
                <c:pt idx="5">
                  <c:v>3</c:v>
                </c:pt>
                <c:pt idx="6">
                  <c:v>3</c:v>
                </c:pt>
                <c:pt idx="8">
                  <c:v>3</c:v>
                </c:pt>
                <c:pt idx="9" formatCode="General">
                  <c:v>3</c:v>
                </c:pt>
                <c:pt idx="10">
                  <c:v>4</c:v>
                </c:pt>
                <c:pt idx="12">
                  <c:v>2</c:v>
                </c:pt>
                <c:pt idx="13">
                  <c:v>2</c:v>
                </c:pt>
                <c:pt idx="14">
                  <c:v>2</c:v>
                </c:pt>
                <c:pt idx="16">
                  <c:v>4</c:v>
                </c:pt>
                <c:pt idx="17">
                  <c:v>5</c:v>
                </c:pt>
                <c:pt idx="18">
                  <c:v>5</c:v>
                </c:pt>
                <c:pt idx="20">
                  <c:v>7</c:v>
                </c:pt>
                <c:pt idx="21">
                  <c:v>7</c:v>
                </c:pt>
                <c:pt idx="22">
                  <c:v>7</c:v>
                </c:pt>
                <c:pt idx="24">
                  <c:v>11</c:v>
                </c:pt>
                <c:pt idx="25">
                  <c:v>11</c:v>
                </c:pt>
                <c:pt idx="26">
                  <c:v>13</c:v>
                </c:pt>
              </c:numCache>
            </c:numRef>
          </c:val>
          <c:extLst>
            <c:ext xmlns:c16="http://schemas.microsoft.com/office/drawing/2014/chart" uri="{C3380CC4-5D6E-409C-BE32-E72D297353CC}">
              <c16:uniqueId val="{00000008-CFE9-419A-9341-7CC0D6C2DD40}"/>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813865616335252E-2"/>
          <c:y val="0.12348055342762343"/>
          <c:w val="0.95383168714966804"/>
          <c:h val="0.6444704222074491"/>
        </c:manualLayout>
      </c:layout>
      <c:barChart>
        <c:barDir val="col"/>
        <c:grouping val="clustered"/>
        <c:varyColors val="0"/>
        <c:ser>
          <c:idx val="0"/>
          <c:order val="0"/>
          <c:tx>
            <c:strRef>
              <c:f>Sheet1!$B$1</c:f>
              <c:strCache>
                <c:ptCount val="1"/>
                <c:pt idx="0">
                  <c:v>Nov-22</c:v>
                </c:pt>
              </c:strCache>
            </c:strRef>
          </c:tx>
          <c:spPr>
            <a:solidFill>
              <a:schemeClr val="accent1"/>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Sheet1!$B$2:$B$8</c:f>
              <c:numCache>
                <c:formatCode>General</c:formatCode>
                <c:ptCount val="7"/>
                <c:pt idx="0">
                  <c:v>76</c:v>
                </c:pt>
                <c:pt idx="1">
                  <c:v>59</c:v>
                </c:pt>
                <c:pt idx="2">
                  <c:v>60</c:v>
                </c:pt>
                <c:pt idx="3">
                  <c:v>52</c:v>
                </c:pt>
                <c:pt idx="4">
                  <c:v>45</c:v>
                </c:pt>
                <c:pt idx="5">
                  <c:v>35</c:v>
                </c:pt>
                <c:pt idx="6">
                  <c:v>29</c:v>
                </c:pt>
              </c:numCache>
            </c:numRef>
          </c:val>
          <c:extLst>
            <c:ext xmlns:c16="http://schemas.microsoft.com/office/drawing/2014/chart" uri="{C3380CC4-5D6E-409C-BE32-E72D297353CC}">
              <c16:uniqueId val="{00000000-D6F3-4008-BCC9-569F2412F6F8}"/>
            </c:ext>
          </c:extLst>
        </c:ser>
        <c:ser>
          <c:idx val="1"/>
          <c:order val="1"/>
          <c:tx>
            <c:strRef>
              <c:f>Sheet1!$C$1</c:f>
              <c:strCache>
                <c:ptCount val="1"/>
                <c:pt idx="0">
                  <c:v>Nov-23</c:v>
                </c:pt>
              </c:strCache>
            </c:strRef>
          </c:tx>
          <c:spPr>
            <a:solidFill>
              <a:schemeClr val="bg2">
                <a:lumMod val="75000"/>
                <a:lumOff val="25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Sheet1!$C$2:$C$8</c:f>
              <c:numCache>
                <c:formatCode>General</c:formatCode>
                <c:ptCount val="7"/>
                <c:pt idx="0">
                  <c:v>77</c:v>
                </c:pt>
                <c:pt idx="1">
                  <c:v>61</c:v>
                </c:pt>
                <c:pt idx="2">
                  <c:v>60</c:v>
                </c:pt>
                <c:pt idx="3">
                  <c:v>50</c:v>
                </c:pt>
                <c:pt idx="4">
                  <c:v>48</c:v>
                </c:pt>
                <c:pt idx="5">
                  <c:v>36</c:v>
                </c:pt>
                <c:pt idx="6">
                  <c:v>30</c:v>
                </c:pt>
              </c:numCache>
            </c:numRef>
          </c:val>
          <c:extLst>
            <c:ext xmlns:c16="http://schemas.microsoft.com/office/drawing/2014/chart" uri="{C3380CC4-5D6E-409C-BE32-E72D297353CC}">
              <c16:uniqueId val="{00000001-D6F3-4008-BCC9-569F2412F6F8}"/>
            </c:ext>
          </c:extLst>
        </c:ser>
        <c:ser>
          <c:idx val="2"/>
          <c:order val="2"/>
          <c:tx>
            <c:strRef>
              <c:f>Sheet1!$D$1</c:f>
              <c:strCache>
                <c:ptCount val="1"/>
                <c:pt idx="0">
                  <c:v>Aug-24</c:v>
                </c:pt>
              </c:strCache>
            </c:strRef>
          </c:tx>
          <c:spPr>
            <a:solidFill>
              <a:schemeClr val="bg2">
                <a:lumMod val="90000"/>
                <a:lumOff val="10000"/>
              </a:schemeClr>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Sheet1!$D$2:$D$8</c:f>
              <c:numCache>
                <c:formatCode>General</c:formatCode>
                <c:ptCount val="7"/>
                <c:pt idx="0">
                  <c:v>76</c:v>
                </c:pt>
                <c:pt idx="1">
                  <c:v>58</c:v>
                </c:pt>
                <c:pt idx="2">
                  <c:v>59</c:v>
                </c:pt>
                <c:pt idx="3">
                  <c:v>50</c:v>
                </c:pt>
                <c:pt idx="4">
                  <c:v>44</c:v>
                </c:pt>
                <c:pt idx="5">
                  <c:v>33</c:v>
                </c:pt>
                <c:pt idx="6">
                  <c:v>27</c:v>
                </c:pt>
              </c:numCache>
            </c:numRef>
          </c:val>
          <c:extLst>
            <c:ext xmlns:c16="http://schemas.microsoft.com/office/drawing/2014/chart" uri="{C3380CC4-5D6E-409C-BE32-E72D297353CC}">
              <c16:uniqueId val="{00000002-D6F3-4008-BCC9-569F2412F6F8}"/>
            </c:ext>
          </c:extLst>
        </c:ser>
        <c:ser>
          <c:idx val="3"/>
          <c:order val="3"/>
          <c:tx>
            <c:strRef>
              <c:f>Sheet1!$E$1</c:f>
              <c:strCache>
                <c:ptCount val="1"/>
                <c:pt idx="0">
                  <c:v>Aug-25</c:v>
                </c:pt>
              </c:strCache>
            </c:strRef>
          </c:tx>
          <c:spPr>
            <a:solidFill>
              <a:schemeClr val="bg2"/>
            </a:solidFill>
            <a:ln>
              <a:no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Overseas aid improves people's lives by providing access to education, healthcare, clean water, and sanitation</c:v>
                </c:pt>
                <c:pt idx="1">
                  <c:v>Overseas aid increases economic growth in poor countries</c:v>
                </c:pt>
                <c:pt idx="2">
                  <c:v>Overseas aid to developing countries helps reduce social and economic inequalities</c:v>
                </c:pt>
                <c:pt idx="3">
                  <c:v>Most overseas aid does not get to the intended recipients</c:v>
                </c:pt>
                <c:pt idx="4">
                  <c:v>Overseas aid to developing countries strengthens Ireland’s political influence in the world</c:v>
                </c:pt>
                <c:pt idx="5">
                  <c:v>Providing overseas aid really helps to promote Ireland’s national security</c:v>
                </c:pt>
                <c:pt idx="6">
                  <c:v>Ireland cannot afford to give overseas aid.</c:v>
                </c:pt>
              </c:strCache>
            </c:strRef>
          </c:cat>
          <c:val>
            <c:numRef>
              <c:f>Sheet1!$E$2:$E$8</c:f>
              <c:numCache>
                <c:formatCode>General</c:formatCode>
                <c:ptCount val="7"/>
                <c:pt idx="0">
                  <c:v>74</c:v>
                </c:pt>
                <c:pt idx="1">
                  <c:v>57</c:v>
                </c:pt>
                <c:pt idx="2">
                  <c:v>59</c:v>
                </c:pt>
                <c:pt idx="3">
                  <c:v>48</c:v>
                </c:pt>
                <c:pt idx="4">
                  <c:v>46</c:v>
                </c:pt>
                <c:pt idx="5">
                  <c:v>35</c:v>
                </c:pt>
                <c:pt idx="6">
                  <c:v>27</c:v>
                </c:pt>
              </c:numCache>
            </c:numRef>
          </c:val>
          <c:extLst>
            <c:ext xmlns:c16="http://schemas.microsoft.com/office/drawing/2014/chart" uri="{C3380CC4-5D6E-409C-BE32-E72D297353CC}">
              <c16:uniqueId val="{00000003-D6F3-4008-BCC9-569F2412F6F8}"/>
            </c:ext>
          </c:extLst>
        </c:ser>
        <c:dLbls>
          <c:showLegendKey val="0"/>
          <c:showVal val="0"/>
          <c:showCatName val="0"/>
          <c:showSerName val="0"/>
          <c:showPercent val="0"/>
          <c:showBubbleSize val="0"/>
        </c:dLbls>
        <c:gapWidth val="219"/>
        <c:overlap val="-27"/>
        <c:axId val="1167312112"/>
        <c:axId val="1167288112"/>
      </c:barChart>
      <c:catAx>
        <c:axId val="1167312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167288112"/>
        <c:crosses val="autoZero"/>
        <c:auto val="1"/>
        <c:lblAlgn val="ctr"/>
        <c:lblOffset val="100"/>
        <c:noMultiLvlLbl val="0"/>
      </c:catAx>
      <c:valAx>
        <c:axId val="11672881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67312112"/>
        <c:crosses val="autoZero"/>
        <c:crossBetween val="between"/>
      </c:valAx>
      <c:spPr>
        <a:noFill/>
        <a:ln>
          <a:noFill/>
        </a:ln>
        <a:effectLst/>
      </c:spPr>
    </c:plotArea>
    <c:legend>
      <c:legendPos val="b"/>
      <c:layout>
        <c:manualLayout>
          <c:xMode val="edge"/>
          <c:yMode val="edge"/>
          <c:x val="0.35907179454934518"/>
          <c:y val="0.12991479269717071"/>
          <c:w val="0.27287135836749377"/>
          <c:h val="4.5085258053318276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0</c:formatCode>
                <c:ptCount val="6"/>
                <c:pt idx="0">
                  <c:v>4</c:v>
                </c:pt>
                <c:pt idx="1">
                  <c:v>4</c:v>
                </c:pt>
                <c:pt idx="2">
                  <c:v>3</c:v>
                </c:pt>
                <c:pt idx="3" formatCode="General">
                  <c:v>4</c:v>
                </c:pt>
                <c:pt idx="4">
                  <c:v>3</c:v>
                </c:pt>
                <c:pt idx="5" formatCode="General">
                  <c:v>5</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0</c:formatCode>
                <c:ptCount val="6"/>
                <c:pt idx="0">
                  <c:v>23</c:v>
                </c:pt>
                <c:pt idx="1">
                  <c:v>21</c:v>
                </c:pt>
                <c:pt idx="2">
                  <c:v>21</c:v>
                </c:pt>
                <c:pt idx="3" formatCode="General">
                  <c:v>20</c:v>
                </c:pt>
                <c:pt idx="4">
                  <c:v>21</c:v>
                </c:pt>
                <c:pt idx="5" formatCode="General">
                  <c:v>24</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73</c:v>
                </c:pt>
                <c:pt idx="1">
                  <c:v>75</c:v>
                </c:pt>
                <c:pt idx="2">
                  <c:v>76</c:v>
                </c:pt>
                <c:pt idx="3" formatCode="General">
                  <c:v>76</c:v>
                </c:pt>
                <c:pt idx="4">
                  <c:v>76</c:v>
                </c:pt>
                <c:pt idx="5" formatCode="General">
                  <c:v>71</c:v>
                </c:pt>
              </c:numCache>
            </c:numRef>
          </c:val>
          <c:extLst>
            <c:ext xmlns:c16="http://schemas.microsoft.com/office/drawing/2014/chart" uri="{C3380CC4-5D6E-409C-BE32-E72D297353CC}">
              <c16:uniqueId val="{00000004-CFE9-419A-9341-7CC0D6C2DD40}"/>
            </c:ext>
          </c:extLst>
        </c:ser>
        <c:ser>
          <c:idx val="3"/>
          <c:order val="3"/>
          <c:spPr>
            <a:solidFill>
              <a:srgbClr val="E50158"/>
            </a:solidFill>
            <a:ln>
              <a:solidFill>
                <a:schemeClr val="bg1"/>
              </a:solidFill>
            </a:ln>
          </c:spPr>
          <c:invertIfNegative val="0"/>
          <c:dLbls>
            <c:dLbl>
              <c:idx val="0"/>
              <c:layout>
                <c:manualLayout>
                  <c:x val="1.9068993048117929E-2"/>
                  <c:y val="3.394345874305383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E9-419A-9341-7CC0D6C2DD40}"/>
                </c:ext>
              </c:extLst>
            </c:dLbl>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Sheet1!$B$5:$G$5</c:f>
              <c:numCache>
                <c:formatCode>General</c:formatCode>
                <c:ptCount val="6"/>
              </c:numCache>
            </c:numRef>
          </c:val>
          <c:extLst>
            <c:ext xmlns:c16="http://schemas.microsoft.com/office/drawing/2014/chart" uri="{C3380CC4-5D6E-409C-BE32-E72D297353CC}">
              <c16:uniqueId val="{00000006-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0</c:formatCode>
                <c:ptCount val="6"/>
                <c:pt idx="0">
                  <c:v>7</c:v>
                </c:pt>
                <c:pt idx="1">
                  <c:v>7</c:v>
                </c:pt>
                <c:pt idx="2">
                  <c:v>8</c:v>
                </c:pt>
                <c:pt idx="3">
                  <c:v>7</c:v>
                </c:pt>
                <c:pt idx="4">
                  <c:v>7</c:v>
                </c:pt>
                <c:pt idx="5" formatCode="General">
                  <c:v>8</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0</c:formatCode>
                <c:ptCount val="6"/>
                <c:pt idx="0">
                  <c:v>29</c:v>
                </c:pt>
                <c:pt idx="1">
                  <c:v>25</c:v>
                </c:pt>
                <c:pt idx="2">
                  <c:v>26</c:v>
                </c:pt>
                <c:pt idx="3">
                  <c:v>25</c:v>
                </c:pt>
                <c:pt idx="4">
                  <c:v>25</c:v>
                </c:pt>
                <c:pt idx="5" formatCode="General">
                  <c:v>27</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64</c:v>
                </c:pt>
                <c:pt idx="1">
                  <c:v>68</c:v>
                </c:pt>
                <c:pt idx="2">
                  <c:v>67</c:v>
                </c:pt>
                <c:pt idx="3">
                  <c:v>68</c:v>
                </c:pt>
                <c:pt idx="4">
                  <c:v>67</c:v>
                </c:pt>
                <c:pt idx="5" formatCode="General">
                  <c:v>65</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0</c:formatCode>
                <c:ptCount val="6"/>
                <c:pt idx="0">
                  <c:v>22</c:v>
                </c:pt>
                <c:pt idx="1">
                  <c:v>18</c:v>
                </c:pt>
                <c:pt idx="2">
                  <c:v>17</c:v>
                </c:pt>
                <c:pt idx="3">
                  <c:v>15</c:v>
                </c:pt>
                <c:pt idx="4">
                  <c:v>16</c:v>
                </c:pt>
                <c:pt idx="5" formatCode="General">
                  <c:v>17</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0</c:formatCode>
                <c:ptCount val="6"/>
                <c:pt idx="0">
                  <c:v>42</c:v>
                </c:pt>
                <c:pt idx="1">
                  <c:v>41</c:v>
                </c:pt>
                <c:pt idx="2">
                  <c:v>40</c:v>
                </c:pt>
                <c:pt idx="3">
                  <c:v>40</c:v>
                </c:pt>
                <c:pt idx="4">
                  <c:v>39</c:v>
                </c:pt>
                <c:pt idx="5" formatCode="General">
                  <c:v>42</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36</c:v>
                </c:pt>
                <c:pt idx="1">
                  <c:v>41</c:v>
                </c:pt>
                <c:pt idx="2">
                  <c:v>44</c:v>
                </c:pt>
                <c:pt idx="3">
                  <c:v>45</c:v>
                </c:pt>
                <c:pt idx="4">
                  <c:v>45</c:v>
                </c:pt>
                <c:pt idx="5" formatCode="General">
                  <c:v>41</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1"/>
          <c:order val="0"/>
          <c:tx>
            <c:strRef>
              <c:f>Sheet1!$A$2</c:f>
              <c:strCache>
                <c:ptCount val="1"/>
                <c:pt idx="0">
                  <c:v>Up to24</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Sheet1!$B$2:$H$2</c:f>
              <c:numCache>
                <c:formatCode>0</c:formatCode>
                <c:ptCount val="7"/>
                <c:pt idx="0">
                  <c:v>11</c:v>
                </c:pt>
                <c:pt idx="1">
                  <c:v>9</c:v>
                </c:pt>
                <c:pt idx="2">
                  <c:v>14</c:v>
                </c:pt>
                <c:pt idx="3">
                  <c:v>8</c:v>
                </c:pt>
                <c:pt idx="4">
                  <c:v>14</c:v>
                </c:pt>
                <c:pt idx="5">
                  <c:v>18</c:v>
                </c:pt>
                <c:pt idx="6">
                  <c:v>2</c:v>
                </c:pt>
              </c:numCache>
            </c:numRef>
          </c:val>
          <c:extLst>
            <c:ext xmlns:c16="http://schemas.microsoft.com/office/drawing/2014/chart" uri="{C3380CC4-5D6E-409C-BE32-E72D297353CC}">
              <c16:uniqueId val="{00000000-6641-4CC5-B25C-DE40BD763169}"/>
            </c:ext>
          </c:extLst>
        </c:ser>
        <c:ser>
          <c:idx val="0"/>
          <c:order val="1"/>
          <c:tx>
            <c:strRef>
              <c:f>Sheet1!$A$3</c:f>
              <c:strCache>
                <c:ptCount val="1"/>
                <c:pt idx="0">
                  <c:v>25-34</c:v>
                </c:pt>
              </c:strCache>
            </c:strRef>
          </c:tx>
          <c:spPr>
            <a:solidFill>
              <a:schemeClr val="accent2"/>
            </a:solidFill>
            <a:ln>
              <a:solidFill>
                <a:srgbClr val="FFFFFF"/>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Sheet1!$B$3:$H$3</c:f>
              <c:numCache>
                <c:formatCode>0</c:formatCode>
                <c:ptCount val="7"/>
                <c:pt idx="0">
                  <c:v>16</c:v>
                </c:pt>
                <c:pt idx="1">
                  <c:v>17</c:v>
                </c:pt>
                <c:pt idx="2">
                  <c:v>14</c:v>
                </c:pt>
                <c:pt idx="3">
                  <c:v>14</c:v>
                </c:pt>
                <c:pt idx="4">
                  <c:v>17</c:v>
                </c:pt>
                <c:pt idx="5">
                  <c:v>24</c:v>
                </c:pt>
                <c:pt idx="6">
                  <c:v>6</c:v>
                </c:pt>
              </c:numCache>
            </c:numRef>
          </c:val>
          <c:extLst>
            <c:ext xmlns:c16="http://schemas.microsoft.com/office/drawing/2014/chart" uri="{C3380CC4-5D6E-409C-BE32-E72D297353CC}">
              <c16:uniqueId val="{00000001-6641-4CC5-B25C-DE40BD763169}"/>
            </c:ext>
          </c:extLst>
        </c:ser>
        <c:ser>
          <c:idx val="2"/>
          <c:order val="2"/>
          <c:tx>
            <c:strRef>
              <c:f>Sheet1!$A$4</c:f>
              <c:strCache>
                <c:ptCount val="1"/>
                <c:pt idx="0">
                  <c:v>35-49</c:v>
                </c:pt>
              </c:strCache>
            </c:strRef>
          </c:tx>
          <c:spPr>
            <a:solidFill>
              <a:schemeClr val="accent3"/>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Sheet1!$B$4:$H$4</c:f>
              <c:numCache>
                <c:formatCode>0</c:formatCode>
                <c:ptCount val="7"/>
                <c:pt idx="0">
                  <c:v>29</c:v>
                </c:pt>
                <c:pt idx="1">
                  <c:v>26</c:v>
                </c:pt>
                <c:pt idx="2">
                  <c:v>27</c:v>
                </c:pt>
                <c:pt idx="3">
                  <c:v>38</c:v>
                </c:pt>
                <c:pt idx="4">
                  <c:v>32</c:v>
                </c:pt>
                <c:pt idx="5">
                  <c:v>25</c:v>
                </c:pt>
                <c:pt idx="6">
                  <c:v>22</c:v>
                </c:pt>
              </c:numCache>
            </c:numRef>
          </c:val>
          <c:extLst>
            <c:ext xmlns:c16="http://schemas.microsoft.com/office/drawing/2014/chart" uri="{C3380CC4-5D6E-409C-BE32-E72D297353CC}">
              <c16:uniqueId val="{00000002-6641-4CC5-B25C-DE40BD763169}"/>
            </c:ext>
          </c:extLst>
        </c:ser>
        <c:ser>
          <c:idx val="3"/>
          <c:order val="3"/>
          <c:tx>
            <c:strRef>
              <c:f>Sheet1!$A$5</c:f>
              <c:strCache>
                <c:ptCount val="1"/>
                <c:pt idx="0">
                  <c:v>50-64</c:v>
                </c:pt>
              </c:strCache>
            </c:strRef>
          </c:tx>
          <c:spPr>
            <a:solidFill>
              <a:schemeClr val="accent4"/>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Sheet1!$B$5:$H$5</c:f>
              <c:numCache>
                <c:formatCode>0</c:formatCode>
                <c:ptCount val="7"/>
                <c:pt idx="0">
                  <c:v>24</c:v>
                </c:pt>
                <c:pt idx="1">
                  <c:v>23</c:v>
                </c:pt>
                <c:pt idx="2">
                  <c:v>23</c:v>
                </c:pt>
                <c:pt idx="3">
                  <c:v>29</c:v>
                </c:pt>
                <c:pt idx="4">
                  <c:v>23</c:v>
                </c:pt>
                <c:pt idx="5">
                  <c:v>19</c:v>
                </c:pt>
                <c:pt idx="6">
                  <c:v>29</c:v>
                </c:pt>
              </c:numCache>
            </c:numRef>
          </c:val>
          <c:extLst>
            <c:ext xmlns:c16="http://schemas.microsoft.com/office/drawing/2014/chart" uri="{C3380CC4-5D6E-409C-BE32-E72D297353CC}">
              <c16:uniqueId val="{00000003-6641-4CC5-B25C-DE40BD763169}"/>
            </c:ext>
          </c:extLst>
        </c:ser>
        <c:ser>
          <c:idx val="4"/>
          <c:order val="4"/>
          <c:tx>
            <c:strRef>
              <c:f>Sheet1!$A$6</c:f>
              <c:strCache>
                <c:ptCount val="1"/>
                <c:pt idx="0">
                  <c:v>65+</c:v>
                </c:pt>
              </c:strCache>
            </c:strRef>
          </c:tx>
          <c:spPr>
            <a:solidFill>
              <a:schemeClr val="accent5"/>
            </a:solidFill>
            <a:ln>
              <a:solidFill>
                <a:srgbClr val="FFFFFF"/>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Total</c:v>
                </c:pt>
                <c:pt idx="1">
                  <c:v>European Multilateralists</c:v>
                </c:pt>
                <c:pt idx="2">
                  <c:v>Community Activists</c:v>
                </c:pt>
                <c:pt idx="3">
                  <c:v>Disengaged Nationalists</c:v>
                </c:pt>
                <c:pt idx="4">
                  <c:v>Empathetic Reactionaries</c:v>
                </c:pt>
                <c:pt idx="5">
                  <c:v>Global Citizens</c:v>
                </c:pt>
                <c:pt idx="6">
                  <c:v>National Pragmatists</c:v>
                </c:pt>
              </c:strCache>
            </c:strRef>
          </c:cat>
          <c:val>
            <c:numRef>
              <c:f>Sheet1!$B$6:$H$6</c:f>
              <c:numCache>
                <c:formatCode>0</c:formatCode>
                <c:ptCount val="7"/>
                <c:pt idx="0">
                  <c:v>20</c:v>
                </c:pt>
                <c:pt idx="1">
                  <c:v>25</c:v>
                </c:pt>
                <c:pt idx="2">
                  <c:v>22</c:v>
                </c:pt>
                <c:pt idx="3" formatCode="General">
                  <c:v>11</c:v>
                </c:pt>
                <c:pt idx="4" formatCode="General">
                  <c:v>14</c:v>
                </c:pt>
                <c:pt idx="5" formatCode="General">
                  <c:v>15</c:v>
                </c:pt>
                <c:pt idx="6">
                  <c:v>41</c:v>
                </c:pt>
              </c:numCache>
            </c:numRef>
          </c:val>
          <c:extLst>
            <c:ext xmlns:c16="http://schemas.microsoft.com/office/drawing/2014/chart" uri="{C3380CC4-5D6E-409C-BE32-E72D297353CC}">
              <c16:uniqueId val="{00000004-6641-4CC5-B25C-DE40BD763169}"/>
            </c:ext>
          </c:extLst>
        </c:ser>
        <c:dLbls>
          <c:showLegendKey val="0"/>
          <c:showVal val="0"/>
          <c:showCatName val="0"/>
          <c:showSerName val="0"/>
          <c:showPercent val="0"/>
          <c:showBubbleSize val="0"/>
        </c:dLbls>
        <c:gapWidth val="50"/>
        <c:overlap val="100"/>
        <c:axId val="226693120"/>
        <c:axId val="226694656"/>
      </c:barChart>
      <c:catAx>
        <c:axId val="226693120"/>
        <c:scaling>
          <c:orientation val="minMax"/>
        </c:scaling>
        <c:delete val="1"/>
        <c:axPos val="t"/>
        <c:numFmt formatCode="General" sourceLinked="0"/>
        <c:majorTickMark val="out"/>
        <c:minorTickMark val="none"/>
        <c:tickLblPos val="nextTo"/>
        <c:crossAx val="226694656"/>
        <c:crosses val="autoZero"/>
        <c:auto val="1"/>
        <c:lblAlgn val="ctr"/>
        <c:lblOffset val="100"/>
        <c:noMultiLvlLbl val="0"/>
      </c:catAx>
      <c:valAx>
        <c:axId val="226694656"/>
        <c:scaling>
          <c:orientation val="maxMin"/>
        </c:scaling>
        <c:delete val="1"/>
        <c:axPos val="l"/>
        <c:numFmt formatCode="0%" sourceLinked="1"/>
        <c:majorTickMark val="out"/>
        <c:minorTickMark val="none"/>
        <c:tickLblPos val="nextTo"/>
        <c:crossAx val="226693120"/>
        <c:crosses val="autoZero"/>
        <c:crossBetween val="between"/>
      </c:valAx>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sz="1200" b="1">
          <a:solidFill>
            <a:schemeClr val="bg1"/>
          </a:solidFill>
          <a:latin typeface="Barlow" panose="00000500000000000000" pitchFamily="2" charset="0"/>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rgbClr val="2DB574"/>
            </a:solidFill>
            <a:ln>
              <a:solidFill>
                <a:schemeClr val="bg1"/>
              </a:solidFill>
            </a:ln>
          </c:spPr>
          <c:invertIfNegative val="0"/>
          <c:dPt>
            <c:idx val="0"/>
            <c:invertIfNegative val="0"/>
            <c:bubble3D val="0"/>
            <c:extLst>
              <c:ext xmlns:c16="http://schemas.microsoft.com/office/drawing/2014/chart" uri="{C3380CC4-5D6E-409C-BE32-E72D297353CC}">
                <c16:uniqueId val="{00000001-CFE9-419A-9341-7CC0D6C2DD40}"/>
              </c:ext>
            </c:extLst>
          </c:dPt>
          <c:dLbls>
            <c:numFmt formatCode="#&quot;%&quot;"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Sheet1!$B$2:$G$2</c:f>
              <c:numCache>
                <c:formatCode>0</c:formatCode>
                <c:ptCount val="6"/>
                <c:pt idx="0">
                  <c:v>9</c:v>
                </c:pt>
                <c:pt idx="1">
                  <c:v>7</c:v>
                </c:pt>
                <c:pt idx="2">
                  <c:v>7</c:v>
                </c:pt>
                <c:pt idx="3">
                  <c:v>6</c:v>
                </c:pt>
                <c:pt idx="4">
                  <c:v>5</c:v>
                </c:pt>
                <c:pt idx="5" formatCode="General">
                  <c:v>6</c:v>
                </c:pt>
              </c:numCache>
            </c:numRef>
          </c:val>
          <c:extLst>
            <c:ext xmlns:c16="http://schemas.microsoft.com/office/drawing/2014/chart" uri="{C3380CC4-5D6E-409C-BE32-E72D297353CC}">
              <c16:uniqueId val="{00000002-CFE9-419A-9341-7CC0D6C2DD40}"/>
            </c:ext>
          </c:extLst>
        </c:ser>
        <c:ser>
          <c:idx val="1"/>
          <c:order val="1"/>
          <c:spPr>
            <a:solidFill>
              <a:srgbClr val="57D599"/>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Sheet1!$B$3:$G$3</c:f>
              <c:numCache>
                <c:formatCode>0</c:formatCode>
                <c:ptCount val="6"/>
                <c:pt idx="0">
                  <c:v>31</c:v>
                </c:pt>
                <c:pt idx="1">
                  <c:v>28</c:v>
                </c:pt>
                <c:pt idx="2">
                  <c:v>30</c:v>
                </c:pt>
                <c:pt idx="3">
                  <c:v>26</c:v>
                </c:pt>
                <c:pt idx="4">
                  <c:v>25</c:v>
                </c:pt>
                <c:pt idx="5" formatCode="General">
                  <c:v>31</c:v>
                </c:pt>
              </c:numCache>
            </c:numRef>
          </c:val>
          <c:extLst>
            <c:ext xmlns:c16="http://schemas.microsoft.com/office/drawing/2014/chart" uri="{C3380CC4-5D6E-409C-BE32-E72D297353CC}">
              <c16:uniqueId val="{00000003-CFE9-419A-9341-7CC0D6C2DD40}"/>
            </c:ext>
          </c:extLst>
        </c:ser>
        <c:ser>
          <c:idx val="2"/>
          <c:order val="2"/>
          <c:spPr>
            <a:solidFill>
              <a:srgbClr val="E50158">
                <a:lumMod val="40000"/>
                <a:lumOff val="60000"/>
              </a:srgbClr>
            </a:solidFill>
            <a:ln>
              <a:solidFill>
                <a:schemeClr val="bg1"/>
              </a:solidFill>
            </a:ln>
          </c:spPr>
          <c:invertIfNegative val="0"/>
          <c:dLbls>
            <c:numFmt formatCode="#&quot;%&quot;"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c:v>60</c:v>
                </c:pt>
                <c:pt idx="1">
                  <c:v>65</c:v>
                </c:pt>
                <c:pt idx="2">
                  <c:v>63</c:v>
                </c:pt>
                <c:pt idx="3">
                  <c:v>68</c:v>
                </c:pt>
                <c:pt idx="4">
                  <c:v>71</c:v>
                </c:pt>
                <c:pt idx="5" formatCode="General">
                  <c:v>64</c:v>
                </c:pt>
              </c:numCache>
            </c:numRef>
          </c:val>
          <c:extLst>
            <c:ext xmlns:c16="http://schemas.microsoft.com/office/drawing/2014/chart" uri="{C3380CC4-5D6E-409C-BE32-E72D297353CC}">
              <c16:uniqueId val="{00000004-CFE9-419A-9341-7CC0D6C2DD40}"/>
            </c:ext>
          </c:extLst>
        </c:ser>
        <c:dLbls>
          <c:showLegendKey val="0"/>
          <c:showVal val="0"/>
          <c:showCatName val="0"/>
          <c:showSerName val="0"/>
          <c:showPercent val="0"/>
          <c:showBubbleSize val="0"/>
        </c:dLbls>
        <c:gapWidth val="20"/>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200" b="1">
          <a:solidFill>
            <a:schemeClr val="bg1"/>
          </a:solidFill>
          <a:latin typeface="Barlow" panose="00000500000000000000" pitchFamily="2"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640724507312809"/>
          <c:y val="3.3727307340229912E-2"/>
          <c:w val="0.41151350561632788"/>
          <c:h val="0.9633333333333336"/>
        </c:manualLayout>
      </c:layout>
      <c:barChart>
        <c:barDir val="bar"/>
        <c:grouping val="clustered"/>
        <c:varyColors val="0"/>
        <c:ser>
          <c:idx val="0"/>
          <c:order val="0"/>
          <c:tx>
            <c:strRef>
              <c:f>Sheet1!$B$1</c:f>
              <c:strCache>
                <c:ptCount val="1"/>
                <c:pt idx="0">
                  <c:v>Dec-21</c:v>
                </c:pt>
              </c:strCache>
            </c:strRef>
          </c:tx>
          <c:spPr>
            <a:solidFill>
              <a:srgbClr val="1DAFAD">
                <a:lumMod val="40000"/>
                <a:lumOff val="60000"/>
              </a:srgbClr>
            </a:solidFill>
            <a:ln w="12700">
              <a:solidFill>
                <a:srgbClr val="FFFFFF"/>
              </a:solidFill>
            </a:ln>
          </c:spPr>
          <c:invertIfNegative val="0"/>
          <c:dLbls>
            <c:numFmt formatCode="#,##0.00" sourceLinked="0"/>
            <c:spPr>
              <a:noFill/>
              <a:ln w="25399">
                <a:noFill/>
              </a:ln>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Sheet1!$B$2:$B$6</c:f>
              <c:numCache>
                <c:formatCode>0.00</c:formatCode>
                <c:ptCount val="5"/>
                <c:pt idx="0">
                  <c:v>6.58</c:v>
                </c:pt>
                <c:pt idx="1">
                  <c:v>6.53</c:v>
                </c:pt>
                <c:pt idx="2">
                  <c:v>6.01</c:v>
                </c:pt>
                <c:pt idx="3">
                  <c:v>5.45</c:v>
                </c:pt>
                <c:pt idx="4">
                  <c:v>4.46</c:v>
                </c:pt>
              </c:numCache>
            </c:numRef>
          </c:val>
          <c:extLst>
            <c:ext xmlns:c16="http://schemas.microsoft.com/office/drawing/2014/chart" uri="{C3380CC4-5D6E-409C-BE32-E72D297353CC}">
              <c16:uniqueId val="{00000000-4AD2-4200-83A7-3075FF491207}"/>
            </c:ext>
          </c:extLst>
        </c:ser>
        <c:ser>
          <c:idx val="1"/>
          <c:order val="1"/>
          <c:tx>
            <c:strRef>
              <c:f>Sheet1!$C$1</c:f>
              <c:strCache>
                <c:ptCount val="1"/>
                <c:pt idx="0">
                  <c:v>Nov-22</c:v>
                </c:pt>
              </c:strCache>
            </c:strRef>
          </c:tx>
          <c:spPr>
            <a:solidFill>
              <a:srgbClr val="1DAFAD">
                <a:lumMod val="60000"/>
                <a:lumOff val="40000"/>
              </a:srgbClr>
            </a:solidFill>
            <a:ln>
              <a:solidFill>
                <a:srgbClr val="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Sheet1!$C$2:$C$6</c:f>
              <c:numCache>
                <c:formatCode>General</c:formatCode>
                <c:ptCount val="5"/>
                <c:pt idx="0">
                  <c:v>6.39</c:v>
                </c:pt>
                <c:pt idx="1">
                  <c:v>6.34</c:v>
                </c:pt>
                <c:pt idx="2">
                  <c:v>5.89</c:v>
                </c:pt>
                <c:pt idx="3">
                  <c:v>5.35</c:v>
                </c:pt>
                <c:pt idx="4">
                  <c:v>4.3</c:v>
                </c:pt>
              </c:numCache>
            </c:numRef>
          </c:val>
          <c:extLst>
            <c:ext xmlns:c16="http://schemas.microsoft.com/office/drawing/2014/chart" uri="{C3380CC4-5D6E-409C-BE32-E72D297353CC}">
              <c16:uniqueId val="{00000001-B55C-44E7-9DFA-2AFB5CC84BF0}"/>
            </c:ext>
          </c:extLst>
        </c:ser>
        <c:ser>
          <c:idx val="2"/>
          <c:order val="2"/>
          <c:tx>
            <c:strRef>
              <c:f>Sheet1!$D$1</c:f>
              <c:strCache>
                <c:ptCount val="1"/>
                <c:pt idx="0">
                  <c:v>Nov-23</c:v>
                </c:pt>
              </c:strCache>
            </c:strRef>
          </c:tx>
          <c:spPr>
            <a:solidFill>
              <a:srgbClr val="1DAFAD"/>
            </a:solidFill>
            <a:ln>
              <a:solidFill>
                <a:srgbClr val="FFFFFF"/>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Sheet1!$D$2:$D$6</c:f>
              <c:numCache>
                <c:formatCode>0.00</c:formatCode>
                <c:ptCount val="5"/>
                <c:pt idx="0">
                  <c:v>6.25</c:v>
                </c:pt>
                <c:pt idx="1">
                  <c:v>6.19</c:v>
                </c:pt>
                <c:pt idx="2">
                  <c:v>5.82</c:v>
                </c:pt>
                <c:pt idx="3">
                  <c:v>5.35</c:v>
                </c:pt>
                <c:pt idx="4">
                  <c:v>5.35</c:v>
                </c:pt>
              </c:numCache>
            </c:numRef>
          </c:val>
          <c:extLst>
            <c:ext xmlns:c16="http://schemas.microsoft.com/office/drawing/2014/chart" uri="{C3380CC4-5D6E-409C-BE32-E72D297353CC}">
              <c16:uniqueId val="{00000000-424D-4570-B69E-953C4505C2AB}"/>
            </c:ext>
          </c:extLst>
        </c:ser>
        <c:ser>
          <c:idx val="3"/>
          <c:order val="3"/>
          <c:tx>
            <c:strRef>
              <c:f>Sheet1!$E$1</c:f>
              <c:strCache>
                <c:ptCount val="1"/>
                <c:pt idx="0">
                  <c:v>Aug-24</c:v>
                </c:pt>
              </c:strCache>
            </c:strRef>
          </c:tx>
          <c:spPr>
            <a:solidFill>
              <a:srgbClr val="1DAFAD">
                <a:lumMod val="75000"/>
              </a:srgbClr>
            </a:solidFill>
            <a:ln>
              <a:solidFill>
                <a:srgbClr val="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Sheet1!$E$2:$E$6</c:f>
              <c:numCache>
                <c:formatCode>0.0</c:formatCode>
                <c:ptCount val="5"/>
                <c:pt idx="0">
                  <c:v>6.2</c:v>
                </c:pt>
                <c:pt idx="1">
                  <c:v>6.1</c:v>
                </c:pt>
                <c:pt idx="2">
                  <c:v>5.7</c:v>
                </c:pt>
                <c:pt idx="3">
                  <c:v>5.3</c:v>
                </c:pt>
                <c:pt idx="4">
                  <c:v>4.0999999999999996</c:v>
                </c:pt>
              </c:numCache>
            </c:numRef>
          </c:val>
          <c:extLst>
            <c:ext xmlns:c16="http://schemas.microsoft.com/office/drawing/2014/chart" uri="{C3380CC4-5D6E-409C-BE32-E72D297353CC}">
              <c16:uniqueId val="{00000000-30D0-49AF-8ABA-3D3CA943823D}"/>
            </c:ext>
          </c:extLst>
        </c:ser>
        <c:ser>
          <c:idx val="4"/>
          <c:order val="4"/>
          <c:tx>
            <c:strRef>
              <c:f>Sheet1!$F$1</c:f>
              <c:strCache>
                <c:ptCount val="1"/>
                <c:pt idx="0">
                  <c:v>Aug-25</c:v>
                </c:pt>
              </c:strCache>
            </c:strRef>
          </c:tx>
          <c:spPr>
            <a:solidFill>
              <a:srgbClr val="103C5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Sheet1!$F$2:$F$6</c:f>
              <c:numCache>
                <c:formatCode>0.00</c:formatCode>
                <c:ptCount val="5"/>
                <c:pt idx="0">
                  <c:v>6.27</c:v>
                </c:pt>
                <c:pt idx="1">
                  <c:v>6.27</c:v>
                </c:pt>
                <c:pt idx="2">
                  <c:v>5.85</c:v>
                </c:pt>
                <c:pt idx="3">
                  <c:v>5.37</c:v>
                </c:pt>
                <c:pt idx="4">
                  <c:v>4.17</c:v>
                </c:pt>
              </c:numCache>
            </c:numRef>
          </c:val>
          <c:extLst>
            <c:ext xmlns:c16="http://schemas.microsoft.com/office/drawing/2014/chart" uri="{C3380CC4-5D6E-409C-BE32-E72D297353CC}">
              <c16:uniqueId val="{00000000-BA3D-4D4A-85FC-1336D7032F1F}"/>
            </c:ext>
          </c:extLst>
        </c:ser>
        <c:dLbls>
          <c:showLegendKey val="0"/>
          <c:showVal val="0"/>
          <c:showCatName val="0"/>
          <c:showSerName val="0"/>
          <c:showPercent val="0"/>
          <c:showBubbleSize val="0"/>
        </c:dLbls>
        <c:gapWidth val="2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00" sourceLinked="1"/>
        <c:majorTickMark val="out"/>
        <c:minorTickMark val="none"/>
        <c:tickLblPos val="none"/>
        <c:crossAx val="170970112"/>
        <c:crosses val="autoZero"/>
        <c:crossBetween val="between"/>
      </c:valAx>
      <c:spPr>
        <a:noFill/>
        <a:ln w="25399">
          <a:noFill/>
        </a:ln>
      </c:spPr>
    </c:plotArea>
    <c:legend>
      <c:legendPos val="r"/>
      <c:layout>
        <c:manualLayout>
          <c:xMode val="edge"/>
          <c:yMode val="edge"/>
          <c:x val="0.90535284927444126"/>
          <c:y val="0.7191787184284486"/>
          <c:w val="7.4368939596121342E-2"/>
          <c:h val="0.2790900137123053"/>
        </c:manualLayout>
      </c:layout>
      <c:overlay val="0"/>
      <c:txPr>
        <a:bodyPr/>
        <a:lstStyle/>
        <a:p>
          <a:pPr>
            <a:defRPr sz="1100"/>
          </a:pPr>
          <a:endParaRPr lang="en-US"/>
        </a:p>
      </c:txPr>
    </c:legend>
    <c:plotVisOnly val="1"/>
    <c:dispBlanksAs val="gap"/>
    <c:showDLblsOverMax val="0"/>
  </c:chart>
  <c:spPr>
    <a:noFill/>
    <a:ln>
      <a:noFill/>
    </a:ln>
  </c:spPr>
  <c:txPr>
    <a:bodyPr/>
    <a:lstStyle/>
    <a:p>
      <a:pPr>
        <a:defRPr sz="12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76907702524108"/>
          <c:y val="0.15711790848085422"/>
          <c:w val="0.64294851133033792"/>
          <c:h val="0.81161585158039062"/>
        </c:manualLayout>
      </c:layout>
      <c:barChart>
        <c:barDir val="bar"/>
        <c:grouping val="stacked"/>
        <c:varyColors val="0"/>
        <c:ser>
          <c:idx val="0"/>
          <c:order val="0"/>
          <c:tx>
            <c:strRef>
              <c:f>Sheet1!$B$1</c:f>
              <c:strCache>
                <c:ptCount val="1"/>
                <c:pt idx="0">
                  <c:v>Most important</c:v>
                </c:pt>
              </c:strCache>
            </c:strRef>
          </c:tx>
          <c:spPr>
            <a:solidFill>
              <a:srgbClr val="003C71"/>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Governance and civil society</c:v>
                </c:pt>
                <c:pt idx="1">
                  <c:v>Agriculture </c:v>
                </c:pt>
                <c:pt idx="2">
                  <c:v>Economic growth</c:v>
                </c:pt>
                <c:pt idx="3">
                  <c:v>Infrastructure</c:v>
                </c:pt>
                <c:pt idx="4">
                  <c:v>Disaster relief </c:v>
                </c:pt>
                <c:pt idx="5">
                  <c:v>Women’s equality </c:v>
                </c:pt>
                <c:pt idx="6">
                  <c:v>Social  Protection systems</c:v>
                </c:pt>
                <c:pt idx="7">
                  <c:v>Family planning </c:v>
                </c:pt>
                <c:pt idx="8">
                  <c:v>Environmental protection </c:v>
                </c:pt>
                <c:pt idx="9">
                  <c:v>Energy</c:v>
                </c:pt>
                <c:pt idx="10">
                  <c:v>Debt relief </c:v>
                </c:pt>
                <c:pt idx="11">
                  <c:v>Migration and refugee flows </c:v>
                </c:pt>
              </c:strCache>
            </c:strRef>
          </c:cat>
          <c:val>
            <c:numRef>
              <c:f>Sheet1!$B$2:$B$13</c:f>
              <c:numCache>
                <c:formatCode>0</c:formatCode>
                <c:ptCount val="12"/>
                <c:pt idx="0">
                  <c:v>16</c:v>
                </c:pt>
                <c:pt idx="1">
                  <c:v>13</c:v>
                </c:pt>
                <c:pt idx="2">
                  <c:v>9</c:v>
                </c:pt>
                <c:pt idx="3">
                  <c:v>8</c:v>
                </c:pt>
                <c:pt idx="4">
                  <c:v>12</c:v>
                </c:pt>
                <c:pt idx="5">
                  <c:v>8</c:v>
                </c:pt>
                <c:pt idx="6">
                  <c:v>7</c:v>
                </c:pt>
                <c:pt idx="7">
                  <c:v>6</c:v>
                </c:pt>
                <c:pt idx="8">
                  <c:v>6</c:v>
                </c:pt>
                <c:pt idx="9">
                  <c:v>4</c:v>
                </c:pt>
                <c:pt idx="10">
                  <c:v>6</c:v>
                </c:pt>
                <c:pt idx="11">
                  <c:v>5</c:v>
                </c:pt>
              </c:numCache>
            </c:numRef>
          </c:val>
          <c:extLst>
            <c:ext xmlns:c16="http://schemas.microsoft.com/office/drawing/2014/chart" uri="{C3380CC4-5D6E-409C-BE32-E72D297353CC}">
              <c16:uniqueId val="{00000000-6EDD-40D2-9EF2-274BECC5D8FC}"/>
            </c:ext>
          </c:extLst>
        </c:ser>
        <c:ser>
          <c:idx val="1"/>
          <c:order val="1"/>
          <c:tx>
            <c:strRef>
              <c:f>Sheet1!$C$1</c:f>
              <c:strCache>
                <c:ptCount val="1"/>
                <c:pt idx="0">
                  <c:v>Second most important</c:v>
                </c:pt>
              </c:strCache>
            </c:strRef>
          </c:tx>
          <c:spPr>
            <a:solidFill>
              <a:schemeClr val="accent6">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Governance and civil society</c:v>
                </c:pt>
                <c:pt idx="1">
                  <c:v>Agriculture </c:v>
                </c:pt>
                <c:pt idx="2">
                  <c:v>Economic growth</c:v>
                </c:pt>
                <c:pt idx="3">
                  <c:v>Infrastructure</c:v>
                </c:pt>
                <c:pt idx="4">
                  <c:v>Disaster relief </c:v>
                </c:pt>
                <c:pt idx="5">
                  <c:v>Women’s equality </c:v>
                </c:pt>
                <c:pt idx="6">
                  <c:v>Social  Protection systems</c:v>
                </c:pt>
                <c:pt idx="7">
                  <c:v>Family planning </c:v>
                </c:pt>
                <c:pt idx="8">
                  <c:v>Environmental protection </c:v>
                </c:pt>
                <c:pt idx="9">
                  <c:v>Energy</c:v>
                </c:pt>
                <c:pt idx="10">
                  <c:v>Debt relief </c:v>
                </c:pt>
                <c:pt idx="11">
                  <c:v>Migration and refugee flows </c:v>
                </c:pt>
              </c:strCache>
            </c:strRef>
          </c:cat>
          <c:val>
            <c:numRef>
              <c:f>Sheet1!$C$2:$C$13</c:f>
              <c:numCache>
                <c:formatCode>0</c:formatCode>
                <c:ptCount val="12"/>
                <c:pt idx="0">
                  <c:v>12</c:v>
                </c:pt>
                <c:pt idx="1">
                  <c:v>11</c:v>
                </c:pt>
                <c:pt idx="2">
                  <c:v>10</c:v>
                </c:pt>
                <c:pt idx="3">
                  <c:v>11</c:v>
                </c:pt>
                <c:pt idx="4">
                  <c:v>9</c:v>
                </c:pt>
                <c:pt idx="5">
                  <c:v>10</c:v>
                </c:pt>
                <c:pt idx="6">
                  <c:v>9</c:v>
                </c:pt>
                <c:pt idx="7">
                  <c:v>6</c:v>
                </c:pt>
                <c:pt idx="8">
                  <c:v>5</c:v>
                </c:pt>
                <c:pt idx="9">
                  <c:v>6</c:v>
                </c:pt>
                <c:pt idx="10">
                  <c:v>6</c:v>
                </c:pt>
                <c:pt idx="11">
                  <c:v>6</c:v>
                </c:pt>
              </c:numCache>
            </c:numRef>
          </c:val>
          <c:extLst>
            <c:ext xmlns:c16="http://schemas.microsoft.com/office/drawing/2014/chart" uri="{C3380CC4-5D6E-409C-BE32-E72D297353CC}">
              <c16:uniqueId val="{00000001-6EDD-40D2-9EF2-274BECC5D8FC}"/>
            </c:ext>
          </c:extLst>
        </c:ser>
        <c:ser>
          <c:idx val="2"/>
          <c:order val="2"/>
          <c:tx>
            <c:strRef>
              <c:f>Sheet1!$D$1</c:f>
              <c:strCache>
                <c:ptCount val="1"/>
                <c:pt idx="0">
                  <c:v>Third most important</c:v>
                </c:pt>
              </c:strCache>
            </c:strRef>
          </c:tx>
          <c:spPr>
            <a:solidFill>
              <a:schemeClr val="accent4">
                <a:lumMod val="40000"/>
                <a:lumOff val="6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Governance and civil society</c:v>
                </c:pt>
                <c:pt idx="1">
                  <c:v>Agriculture </c:v>
                </c:pt>
                <c:pt idx="2">
                  <c:v>Economic growth</c:v>
                </c:pt>
                <c:pt idx="3">
                  <c:v>Infrastructure</c:v>
                </c:pt>
                <c:pt idx="4">
                  <c:v>Disaster relief </c:v>
                </c:pt>
                <c:pt idx="5">
                  <c:v>Women’s equality </c:v>
                </c:pt>
                <c:pt idx="6">
                  <c:v>Social  Protection systems</c:v>
                </c:pt>
                <c:pt idx="7">
                  <c:v>Family planning </c:v>
                </c:pt>
                <c:pt idx="8">
                  <c:v>Environmental protection </c:v>
                </c:pt>
                <c:pt idx="9">
                  <c:v>Energy</c:v>
                </c:pt>
                <c:pt idx="10">
                  <c:v>Debt relief </c:v>
                </c:pt>
                <c:pt idx="11">
                  <c:v>Migration and refugee flows </c:v>
                </c:pt>
              </c:strCache>
            </c:strRef>
          </c:cat>
          <c:val>
            <c:numRef>
              <c:f>Sheet1!$D$2:$D$13</c:f>
              <c:numCache>
                <c:formatCode>0</c:formatCode>
                <c:ptCount val="12"/>
                <c:pt idx="0">
                  <c:v>12</c:v>
                </c:pt>
                <c:pt idx="1">
                  <c:v>12</c:v>
                </c:pt>
                <c:pt idx="2">
                  <c:v>12</c:v>
                </c:pt>
                <c:pt idx="3">
                  <c:v>10</c:v>
                </c:pt>
                <c:pt idx="4">
                  <c:v>6</c:v>
                </c:pt>
                <c:pt idx="5">
                  <c:v>9</c:v>
                </c:pt>
                <c:pt idx="6">
                  <c:v>9</c:v>
                </c:pt>
                <c:pt idx="7">
                  <c:v>6</c:v>
                </c:pt>
                <c:pt idx="8">
                  <c:v>7</c:v>
                </c:pt>
                <c:pt idx="9">
                  <c:v>7</c:v>
                </c:pt>
                <c:pt idx="10">
                  <c:v>6</c:v>
                </c:pt>
                <c:pt idx="11">
                  <c:v>4</c:v>
                </c:pt>
              </c:numCache>
            </c:numRef>
          </c:val>
          <c:extLst>
            <c:ext xmlns:c16="http://schemas.microsoft.com/office/drawing/2014/chart" uri="{C3380CC4-5D6E-409C-BE32-E72D297353CC}">
              <c16:uniqueId val="{00000002-6EDD-40D2-9EF2-274BECC5D8FC}"/>
            </c:ext>
          </c:extLst>
        </c:ser>
        <c:ser>
          <c:idx val="3"/>
          <c:order val="3"/>
          <c:tx>
            <c:strRef>
              <c:f>Sheet1!$E$1</c:f>
              <c:strCache>
                <c:ptCount val="1"/>
              </c:strCache>
            </c:strRef>
          </c:tx>
          <c:spPr>
            <a:solidFill>
              <a:schemeClr val="bg1"/>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Governance and civil society</c:v>
                </c:pt>
                <c:pt idx="1">
                  <c:v>Agriculture </c:v>
                </c:pt>
                <c:pt idx="2">
                  <c:v>Economic growth</c:v>
                </c:pt>
                <c:pt idx="3">
                  <c:v>Infrastructure</c:v>
                </c:pt>
                <c:pt idx="4">
                  <c:v>Disaster relief </c:v>
                </c:pt>
                <c:pt idx="5">
                  <c:v>Women’s equality </c:v>
                </c:pt>
                <c:pt idx="6">
                  <c:v>Social  Protection systems</c:v>
                </c:pt>
                <c:pt idx="7">
                  <c:v>Family planning </c:v>
                </c:pt>
                <c:pt idx="8">
                  <c:v>Environmental protection </c:v>
                </c:pt>
                <c:pt idx="9">
                  <c:v>Energy</c:v>
                </c:pt>
                <c:pt idx="10">
                  <c:v>Debt relief </c:v>
                </c:pt>
                <c:pt idx="11">
                  <c:v>Migration and refugee flows </c:v>
                </c:pt>
              </c:strCache>
            </c:strRef>
          </c:cat>
          <c:val>
            <c:numRef>
              <c:f>Sheet1!$E$2:$E$13</c:f>
              <c:numCache>
                <c:formatCode>0</c:formatCode>
                <c:ptCount val="12"/>
                <c:pt idx="0">
                  <c:v>41</c:v>
                </c:pt>
                <c:pt idx="1">
                  <c:v>35</c:v>
                </c:pt>
                <c:pt idx="2">
                  <c:v>31</c:v>
                </c:pt>
                <c:pt idx="3">
                  <c:v>29</c:v>
                </c:pt>
                <c:pt idx="4">
                  <c:v>27</c:v>
                </c:pt>
                <c:pt idx="5">
                  <c:v>26</c:v>
                </c:pt>
                <c:pt idx="6">
                  <c:v>25</c:v>
                </c:pt>
                <c:pt idx="7">
                  <c:v>18</c:v>
                </c:pt>
                <c:pt idx="8">
                  <c:v>18</c:v>
                </c:pt>
                <c:pt idx="9">
                  <c:v>18</c:v>
                </c:pt>
                <c:pt idx="10">
                  <c:v>17</c:v>
                </c:pt>
                <c:pt idx="11">
                  <c:v>16</c:v>
                </c:pt>
              </c:numCache>
            </c:numRef>
          </c:val>
          <c:extLst>
            <c:ext xmlns:c16="http://schemas.microsoft.com/office/drawing/2014/chart" uri="{C3380CC4-5D6E-409C-BE32-E72D297353CC}">
              <c16:uniqueId val="{00000000-E914-4C3F-8B40-4A124BEA745A}"/>
            </c:ext>
          </c:extLst>
        </c:ser>
        <c:dLbls>
          <c:showLegendKey val="0"/>
          <c:showVal val="0"/>
          <c:showCatName val="0"/>
          <c:showSerName val="0"/>
          <c:showPercent val="0"/>
          <c:showBubbleSize val="0"/>
        </c:dLbls>
        <c:gapWidth val="44"/>
        <c:overlap val="100"/>
        <c:axId val="430866840"/>
        <c:axId val="430867232"/>
      </c:barChart>
      <c:catAx>
        <c:axId val="430866840"/>
        <c:scaling>
          <c:orientation val="maxMin"/>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numFmt formatCode="0" sourceLinked="1"/>
        <c:majorTickMark val="none"/>
        <c:minorTickMark val="none"/>
        <c:tickLblPos val="nextTo"/>
        <c:crossAx val="430866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26193809795739748"/>
          <c:y val="9.6688633609184671E-2"/>
          <c:w val="0.51297683786233261"/>
          <c:h val="4.745794528710201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100">
          <a:solidFill>
            <a:schemeClr val="tx1"/>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38</c:v>
                </c:pt>
                <c:pt idx="2" formatCode="0">
                  <c:v>41</c:v>
                </c:pt>
                <c:pt idx="3" formatCode="0">
                  <c:v>68</c:v>
                </c:pt>
                <c:pt idx="4" formatCode="0">
                  <c:v>18</c:v>
                </c:pt>
                <c:pt idx="5" formatCode="0">
                  <c:v>32</c:v>
                </c:pt>
                <c:pt idx="6" formatCode="0">
                  <c:v>42</c:v>
                </c:pt>
                <c:pt idx="7" formatCode="0">
                  <c:v>46</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43</c:v>
                </c:pt>
                <c:pt idx="2" formatCode="0">
                  <c:v>45</c:v>
                </c:pt>
                <c:pt idx="3" formatCode="0">
                  <c:v>26</c:v>
                </c:pt>
                <c:pt idx="4" formatCode="0">
                  <c:v>43</c:v>
                </c:pt>
                <c:pt idx="5" formatCode="0">
                  <c:v>48</c:v>
                </c:pt>
                <c:pt idx="6" formatCode="0">
                  <c:v>40</c:v>
                </c:pt>
                <c:pt idx="7" formatCode="0">
                  <c:v>42</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10</c:v>
                </c:pt>
                <c:pt idx="2" formatCode="0">
                  <c:v>8</c:v>
                </c:pt>
                <c:pt idx="3" formatCode="0">
                  <c:v>3</c:v>
                </c:pt>
                <c:pt idx="4" formatCode="0">
                  <c:v>18</c:v>
                </c:pt>
                <c:pt idx="5" formatCode="0">
                  <c:v>11</c:v>
                </c:pt>
                <c:pt idx="6" formatCode="0">
                  <c:v>8</c:v>
                </c:pt>
                <c:pt idx="7" formatCode="0">
                  <c:v>7</c:v>
                </c:pt>
              </c:numCache>
            </c:numRef>
          </c:val>
          <c:extLst>
            <c:ext xmlns:c16="http://schemas.microsoft.com/office/drawing/2014/chart" uri="{C3380CC4-5D6E-409C-BE32-E72D297353CC}">
              <c16:uniqueId val="{00000004-B9C9-462B-A208-8DD025470A3E}"/>
            </c:ext>
          </c:extLst>
        </c:ser>
        <c:ser>
          <c:idx val="3"/>
          <c:order val="3"/>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3</c:v>
                </c:pt>
                <c:pt idx="2" formatCode="0">
                  <c:v>2</c:v>
                </c:pt>
                <c:pt idx="3" formatCode="0">
                  <c:v>0</c:v>
                </c:pt>
                <c:pt idx="4" formatCode="0">
                  <c:v>11</c:v>
                </c:pt>
                <c:pt idx="5" formatCode="0">
                  <c:v>2</c:v>
                </c:pt>
                <c:pt idx="6" formatCode="0">
                  <c:v>4</c:v>
                </c:pt>
                <c:pt idx="7" formatCode="0">
                  <c:v>0</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6</c:v>
                </c:pt>
                <c:pt idx="2" formatCode="0">
                  <c:v>3</c:v>
                </c:pt>
                <c:pt idx="3" formatCode="0">
                  <c:v>2</c:v>
                </c:pt>
                <c:pt idx="4" formatCode="0">
                  <c:v>10</c:v>
                </c:pt>
                <c:pt idx="5" formatCode="0">
                  <c:v>8</c:v>
                </c:pt>
                <c:pt idx="6" formatCode="0">
                  <c:v>6</c:v>
                </c:pt>
                <c:pt idx="7" formatCode="0">
                  <c:v>5</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E50158">
                <a:lumMod val="50000"/>
              </a:srgbClr>
            </a:solidFill>
            <a:ln w="1270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5</c:v>
                </c:pt>
                <c:pt idx="2" formatCode="0">
                  <c:v>2</c:v>
                </c:pt>
                <c:pt idx="3" formatCode="0">
                  <c:v>0</c:v>
                </c:pt>
                <c:pt idx="4" formatCode="0">
                  <c:v>21</c:v>
                </c:pt>
                <c:pt idx="5" formatCode="0">
                  <c:v>4</c:v>
                </c:pt>
                <c:pt idx="6" formatCode="0">
                  <c:v>3</c:v>
                </c:pt>
                <c:pt idx="7" formatCode="0">
                  <c:v>1</c:v>
                </c:pt>
              </c:numCache>
            </c:numRef>
          </c:val>
          <c:extLst>
            <c:ext xmlns:c16="http://schemas.microsoft.com/office/drawing/2014/chart" uri="{C3380CC4-5D6E-409C-BE32-E72D297353CC}">
              <c16:uniqueId val="{00000000-B9C9-462B-A208-8DD025470A3E}"/>
            </c:ext>
          </c:extLst>
        </c:ser>
        <c:ser>
          <c:idx val="1"/>
          <c:order val="1"/>
          <c:spPr>
            <a:solidFill>
              <a:srgbClr val="E50158">
                <a:lumMod val="75000"/>
              </a:srgbClr>
            </a:solidFill>
            <a:ln w="1270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4</c:v>
                </c:pt>
                <c:pt idx="2" formatCode="0">
                  <c:v>4</c:v>
                </c:pt>
                <c:pt idx="3" formatCode="0">
                  <c:v>2</c:v>
                </c:pt>
                <c:pt idx="4" formatCode="0">
                  <c:v>7</c:v>
                </c:pt>
                <c:pt idx="5" formatCode="0">
                  <c:v>4</c:v>
                </c:pt>
                <c:pt idx="6" formatCode="0">
                  <c:v>2</c:v>
                </c:pt>
                <c:pt idx="7" formatCode="0">
                  <c:v>5</c:v>
                </c:pt>
              </c:numCache>
            </c:numRef>
          </c:val>
          <c:extLst>
            <c:ext xmlns:c16="http://schemas.microsoft.com/office/drawing/2014/chart" uri="{C3380CC4-5D6E-409C-BE32-E72D297353CC}">
              <c16:uniqueId val="{00000002-B9C9-462B-A208-8DD025470A3E}"/>
            </c:ext>
          </c:extLst>
        </c:ser>
        <c:ser>
          <c:idx val="2"/>
          <c:order val="2"/>
          <c:spPr>
            <a:solidFill>
              <a:srgbClr val="E50158"/>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Sheet1!$B$4:$I$4</c:f>
              <c:numCache>
                <c:formatCode>General</c:formatCode>
                <c:ptCount val="8"/>
                <c:pt idx="0" formatCode="0">
                  <c:v>7</c:v>
                </c:pt>
                <c:pt idx="2" formatCode="0">
                  <c:v>6</c:v>
                </c:pt>
                <c:pt idx="3" formatCode="0">
                  <c:v>4</c:v>
                </c:pt>
                <c:pt idx="4" formatCode="0">
                  <c:v>8</c:v>
                </c:pt>
                <c:pt idx="5" formatCode="0">
                  <c:v>9</c:v>
                </c:pt>
                <c:pt idx="6" formatCode="0">
                  <c:v>8</c:v>
                </c:pt>
                <c:pt idx="7" formatCode="0">
                  <c:v>4</c:v>
                </c:pt>
              </c:numCache>
            </c:numRef>
          </c:val>
          <c:extLst>
            <c:ext xmlns:c16="http://schemas.microsoft.com/office/drawing/2014/chart" uri="{C3380CC4-5D6E-409C-BE32-E72D297353CC}">
              <c16:uniqueId val="{00000004-B9C9-462B-A208-8DD025470A3E}"/>
            </c:ext>
          </c:extLst>
        </c:ser>
        <c:ser>
          <c:idx val="3"/>
          <c:order val="3"/>
          <c:spPr>
            <a:solidFill>
              <a:srgbClr val="E50158">
                <a:lumMod val="60000"/>
                <a:lumOff val="40000"/>
              </a:srgbClr>
            </a:solidFill>
            <a:ln w="1270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Sheet1!$B$5:$I$5</c:f>
              <c:numCache>
                <c:formatCode>General</c:formatCode>
                <c:ptCount val="8"/>
                <c:pt idx="0" formatCode="0">
                  <c:v>10</c:v>
                </c:pt>
                <c:pt idx="2" formatCode="0">
                  <c:v>9</c:v>
                </c:pt>
                <c:pt idx="3" formatCode="0">
                  <c:v>7</c:v>
                </c:pt>
                <c:pt idx="4" formatCode="0">
                  <c:v>10</c:v>
                </c:pt>
                <c:pt idx="5" formatCode="0">
                  <c:v>14</c:v>
                </c:pt>
                <c:pt idx="6" formatCode="0">
                  <c:v>11</c:v>
                </c:pt>
                <c:pt idx="7" formatCode="0">
                  <c:v>9</c:v>
                </c:pt>
              </c:numCache>
            </c:numRef>
          </c:val>
          <c:extLst>
            <c:ext xmlns:c16="http://schemas.microsoft.com/office/drawing/2014/chart" uri="{C3380CC4-5D6E-409C-BE32-E72D297353CC}">
              <c16:uniqueId val="{00000005-B9C9-462B-A208-8DD025470A3E}"/>
            </c:ext>
          </c:extLst>
        </c:ser>
        <c:ser>
          <c:idx val="4"/>
          <c:order val="4"/>
          <c:spPr>
            <a:solidFill>
              <a:srgbClr val="E50158">
                <a:lumMod val="20000"/>
                <a:lumOff val="80000"/>
              </a:srgbClr>
            </a:solidFill>
            <a:ln w="12700">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Sheet1!$B$6:$I$6</c:f>
              <c:numCache>
                <c:formatCode>General</c:formatCode>
                <c:ptCount val="8"/>
                <c:pt idx="0" formatCode="0">
                  <c:v>6</c:v>
                </c:pt>
                <c:pt idx="2" formatCode="0">
                  <c:v>7</c:v>
                </c:pt>
                <c:pt idx="3" formatCode="0">
                  <c:v>3</c:v>
                </c:pt>
                <c:pt idx="4" formatCode="0">
                  <c:v>6</c:v>
                </c:pt>
                <c:pt idx="5" formatCode="0">
                  <c:v>7</c:v>
                </c:pt>
                <c:pt idx="6" formatCode="0">
                  <c:v>8</c:v>
                </c:pt>
                <c:pt idx="7" formatCode="0">
                  <c:v>3</c:v>
                </c:pt>
              </c:numCache>
            </c:numRef>
          </c:val>
          <c:extLst>
            <c:ext xmlns:c16="http://schemas.microsoft.com/office/drawing/2014/chart" uri="{C3380CC4-5D6E-409C-BE32-E72D297353CC}">
              <c16:uniqueId val="{00000006-B9C9-462B-A208-8DD025470A3E}"/>
            </c:ext>
          </c:extLst>
        </c:ser>
        <c:ser>
          <c:idx val="5"/>
          <c:order val="5"/>
          <c:spPr>
            <a:solidFill>
              <a:srgbClr val="121B5A">
                <a:lumMod val="40000"/>
                <a:lumOff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Sheet1!$B$7:$I$7</c:f>
              <c:numCache>
                <c:formatCode>General</c:formatCode>
                <c:ptCount val="8"/>
                <c:pt idx="0" formatCode="0">
                  <c:v>25</c:v>
                </c:pt>
                <c:pt idx="2" formatCode="0">
                  <c:v>28</c:v>
                </c:pt>
                <c:pt idx="3" formatCode="0">
                  <c:v>22</c:v>
                </c:pt>
                <c:pt idx="4" formatCode="0">
                  <c:v>22</c:v>
                </c:pt>
                <c:pt idx="5" formatCode="0">
                  <c:v>28</c:v>
                </c:pt>
                <c:pt idx="6" formatCode="0">
                  <c:v>21</c:v>
                </c:pt>
                <c:pt idx="7" formatCode="0">
                  <c:v>26</c:v>
                </c:pt>
              </c:numCache>
            </c:numRef>
          </c:val>
          <c:extLst>
            <c:ext xmlns:c16="http://schemas.microsoft.com/office/drawing/2014/chart" uri="{C3380CC4-5D6E-409C-BE32-E72D297353CC}">
              <c16:uniqueId val="{00000000-C27B-4F79-908F-D10AE765070B}"/>
            </c:ext>
          </c:extLst>
        </c:ser>
        <c:ser>
          <c:idx val="6"/>
          <c:order val="6"/>
          <c:spPr>
            <a:solidFill>
              <a:srgbClr val="103C50">
                <a:lumMod val="25000"/>
                <a:lumOff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Sheet1!$B$8:$I$8</c:f>
              <c:numCache>
                <c:formatCode>General</c:formatCode>
                <c:ptCount val="8"/>
                <c:pt idx="0" formatCode="0">
                  <c:v>5</c:v>
                </c:pt>
                <c:pt idx="2" formatCode="0">
                  <c:v>6</c:v>
                </c:pt>
                <c:pt idx="3" formatCode="0">
                  <c:v>2</c:v>
                </c:pt>
                <c:pt idx="4" formatCode="0">
                  <c:v>4</c:v>
                </c:pt>
                <c:pt idx="5" formatCode="0">
                  <c:v>4</c:v>
                </c:pt>
                <c:pt idx="6" formatCode="0">
                  <c:v>5</c:v>
                </c:pt>
                <c:pt idx="7" formatCode="0">
                  <c:v>7</c:v>
                </c:pt>
              </c:numCache>
            </c:numRef>
          </c:val>
          <c:extLst>
            <c:ext xmlns:c16="http://schemas.microsoft.com/office/drawing/2014/chart" uri="{C3380CC4-5D6E-409C-BE32-E72D297353CC}">
              <c16:uniqueId val="{00000001-C27B-4F79-908F-D10AE765070B}"/>
            </c:ext>
          </c:extLst>
        </c:ser>
        <c:ser>
          <c:idx val="7"/>
          <c:order val="7"/>
          <c:spPr>
            <a:solidFill>
              <a:srgbClr val="1DAFAD">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Sheet1!$B$9:$I$9</c:f>
              <c:numCache>
                <c:formatCode>General</c:formatCode>
                <c:ptCount val="8"/>
                <c:pt idx="0" formatCode="0">
                  <c:v>6</c:v>
                </c:pt>
                <c:pt idx="2" formatCode="0">
                  <c:v>7</c:v>
                </c:pt>
                <c:pt idx="3" formatCode="0">
                  <c:v>7</c:v>
                </c:pt>
                <c:pt idx="4" formatCode="0">
                  <c:v>1</c:v>
                </c:pt>
                <c:pt idx="5" formatCode="0">
                  <c:v>6</c:v>
                </c:pt>
                <c:pt idx="6" formatCode="0">
                  <c:v>7</c:v>
                </c:pt>
                <c:pt idx="7" formatCode="0">
                  <c:v>5</c:v>
                </c:pt>
              </c:numCache>
            </c:numRef>
          </c:val>
          <c:extLst>
            <c:ext xmlns:c16="http://schemas.microsoft.com/office/drawing/2014/chart" uri="{C3380CC4-5D6E-409C-BE32-E72D297353CC}">
              <c16:uniqueId val="{00000002-C27B-4F79-908F-D10AE765070B}"/>
            </c:ext>
          </c:extLst>
        </c:ser>
        <c:ser>
          <c:idx val="8"/>
          <c:order val="8"/>
          <c:spPr>
            <a:solidFill>
              <a:srgbClr val="103C50">
                <a:lumMod val="50000"/>
                <a:lumOff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Sheet1!$B$10:$I$10</c:f>
              <c:numCache>
                <c:formatCode>General</c:formatCode>
                <c:ptCount val="8"/>
                <c:pt idx="0" formatCode="0">
                  <c:v>6</c:v>
                </c:pt>
                <c:pt idx="2" formatCode="0">
                  <c:v>6</c:v>
                </c:pt>
                <c:pt idx="3" formatCode="0">
                  <c:v>9</c:v>
                </c:pt>
                <c:pt idx="4" formatCode="0">
                  <c:v>3</c:v>
                </c:pt>
                <c:pt idx="5" formatCode="0">
                  <c:v>5</c:v>
                </c:pt>
                <c:pt idx="6" formatCode="0">
                  <c:v>7</c:v>
                </c:pt>
                <c:pt idx="7" formatCode="0">
                  <c:v>9</c:v>
                </c:pt>
              </c:numCache>
            </c:numRef>
          </c:val>
          <c:extLst>
            <c:ext xmlns:c16="http://schemas.microsoft.com/office/drawing/2014/chart" uri="{C3380CC4-5D6E-409C-BE32-E72D297353CC}">
              <c16:uniqueId val="{00000003-C27B-4F79-908F-D10AE765070B}"/>
            </c:ext>
          </c:extLst>
        </c:ser>
        <c:ser>
          <c:idx val="9"/>
          <c:order val="9"/>
          <c:spPr>
            <a:solidFill>
              <a:srgbClr val="103C50">
                <a:lumMod val="75000"/>
                <a:lumOff val="2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Sheet1!$B$11:$I$11</c:f>
              <c:numCache>
                <c:formatCode>General</c:formatCode>
                <c:ptCount val="8"/>
                <c:pt idx="0" formatCode="0">
                  <c:v>4</c:v>
                </c:pt>
                <c:pt idx="2" formatCode="0">
                  <c:v>4</c:v>
                </c:pt>
                <c:pt idx="3" formatCode="0">
                  <c:v>6</c:v>
                </c:pt>
                <c:pt idx="4" formatCode="0">
                  <c:v>0</c:v>
                </c:pt>
                <c:pt idx="5" formatCode="0">
                  <c:v>4</c:v>
                </c:pt>
                <c:pt idx="6" formatCode="0">
                  <c:v>4</c:v>
                </c:pt>
                <c:pt idx="7" formatCode="0">
                  <c:v>4</c:v>
                </c:pt>
              </c:numCache>
            </c:numRef>
          </c:val>
          <c:extLst>
            <c:ext xmlns:c16="http://schemas.microsoft.com/office/drawing/2014/chart" uri="{C3380CC4-5D6E-409C-BE32-E72D297353CC}">
              <c16:uniqueId val="{00000004-C27B-4F79-908F-D10AE765070B}"/>
            </c:ext>
          </c:extLst>
        </c:ser>
        <c:ser>
          <c:idx val="10"/>
          <c:order val="10"/>
          <c:spPr>
            <a:solidFill>
              <a:srgbClr val="1DAFA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Sheet1!$B$12:$I$12</c:f>
              <c:numCache>
                <c:formatCode>General</c:formatCode>
                <c:ptCount val="8"/>
                <c:pt idx="0" formatCode="0">
                  <c:v>19</c:v>
                </c:pt>
                <c:pt idx="2" formatCode="0">
                  <c:v>18</c:v>
                </c:pt>
                <c:pt idx="3" formatCode="0">
                  <c:v>38</c:v>
                </c:pt>
                <c:pt idx="4" formatCode="0">
                  <c:v>9</c:v>
                </c:pt>
                <c:pt idx="5" formatCode="0">
                  <c:v>13</c:v>
                </c:pt>
                <c:pt idx="6" formatCode="0">
                  <c:v>22</c:v>
                </c:pt>
                <c:pt idx="7" formatCode="0">
                  <c:v>24</c:v>
                </c:pt>
              </c:numCache>
            </c:numRef>
          </c:val>
          <c:extLst>
            <c:ext xmlns:c16="http://schemas.microsoft.com/office/drawing/2014/chart" uri="{C3380CC4-5D6E-409C-BE32-E72D297353CC}">
              <c16:uniqueId val="{00000005-C27B-4F79-908F-D10AE765070B}"/>
            </c:ext>
          </c:extLst>
        </c:ser>
        <c:ser>
          <c:idx val="11"/>
          <c:order val="11"/>
          <c:spPr>
            <a:solidFill>
              <a:sysClr val="window" lastClr="FFFFFF">
                <a:lumMod val="50000"/>
              </a:sys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Barlow  "/>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Sheet1!$B$13:$I$13</c:f>
              <c:numCache>
                <c:formatCode>General</c:formatCode>
                <c:ptCount val="8"/>
                <c:pt idx="0" formatCode="0">
                  <c:v>3</c:v>
                </c:pt>
                <c:pt idx="2" formatCode="0">
                  <c:v>4</c:v>
                </c:pt>
                <c:pt idx="3" formatCode="0">
                  <c:v>1</c:v>
                </c:pt>
                <c:pt idx="4" formatCode="0">
                  <c:v>9</c:v>
                </c:pt>
                <c:pt idx="5" formatCode="0">
                  <c:v>3</c:v>
                </c:pt>
                <c:pt idx="6" formatCode="0">
                  <c:v>1</c:v>
                </c:pt>
                <c:pt idx="7" formatCode="0">
                  <c:v>2</c:v>
                </c:pt>
              </c:numCache>
            </c:numRef>
          </c:val>
          <c:extLst>
            <c:ext xmlns:c16="http://schemas.microsoft.com/office/drawing/2014/chart" uri="{C3380CC4-5D6E-409C-BE32-E72D297353CC}">
              <c16:uniqueId val="{00000006-C27B-4F79-908F-D10AE765070B}"/>
            </c:ext>
          </c:extLst>
        </c:ser>
        <c:dLbls>
          <c:dLblPos val="ctr"/>
          <c:showLegendKey val="0"/>
          <c:showVal val="1"/>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6342184479265933"/>
          <c:y val="3.3727307340229912E-2"/>
          <c:w val="0.40064106574210112"/>
          <c:h val="0.9633333333333336"/>
        </c:manualLayout>
      </c:layout>
      <c:barChart>
        <c:barDir val="bar"/>
        <c:grouping val="clustered"/>
        <c:varyColors val="0"/>
        <c:ser>
          <c:idx val="0"/>
          <c:order val="0"/>
          <c:tx>
            <c:strRef>
              <c:f>Sheet1!$B$1</c:f>
              <c:strCache>
                <c:ptCount val="1"/>
                <c:pt idx="0">
                  <c:v>Aug-24</c:v>
                </c:pt>
              </c:strCache>
            </c:strRef>
          </c:tx>
          <c:spPr>
            <a:solidFill>
              <a:srgbClr val="7030A0"/>
            </a:solidFill>
            <a:ln w="12700">
              <a:solidFill>
                <a:srgbClr val="FFFFFF"/>
              </a:solidFill>
            </a:ln>
          </c:spPr>
          <c:invertIfNegative val="0"/>
          <c:dLbls>
            <c:numFmt formatCode="#&quot;%&quot;" sourceLinked="0"/>
            <c:spPr>
              <a:noFill/>
              <a:ln w="25399">
                <a:noFill/>
              </a:ln>
            </c:spPr>
            <c:txPr>
              <a:bodyPr/>
              <a:lstStyle/>
              <a:p>
                <a:pPr>
                  <a:defRPr sz="12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International organisations (e.g UN, World Bank)</c:v>
                </c:pt>
                <c:pt idx="1">
                  <c:v>Businesses / Corporations</c:v>
                </c:pt>
                <c:pt idx="2">
                  <c:v>Philanthropic trusts and foundations</c:v>
                </c:pt>
                <c:pt idx="3">
                  <c:v>Governments whose funding has been cut</c:v>
                </c:pt>
                <c:pt idx="4">
                  <c:v>Development NGOs and charities</c:v>
                </c:pt>
                <c:pt idx="5">
                  <c:v>Religious organisations </c:v>
                </c:pt>
                <c:pt idx="6">
                  <c:v>Other countries that provide aid</c:v>
                </c:pt>
                <c:pt idx="7">
                  <c:v>No one should make up for US aid cuts</c:v>
                </c:pt>
                <c:pt idx="8">
                  <c:v>Don't know</c:v>
                </c:pt>
              </c:strCache>
            </c:strRef>
          </c:cat>
          <c:val>
            <c:numRef>
              <c:f>Sheet1!$B$2:$B$10</c:f>
              <c:numCache>
                <c:formatCode>0</c:formatCode>
                <c:ptCount val="9"/>
                <c:pt idx="0">
                  <c:v>39</c:v>
                </c:pt>
                <c:pt idx="1">
                  <c:v>32</c:v>
                </c:pt>
                <c:pt idx="2">
                  <c:v>23</c:v>
                </c:pt>
                <c:pt idx="3">
                  <c:v>20</c:v>
                </c:pt>
                <c:pt idx="4">
                  <c:v>17</c:v>
                </c:pt>
                <c:pt idx="5">
                  <c:v>16</c:v>
                </c:pt>
                <c:pt idx="6">
                  <c:v>14</c:v>
                </c:pt>
                <c:pt idx="7">
                  <c:v>18</c:v>
                </c:pt>
                <c:pt idx="8">
                  <c:v>15</c:v>
                </c:pt>
              </c:numCache>
            </c:numRef>
          </c:val>
          <c:extLst>
            <c:ext xmlns:c16="http://schemas.microsoft.com/office/drawing/2014/chart" uri="{C3380CC4-5D6E-409C-BE32-E72D297353CC}">
              <c16:uniqueId val="{00000000-6A15-4477-BC7A-A886C05A9BB7}"/>
            </c:ext>
          </c:extLst>
        </c:ser>
        <c:dLbls>
          <c:showLegendKey val="0"/>
          <c:showVal val="0"/>
          <c:showCatName val="0"/>
          <c:showSerName val="0"/>
          <c:showPercent val="0"/>
          <c:showBubbleSize val="0"/>
        </c:dLbls>
        <c:gapWidth val="80"/>
        <c:axId val="170970112"/>
        <c:axId val="170971904"/>
      </c:barChart>
      <c:catAx>
        <c:axId val="170970112"/>
        <c:scaling>
          <c:orientation val="maxMin"/>
        </c:scaling>
        <c:delete val="0"/>
        <c:axPos val="l"/>
        <c:numFmt formatCode="General" sourceLinked="1"/>
        <c:majorTickMark val="out"/>
        <c:minorTickMark val="none"/>
        <c:tickLblPos val="nextTo"/>
        <c:spPr>
          <a:ln w="9525">
            <a:noFill/>
          </a:ln>
        </c:spPr>
        <c:txPr>
          <a:bodyPr rot="0" vert="horz"/>
          <a:lstStyle/>
          <a:p>
            <a:pPr>
              <a:defRPr sz="1100"/>
            </a:pPr>
            <a:endParaRPr lang="en-US"/>
          </a:p>
        </c:txPr>
        <c:crossAx val="170971904"/>
        <c:crosses val="autoZero"/>
        <c:auto val="1"/>
        <c:lblAlgn val="ctr"/>
        <c:lblOffset val="100"/>
        <c:tickLblSkip val="1"/>
        <c:tickMarkSkip val="1"/>
        <c:noMultiLvlLbl val="0"/>
      </c:catAx>
      <c:valAx>
        <c:axId val="170971904"/>
        <c:scaling>
          <c:orientation val="minMax"/>
        </c:scaling>
        <c:delete val="1"/>
        <c:axPos val="t"/>
        <c:numFmt formatCode="0" sourceLinked="1"/>
        <c:majorTickMark val="out"/>
        <c:minorTickMark val="none"/>
        <c:tickLblPos val="none"/>
        <c:crossAx val="170970112"/>
        <c:crosses val="autoZero"/>
        <c:crossBetween val="between"/>
      </c:valAx>
      <c:spPr>
        <a:noFill/>
        <a:ln w="25399">
          <a:noFill/>
        </a:ln>
      </c:spPr>
    </c:plotArea>
    <c:plotVisOnly val="1"/>
    <c:dispBlanksAs val="gap"/>
    <c:showDLblsOverMax val="0"/>
  </c:chart>
  <c:spPr>
    <a:noFill/>
    <a:ln>
      <a:noFill/>
    </a:ln>
  </c:spPr>
  <c:txPr>
    <a:bodyPr/>
    <a:lstStyle/>
    <a:p>
      <a:pPr>
        <a:defRPr sz="900" b="0" i="0" u="none" strike="noStrike" baseline="0">
          <a:solidFill>
            <a:schemeClr val="tx1"/>
          </a:solidFill>
          <a:latin typeface="Barlow" panose="00000500000000000000" pitchFamily="2" charset="0"/>
          <a:ea typeface="Arial"/>
          <a:cs typeface="Arial" panose="020B0604020202020204" pitchFamily="34" charset="0"/>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17</c:v>
                </c:pt>
                <c:pt idx="2" formatCode="0">
                  <c:v>22</c:v>
                </c:pt>
                <c:pt idx="3" formatCode="0">
                  <c:v>38</c:v>
                </c:pt>
                <c:pt idx="4" formatCode="0">
                  <c:v>1</c:v>
                </c:pt>
                <c:pt idx="5" formatCode="0">
                  <c:v>11</c:v>
                </c:pt>
                <c:pt idx="6" formatCode="0">
                  <c:v>27</c:v>
                </c:pt>
                <c:pt idx="7" formatCode="0">
                  <c:v>13</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52</c:v>
                </c:pt>
                <c:pt idx="2" formatCode="0">
                  <c:v>55</c:v>
                </c:pt>
                <c:pt idx="3" formatCode="0">
                  <c:v>55</c:v>
                </c:pt>
                <c:pt idx="4" formatCode="0">
                  <c:v>26</c:v>
                </c:pt>
                <c:pt idx="5" formatCode="0">
                  <c:v>58</c:v>
                </c:pt>
                <c:pt idx="6" formatCode="0">
                  <c:v>53</c:v>
                </c:pt>
                <c:pt idx="7" formatCode="0">
                  <c:v>66</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20</c:v>
                </c:pt>
                <c:pt idx="2" formatCode="0">
                  <c:v>11</c:v>
                </c:pt>
                <c:pt idx="3" formatCode="0">
                  <c:v>3</c:v>
                </c:pt>
                <c:pt idx="4" formatCode="0">
                  <c:v>60</c:v>
                </c:pt>
                <c:pt idx="5" formatCode="0">
                  <c:v>17</c:v>
                </c:pt>
                <c:pt idx="6" formatCode="0">
                  <c:v>11</c:v>
                </c:pt>
                <c:pt idx="7" formatCode="0">
                  <c:v>10</c:v>
                </c:pt>
              </c:numCache>
            </c:numRef>
          </c:val>
          <c:extLst>
            <c:ext xmlns:c16="http://schemas.microsoft.com/office/drawing/2014/chart" uri="{C3380CC4-5D6E-409C-BE32-E72D297353CC}">
              <c16:uniqueId val="{00000004-B9C9-462B-A208-8DD025470A3E}"/>
            </c:ext>
          </c:extLst>
        </c:ser>
        <c:ser>
          <c:idx val="3"/>
          <c:order val="3"/>
          <c:spPr>
            <a:solidFill>
              <a:sysClr val="window" lastClr="FFFFFF">
                <a:lumMod val="50000"/>
              </a:sysClr>
            </a:solidFill>
            <a:ln w="12700">
              <a:no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11</c:v>
                </c:pt>
                <c:pt idx="2" formatCode="0">
                  <c:v>11</c:v>
                </c:pt>
                <c:pt idx="3" formatCode="0">
                  <c:v>4</c:v>
                </c:pt>
                <c:pt idx="4" formatCode="0">
                  <c:v>13</c:v>
                </c:pt>
                <c:pt idx="5" formatCode="0">
                  <c:v>15</c:v>
                </c:pt>
                <c:pt idx="6" formatCode="0">
                  <c:v>9</c:v>
                </c:pt>
                <c:pt idx="7">
                  <c:v>11</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844173358449363E-2"/>
          <c:y val="2.0326254013553337E-2"/>
          <c:w val="0.98703458659932475"/>
          <c:h val="0.92324093816631125"/>
        </c:manualLayout>
      </c:layout>
      <c:barChart>
        <c:barDir val="col"/>
        <c:grouping val="percentStacked"/>
        <c:varyColors val="0"/>
        <c:ser>
          <c:idx val="0"/>
          <c:order val="0"/>
          <c:tx>
            <c:strRef>
              <c:f>Sheet1!$A$2</c:f>
              <c:strCache>
                <c:ptCount val="1"/>
                <c:pt idx="0">
                  <c:v>Strongly agree</c:v>
                </c:pt>
              </c:strCache>
            </c:strRef>
          </c:tx>
          <c:spPr>
            <a:solidFill>
              <a:srgbClr val="1DAFAD">
                <a:lumMod val="75000"/>
              </a:srgbClr>
            </a:solidFill>
            <a:ln w="12700">
              <a:solidFill>
                <a:schemeClr val="bg1"/>
              </a:solidFill>
            </a:ln>
            <a:effectLst/>
          </c:spPr>
          <c:invertIfNegative val="0"/>
          <c:dLbls>
            <c:spPr>
              <a:noFill/>
              <a:ln>
                <a:noFill/>
              </a:ln>
              <a:effectLst/>
            </c:spPr>
            <c:txPr>
              <a:bodyPr/>
              <a:lstStyle/>
              <a:p>
                <a:pPr algn="ctr">
                  <a:defRPr sz="1200">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Column2</c:v>
                </c:pt>
                <c:pt idx="1">
                  <c:v>Column3</c:v>
                </c:pt>
              </c:strCache>
            </c:strRef>
          </c:cat>
          <c:val>
            <c:numRef>
              <c:f>Sheet1!$B$2:$C$2</c:f>
              <c:numCache>
                <c:formatCode>General</c:formatCode>
                <c:ptCount val="2"/>
                <c:pt idx="0" formatCode="0">
                  <c:v>19</c:v>
                </c:pt>
                <c:pt idx="1">
                  <c:v>15</c:v>
                </c:pt>
              </c:numCache>
            </c:numRef>
          </c:val>
          <c:extLst>
            <c:ext xmlns:c16="http://schemas.microsoft.com/office/drawing/2014/chart" uri="{C3380CC4-5D6E-409C-BE32-E72D297353CC}">
              <c16:uniqueId val="{00000000-9A6C-4B75-91B8-80AACECA8968}"/>
            </c:ext>
          </c:extLst>
        </c:ser>
        <c:ser>
          <c:idx val="1"/>
          <c:order val="1"/>
          <c:tx>
            <c:strRef>
              <c:f>Sheet1!$A$3</c:f>
              <c:strCache>
                <c:ptCount val="1"/>
                <c:pt idx="0">
                  <c:v>Agree</c:v>
                </c:pt>
              </c:strCache>
            </c:strRef>
          </c:tx>
          <c:spPr>
            <a:solidFill>
              <a:srgbClr val="9FE5D8">
                <a:lumMod val="75000"/>
              </a:srgbClr>
            </a:solidFill>
            <a:ln w="12700">
              <a:solidFill>
                <a:schemeClr val="bg1"/>
              </a:solidFill>
            </a:ln>
            <a:effectLst/>
          </c:spPr>
          <c:invertIfNegative val="0"/>
          <c:dLbls>
            <c:spPr>
              <a:noFill/>
              <a:ln>
                <a:noFill/>
              </a:ln>
              <a:effectLst/>
            </c:spPr>
            <c:txPr>
              <a:bodyPr/>
              <a:lstStyle/>
              <a:p>
                <a:pPr algn="ctr">
                  <a:defRPr sz="1200">
                    <a:solidFill>
                      <a:schemeClr val="tx1"/>
                    </a:solidFill>
                    <a:latin typeface="Barlow"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Column3</c:v>
                </c:pt>
              </c:strCache>
            </c:strRef>
          </c:cat>
          <c:val>
            <c:numRef>
              <c:f>Sheet1!$B$3:$C$3</c:f>
              <c:numCache>
                <c:formatCode>General</c:formatCode>
                <c:ptCount val="2"/>
                <c:pt idx="0" formatCode="0">
                  <c:v>47</c:v>
                </c:pt>
                <c:pt idx="1">
                  <c:v>48</c:v>
                </c:pt>
              </c:numCache>
            </c:numRef>
          </c:val>
          <c:extLst>
            <c:ext xmlns:c16="http://schemas.microsoft.com/office/drawing/2014/chart" uri="{C3380CC4-5D6E-409C-BE32-E72D297353CC}">
              <c16:uniqueId val="{00000001-9A6C-4B75-91B8-80AACECA8968}"/>
            </c:ext>
          </c:extLst>
        </c:ser>
        <c:ser>
          <c:idx val="2"/>
          <c:order val="2"/>
          <c:tx>
            <c:strRef>
              <c:f>Sheet1!$A$4</c:f>
              <c:strCache>
                <c:ptCount val="1"/>
                <c:pt idx="0">
                  <c:v>Disagree</c:v>
                </c:pt>
              </c:strCache>
            </c:strRef>
          </c:tx>
          <c:spPr>
            <a:solidFill>
              <a:srgbClr val="E50158">
                <a:lumMod val="40000"/>
                <a:lumOff val="60000"/>
              </a:srgbClr>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05-9A6C-4B75-91B8-80AACECA8968}"/>
              </c:ext>
            </c:extLst>
          </c:dPt>
          <c:dLbls>
            <c:spPr>
              <a:noFill/>
              <a:ln>
                <a:noFill/>
              </a:ln>
              <a:effectLst/>
            </c:spPr>
            <c:txPr>
              <a:bodyP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Column3</c:v>
                </c:pt>
              </c:strCache>
            </c:strRef>
          </c:cat>
          <c:val>
            <c:numRef>
              <c:f>Sheet1!$B$4:$C$4</c:f>
              <c:numCache>
                <c:formatCode>General</c:formatCode>
                <c:ptCount val="2"/>
                <c:pt idx="0" formatCode="0">
                  <c:v>12</c:v>
                </c:pt>
                <c:pt idx="1">
                  <c:v>16</c:v>
                </c:pt>
              </c:numCache>
            </c:numRef>
          </c:val>
          <c:extLst>
            <c:ext xmlns:c16="http://schemas.microsoft.com/office/drawing/2014/chart" uri="{C3380CC4-5D6E-409C-BE32-E72D297353CC}">
              <c16:uniqueId val="{00000002-9A6C-4B75-91B8-80AACECA8968}"/>
            </c:ext>
          </c:extLst>
        </c:ser>
        <c:ser>
          <c:idx val="3"/>
          <c:order val="3"/>
          <c:tx>
            <c:strRef>
              <c:f>Sheet1!$A$5</c:f>
              <c:strCache>
                <c:ptCount val="1"/>
                <c:pt idx="0">
                  <c:v>Strongly disagree</c:v>
                </c:pt>
              </c:strCache>
            </c:strRef>
          </c:tx>
          <c:spPr>
            <a:solidFill>
              <a:srgbClr val="E50158"/>
            </a:solidFill>
            <a:ln w="12700">
              <a:solidFill>
                <a:schemeClr val="bg1"/>
              </a:solidFill>
            </a:ln>
            <a:effectLst/>
          </c:spPr>
          <c:invertIfNegative val="0"/>
          <c:dLbls>
            <c:spPr>
              <a:noFill/>
              <a:ln>
                <a:noFill/>
              </a:ln>
              <a:effectLst/>
            </c:spPr>
            <c:txPr>
              <a:bodyP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Column3</c:v>
                </c:pt>
              </c:strCache>
            </c:strRef>
          </c:cat>
          <c:val>
            <c:numRef>
              <c:f>Sheet1!$B$5:$C$5</c:f>
              <c:numCache>
                <c:formatCode>General</c:formatCode>
                <c:ptCount val="2"/>
                <c:pt idx="0" formatCode="0">
                  <c:v>6</c:v>
                </c:pt>
                <c:pt idx="1">
                  <c:v>8</c:v>
                </c:pt>
              </c:numCache>
            </c:numRef>
          </c:val>
          <c:extLst>
            <c:ext xmlns:c16="http://schemas.microsoft.com/office/drawing/2014/chart" uri="{C3380CC4-5D6E-409C-BE32-E72D297353CC}">
              <c16:uniqueId val="{00000003-9A6C-4B75-91B8-80AACECA8968}"/>
            </c:ext>
          </c:extLst>
        </c:ser>
        <c:ser>
          <c:idx val="4"/>
          <c:order val="4"/>
          <c:tx>
            <c:strRef>
              <c:f>Sheet1!$A$6</c:f>
              <c:strCache>
                <c:ptCount val="1"/>
                <c:pt idx="0">
                  <c:v>Don't  know</c:v>
                </c:pt>
              </c:strCache>
            </c:strRef>
          </c:tx>
          <c:spPr>
            <a:solidFill>
              <a:sysClr val="window" lastClr="FFFFFF">
                <a:lumMod val="65000"/>
              </a:sys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Column2</c:v>
                </c:pt>
                <c:pt idx="1">
                  <c:v>Column3</c:v>
                </c:pt>
              </c:strCache>
            </c:strRef>
          </c:cat>
          <c:val>
            <c:numRef>
              <c:f>Sheet1!$B$6:$C$6</c:f>
              <c:numCache>
                <c:formatCode>General</c:formatCode>
                <c:ptCount val="2"/>
                <c:pt idx="0" formatCode="0">
                  <c:v>16</c:v>
                </c:pt>
                <c:pt idx="1">
                  <c:v>13</c:v>
                </c:pt>
              </c:numCache>
            </c:numRef>
          </c:val>
          <c:extLst>
            <c:ext xmlns:c16="http://schemas.microsoft.com/office/drawing/2014/chart" uri="{C3380CC4-5D6E-409C-BE32-E72D297353CC}">
              <c16:uniqueId val="{00000004-9A6C-4B75-91B8-80AACECA8968}"/>
            </c:ext>
          </c:extLst>
        </c:ser>
        <c:dLbls>
          <c:showLegendKey val="0"/>
          <c:showVal val="0"/>
          <c:showCatName val="0"/>
          <c:showSerName val="0"/>
          <c:showPercent val="0"/>
          <c:showBubbleSize val="0"/>
        </c:dLbls>
        <c:gapWidth val="165"/>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ln w="25905"/>
      </c:spPr>
    </c:plotArea>
    <c:plotVisOnly val="1"/>
    <c:dispBlanksAs val="gap"/>
    <c:showDLblsOverMax val="0"/>
  </c:chart>
  <c:txPr>
    <a:bodyPr/>
    <a:lstStyle/>
    <a:p>
      <a:pPr>
        <a:defRPr sz="1581"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32</c:v>
                </c:pt>
                <c:pt idx="2" formatCode="0">
                  <c:v>36</c:v>
                </c:pt>
                <c:pt idx="3" formatCode="0">
                  <c:v>58</c:v>
                </c:pt>
                <c:pt idx="4" formatCode="0">
                  <c:v>6</c:v>
                </c:pt>
                <c:pt idx="5" formatCode="0">
                  <c:v>25</c:v>
                </c:pt>
                <c:pt idx="6" formatCode="0">
                  <c:v>46</c:v>
                </c:pt>
                <c:pt idx="7" formatCode="0">
                  <c:v>33</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24</c:v>
                </c:pt>
                <c:pt idx="2" formatCode="0">
                  <c:v>29</c:v>
                </c:pt>
                <c:pt idx="3" formatCode="0">
                  <c:v>21</c:v>
                </c:pt>
                <c:pt idx="4" formatCode="0">
                  <c:v>15</c:v>
                </c:pt>
                <c:pt idx="5" formatCode="0">
                  <c:v>27</c:v>
                </c:pt>
                <c:pt idx="6" formatCode="0">
                  <c:v>26</c:v>
                </c:pt>
                <c:pt idx="7" formatCode="0">
                  <c:v>24</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10</c:v>
                </c:pt>
                <c:pt idx="2" formatCode="0">
                  <c:v>12</c:v>
                </c:pt>
                <c:pt idx="3" formatCode="0">
                  <c:v>4</c:v>
                </c:pt>
                <c:pt idx="4" formatCode="0">
                  <c:v>14</c:v>
                </c:pt>
                <c:pt idx="5" formatCode="0">
                  <c:v>11</c:v>
                </c:pt>
                <c:pt idx="6" formatCode="0">
                  <c:v>7</c:v>
                </c:pt>
                <c:pt idx="7" formatCode="0">
                  <c:v>11</c:v>
                </c:pt>
              </c:numCache>
            </c:numRef>
          </c:val>
          <c:extLst>
            <c:ext xmlns:c16="http://schemas.microsoft.com/office/drawing/2014/chart" uri="{C3380CC4-5D6E-409C-BE32-E72D297353CC}">
              <c16:uniqueId val="{00000004-B9C9-462B-A208-8DD025470A3E}"/>
            </c:ext>
          </c:extLst>
        </c:ser>
        <c:ser>
          <c:idx val="3"/>
          <c:order val="3"/>
          <c:spPr>
            <a:solidFill>
              <a:srgbClr val="E50158"/>
            </a:solidFill>
            <a:ln w="12700">
              <a:no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16</c:v>
                </c:pt>
                <c:pt idx="2" formatCode="0">
                  <c:v>9</c:v>
                </c:pt>
                <c:pt idx="3" formatCode="0">
                  <c:v>6</c:v>
                </c:pt>
                <c:pt idx="4" formatCode="0">
                  <c:v>41</c:v>
                </c:pt>
                <c:pt idx="5" formatCode="0">
                  <c:v>14</c:v>
                </c:pt>
                <c:pt idx="6" formatCode="0">
                  <c:v>7</c:v>
                </c:pt>
                <c:pt idx="7" formatCode="0">
                  <c:v>15</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18</c:v>
                </c:pt>
                <c:pt idx="2" formatCode="0">
                  <c:v>13</c:v>
                </c:pt>
                <c:pt idx="3" formatCode="0">
                  <c:v>9</c:v>
                </c:pt>
                <c:pt idx="4" formatCode="0">
                  <c:v>25</c:v>
                </c:pt>
                <c:pt idx="5" formatCode="0">
                  <c:v>24</c:v>
                </c:pt>
                <c:pt idx="6" formatCode="0">
                  <c:v>14</c:v>
                </c:pt>
                <c:pt idx="7" formatCode="0">
                  <c:v>17</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11146126767398"/>
          <c:y val="1.146217242110311E-2"/>
          <c:w val="0.51366636661170284"/>
          <c:h val="0.98564001622398578"/>
        </c:manualLayout>
      </c:layout>
      <c:barChart>
        <c:barDir val="bar"/>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C-9643-419C-9E8C-683D39E79F44}"/>
              </c:ext>
            </c:extLst>
          </c:dPt>
          <c:dPt>
            <c:idx val="1"/>
            <c:invertIfNegative val="0"/>
            <c:bubble3D val="0"/>
            <c:spPr>
              <a:solidFill>
                <a:schemeClr val="tx2"/>
              </a:solidFill>
              <a:ln>
                <a:noFill/>
              </a:ln>
              <a:effectLst/>
            </c:spPr>
            <c:extLst>
              <c:ext xmlns:c16="http://schemas.microsoft.com/office/drawing/2014/chart" uri="{C3380CC4-5D6E-409C-BE32-E72D297353CC}">
                <c16:uniqueId val="{00000003-0F55-465B-9957-AD47EB990358}"/>
              </c:ext>
            </c:extLst>
          </c:dPt>
          <c:dPt>
            <c:idx val="2"/>
            <c:invertIfNegative val="0"/>
            <c:bubble3D val="0"/>
            <c:spPr>
              <a:solidFill>
                <a:schemeClr val="tx2"/>
              </a:solidFill>
              <a:ln>
                <a:noFill/>
              </a:ln>
              <a:effectLst/>
            </c:spPr>
            <c:extLst>
              <c:ext xmlns:c16="http://schemas.microsoft.com/office/drawing/2014/chart" uri="{C3380CC4-5D6E-409C-BE32-E72D297353CC}">
                <c16:uniqueId val="{00000004-0F55-465B-9957-AD47EB990358}"/>
              </c:ext>
            </c:extLst>
          </c:dPt>
          <c:dPt>
            <c:idx val="3"/>
            <c:invertIfNegative val="0"/>
            <c:bubble3D val="0"/>
            <c:spPr>
              <a:solidFill>
                <a:schemeClr val="tx2"/>
              </a:solidFill>
              <a:ln>
                <a:noFill/>
              </a:ln>
              <a:effectLst/>
            </c:spPr>
            <c:extLst>
              <c:ext xmlns:c16="http://schemas.microsoft.com/office/drawing/2014/chart" uri="{C3380CC4-5D6E-409C-BE32-E72D297353CC}">
                <c16:uniqueId val="{00000005-0F55-465B-9957-AD47EB990358}"/>
              </c:ext>
            </c:extLst>
          </c:dPt>
          <c:dPt>
            <c:idx val="4"/>
            <c:invertIfNegative val="0"/>
            <c:bubble3D val="0"/>
            <c:spPr>
              <a:solidFill>
                <a:schemeClr val="tx2"/>
              </a:solidFill>
              <a:ln>
                <a:noFill/>
              </a:ln>
              <a:effectLst/>
            </c:spPr>
            <c:extLst>
              <c:ext xmlns:c16="http://schemas.microsoft.com/office/drawing/2014/chart" uri="{C3380CC4-5D6E-409C-BE32-E72D297353CC}">
                <c16:uniqueId val="{00000006-0F55-465B-9957-AD47EB990358}"/>
              </c:ext>
            </c:extLst>
          </c:dPt>
          <c:dPt>
            <c:idx val="5"/>
            <c:invertIfNegative val="0"/>
            <c:bubble3D val="0"/>
            <c:spPr>
              <a:solidFill>
                <a:schemeClr val="tx2"/>
              </a:solidFill>
              <a:ln>
                <a:noFill/>
              </a:ln>
              <a:effectLst/>
            </c:spPr>
            <c:extLst>
              <c:ext xmlns:c16="http://schemas.microsoft.com/office/drawing/2014/chart" uri="{C3380CC4-5D6E-409C-BE32-E72D297353CC}">
                <c16:uniqueId val="{00000007-0F55-465B-9957-AD47EB990358}"/>
              </c:ext>
            </c:extLst>
          </c:dPt>
          <c:dLbls>
            <c:dLbl>
              <c:idx val="7"/>
              <c:layout>
                <c:manualLayout>
                  <c:x val="-8.688096117980787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0BD-4D0F-8008-154E3020165E}"/>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By promoting human rights, democracy, and the rule of law abroad</c:v>
                </c:pt>
                <c:pt idx="1">
                  <c:v>By supporting humanitarian relief efforts in crisis regions</c:v>
                </c:pt>
                <c:pt idx="2">
                  <c:v>By contributing to international peacekeeping missions (e.g. under the United Nations)</c:v>
                </c:pt>
                <c:pt idx="3">
                  <c:v>By leading by example through military neutrality and peaceful foreign policy</c:v>
                </c:pt>
                <c:pt idx="4">
                  <c:v>By supporting international diplomacy, mediation, and conflict resolution</c:v>
                </c:pt>
                <c:pt idx="5">
                  <c:v>By providing long term Overseas Development Aid</c:v>
                </c:pt>
                <c:pt idx="6">
                  <c:v>By advocating for nuclear disarmament and non-violence globally</c:v>
                </c:pt>
                <c:pt idx="7">
                  <c:v>By offering asylum and safe haven for people fleeing war or persecution</c:v>
                </c:pt>
                <c:pt idx="8">
                  <c:v>Other (please specify)</c:v>
                </c:pt>
              </c:strCache>
            </c:strRef>
          </c:cat>
          <c:val>
            <c:numRef>
              <c:f>Sheet1!$B$2:$B$10</c:f>
              <c:numCache>
                <c:formatCode>0</c:formatCode>
                <c:ptCount val="9"/>
                <c:pt idx="0">
                  <c:v>67</c:v>
                </c:pt>
                <c:pt idx="1">
                  <c:v>64</c:v>
                </c:pt>
                <c:pt idx="2">
                  <c:v>57</c:v>
                </c:pt>
                <c:pt idx="3">
                  <c:v>56</c:v>
                </c:pt>
                <c:pt idx="4">
                  <c:v>56</c:v>
                </c:pt>
                <c:pt idx="5">
                  <c:v>49</c:v>
                </c:pt>
                <c:pt idx="6" formatCode="General">
                  <c:v>42</c:v>
                </c:pt>
                <c:pt idx="7" formatCode="General">
                  <c:v>33</c:v>
                </c:pt>
                <c:pt idx="8" formatCode="General">
                  <c:v>1</c:v>
                </c:pt>
              </c:numCache>
            </c:numRef>
          </c:val>
          <c:extLst>
            <c:ext xmlns:c16="http://schemas.microsoft.com/office/drawing/2014/chart" uri="{C3380CC4-5D6E-409C-BE32-E72D297353CC}">
              <c16:uniqueId val="{00000000-0F55-465B-9957-AD47EB990358}"/>
            </c:ext>
          </c:extLst>
        </c:ser>
        <c:dLbls>
          <c:showLegendKey val="0"/>
          <c:showVal val="0"/>
          <c:showCatName val="0"/>
          <c:showSerName val="0"/>
          <c:showPercent val="0"/>
          <c:showBubbleSize val="0"/>
        </c:dLbls>
        <c:gapWidth val="25"/>
        <c:axId val="1864325999"/>
        <c:axId val="1761194767"/>
      </c:barChart>
      <c:catAx>
        <c:axId val="1864325999"/>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61194767"/>
        <c:crosses val="autoZero"/>
        <c:auto val="1"/>
        <c:lblAlgn val="ctr"/>
        <c:lblOffset val="100"/>
        <c:noMultiLvlLbl val="0"/>
      </c:catAx>
      <c:valAx>
        <c:axId val="1761194767"/>
        <c:scaling>
          <c:orientation val="minMax"/>
        </c:scaling>
        <c:delete val="1"/>
        <c:axPos val="t"/>
        <c:numFmt formatCode="0" sourceLinked="1"/>
        <c:majorTickMark val="none"/>
        <c:minorTickMark val="none"/>
        <c:tickLblPos val="nextTo"/>
        <c:crossAx val="18643259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Global Citizens</c:v>
                </c:pt>
              </c:strCache>
            </c:strRef>
          </c:tx>
          <c:spPr>
            <a:solidFill>
              <a:schemeClr val="accent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Series 1</c:v>
                </c:pt>
                <c:pt idx="1">
                  <c:v>Series 3</c:v>
                </c:pt>
                <c:pt idx="2">
                  <c:v>Series 4</c:v>
                </c:pt>
                <c:pt idx="3">
                  <c:v>Series 5</c:v>
                </c:pt>
                <c:pt idx="4">
                  <c:v>Series 6</c:v>
                </c:pt>
                <c:pt idx="5">
                  <c:v>Series 62</c:v>
                </c:pt>
              </c:strCache>
            </c:strRef>
          </c:cat>
          <c:val>
            <c:numRef>
              <c:f>Sheet1!$B$2:$G$2</c:f>
              <c:numCache>
                <c:formatCode>General</c:formatCode>
                <c:ptCount val="6"/>
                <c:pt idx="0">
                  <c:v>19</c:v>
                </c:pt>
                <c:pt idx="1">
                  <c:v>17</c:v>
                </c:pt>
                <c:pt idx="2" formatCode="0">
                  <c:v>17</c:v>
                </c:pt>
                <c:pt idx="3">
                  <c:v>15</c:v>
                </c:pt>
                <c:pt idx="4" formatCode="0">
                  <c:v>16</c:v>
                </c:pt>
                <c:pt idx="5" formatCode="0">
                  <c:v>18</c:v>
                </c:pt>
              </c:numCache>
            </c:numRef>
          </c:val>
          <c:extLst>
            <c:ext xmlns:c16="http://schemas.microsoft.com/office/drawing/2014/chart" uri="{C3380CC4-5D6E-409C-BE32-E72D297353CC}">
              <c16:uniqueId val="{00000000-247F-4B21-9EF8-C5646360B10F}"/>
            </c:ext>
          </c:extLst>
        </c:ser>
        <c:ser>
          <c:idx val="1"/>
          <c:order val="1"/>
          <c:tx>
            <c:strRef>
              <c:f>Sheet1!$A$3</c:f>
              <c:strCache>
                <c:ptCount val="1"/>
                <c:pt idx="0">
                  <c:v>Community Champions</c:v>
                </c:pt>
              </c:strCache>
            </c:strRef>
          </c:tx>
          <c:spPr>
            <a:solidFill>
              <a:schemeClr val="bg2">
                <a:lumMod val="50000"/>
                <a:lumOff val="5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Series 1</c:v>
                </c:pt>
                <c:pt idx="1">
                  <c:v>Series 3</c:v>
                </c:pt>
                <c:pt idx="2">
                  <c:v>Series 4</c:v>
                </c:pt>
                <c:pt idx="3">
                  <c:v>Series 5</c:v>
                </c:pt>
                <c:pt idx="4">
                  <c:v>Series 6</c:v>
                </c:pt>
                <c:pt idx="5">
                  <c:v>Series 62</c:v>
                </c:pt>
              </c:strCache>
            </c:strRef>
          </c:cat>
          <c:val>
            <c:numRef>
              <c:f>Sheet1!$B$3:$G$3</c:f>
              <c:numCache>
                <c:formatCode>General</c:formatCode>
                <c:ptCount val="6"/>
                <c:pt idx="0">
                  <c:v>10</c:v>
                </c:pt>
                <c:pt idx="1">
                  <c:v>9</c:v>
                </c:pt>
                <c:pt idx="2" formatCode="0">
                  <c:v>9</c:v>
                </c:pt>
                <c:pt idx="3">
                  <c:v>9</c:v>
                </c:pt>
                <c:pt idx="4" formatCode="0">
                  <c:v>10</c:v>
                </c:pt>
                <c:pt idx="5" formatCode="0">
                  <c:v>8</c:v>
                </c:pt>
              </c:numCache>
            </c:numRef>
          </c:val>
          <c:extLst>
            <c:ext xmlns:c16="http://schemas.microsoft.com/office/drawing/2014/chart" uri="{C3380CC4-5D6E-409C-BE32-E72D297353CC}">
              <c16:uniqueId val="{00000001-247F-4B21-9EF8-C5646360B10F}"/>
            </c:ext>
          </c:extLst>
        </c:ser>
        <c:ser>
          <c:idx val="2"/>
          <c:order val="2"/>
          <c:tx>
            <c:strRef>
              <c:f>Sheet1!$A$4</c:f>
              <c:strCache>
                <c:ptCount val="1"/>
                <c:pt idx="0">
                  <c:v>Multilateralists</c:v>
                </c:pt>
              </c:strCache>
            </c:strRef>
          </c:tx>
          <c:spPr>
            <a:solidFill>
              <a:schemeClr val="tx2">
                <a:lumMod val="60000"/>
                <a:lumOff val="4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Series 1</c:v>
                </c:pt>
                <c:pt idx="1">
                  <c:v>Series 3</c:v>
                </c:pt>
                <c:pt idx="2">
                  <c:v>Series 4</c:v>
                </c:pt>
                <c:pt idx="3">
                  <c:v>Series 5</c:v>
                </c:pt>
                <c:pt idx="4">
                  <c:v>Series 6</c:v>
                </c:pt>
                <c:pt idx="5">
                  <c:v>Series 62</c:v>
                </c:pt>
              </c:strCache>
            </c:strRef>
          </c:cat>
          <c:val>
            <c:numRef>
              <c:f>Sheet1!$B$4:$G$4</c:f>
              <c:numCache>
                <c:formatCode>General</c:formatCode>
                <c:ptCount val="6"/>
                <c:pt idx="0">
                  <c:v>21</c:v>
                </c:pt>
                <c:pt idx="1">
                  <c:v>22</c:v>
                </c:pt>
                <c:pt idx="2" formatCode="0">
                  <c:v>20</c:v>
                </c:pt>
                <c:pt idx="3">
                  <c:v>19</c:v>
                </c:pt>
                <c:pt idx="4" formatCode="0">
                  <c:v>18</c:v>
                </c:pt>
                <c:pt idx="5" formatCode="0">
                  <c:v>20</c:v>
                </c:pt>
              </c:numCache>
            </c:numRef>
          </c:val>
          <c:extLst>
            <c:ext xmlns:c16="http://schemas.microsoft.com/office/drawing/2014/chart" uri="{C3380CC4-5D6E-409C-BE32-E72D297353CC}">
              <c16:uniqueId val="{00000002-247F-4B21-9EF8-C5646360B10F}"/>
            </c:ext>
          </c:extLst>
        </c:ser>
        <c:ser>
          <c:idx val="3"/>
          <c:order val="3"/>
          <c:tx>
            <c:strRef>
              <c:f>Sheet1!$A$5</c:f>
              <c:strCache>
                <c:ptCount val="1"/>
                <c:pt idx="0">
                  <c:v>Pragmatists</c:v>
                </c:pt>
              </c:strCache>
            </c:strRef>
          </c:tx>
          <c:spPr>
            <a:solidFill>
              <a:srgbClr val="27908F"/>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Series 1</c:v>
                </c:pt>
                <c:pt idx="1">
                  <c:v>Series 3</c:v>
                </c:pt>
                <c:pt idx="2">
                  <c:v>Series 4</c:v>
                </c:pt>
                <c:pt idx="3">
                  <c:v>Series 5</c:v>
                </c:pt>
                <c:pt idx="4">
                  <c:v>Series 6</c:v>
                </c:pt>
                <c:pt idx="5">
                  <c:v>Series 62</c:v>
                </c:pt>
              </c:strCache>
            </c:strRef>
          </c:cat>
          <c:val>
            <c:numRef>
              <c:f>Sheet1!$B$5:$G$5</c:f>
              <c:numCache>
                <c:formatCode>General</c:formatCode>
                <c:ptCount val="6"/>
                <c:pt idx="0">
                  <c:v>15</c:v>
                </c:pt>
                <c:pt idx="1">
                  <c:v>15</c:v>
                </c:pt>
                <c:pt idx="2" formatCode="0">
                  <c:v>14</c:v>
                </c:pt>
                <c:pt idx="3">
                  <c:v>13</c:v>
                </c:pt>
                <c:pt idx="4" formatCode="0">
                  <c:v>12</c:v>
                </c:pt>
                <c:pt idx="5" formatCode="0">
                  <c:v>14</c:v>
                </c:pt>
              </c:numCache>
            </c:numRef>
          </c:val>
          <c:extLst>
            <c:ext xmlns:c16="http://schemas.microsoft.com/office/drawing/2014/chart" uri="{C3380CC4-5D6E-409C-BE32-E72D297353CC}">
              <c16:uniqueId val="{00000004-247F-4B21-9EF8-C5646360B10F}"/>
            </c:ext>
          </c:extLst>
        </c:ser>
        <c:ser>
          <c:idx val="4"/>
          <c:order val="4"/>
          <c:tx>
            <c:strRef>
              <c:f>Sheet1!$A$6</c:f>
              <c:strCache>
                <c:ptCount val="1"/>
                <c:pt idx="0">
                  <c:v>Empathisers</c:v>
                </c:pt>
              </c:strCache>
            </c:strRef>
          </c:tx>
          <c:spPr>
            <a:solidFill>
              <a:schemeClr val="accent2"/>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Series 1</c:v>
                </c:pt>
                <c:pt idx="1">
                  <c:v>Series 3</c:v>
                </c:pt>
                <c:pt idx="2">
                  <c:v>Series 4</c:v>
                </c:pt>
                <c:pt idx="3">
                  <c:v>Series 5</c:v>
                </c:pt>
                <c:pt idx="4">
                  <c:v>Series 6</c:v>
                </c:pt>
                <c:pt idx="5">
                  <c:v>Series 62</c:v>
                </c:pt>
              </c:strCache>
            </c:strRef>
          </c:cat>
          <c:val>
            <c:numRef>
              <c:f>Sheet1!$B$6:$G$6</c:f>
              <c:numCache>
                <c:formatCode>General</c:formatCode>
                <c:ptCount val="6"/>
                <c:pt idx="0">
                  <c:v>25</c:v>
                </c:pt>
                <c:pt idx="1">
                  <c:v>26</c:v>
                </c:pt>
                <c:pt idx="2" formatCode="0">
                  <c:v>27</c:v>
                </c:pt>
                <c:pt idx="3">
                  <c:v>30</c:v>
                </c:pt>
                <c:pt idx="4" formatCode="0">
                  <c:v>26</c:v>
                </c:pt>
                <c:pt idx="5" formatCode="0">
                  <c:v>24</c:v>
                </c:pt>
              </c:numCache>
            </c:numRef>
          </c:val>
          <c:extLst>
            <c:ext xmlns:c16="http://schemas.microsoft.com/office/drawing/2014/chart" uri="{C3380CC4-5D6E-409C-BE32-E72D297353CC}">
              <c16:uniqueId val="{00000005-247F-4B21-9EF8-C5646360B10F}"/>
            </c:ext>
          </c:extLst>
        </c:ser>
        <c:ser>
          <c:idx val="5"/>
          <c:order val="5"/>
          <c:tx>
            <c:strRef>
              <c:f>Sheet1!$A$7</c:f>
              <c:strCache>
                <c:ptCount val="1"/>
                <c:pt idx="0">
                  <c:v>Disengaged</c:v>
                </c:pt>
              </c:strCache>
            </c:strRef>
          </c:tx>
          <c:spPr>
            <a:solidFill>
              <a:schemeClr val="accent4">
                <a:lumMod val="60000"/>
                <a:lumOff val="4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Series 1</c:v>
                </c:pt>
                <c:pt idx="1">
                  <c:v>Series 3</c:v>
                </c:pt>
                <c:pt idx="2">
                  <c:v>Series 4</c:v>
                </c:pt>
                <c:pt idx="3">
                  <c:v>Series 5</c:v>
                </c:pt>
                <c:pt idx="4">
                  <c:v>Series 6</c:v>
                </c:pt>
                <c:pt idx="5">
                  <c:v>Series 62</c:v>
                </c:pt>
              </c:strCache>
            </c:strRef>
          </c:cat>
          <c:val>
            <c:numRef>
              <c:f>Sheet1!$B$7:$G$7</c:f>
              <c:numCache>
                <c:formatCode>General</c:formatCode>
                <c:ptCount val="6"/>
                <c:pt idx="0">
                  <c:v>10</c:v>
                </c:pt>
                <c:pt idx="1">
                  <c:v>10</c:v>
                </c:pt>
                <c:pt idx="2" formatCode="0">
                  <c:v>13</c:v>
                </c:pt>
                <c:pt idx="3">
                  <c:v>14</c:v>
                </c:pt>
                <c:pt idx="4" formatCode="0">
                  <c:v>17</c:v>
                </c:pt>
                <c:pt idx="5" formatCode="0">
                  <c:v>16</c:v>
                </c:pt>
              </c:numCache>
            </c:numRef>
          </c:val>
          <c:extLst>
            <c:ext xmlns:c16="http://schemas.microsoft.com/office/drawing/2014/chart" uri="{C3380CC4-5D6E-409C-BE32-E72D297353CC}">
              <c16:uniqueId val="{00000006-247F-4B21-9EF8-C5646360B10F}"/>
            </c:ext>
          </c:extLst>
        </c:ser>
        <c:dLbls>
          <c:showLegendKey val="0"/>
          <c:showVal val="0"/>
          <c:showCatName val="0"/>
          <c:showSerName val="0"/>
          <c:showPercent val="0"/>
          <c:showBubbleSize val="0"/>
        </c:dLbls>
        <c:gapWidth val="150"/>
        <c:overlap val="100"/>
        <c:axId val="794308648"/>
        <c:axId val="794310288"/>
      </c:barChart>
      <c:catAx>
        <c:axId val="794308648"/>
        <c:scaling>
          <c:orientation val="minMax"/>
        </c:scaling>
        <c:delete val="1"/>
        <c:axPos val="t"/>
        <c:numFmt formatCode="General" sourceLinked="1"/>
        <c:majorTickMark val="none"/>
        <c:minorTickMark val="none"/>
        <c:tickLblPos val="nextTo"/>
        <c:crossAx val="794310288"/>
        <c:crosses val="autoZero"/>
        <c:auto val="1"/>
        <c:lblAlgn val="ctr"/>
        <c:lblOffset val="100"/>
        <c:noMultiLvlLbl val="0"/>
      </c:catAx>
      <c:valAx>
        <c:axId val="794310288"/>
        <c:scaling>
          <c:orientation val="maxMin"/>
        </c:scaling>
        <c:delete val="1"/>
        <c:axPos val="l"/>
        <c:numFmt formatCode="0%" sourceLinked="1"/>
        <c:majorTickMark val="none"/>
        <c:minorTickMark val="none"/>
        <c:tickLblPos val="nextTo"/>
        <c:crossAx val="794308648"/>
        <c:crosses val="autoZero"/>
        <c:crossBetween val="between"/>
      </c:valAx>
      <c:spPr>
        <a:noFill/>
        <a:ln>
          <a:noFill/>
        </a:ln>
        <a:effectLst/>
      </c:spPr>
    </c:plotArea>
    <c:legend>
      <c:legendPos val="b"/>
      <c:layout>
        <c:manualLayout>
          <c:xMode val="edge"/>
          <c:yMode val="edge"/>
          <c:x val="8.0088582677165336E-3"/>
          <c:y val="0.9007182938301177"/>
          <c:w val="0.98085716043307103"/>
          <c:h val="8.6140181011238576E-2"/>
        </c:manualLayout>
      </c:layout>
      <c:overlay val="0"/>
      <c:spPr>
        <a:noFill/>
        <a:ln>
          <a:noFill/>
        </a:ln>
        <a:effectLst/>
      </c:spPr>
      <c:txPr>
        <a:bodyPr rot="0" spcFirstLastPara="1" vertOverflow="ellipsis" vert="horz" wrap="square" anchor="ctr" anchorCtr="1"/>
        <a:lstStyle/>
        <a:p>
          <a:pPr>
            <a:defRPr sz="1050" b="0" i="0" u="none" strike="noStrike" kern="1200" baseline="0">
              <a:solidFill>
                <a:srgbClr val="00000C"/>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2844173358449363E-2"/>
          <c:y val="2.0326254013553337E-2"/>
          <c:w val="0.98703458659932475"/>
          <c:h val="0.92324093816631125"/>
        </c:manualLayout>
      </c:layout>
      <c:barChart>
        <c:barDir val="col"/>
        <c:grouping val="percentStacked"/>
        <c:varyColors val="0"/>
        <c:ser>
          <c:idx val="0"/>
          <c:order val="0"/>
          <c:tx>
            <c:strRef>
              <c:f>Sheet1!$A$2</c:f>
              <c:strCache>
                <c:ptCount val="1"/>
                <c:pt idx="0">
                  <c:v>Strongly agree</c:v>
                </c:pt>
              </c:strCache>
            </c:strRef>
          </c:tx>
          <c:spPr>
            <a:solidFill>
              <a:srgbClr val="1DAFAD">
                <a:lumMod val="75000"/>
              </a:srgbClr>
            </a:solidFill>
            <a:ln w="12700">
              <a:solidFill>
                <a:schemeClr val="bg1"/>
              </a:solidFill>
            </a:ln>
            <a:effectLst/>
          </c:spPr>
          <c:invertIfNegative val="0"/>
          <c:dLbls>
            <c:spPr>
              <a:noFill/>
              <a:ln>
                <a:noFill/>
              </a:ln>
              <a:effectLst/>
            </c:spPr>
            <c:txPr>
              <a:bodyPr/>
              <a:lstStyle/>
              <a:p>
                <a:pPr algn="ctr">
                  <a:defRPr sz="1200">
                    <a:latin typeface="Barlow" panose="00000500000000000000" pitchFamily="2"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Column2</c:v>
                </c:pt>
                <c:pt idx="1">
                  <c:v>Column3</c:v>
                </c:pt>
              </c:strCache>
            </c:strRef>
          </c:cat>
          <c:val>
            <c:numRef>
              <c:f>Sheet1!$B$2:$C$2</c:f>
              <c:numCache>
                <c:formatCode>General</c:formatCode>
                <c:ptCount val="2"/>
                <c:pt idx="0" formatCode="0">
                  <c:v>43</c:v>
                </c:pt>
                <c:pt idx="1">
                  <c:v>43</c:v>
                </c:pt>
              </c:numCache>
            </c:numRef>
          </c:val>
          <c:extLst>
            <c:ext xmlns:c16="http://schemas.microsoft.com/office/drawing/2014/chart" uri="{C3380CC4-5D6E-409C-BE32-E72D297353CC}">
              <c16:uniqueId val="{00000000-9A6C-4B75-91B8-80AACECA8968}"/>
            </c:ext>
          </c:extLst>
        </c:ser>
        <c:ser>
          <c:idx val="1"/>
          <c:order val="1"/>
          <c:tx>
            <c:strRef>
              <c:f>Sheet1!$A$3</c:f>
              <c:strCache>
                <c:ptCount val="1"/>
                <c:pt idx="0">
                  <c:v>Agree</c:v>
                </c:pt>
              </c:strCache>
            </c:strRef>
          </c:tx>
          <c:spPr>
            <a:solidFill>
              <a:srgbClr val="9FE5D8">
                <a:lumMod val="75000"/>
              </a:srgbClr>
            </a:solidFill>
            <a:ln w="12700">
              <a:solidFill>
                <a:schemeClr val="bg1"/>
              </a:solidFill>
            </a:ln>
            <a:effectLst/>
          </c:spPr>
          <c:invertIfNegative val="0"/>
          <c:dLbls>
            <c:spPr>
              <a:noFill/>
              <a:ln>
                <a:noFill/>
              </a:ln>
              <a:effectLst/>
            </c:spPr>
            <c:txPr>
              <a:bodyPr/>
              <a:lstStyle/>
              <a:p>
                <a:pPr algn="ctr">
                  <a:defRPr sz="1200">
                    <a:solidFill>
                      <a:schemeClr val="tx1"/>
                    </a:solidFill>
                    <a:latin typeface="Barlow" panose="00000500000000000000"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Column3</c:v>
                </c:pt>
              </c:strCache>
            </c:strRef>
          </c:cat>
          <c:val>
            <c:numRef>
              <c:f>Sheet1!$B$3:$C$3</c:f>
              <c:numCache>
                <c:formatCode>General</c:formatCode>
                <c:ptCount val="2"/>
                <c:pt idx="0" formatCode="0">
                  <c:v>37</c:v>
                </c:pt>
                <c:pt idx="1">
                  <c:v>30</c:v>
                </c:pt>
              </c:numCache>
            </c:numRef>
          </c:val>
          <c:extLst>
            <c:ext xmlns:c16="http://schemas.microsoft.com/office/drawing/2014/chart" uri="{C3380CC4-5D6E-409C-BE32-E72D297353CC}">
              <c16:uniqueId val="{00000001-9A6C-4B75-91B8-80AACECA8968}"/>
            </c:ext>
          </c:extLst>
        </c:ser>
        <c:ser>
          <c:idx val="2"/>
          <c:order val="2"/>
          <c:tx>
            <c:strRef>
              <c:f>Sheet1!$A$4</c:f>
              <c:strCache>
                <c:ptCount val="1"/>
                <c:pt idx="0">
                  <c:v>Disagree</c:v>
                </c:pt>
              </c:strCache>
            </c:strRef>
          </c:tx>
          <c:spPr>
            <a:solidFill>
              <a:srgbClr val="E50158">
                <a:lumMod val="40000"/>
                <a:lumOff val="60000"/>
              </a:srgbClr>
            </a:solidFill>
            <a:ln w="12700">
              <a:solidFill>
                <a:schemeClr val="bg1"/>
              </a:solidFill>
            </a:ln>
            <a:effectLst/>
          </c:spPr>
          <c:invertIfNegative val="0"/>
          <c:dPt>
            <c:idx val="0"/>
            <c:invertIfNegative val="0"/>
            <c:bubble3D val="0"/>
            <c:extLst>
              <c:ext xmlns:c16="http://schemas.microsoft.com/office/drawing/2014/chart" uri="{C3380CC4-5D6E-409C-BE32-E72D297353CC}">
                <c16:uniqueId val="{00000005-9A6C-4B75-91B8-80AACECA8968}"/>
              </c:ext>
            </c:extLst>
          </c:dPt>
          <c:dLbls>
            <c:spPr>
              <a:noFill/>
              <a:ln>
                <a:noFill/>
              </a:ln>
              <a:effectLst/>
            </c:spPr>
            <c:txPr>
              <a:bodyP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Column3</c:v>
                </c:pt>
              </c:strCache>
            </c:strRef>
          </c:cat>
          <c:val>
            <c:numRef>
              <c:f>Sheet1!$B$4:$C$4</c:f>
              <c:numCache>
                <c:formatCode>General</c:formatCode>
                <c:ptCount val="2"/>
                <c:pt idx="0" formatCode="0">
                  <c:v>11</c:v>
                </c:pt>
                <c:pt idx="1">
                  <c:v>13</c:v>
                </c:pt>
              </c:numCache>
            </c:numRef>
          </c:val>
          <c:extLst>
            <c:ext xmlns:c16="http://schemas.microsoft.com/office/drawing/2014/chart" uri="{C3380CC4-5D6E-409C-BE32-E72D297353CC}">
              <c16:uniqueId val="{00000002-9A6C-4B75-91B8-80AACECA8968}"/>
            </c:ext>
          </c:extLst>
        </c:ser>
        <c:ser>
          <c:idx val="3"/>
          <c:order val="3"/>
          <c:tx>
            <c:strRef>
              <c:f>Sheet1!$A$5</c:f>
              <c:strCache>
                <c:ptCount val="1"/>
                <c:pt idx="0">
                  <c:v>Strongly disagree</c:v>
                </c:pt>
              </c:strCache>
            </c:strRef>
          </c:tx>
          <c:spPr>
            <a:solidFill>
              <a:srgbClr val="E50158"/>
            </a:solidFill>
            <a:ln w="12700">
              <a:solidFill>
                <a:schemeClr val="bg1"/>
              </a:solidFill>
            </a:ln>
            <a:effectLst/>
          </c:spPr>
          <c:invertIfNegative val="0"/>
          <c:dLbls>
            <c:spPr>
              <a:noFill/>
              <a:ln>
                <a:noFill/>
              </a:ln>
              <a:effectLst/>
            </c:spPr>
            <c:txPr>
              <a:bodyP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Column2</c:v>
                </c:pt>
                <c:pt idx="1">
                  <c:v>Column3</c:v>
                </c:pt>
              </c:strCache>
            </c:strRef>
          </c:cat>
          <c:val>
            <c:numRef>
              <c:f>Sheet1!$B$5:$C$5</c:f>
              <c:numCache>
                <c:formatCode>General</c:formatCode>
                <c:ptCount val="2"/>
                <c:pt idx="0" formatCode="0">
                  <c:v>4</c:v>
                </c:pt>
                <c:pt idx="1">
                  <c:v>7</c:v>
                </c:pt>
              </c:numCache>
            </c:numRef>
          </c:val>
          <c:extLst>
            <c:ext xmlns:c16="http://schemas.microsoft.com/office/drawing/2014/chart" uri="{C3380CC4-5D6E-409C-BE32-E72D297353CC}">
              <c16:uniqueId val="{00000003-9A6C-4B75-91B8-80AACECA8968}"/>
            </c:ext>
          </c:extLst>
        </c:ser>
        <c:ser>
          <c:idx val="4"/>
          <c:order val="4"/>
          <c:tx>
            <c:strRef>
              <c:f>Sheet1!$A$6</c:f>
              <c:strCache>
                <c:ptCount val="1"/>
                <c:pt idx="0">
                  <c:v>Don't  know</c:v>
                </c:pt>
              </c:strCache>
            </c:strRef>
          </c:tx>
          <c:spPr>
            <a:solidFill>
              <a:sysClr val="window" lastClr="FFFFFF">
                <a:lumMod val="65000"/>
              </a:sysClr>
            </a:solidFill>
          </c:spPr>
          <c:invertIfNegative val="0"/>
          <c:dLbls>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Column2</c:v>
                </c:pt>
                <c:pt idx="1">
                  <c:v>Column3</c:v>
                </c:pt>
              </c:strCache>
            </c:strRef>
          </c:cat>
          <c:val>
            <c:numRef>
              <c:f>Sheet1!$B$6:$C$6</c:f>
              <c:numCache>
                <c:formatCode>General</c:formatCode>
                <c:ptCount val="2"/>
                <c:pt idx="0" formatCode="0">
                  <c:v>5</c:v>
                </c:pt>
                <c:pt idx="1">
                  <c:v>7</c:v>
                </c:pt>
              </c:numCache>
            </c:numRef>
          </c:val>
          <c:extLst>
            <c:ext xmlns:c16="http://schemas.microsoft.com/office/drawing/2014/chart" uri="{C3380CC4-5D6E-409C-BE32-E72D297353CC}">
              <c16:uniqueId val="{00000004-9A6C-4B75-91B8-80AACECA8968}"/>
            </c:ext>
          </c:extLst>
        </c:ser>
        <c:dLbls>
          <c:showLegendKey val="0"/>
          <c:showVal val="0"/>
          <c:showCatName val="0"/>
          <c:showSerName val="0"/>
          <c:showPercent val="0"/>
          <c:showBubbleSize val="0"/>
        </c:dLbls>
        <c:gapWidth val="165"/>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ln w="25905"/>
      </c:spPr>
    </c:plotArea>
    <c:plotVisOnly val="1"/>
    <c:dispBlanksAs val="gap"/>
    <c:showDLblsOverMax val="0"/>
  </c:chart>
  <c:txPr>
    <a:bodyPr/>
    <a:lstStyle/>
    <a:p>
      <a:pPr>
        <a:defRPr sz="1581"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spPr>
            <a:solidFill>
              <a:srgbClr val="1DAFAD">
                <a:lumMod val="75000"/>
              </a:srgb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Sheet1!$B$2:$I$2</c:f>
              <c:numCache>
                <c:formatCode>General</c:formatCode>
                <c:ptCount val="8"/>
                <c:pt idx="0" formatCode="0">
                  <c:v>39</c:v>
                </c:pt>
                <c:pt idx="2" formatCode="0">
                  <c:v>42</c:v>
                </c:pt>
                <c:pt idx="3" formatCode="0">
                  <c:v>52</c:v>
                </c:pt>
                <c:pt idx="4" formatCode="0">
                  <c:v>19</c:v>
                </c:pt>
                <c:pt idx="5" formatCode="0">
                  <c:v>39</c:v>
                </c:pt>
                <c:pt idx="6" formatCode="0">
                  <c:v>39</c:v>
                </c:pt>
                <c:pt idx="7" formatCode="0">
                  <c:v>48</c:v>
                </c:pt>
              </c:numCache>
            </c:numRef>
          </c:val>
          <c:extLst>
            <c:ext xmlns:c16="http://schemas.microsoft.com/office/drawing/2014/chart" uri="{C3380CC4-5D6E-409C-BE32-E72D297353CC}">
              <c16:uniqueId val="{00000000-B9C9-462B-A208-8DD025470A3E}"/>
            </c:ext>
          </c:extLst>
        </c:ser>
        <c:ser>
          <c:idx val="1"/>
          <c:order val="1"/>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Sheet1!$B$3:$I$3</c:f>
              <c:numCache>
                <c:formatCode>General</c:formatCode>
                <c:ptCount val="8"/>
                <c:pt idx="0" formatCode="0">
                  <c:v>42</c:v>
                </c:pt>
                <c:pt idx="2" formatCode="0">
                  <c:v>41</c:v>
                </c:pt>
                <c:pt idx="3" formatCode="0">
                  <c:v>35</c:v>
                </c:pt>
                <c:pt idx="4" formatCode="0">
                  <c:v>40</c:v>
                </c:pt>
                <c:pt idx="5" formatCode="0">
                  <c:v>44</c:v>
                </c:pt>
                <c:pt idx="6" formatCode="0">
                  <c:v>41</c:v>
                </c:pt>
                <c:pt idx="7" formatCode="0">
                  <c:v>43</c:v>
                </c:pt>
              </c:numCache>
            </c:numRef>
          </c:val>
          <c:extLst>
            <c:ext xmlns:c16="http://schemas.microsoft.com/office/drawing/2014/chart" uri="{C3380CC4-5D6E-409C-BE32-E72D297353CC}">
              <c16:uniqueId val="{00000002-B9C9-462B-A208-8DD025470A3E}"/>
            </c:ext>
          </c:extLst>
        </c:ser>
        <c:ser>
          <c:idx val="2"/>
          <c:order val="2"/>
          <c:spPr>
            <a:solidFill>
              <a:srgbClr val="E50158">
                <a:lumMod val="40000"/>
                <a:lumOff val="60000"/>
              </a:srgb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Sheet1!$B$4:$I$4</c:f>
              <c:numCache>
                <c:formatCode>General</c:formatCode>
                <c:ptCount val="8"/>
                <c:pt idx="0" formatCode="0">
                  <c:v>12</c:v>
                </c:pt>
                <c:pt idx="2" formatCode="0">
                  <c:v>10</c:v>
                </c:pt>
                <c:pt idx="3" formatCode="0">
                  <c:v>9</c:v>
                </c:pt>
                <c:pt idx="4" formatCode="0">
                  <c:v>21</c:v>
                </c:pt>
                <c:pt idx="5" formatCode="0">
                  <c:v>10</c:v>
                </c:pt>
                <c:pt idx="6" formatCode="0">
                  <c:v>12</c:v>
                </c:pt>
                <c:pt idx="7" formatCode="0">
                  <c:v>6</c:v>
                </c:pt>
              </c:numCache>
            </c:numRef>
          </c:val>
          <c:extLst>
            <c:ext xmlns:c16="http://schemas.microsoft.com/office/drawing/2014/chart" uri="{C3380CC4-5D6E-409C-BE32-E72D297353CC}">
              <c16:uniqueId val="{00000004-B9C9-462B-A208-8DD025470A3E}"/>
            </c:ext>
          </c:extLst>
        </c:ser>
        <c:ser>
          <c:idx val="3"/>
          <c:order val="3"/>
          <c:spPr>
            <a:solidFill>
              <a:srgbClr val="E50158"/>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Sheet1!$B$5:$I$5</c:f>
              <c:numCache>
                <c:formatCode>General</c:formatCode>
                <c:ptCount val="8"/>
                <c:pt idx="0" formatCode="0">
                  <c:v>3</c:v>
                </c:pt>
                <c:pt idx="2" formatCode="0">
                  <c:v>2</c:v>
                </c:pt>
                <c:pt idx="3" formatCode="0">
                  <c:v>2</c:v>
                </c:pt>
                <c:pt idx="4" formatCode="0">
                  <c:v>12</c:v>
                </c:pt>
                <c:pt idx="5" formatCode="0">
                  <c:v>1</c:v>
                </c:pt>
                <c:pt idx="6" formatCode="0">
                  <c:v>3</c:v>
                </c:pt>
                <c:pt idx="7" formatCode="0">
                  <c:v>1</c:v>
                </c:pt>
              </c:numCache>
            </c:numRef>
          </c:val>
          <c:extLst>
            <c:ext xmlns:c16="http://schemas.microsoft.com/office/drawing/2014/chart" uri="{C3380CC4-5D6E-409C-BE32-E72D297353CC}">
              <c16:uniqueId val="{00000005-B9C9-462B-A208-8DD025470A3E}"/>
            </c:ext>
          </c:extLst>
        </c:ser>
        <c:ser>
          <c:idx val="4"/>
          <c:order val="4"/>
          <c:spPr>
            <a:solidFill>
              <a:sysClr val="window" lastClr="FFFFFF">
                <a:lumMod val="75000"/>
              </a:sysClr>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tx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Sheet1!$B$6:$I$6</c:f>
              <c:numCache>
                <c:formatCode>General</c:formatCode>
                <c:ptCount val="8"/>
                <c:pt idx="0" formatCode="0">
                  <c:v>5</c:v>
                </c:pt>
                <c:pt idx="2" formatCode="0">
                  <c:v>4</c:v>
                </c:pt>
                <c:pt idx="3" formatCode="0">
                  <c:v>2</c:v>
                </c:pt>
                <c:pt idx="4" formatCode="0">
                  <c:v>9</c:v>
                </c:pt>
                <c:pt idx="5" formatCode="0">
                  <c:v>5</c:v>
                </c:pt>
                <c:pt idx="6" formatCode="0">
                  <c:v>5</c:v>
                </c:pt>
                <c:pt idx="7" formatCode="0">
                  <c:v>1</c:v>
                </c:pt>
              </c:numCache>
            </c:numRef>
          </c:val>
          <c:extLst>
            <c:ext xmlns:c16="http://schemas.microsoft.com/office/drawing/2014/chart" uri="{C3380CC4-5D6E-409C-BE32-E72D297353CC}">
              <c16:uniqueId val="{00000006-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121036697075297"/>
          <c:y val="3.5650987802870716E-2"/>
          <c:w val="0.46845857223663462"/>
          <c:h val="0.96434896591203312"/>
        </c:manualLayout>
      </c:layout>
      <c:barChart>
        <c:barDir val="bar"/>
        <c:grouping val="clustered"/>
        <c:varyColors val="0"/>
        <c:ser>
          <c:idx val="0"/>
          <c:order val="0"/>
          <c:spPr>
            <a:solidFill>
              <a:schemeClr val="tx2"/>
            </a:solidFill>
            <a:ln>
              <a:solidFill>
                <a:schemeClr val="bg1"/>
              </a:solidFill>
            </a:ln>
          </c:spPr>
          <c:invertIfNegative val="0"/>
          <c:dPt>
            <c:idx val="20"/>
            <c:invertIfNegative val="0"/>
            <c:bubble3D val="0"/>
            <c:extLst>
              <c:ext xmlns:c16="http://schemas.microsoft.com/office/drawing/2014/chart" uri="{C3380CC4-5D6E-409C-BE32-E72D297353CC}">
                <c16:uniqueId val="{00000000-2BFE-4D69-9B78-B741D326FD05}"/>
              </c:ext>
            </c:extLst>
          </c:dPt>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House prices/Cost of Rent/ Mortgage Repayment Rates</c:v>
                </c:pt>
                <c:pt idx="1">
                  <c:v>Household bills (e.g. food, energy, etc.)</c:v>
                </c:pt>
                <c:pt idx="2">
                  <c:v>Health Services</c:v>
                </c:pt>
                <c:pt idx="3">
                  <c:v>The homeless situation/Lack of Local Authority Housing</c:v>
                </c:pt>
                <c:pt idx="4">
                  <c:v>Immigration</c:v>
                </c:pt>
                <c:pt idx="5">
                  <c:v>Crime, Law and Order</c:v>
                </c:pt>
                <c:pt idx="6">
                  <c:v>Management of the economy</c:v>
                </c:pt>
                <c:pt idx="7">
                  <c:v>Sustainability / Environmental issues / Climate change</c:v>
                </c:pt>
                <c:pt idx="8">
                  <c:v>Mental health</c:v>
                </c:pt>
                <c:pt idx="9">
                  <c:v>Ageing population/Pensions</c:v>
                </c:pt>
                <c:pt idx="10">
                  <c:v>Public transport</c:v>
                </c:pt>
                <c:pt idx="11">
                  <c:v>Racial inequality</c:v>
                </c:pt>
                <c:pt idx="12">
                  <c:v>Rural decline</c:v>
                </c:pt>
                <c:pt idx="13">
                  <c:v>Unemployment/Jobs</c:v>
                </c:pt>
                <c:pt idx="14">
                  <c:v>Childcare</c:v>
                </c:pt>
                <c:pt idx="15">
                  <c:v>Education</c:v>
                </c:pt>
                <c:pt idx="16">
                  <c:v>Traffic congestion</c:v>
                </c:pt>
                <c:pt idx="17">
                  <c:v>Access to decent broadband</c:v>
                </c:pt>
                <c:pt idx="18">
                  <c:v>Brexit</c:v>
                </c:pt>
                <c:pt idx="19">
                  <c:v>Covid</c:v>
                </c:pt>
                <c:pt idx="20">
                  <c:v>Overseas aid for developing countries</c:v>
                </c:pt>
                <c:pt idx="21">
                  <c:v>The ability to work from home</c:v>
                </c:pt>
              </c:strCache>
            </c:strRef>
          </c:cat>
          <c:val>
            <c:numRef>
              <c:f>Sheet1!$B$2:$B$23</c:f>
              <c:numCache>
                <c:formatCode>General</c:formatCode>
                <c:ptCount val="22"/>
                <c:pt idx="0">
                  <c:v>55</c:v>
                </c:pt>
                <c:pt idx="1">
                  <c:v>40</c:v>
                </c:pt>
                <c:pt idx="2">
                  <c:v>37</c:v>
                </c:pt>
                <c:pt idx="3">
                  <c:v>35</c:v>
                </c:pt>
                <c:pt idx="4">
                  <c:v>27</c:v>
                </c:pt>
                <c:pt idx="5">
                  <c:v>20</c:v>
                </c:pt>
                <c:pt idx="6">
                  <c:v>15</c:v>
                </c:pt>
                <c:pt idx="7">
                  <c:v>14</c:v>
                </c:pt>
                <c:pt idx="8">
                  <c:v>11</c:v>
                </c:pt>
                <c:pt idx="9">
                  <c:v>7</c:v>
                </c:pt>
                <c:pt idx="10">
                  <c:v>5</c:v>
                </c:pt>
                <c:pt idx="11">
                  <c:v>5</c:v>
                </c:pt>
                <c:pt idx="12">
                  <c:v>5</c:v>
                </c:pt>
                <c:pt idx="13">
                  <c:v>5</c:v>
                </c:pt>
                <c:pt idx="14">
                  <c:v>4</c:v>
                </c:pt>
                <c:pt idx="15">
                  <c:v>3</c:v>
                </c:pt>
                <c:pt idx="16">
                  <c:v>3</c:v>
                </c:pt>
                <c:pt idx="17">
                  <c:v>1</c:v>
                </c:pt>
                <c:pt idx="18">
                  <c:v>1</c:v>
                </c:pt>
                <c:pt idx="19">
                  <c:v>1</c:v>
                </c:pt>
                <c:pt idx="20">
                  <c:v>1</c:v>
                </c:pt>
                <c:pt idx="21">
                  <c:v>1</c:v>
                </c:pt>
              </c:numCache>
            </c:numRef>
          </c:val>
          <c:extLst>
            <c:ext xmlns:c16="http://schemas.microsoft.com/office/drawing/2014/chart" uri="{C3380CC4-5D6E-409C-BE32-E72D297353CC}">
              <c16:uniqueId val="{00000001-EF12-4511-9ABF-F4345CD4EB7B}"/>
            </c:ext>
          </c:extLst>
        </c:ser>
        <c:dLbls>
          <c:showLegendKey val="0"/>
          <c:showVal val="0"/>
          <c:showCatName val="0"/>
          <c:showSerName val="0"/>
          <c:showPercent val="0"/>
          <c:showBubbleSize val="0"/>
        </c:dLbls>
        <c:gapWidth val="30"/>
        <c:axId val="453475448"/>
        <c:axId val="453473096"/>
      </c:barChart>
      <c:catAx>
        <c:axId val="453475448"/>
        <c:scaling>
          <c:orientation val="maxMin"/>
        </c:scaling>
        <c:delete val="0"/>
        <c:axPos val="l"/>
        <c:numFmt formatCode="General" sourceLinked="0"/>
        <c:majorTickMark val="out"/>
        <c:minorTickMark val="none"/>
        <c:tickLblPos val="nextTo"/>
        <c:spPr>
          <a:ln>
            <a:noFill/>
          </a:ln>
        </c:spPr>
        <c:crossAx val="453473096"/>
        <c:crosses val="autoZero"/>
        <c:auto val="1"/>
        <c:lblAlgn val="ctr"/>
        <c:lblOffset val="100"/>
        <c:noMultiLvlLbl val="0"/>
      </c:catAx>
      <c:valAx>
        <c:axId val="453473096"/>
        <c:scaling>
          <c:orientation val="minMax"/>
        </c:scaling>
        <c:delete val="1"/>
        <c:axPos val="t"/>
        <c:numFmt formatCode="General" sourceLinked="1"/>
        <c:majorTickMark val="out"/>
        <c:minorTickMark val="none"/>
        <c:tickLblPos val="nextTo"/>
        <c:crossAx val="453475448"/>
        <c:crosses val="autoZero"/>
        <c:crossBetween val="between"/>
      </c:valAx>
    </c:plotArea>
    <c:plotVisOnly val="1"/>
    <c:dispBlanksAs val="gap"/>
    <c:showDLblsOverMax val="0"/>
  </c:chart>
  <c:txPr>
    <a:bodyPr/>
    <a:lstStyle/>
    <a:p>
      <a:pPr>
        <a:defRPr sz="1100">
          <a:latin typeface="Barlow" panose="00000500000000000000" pitchFamily="2"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676907702524108"/>
          <c:y val="0.15711790848085422"/>
          <c:w val="0.45591964414814318"/>
          <c:h val="0.81161585158039062"/>
        </c:manualLayout>
      </c:layout>
      <c:barChart>
        <c:barDir val="bar"/>
        <c:grouping val="stacked"/>
        <c:varyColors val="0"/>
        <c:ser>
          <c:idx val="0"/>
          <c:order val="0"/>
          <c:tx>
            <c:strRef>
              <c:f>Sheet1!$B$1</c:f>
              <c:strCache>
                <c:ptCount val="1"/>
                <c:pt idx="0">
                  <c:v>Most</c:v>
                </c:pt>
              </c:strCache>
            </c:strRef>
          </c:tx>
          <c:spPr>
            <a:solidFill>
              <a:schemeClr val="tx2"/>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War, conflict, terrorism</c:v>
                </c:pt>
                <c:pt idx="1">
                  <c:v>Immigration, migration, refugees</c:v>
                </c:pt>
                <c:pt idx="2">
                  <c:v>Economic crises, job security, wages</c:v>
                </c:pt>
                <c:pt idx="3">
                  <c:v>Climate change, the environment, biodiversity, pollution</c:v>
                </c:pt>
                <c:pt idx="4">
                  <c:v>Inequality between the rich and the poor</c:v>
                </c:pt>
                <c:pt idx="5">
                  <c:v>Populism, nationalism, political extremism</c:v>
                </c:pt>
                <c:pt idx="6">
                  <c:v>Fake news, corruption of information</c:v>
                </c:pt>
                <c:pt idx="7">
                  <c:v>Education, healthcare, clean water and hunger in developing countries</c:v>
                </c:pt>
                <c:pt idx="8">
                  <c:v>Technology, automation, artificial intelligence</c:v>
                </c:pt>
                <c:pt idx="9">
                  <c:v>Global diseases and pandemics</c:v>
                </c:pt>
              </c:strCache>
            </c:strRef>
          </c:cat>
          <c:val>
            <c:numRef>
              <c:f>Sheet1!$B$2:$B$11</c:f>
              <c:numCache>
                <c:formatCode>0</c:formatCode>
                <c:ptCount val="10"/>
                <c:pt idx="0">
                  <c:v>14</c:v>
                </c:pt>
                <c:pt idx="1">
                  <c:v>22</c:v>
                </c:pt>
                <c:pt idx="2">
                  <c:v>15</c:v>
                </c:pt>
                <c:pt idx="3">
                  <c:v>12</c:v>
                </c:pt>
                <c:pt idx="4">
                  <c:v>11</c:v>
                </c:pt>
                <c:pt idx="5">
                  <c:v>8</c:v>
                </c:pt>
                <c:pt idx="6">
                  <c:v>7</c:v>
                </c:pt>
                <c:pt idx="7">
                  <c:v>6</c:v>
                </c:pt>
                <c:pt idx="8">
                  <c:v>2</c:v>
                </c:pt>
                <c:pt idx="9">
                  <c:v>2</c:v>
                </c:pt>
              </c:numCache>
            </c:numRef>
          </c:val>
          <c:extLst>
            <c:ext xmlns:c16="http://schemas.microsoft.com/office/drawing/2014/chart" uri="{C3380CC4-5D6E-409C-BE32-E72D297353CC}">
              <c16:uniqueId val="{00000000-EF39-4791-9365-50A4A2723BD5}"/>
            </c:ext>
          </c:extLst>
        </c:ser>
        <c:ser>
          <c:idx val="1"/>
          <c:order val="1"/>
          <c:tx>
            <c:strRef>
              <c:f>Sheet1!$C$1</c:f>
              <c:strCache>
                <c:ptCount val="1"/>
                <c:pt idx="0">
                  <c:v>2nd</c:v>
                </c:pt>
              </c:strCache>
            </c:strRef>
          </c:tx>
          <c:spPr>
            <a:solidFill>
              <a:schemeClr val="accent6">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War, conflict, terrorism</c:v>
                </c:pt>
                <c:pt idx="1">
                  <c:v>Immigration, migration, refugees</c:v>
                </c:pt>
                <c:pt idx="2">
                  <c:v>Economic crises, job security, wages</c:v>
                </c:pt>
                <c:pt idx="3">
                  <c:v>Climate change, the environment, biodiversity, pollution</c:v>
                </c:pt>
                <c:pt idx="4">
                  <c:v>Inequality between the rich and the poor</c:v>
                </c:pt>
                <c:pt idx="5">
                  <c:v>Populism, nationalism, political extremism</c:v>
                </c:pt>
                <c:pt idx="6">
                  <c:v>Fake news, corruption of information</c:v>
                </c:pt>
                <c:pt idx="7">
                  <c:v>Education, healthcare, clean water and hunger in developing countries</c:v>
                </c:pt>
                <c:pt idx="8">
                  <c:v>Technology, automation, artificial intelligence</c:v>
                </c:pt>
                <c:pt idx="9">
                  <c:v>Global diseases and pandemics</c:v>
                </c:pt>
              </c:strCache>
            </c:strRef>
          </c:cat>
          <c:val>
            <c:numRef>
              <c:f>Sheet1!$C$2:$C$11</c:f>
              <c:numCache>
                <c:formatCode>0</c:formatCode>
                <c:ptCount val="10"/>
                <c:pt idx="0">
                  <c:v>16</c:v>
                </c:pt>
                <c:pt idx="1">
                  <c:v>11</c:v>
                </c:pt>
                <c:pt idx="2">
                  <c:v>14</c:v>
                </c:pt>
                <c:pt idx="3">
                  <c:v>12</c:v>
                </c:pt>
                <c:pt idx="4">
                  <c:v>12</c:v>
                </c:pt>
                <c:pt idx="5">
                  <c:v>10</c:v>
                </c:pt>
                <c:pt idx="6">
                  <c:v>8</c:v>
                </c:pt>
                <c:pt idx="7">
                  <c:v>8</c:v>
                </c:pt>
                <c:pt idx="8">
                  <c:v>5</c:v>
                </c:pt>
                <c:pt idx="9">
                  <c:v>4</c:v>
                </c:pt>
              </c:numCache>
            </c:numRef>
          </c:val>
          <c:extLst>
            <c:ext xmlns:c16="http://schemas.microsoft.com/office/drawing/2014/chart" uri="{C3380CC4-5D6E-409C-BE32-E72D297353CC}">
              <c16:uniqueId val="{00000001-EF39-4791-9365-50A4A2723BD5}"/>
            </c:ext>
          </c:extLst>
        </c:ser>
        <c:ser>
          <c:idx val="2"/>
          <c:order val="2"/>
          <c:tx>
            <c:strRef>
              <c:f>Sheet1!$D$1</c:f>
              <c:strCache>
                <c:ptCount val="1"/>
                <c:pt idx="0">
                  <c:v>3rd</c:v>
                </c:pt>
              </c:strCache>
            </c:strRef>
          </c:tx>
          <c:spPr>
            <a:solidFill>
              <a:schemeClr val="accent4">
                <a:lumMod val="60000"/>
                <a:lumOff val="40000"/>
              </a:schemeClr>
            </a:solid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Barlow" panose="00000500000000000000" pitchFamily="2"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War, conflict, terrorism</c:v>
                </c:pt>
                <c:pt idx="1">
                  <c:v>Immigration, migration, refugees</c:v>
                </c:pt>
                <c:pt idx="2">
                  <c:v>Economic crises, job security, wages</c:v>
                </c:pt>
                <c:pt idx="3">
                  <c:v>Climate change, the environment, biodiversity, pollution</c:v>
                </c:pt>
                <c:pt idx="4">
                  <c:v>Inequality between the rich and the poor</c:v>
                </c:pt>
                <c:pt idx="5">
                  <c:v>Populism, nationalism, political extremism</c:v>
                </c:pt>
                <c:pt idx="6">
                  <c:v>Fake news, corruption of information</c:v>
                </c:pt>
                <c:pt idx="7">
                  <c:v>Education, healthcare, clean water and hunger in developing countries</c:v>
                </c:pt>
                <c:pt idx="8">
                  <c:v>Technology, automation, artificial intelligence</c:v>
                </c:pt>
                <c:pt idx="9">
                  <c:v>Global diseases and pandemics</c:v>
                </c:pt>
              </c:strCache>
            </c:strRef>
          </c:cat>
          <c:val>
            <c:numRef>
              <c:f>Sheet1!$D$2:$D$11</c:f>
              <c:numCache>
                <c:formatCode>0</c:formatCode>
                <c:ptCount val="10"/>
                <c:pt idx="0">
                  <c:v>15</c:v>
                </c:pt>
                <c:pt idx="1">
                  <c:v>10</c:v>
                </c:pt>
                <c:pt idx="2">
                  <c:v>13</c:v>
                </c:pt>
                <c:pt idx="3">
                  <c:v>12</c:v>
                </c:pt>
                <c:pt idx="4">
                  <c:v>11</c:v>
                </c:pt>
                <c:pt idx="5">
                  <c:v>10</c:v>
                </c:pt>
                <c:pt idx="6">
                  <c:v>9</c:v>
                </c:pt>
                <c:pt idx="7">
                  <c:v>9</c:v>
                </c:pt>
                <c:pt idx="8">
                  <c:v>6</c:v>
                </c:pt>
                <c:pt idx="9">
                  <c:v>5</c:v>
                </c:pt>
              </c:numCache>
            </c:numRef>
          </c:val>
          <c:extLst>
            <c:ext xmlns:c16="http://schemas.microsoft.com/office/drawing/2014/chart" uri="{C3380CC4-5D6E-409C-BE32-E72D297353CC}">
              <c16:uniqueId val="{00000002-EF39-4791-9365-50A4A2723BD5}"/>
            </c:ext>
          </c:extLst>
        </c:ser>
        <c:ser>
          <c:idx val="3"/>
          <c:order val="3"/>
          <c:tx>
            <c:strRef>
              <c:f>Sheet1!$E$1</c:f>
              <c:strCache>
                <c:ptCount val="1"/>
              </c:strCache>
            </c:strRef>
          </c:tx>
          <c:spPr>
            <a:noFill/>
            <a:ln>
              <a:no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War, conflict, terrorism</c:v>
                </c:pt>
                <c:pt idx="1">
                  <c:v>Immigration, migration, refugees</c:v>
                </c:pt>
                <c:pt idx="2">
                  <c:v>Economic crises, job security, wages</c:v>
                </c:pt>
                <c:pt idx="3">
                  <c:v>Climate change, the environment, biodiversity, pollution</c:v>
                </c:pt>
                <c:pt idx="4">
                  <c:v>Inequality between the rich and the poor</c:v>
                </c:pt>
                <c:pt idx="5">
                  <c:v>Populism, nationalism, political extremism</c:v>
                </c:pt>
                <c:pt idx="6">
                  <c:v>Fake news, corruption of information</c:v>
                </c:pt>
                <c:pt idx="7">
                  <c:v>Education, healthcare, clean water and hunger in developing countries</c:v>
                </c:pt>
                <c:pt idx="8">
                  <c:v>Technology, automation, artificial intelligence</c:v>
                </c:pt>
                <c:pt idx="9">
                  <c:v>Global diseases and pandemics</c:v>
                </c:pt>
              </c:strCache>
            </c:strRef>
          </c:cat>
          <c:val>
            <c:numRef>
              <c:f>Sheet1!$E$2:$E$11</c:f>
              <c:numCache>
                <c:formatCode>0</c:formatCode>
                <c:ptCount val="10"/>
                <c:pt idx="0">
                  <c:v>45</c:v>
                </c:pt>
                <c:pt idx="1">
                  <c:v>43</c:v>
                </c:pt>
                <c:pt idx="2">
                  <c:v>42</c:v>
                </c:pt>
                <c:pt idx="3">
                  <c:v>36</c:v>
                </c:pt>
                <c:pt idx="4">
                  <c:v>34</c:v>
                </c:pt>
                <c:pt idx="5">
                  <c:v>28</c:v>
                </c:pt>
                <c:pt idx="6">
                  <c:v>25</c:v>
                </c:pt>
                <c:pt idx="7">
                  <c:v>23</c:v>
                </c:pt>
                <c:pt idx="8">
                  <c:v>13</c:v>
                </c:pt>
                <c:pt idx="9">
                  <c:v>11</c:v>
                </c:pt>
              </c:numCache>
            </c:numRef>
          </c:val>
          <c:extLst>
            <c:ext xmlns:c16="http://schemas.microsoft.com/office/drawing/2014/chart" uri="{C3380CC4-5D6E-409C-BE32-E72D297353CC}">
              <c16:uniqueId val="{00000003-EF39-4791-9365-50A4A2723BD5}"/>
            </c:ext>
          </c:extLst>
        </c:ser>
        <c:dLbls>
          <c:showLegendKey val="0"/>
          <c:showVal val="0"/>
          <c:showCatName val="0"/>
          <c:showSerName val="0"/>
          <c:showPercent val="0"/>
          <c:showBubbleSize val="0"/>
        </c:dLbls>
        <c:gapWidth val="150"/>
        <c:overlap val="100"/>
        <c:axId val="430866840"/>
        <c:axId val="430867232"/>
      </c:barChart>
      <c:catAx>
        <c:axId val="430866840"/>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crossAx val="430867232"/>
        <c:crosses val="autoZero"/>
        <c:auto val="1"/>
        <c:lblAlgn val="ctr"/>
        <c:lblOffset val="100"/>
        <c:noMultiLvlLbl val="0"/>
      </c:catAx>
      <c:valAx>
        <c:axId val="430867232"/>
        <c:scaling>
          <c:orientation val="minMax"/>
        </c:scaling>
        <c:delete val="1"/>
        <c:axPos val="t"/>
        <c:numFmt formatCode="0" sourceLinked="1"/>
        <c:majorTickMark val="none"/>
        <c:minorTickMark val="none"/>
        <c:tickLblPos val="nextTo"/>
        <c:crossAx val="43086684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Entry>
      <c:layout>
        <c:manualLayout>
          <c:xMode val="edge"/>
          <c:yMode val="edge"/>
          <c:x val="0.38176424425790867"/>
          <c:y val="0.12019645166424699"/>
          <c:w val="0.19696941723194894"/>
          <c:h val="4.8268242252002894E-2"/>
        </c:manualLayout>
      </c:layout>
      <c:overlay val="0"/>
      <c:spPr>
        <a:noFill/>
        <a:ln>
          <a:noFill/>
        </a:ln>
        <a:effectLst/>
      </c:spPr>
      <c:txPr>
        <a:bodyPr rot="0" spcFirstLastPara="1" vertOverflow="ellipsis" vert="horz" wrap="square" anchor="ctr" anchorCtr="1"/>
        <a:lstStyle/>
        <a:p>
          <a:pPr>
            <a:defRPr sz="1050" b="1" i="0" u="none" strike="noStrike" kern="1200" baseline="0">
              <a:solidFill>
                <a:srgbClr val="00000C"/>
              </a:solidFill>
              <a:latin typeface="Barlow" panose="00000500000000000000" pitchFamily="2"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rgbClr val="00000C"/>
          </a:solidFill>
          <a:latin typeface="Barlow" panose="00000500000000000000" pitchFamily="2"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Sheet1!$B$1</c:f>
              <c:strCache>
                <c:ptCount val="1"/>
                <c:pt idx="0">
                  <c:v>1st</c:v>
                </c:pt>
              </c:strCache>
            </c:strRef>
          </c:tx>
          <c:spPr>
            <a:solidFill>
              <a:srgbClr val="1DAFAD"/>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Sheet1!$B$2:$B$5</c:f>
              <c:numCache>
                <c:formatCode>0</c:formatCode>
                <c:ptCount val="4"/>
                <c:pt idx="0">
                  <c:v>44</c:v>
                </c:pt>
                <c:pt idx="1">
                  <c:v>26</c:v>
                </c:pt>
                <c:pt idx="2">
                  <c:v>18</c:v>
                </c:pt>
                <c:pt idx="3">
                  <c:v>12</c:v>
                </c:pt>
              </c:numCache>
            </c:numRef>
          </c:val>
          <c:extLst>
            <c:ext xmlns:c16="http://schemas.microsoft.com/office/drawing/2014/chart" uri="{C3380CC4-5D6E-409C-BE32-E72D297353CC}">
              <c16:uniqueId val="{00000000-8843-4E92-BEA7-4AD3BD113185}"/>
            </c:ext>
          </c:extLst>
        </c:ser>
        <c:ser>
          <c:idx val="1"/>
          <c:order val="1"/>
          <c:tx>
            <c:strRef>
              <c:f>Sheet1!$C$1</c:f>
              <c:strCache>
                <c:ptCount val="1"/>
                <c:pt idx="0">
                  <c:v>2nd</c:v>
                </c:pt>
              </c:strCache>
            </c:strRef>
          </c:tx>
          <c:spPr>
            <a:solidFill>
              <a:srgbClr val="1DAFAD">
                <a:lumMod val="60000"/>
                <a:lumOff val="40000"/>
              </a:srgbClr>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Sheet1!$C$2:$C$5</c:f>
              <c:numCache>
                <c:formatCode>0</c:formatCode>
                <c:ptCount val="4"/>
                <c:pt idx="0">
                  <c:v>34</c:v>
                </c:pt>
                <c:pt idx="1">
                  <c:v>38</c:v>
                </c:pt>
                <c:pt idx="2">
                  <c:v>20</c:v>
                </c:pt>
                <c:pt idx="3">
                  <c:v>8</c:v>
                </c:pt>
              </c:numCache>
            </c:numRef>
          </c:val>
          <c:extLst>
            <c:ext xmlns:c16="http://schemas.microsoft.com/office/drawing/2014/chart" uri="{C3380CC4-5D6E-409C-BE32-E72D297353CC}">
              <c16:uniqueId val="{00000001-8843-4E92-BEA7-4AD3BD113185}"/>
            </c:ext>
          </c:extLst>
        </c:ser>
        <c:ser>
          <c:idx val="2"/>
          <c:order val="2"/>
          <c:tx>
            <c:strRef>
              <c:f>Sheet1!$D$1</c:f>
              <c:strCache>
                <c:ptCount val="1"/>
                <c:pt idx="0">
                  <c:v>3rd</c:v>
                </c:pt>
              </c:strCache>
            </c:strRef>
          </c:tx>
          <c:spPr>
            <a:solidFill>
              <a:srgbClr val="E50158">
                <a:lumMod val="20000"/>
                <a:lumOff val="80000"/>
              </a:srgbClr>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Barlow"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Sheet1!$D$2:$D$5</c:f>
              <c:numCache>
                <c:formatCode>0</c:formatCode>
                <c:ptCount val="4"/>
                <c:pt idx="0">
                  <c:v>15</c:v>
                </c:pt>
                <c:pt idx="1">
                  <c:v>21</c:v>
                </c:pt>
                <c:pt idx="2">
                  <c:v>51</c:v>
                </c:pt>
                <c:pt idx="3">
                  <c:v>13</c:v>
                </c:pt>
              </c:numCache>
            </c:numRef>
          </c:val>
          <c:extLst>
            <c:ext xmlns:c16="http://schemas.microsoft.com/office/drawing/2014/chart" uri="{C3380CC4-5D6E-409C-BE32-E72D297353CC}">
              <c16:uniqueId val="{00000002-8843-4E92-BEA7-4AD3BD113185}"/>
            </c:ext>
          </c:extLst>
        </c:ser>
        <c:ser>
          <c:idx val="3"/>
          <c:order val="3"/>
          <c:tx>
            <c:strRef>
              <c:f>Sheet1!$E$1</c:f>
              <c:strCache>
                <c:ptCount val="1"/>
                <c:pt idx="0">
                  <c:v>4th</c:v>
                </c:pt>
              </c:strCache>
            </c:strRef>
          </c:tx>
          <c:spPr>
            <a:solidFill>
              <a:srgbClr val="E501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Barlow" panose="00000500000000000000"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As a citizen of the country I most closely identify with </c:v>
                </c:pt>
                <c:pt idx="1">
                  <c:v>As a citizen  of my local community</c:v>
                </c:pt>
                <c:pt idx="2">
                  <c:v>As a European citizen</c:v>
                </c:pt>
                <c:pt idx="3">
                  <c:v>As a global citizen </c:v>
                </c:pt>
              </c:strCache>
            </c:strRef>
          </c:cat>
          <c:val>
            <c:numRef>
              <c:f>Sheet1!$E$2:$E$5</c:f>
              <c:numCache>
                <c:formatCode>0</c:formatCode>
                <c:ptCount val="4"/>
                <c:pt idx="0">
                  <c:v>8</c:v>
                </c:pt>
                <c:pt idx="1">
                  <c:v>14</c:v>
                </c:pt>
                <c:pt idx="2">
                  <c:v>10</c:v>
                </c:pt>
                <c:pt idx="3">
                  <c:v>68</c:v>
                </c:pt>
              </c:numCache>
            </c:numRef>
          </c:val>
          <c:extLst>
            <c:ext xmlns:c16="http://schemas.microsoft.com/office/drawing/2014/chart" uri="{C3380CC4-5D6E-409C-BE32-E72D297353CC}">
              <c16:uniqueId val="{00000003-8843-4E92-BEA7-4AD3BD113185}"/>
            </c:ext>
          </c:extLst>
        </c:ser>
        <c:dLbls>
          <c:showLegendKey val="0"/>
          <c:showVal val="0"/>
          <c:showCatName val="0"/>
          <c:showSerName val="0"/>
          <c:showPercent val="0"/>
          <c:showBubbleSize val="0"/>
        </c:dLbls>
        <c:gapWidth val="150"/>
        <c:overlap val="100"/>
        <c:axId val="1342353711"/>
        <c:axId val="581895328"/>
      </c:barChart>
      <c:catAx>
        <c:axId val="1342353711"/>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0" i="0" u="none" strike="noStrike" kern="1200" baseline="0">
                <a:solidFill>
                  <a:schemeClr val="tx1"/>
                </a:solidFill>
                <a:latin typeface="Barlow" panose="00000500000000000000" pitchFamily="2" charset="0"/>
                <a:ea typeface="+mn-ea"/>
                <a:cs typeface="+mn-cs"/>
              </a:defRPr>
            </a:pPr>
            <a:endParaRPr lang="en-US"/>
          </a:p>
        </c:txPr>
        <c:crossAx val="581895328"/>
        <c:crosses val="autoZero"/>
        <c:auto val="1"/>
        <c:lblAlgn val="ctr"/>
        <c:lblOffset val="100"/>
        <c:noMultiLvlLbl val="0"/>
      </c:catAx>
      <c:valAx>
        <c:axId val="581895328"/>
        <c:scaling>
          <c:orientation val="minMax"/>
        </c:scaling>
        <c:delete val="1"/>
        <c:axPos val="t"/>
        <c:numFmt formatCode="0%" sourceLinked="1"/>
        <c:majorTickMark val="none"/>
        <c:minorTickMark val="none"/>
        <c:tickLblPos val="nextTo"/>
        <c:crossAx val="1342353711"/>
        <c:crosses val="autoZero"/>
        <c:crossBetween val="between"/>
      </c:valAx>
      <c:spPr>
        <a:noFill/>
        <a:ln>
          <a:noFill/>
        </a:ln>
        <a:effectLst/>
      </c:spPr>
    </c:plotArea>
    <c:legend>
      <c:legendPos val="t"/>
      <c:layout>
        <c:manualLayout>
          <c:xMode val="edge"/>
          <c:yMode val="edge"/>
          <c:x val="0.40340462656689902"/>
          <c:y val="0.1044272174541412"/>
          <c:w val="0.19391114314745941"/>
          <c:h val="5.374392659999049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Barlow" panose="00000500000000000000"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arlow" panose="00000500000000000000" pitchFamily="2" charset="0"/>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2.9850746268656716E-2"/>
          <c:w val="1"/>
          <c:h val="0.92324093816631125"/>
        </c:manualLayout>
      </c:layout>
      <c:barChart>
        <c:barDir val="col"/>
        <c:grouping val="percentStacked"/>
        <c:varyColors val="0"/>
        <c:ser>
          <c:idx val="0"/>
          <c:order val="0"/>
          <c:tx>
            <c:strRef>
              <c:f>Sheet1!$A$2</c:f>
              <c:strCache>
                <c:ptCount val="1"/>
                <c:pt idx="0">
                  <c:v>More positive than negative</c:v>
                </c:pt>
              </c:strCache>
            </c:strRef>
          </c:tx>
          <c:spPr>
            <a:solidFill>
              <a:srgbClr val="1DAFAD"/>
            </a:solidFill>
            <a:ln w="12700">
              <a:solidFill>
                <a:sysClr val="window" lastClr="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val>
            <c:numRef>
              <c:f>Sheet1!$B$2:$G$2</c:f>
              <c:numCache>
                <c:formatCode>0</c:formatCode>
                <c:ptCount val="6"/>
                <c:pt idx="0" formatCode="General">
                  <c:v>68</c:v>
                </c:pt>
                <c:pt idx="1">
                  <c:v>65</c:v>
                </c:pt>
                <c:pt idx="2">
                  <c:v>63</c:v>
                </c:pt>
                <c:pt idx="3">
                  <c:v>59</c:v>
                </c:pt>
                <c:pt idx="4">
                  <c:v>54</c:v>
                </c:pt>
                <c:pt idx="5">
                  <c:v>50</c:v>
                </c:pt>
              </c:numCache>
            </c:numRef>
          </c:val>
          <c:extLst>
            <c:ext xmlns:c16="http://schemas.microsoft.com/office/drawing/2014/chart" uri="{C3380CC4-5D6E-409C-BE32-E72D297353CC}">
              <c16:uniqueId val="{00000000-B9C9-462B-A208-8DD025470A3E}"/>
            </c:ext>
          </c:extLst>
        </c:ser>
        <c:ser>
          <c:idx val="1"/>
          <c:order val="1"/>
          <c:tx>
            <c:strRef>
              <c:f>Sheet1!$A$3</c:f>
              <c:strCache>
                <c:ptCount val="1"/>
                <c:pt idx="0">
                  <c:v>More negative than positive</c:v>
                </c:pt>
              </c:strCache>
            </c:strRef>
          </c:tx>
          <c:spPr>
            <a:solidFill>
              <a:srgbClr val="E50158"/>
            </a:solidFill>
            <a:ln w="12700">
              <a:solidFill>
                <a:sysClr val="window" lastClr="FFFFFF"/>
              </a:solidFill>
            </a:ln>
            <a:effectLst/>
          </c:spPr>
          <c:invertIfNegative val="0"/>
          <c:dLbls>
            <c:numFmt formatCode="#&quot;%&quot;" sourceLinked="0"/>
            <c:spPr>
              <a:noFill/>
              <a:ln>
                <a:noFill/>
              </a:ln>
              <a:effectLst/>
            </c:spPr>
            <c:txPr>
              <a:bodyPr wrap="square" lIns="38100" tIns="19050" rIns="38100" bIns="19050" anchor="ctr" anchorCtr="0">
                <a:spAutoFit/>
              </a:bodyPr>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Sheet1!$B$3:$G$3</c:f>
              <c:numCache>
                <c:formatCode>0</c:formatCode>
                <c:ptCount val="6"/>
                <c:pt idx="0" formatCode="General">
                  <c:v>18</c:v>
                </c:pt>
                <c:pt idx="1">
                  <c:v>20</c:v>
                </c:pt>
                <c:pt idx="2">
                  <c:v>21</c:v>
                </c:pt>
                <c:pt idx="3">
                  <c:v>26</c:v>
                </c:pt>
                <c:pt idx="4">
                  <c:v>29</c:v>
                </c:pt>
                <c:pt idx="5">
                  <c:v>31</c:v>
                </c:pt>
              </c:numCache>
            </c:numRef>
          </c:val>
          <c:extLst>
            <c:ext xmlns:c16="http://schemas.microsoft.com/office/drawing/2014/chart" uri="{C3380CC4-5D6E-409C-BE32-E72D297353CC}">
              <c16:uniqueId val="{00000002-B9C9-462B-A208-8DD025470A3E}"/>
            </c:ext>
          </c:extLst>
        </c:ser>
        <c:ser>
          <c:idx val="2"/>
          <c:order val="2"/>
          <c:tx>
            <c:strRef>
              <c:f>Sheet1!$A$4</c:f>
              <c:strCache>
                <c:ptCount val="1"/>
                <c:pt idx="0">
                  <c:v>No strong opinion either way </c:v>
                </c:pt>
              </c:strCache>
            </c:strRef>
          </c:tx>
          <c:spPr>
            <a:solidFill>
              <a:sysClr val="window" lastClr="FFFFFF">
                <a:lumMod val="65000"/>
              </a:sysClr>
            </a:solidFill>
            <a:ln w="12700">
              <a:solidFill>
                <a:schemeClr val="bg1"/>
              </a:solidFill>
            </a:ln>
            <a:effectLst/>
          </c:spPr>
          <c:invertIfNegative val="0"/>
          <c:dLbls>
            <c:dLbl>
              <c:idx val="13"/>
              <c:layout>
                <c:manualLayout>
                  <c:x val="1.366120218579234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9C9-462B-A208-8DD025470A3E}"/>
                </c:ext>
              </c:extLst>
            </c:dLbl>
            <c:numFmt formatCode="#&quot;%&quot;" sourceLinked="0"/>
            <c:spPr>
              <a:noFill/>
              <a:ln>
                <a:noFill/>
              </a:ln>
              <a:effectLst/>
            </c:spPr>
            <c:txPr>
              <a:bodyPr rot="0" spcFirstLastPara="1" vertOverflow="ellipsis" vert="horz" wrap="square" anchor="ctr" anchorCtr="0"/>
              <a:lstStyle/>
              <a:p>
                <a:pPr algn="ctr">
                  <a:defRPr lang="en-US" sz="1200" b="1" i="0" u="none" strike="noStrike" kern="1200" baseline="0">
                    <a:solidFill>
                      <a:schemeClr val="bg1"/>
                    </a:solidFill>
                    <a:latin typeface="Barlow" panose="00000500000000000000" pitchFamily="2" charset="0"/>
                    <a:ea typeface="Arial"/>
                    <a:cs typeface="Aria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Sheet1!$B$4:$G$4</c:f>
              <c:numCache>
                <c:formatCode>0</c:formatCode>
                <c:ptCount val="6"/>
                <c:pt idx="0" formatCode="General">
                  <c:v>14</c:v>
                </c:pt>
                <c:pt idx="1">
                  <c:v>15</c:v>
                </c:pt>
                <c:pt idx="2">
                  <c:v>15</c:v>
                </c:pt>
                <c:pt idx="3">
                  <c:v>16</c:v>
                </c:pt>
                <c:pt idx="4">
                  <c:v>17</c:v>
                </c:pt>
                <c:pt idx="5">
                  <c:v>18</c:v>
                </c:pt>
              </c:numCache>
            </c:numRef>
          </c:val>
          <c:extLst>
            <c:ext xmlns:c16="http://schemas.microsoft.com/office/drawing/2014/chart" uri="{C3380CC4-5D6E-409C-BE32-E72D297353CC}">
              <c16:uniqueId val="{00000004-B9C9-462B-A208-8DD025470A3E}"/>
            </c:ext>
          </c:extLst>
        </c:ser>
        <c:dLbls>
          <c:showLegendKey val="0"/>
          <c:showVal val="0"/>
          <c:showCatName val="0"/>
          <c:showSerName val="0"/>
          <c:showPercent val="0"/>
          <c:showBubbleSize val="0"/>
        </c:dLbls>
        <c:gapWidth val="47"/>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200" b="1" i="0" u="none" strike="noStrike" baseline="0">
          <a:solidFill>
            <a:schemeClr val="bg1"/>
          </a:solidFill>
          <a:latin typeface="Franklin Gothic Book" panose="020B0503020102020204" pitchFamily="34" charset="0"/>
          <a:ea typeface="Arial"/>
          <a:cs typeface="Aria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0.8875</cdr:x>
      <cdr:y>0.12877</cdr:y>
    </cdr:from>
    <cdr:to>
      <cdr:x>0.88751</cdr:x>
      <cdr:y>0.22261</cdr:y>
    </cdr:to>
    <cdr:sp macro="" textlink="">
      <cdr:nvSpPr>
        <cdr:cNvPr id="2" name="TextBox 1">
          <a:extLst xmlns:a="http://schemas.openxmlformats.org/drawingml/2006/main">
            <a:ext uri="{FF2B5EF4-FFF2-40B4-BE49-F238E27FC236}">
              <a16:creationId xmlns:a16="http://schemas.microsoft.com/office/drawing/2014/main" id="{F1347E01-900F-F61E-C6DD-C98ACAE4DE1A}"/>
            </a:ext>
          </a:extLst>
        </cdr:cNvPr>
        <cdr:cNvSpPr txBox="1"/>
      </cdr:nvSpPr>
      <cdr:spPr>
        <a:xfrm xmlns:a="http://schemas.openxmlformats.org/drawingml/2006/main">
          <a:off x="7213600" y="521625"/>
          <a:ext cx="65" cy="380169"/>
        </a:xfrm>
        <a:prstGeom xmlns:a="http://schemas.openxmlformats.org/drawingml/2006/main" prst="rect">
          <a:avLst/>
        </a:prstGeom>
        <a:noFill xmlns:a="http://schemas.openxmlformats.org/drawingml/2006/main"/>
      </cdr:spPr>
      <cdr:txBody>
        <a:bodyPr xmlns:a="http://schemas.openxmlformats.org/drawingml/2006/main" vertOverflow="clip" wrap="none" lIns="0" tIns="0" rIns="0" bIns="0" rtlCol="0">
          <a:spAutoFit/>
        </a:bodyPr>
        <a:lstStyle xmlns:a="http://schemas.openxmlformats.org/drawingml/2006/main"/>
        <a:p xmlns:a="http://schemas.openxmlformats.org/drawingml/2006/main">
          <a:pPr algn="l">
            <a:lnSpc>
              <a:spcPct val="115000"/>
            </a:lnSpc>
            <a:spcBef>
              <a:spcPts val="400"/>
            </a:spcBef>
            <a:spcAft>
              <a:spcPts val="400"/>
            </a:spcAft>
          </a:pPr>
          <a:endParaRPr lang="en-IE" sz="2400" dirty="0" err="1">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789325-1B2E-7466-61ED-1087EB5C7E7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IE">
              <a:latin typeface="Barlow" panose="00000500000000000000" pitchFamily="2" charset="0"/>
            </a:endParaRPr>
          </a:p>
        </p:txBody>
      </p:sp>
      <p:sp>
        <p:nvSpPr>
          <p:cNvPr id="3" name="Date Placeholder 2">
            <a:extLst>
              <a:ext uri="{FF2B5EF4-FFF2-40B4-BE49-F238E27FC236}">
                <a16:creationId xmlns:a16="http://schemas.microsoft.com/office/drawing/2014/main" id="{DDE1DC70-0F41-0C0F-1FBD-59A552E1338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09C5E0-7239-4DF2-B13B-C07A305E63AB}" type="datetimeFigureOut">
              <a:rPr lang="en-IE" smtClean="0">
                <a:latin typeface="Barlow" panose="00000500000000000000" pitchFamily="2" charset="0"/>
              </a:rPr>
              <a:t>15/10/2025</a:t>
            </a:fld>
            <a:endParaRPr lang="en-IE">
              <a:latin typeface="Barlow" panose="00000500000000000000" pitchFamily="2" charset="0"/>
            </a:endParaRPr>
          </a:p>
        </p:txBody>
      </p:sp>
      <p:sp>
        <p:nvSpPr>
          <p:cNvPr id="4" name="Footer Placeholder 3">
            <a:extLst>
              <a:ext uri="{FF2B5EF4-FFF2-40B4-BE49-F238E27FC236}">
                <a16:creationId xmlns:a16="http://schemas.microsoft.com/office/drawing/2014/main" id="{BBDF0F28-067A-A3A2-5CBF-79DC500F19E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IE">
              <a:latin typeface="Barlow" panose="00000500000000000000" pitchFamily="2" charset="0"/>
            </a:endParaRPr>
          </a:p>
        </p:txBody>
      </p:sp>
      <p:sp>
        <p:nvSpPr>
          <p:cNvPr id="5" name="Slide Number Placeholder 4">
            <a:extLst>
              <a:ext uri="{FF2B5EF4-FFF2-40B4-BE49-F238E27FC236}">
                <a16:creationId xmlns:a16="http://schemas.microsoft.com/office/drawing/2014/main" id="{63CF5652-445A-4D4F-8C8A-4E06D2AEDBF8}"/>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595D22B-DB49-49AC-83B0-450854671FA3}" type="slidenum">
              <a:rPr lang="en-IE" smtClean="0">
                <a:latin typeface="Barlow" panose="00000500000000000000" pitchFamily="2" charset="0"/>
              </a:rPr>
              <a:t>‹#›</a:t>
            </a:fld>
            <a:endParaRPr lang="en-IE">
              <a:latin typeface="Barlow" panose="00000500000000000000" pitchFamily="2" charset="0"/>
            </a:endParaRPr>
          </a:p>
        </p:txBody>
      </p:sp>
    </p:spTree>
    <p:extLst>
      <p:ext uri="{BB962C8B-B14F-4D97-AF65-F5344CB8AC3E}">
        <p14:creationId xmlns:p14="http://schemas.microsoft.com/office/powerpoint/2010/main" val="471407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Barlow" panose="00000500000000000000" pitchFamily="2" charset="0"/>
              </a:defRPr>
            </a:lvl1pPr>
          </a:lstStyle>
          <a:p>
            <a:endParaRPr lang="en-IE"/>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Barlow" panose="00000500000000000000" pitchFamily="2" charset="0"/>
              </a:defRPr>
            </a:lvl1pPr>
          </a:lstStyle>
          <a:p>
            <a:fld id="{D4E5DF37-2544-4FEE-90B0-EE655F13E8BB}" type="datetimeFigureOut">
              <a:rPr lang="en-IE" smtClean="0"/>
              <a:pPr/>
              <a:t>15/10/2025</a:t>
            </a:fld>
            <a:endParaRPr lang="en-IE"/>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Barlow" panose="00000500000000000000" pitchFamily="2" charset="0"/>
              </a:defRPr>
            </a:lvl1pPr>
          </a:lstStyle>
          <a:p>
            <a:endParaRPr lang="en-IE"/>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Barlow" panose="00000500000000000000" pitchFamily="2" charset="0"/>
              </a:defRPr>
            </a:lvl1pPr>
          </a:lstStyle>
          <a:p>
            <a:fld id="{C5B785ED-84AC-430E-8E94-07438CFB5F0D}" type="slidenum">
              <a:rPr lang="en-IE" smtClean="0"/>
              <a:pPr/>
              <a:t>‹#›</a:t>
            </a:fld>
            <a:endParaRPr lang="en-IE"/>
          </a:p>
        </p:txBody>
      </p:sp>
    </p:spTree>
    <p:extLst>
      <p:ext uri="{BB962C8B-B14F-4D97-AF65-F5344CB8AC3E}">
        <p14:creationId xmlns:p14="http://schemas.microsoft.com/office/powerpoint/2010/main" val="1734183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Barlow" panose="00000500000000000000" pitchFamily="2" charset="0"/>
        <a:ea typeface="+mn-ea"/>
        <a:cs typeface="+mn-cs"/>
      </a:defRPr>
    </a:lvl1pPr>
    <a:lvl2pPr marL="457200" algn="l" defTabSz="914400" rtl="0" eaLnBrk="1" latinLnBrk="0" hangingPunct="1">
      <a:defRPr sz="1200" kern="1200">
        <a:solidFill>
          <a:schemeClr val="tx1"/>
        </a:solidFill>
        <a:latin typeface="Barlow" panose="00000500000000000000" pitchFamily="2" charset="0"/>
        <a:ea typeface="+mn-ea"/>
        <a:cs typeface="+mn-cs"/>
      </a:defRPr>
    </a:lvl2pPr>
    <a:lvl3pPr marL="914400" algn="l" defTabSz="914400" rtl="0" eaLnBrk="1" latinLnBrk="0" hangingPunct="1">
      <a:defRPr sz="1200" kern="1200">
        <a:solidFill>
          <a:schemeClr val="tx1"/>
        </a:solidFill>
        <a:latin typeface="Barlow" panose="00000500000000000000" pitchFamily="2" charset="0"/>
        <a:ea typeface="+mn-ea"/>
        <a:cs typeface="+mn-cs"/>
      </a:defRPr>
    </a:lvl3pPr>
    <a:lvl4pPr marL="1371600" algn="l" defTabSz="914400" rtl="0" eaLnBrk="1" latinLnBrk="0" hangingPunct="1">
      <a:defRPr sz="1200" kern="1200">
        <a:solidFill>
          <a:schemeClr val="tx1"/>
        </a:solidFill>
        <a:latin typeface="Barlow" panose="00000500000000000000" pitchFamily="2" charset="0"/>
        <a:ea typeface="+mn-ea"/>
        <a:cs typeface="+mn-cs"/>
      </a:defRPr>
    </a:lvl4pPr>
    <a:lvl5pPr marL="1828800" algn="l" defTabSz="914400" rtl="0" eaLnBrk="1" latinLnBrk="0" hangingPunct="1">
      <a:defRPr sz="1200" kern="1200">
        <a:solidFill>
          <a:schemeClr val="tx1"/>
        </a:solidFill>
        <a:latin typeface="Barlow"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45911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20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120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512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9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73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4B1B6C1-33AC-B44F-F124-97C0777295BC}"/>
              </a:ext>
            </a:extLst>
          </p:cNvPr>
          <p:cNvSpPr>
            <a:spLocks noGrp="1"/>
          </p:cNvSpPr>
          <p:nvPr>
            <p:ph type="body" idx="1"/>
          </p:nvPr>
        </p:nvSpPr>
        <p:spPr/>
        <p:txBody>
          <a:bodyPr/>
          <a:lstStyle/>
          <a:p>
            <a:r>
              <a:rPr lang="en-US" dirty="0"/>
              <a:t>Influence of Trump and tariffs / trade wars?</a:t>
            </a:r>
            <a:endParaRPr lang="en-IE" dirty="0"/>
          </a:p>
        </p:txBody>
      </p:sp>
    </p:spTree>
    <p:extLst>
      <p:ext uri="{BB962C8B-B14F-4D97-AF65-F5344CB8AC3E}">
        <p14:creationId xmlns:p14="http://schemas.microsoft.com/office/powerpoint/2010/main" val="4105830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45B54AD-12D2-6F05-F995-4E55152B25EF}"/>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413053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631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75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1364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5B785ED-84AC-430E-8E94-07438CFB5F0D}" type="slidenum">
              <a:rPr lang="en-IE" smtClean="0"/>
              <a:pPr/>
              <a:t>3</a:t>
            </a:fld>
            <a:endParaRPr lang="en-IE"/>
          </a:p>
        </p:txBody>
      </p:sp>
    </p:spTree>
    <p:extLst>
      <p:ext uri="{BB962C8B-B14F-4D97-AF65-F5344CB8AC3E}">
        <p14:creationId xmlns:p14="http://schemas.microsoft.com/office/powerpoint/2010/main" val="394462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4725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075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595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425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52BE308-124A-10D8-B855-AD9842754D45}"/>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527496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0709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044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6921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7011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956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E85B5C65-DEFA-8C13-7559-96F6D4052D54}"/>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165359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00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0540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161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D54FA31-B09B-B28A-A987-23C35A11F460}"/>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069053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40E189-99FA-AA7A-782B-701BE1D3ABF7}"/>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11940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640E189-99FA-AA7A-782B-701BE1D3ABF7}"/>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257277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961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875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522807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433976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07832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1972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190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88563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27260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4577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038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1433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7970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6D414-6B23-9F42-9448-CEFC2FD7CC33}"/>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19D41877-C3B1-DC00-9231-E0DB24FECAE7}"/>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0139122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B68B0-FAFA-B199-C494-FBB3D4A7E698}"/>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C97CFAFD-54AF-97C7-D458-B08419EB9FF5}"/>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802338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8149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DEA2C-D693-BB3A-807B-3E31B4A64EF3}"/>
            </a:ext>
          </a:extLst>
        </p:cNvPr>
        <p:cNvGrpSpPr/>
        <p:nvPr/>
      </p:nvGrpSpPr>
      <p:grpSpPr>
        <a:xfrm>
          <a:off x="0" y="0"/>
          <a:ext cx="0" cy="0"/>
          <a:chOff x="0" y="0"/>
          <a:chExt cx="0" cy="0"/>
        </a:xfrm>
      </p:grpSpPr>
    </p:spTree>
    <p:extLst>
      <p:ext uri="{BB962C8B-B14F-4D97-AF65-F5344CB8AC3E}">
        <p14:creationId xmlns:p14="http://schemas.microsoft.com/office/powerpoint/2010/main" val="36886976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721F-D616-7D9B-4ED1-4FE9D7A23350}"/>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6C493D3F-9799-0318-D06D-17BD4F07A6F8}"/>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8872285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D3FBC-4E4F-A6A9-B84F-045B00FD00FD}"/>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BD14C72C-48D2-046D-FD36-734D21A3055C}"/>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5387492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F3097-0CC3-04FE-FA1F-7281400FE662}"/>
            </a:ext>
          </a:extLst>
        </p:cNvPr>
        <p:cNvGrpSpPr/>
        <p:nvPr/>
      </p:nvGrpSpPr>
      <p:grpSpPr>
        <a:xfrm>
          <a:off x="0" y="0"/>
          <a:ext cx="0" cy="0"/>
          <a:chOff x="0" y="0"/>
          <a:chExt cx="0" cy="0"/>
        </a:xfrm>
      </p:grpSpPr>
      <p:sp>
        <p:nvSpPr>
          <p:cNvPr id="2" name="Notes Placeholder 1">
            <a:extLst>
              <a:ext uri="{FF2B5EF4-FFF2-40B4-BE49-F238E27FC236}">
                <a16:creationId xmlns:a16="http://schemas.microsoft.com/office/drawing/2014/main" id="{3E7E56D3-FFB8-3E79-B514-FEA47155E4AC}"/>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304781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85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5B785ED-84AC-430E-8E94-07438CFB5F0D}" type="slidenum">
              <a:rPr lang="en-IE" smtClean="0"/>
              <a:pPr/>
              <a:t>10</a:t>
            </a:fld>
            <a:endParaRPr lang="en-IE"/>
          </a:p>
        </p:txBody>
      </p:sp>
    </p:spTree>
    <p:extLst>
      <p:ext uri="{BB962C8B-B14F-4D97-AF65-F5344CB8AC3E}">
        <p14:creationId xmlns:p14="http://schemas.microsoft.com/office/powerpoint/2010/main" val="135977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C5B785ED-84AC-430E-8E94-07438CFB5F0D}" type="slidenum">
              <a:rPr lang="en-IE" smtClean="0"/>
              <a:pPr/>
              <a:t>11</a:t>
            </a:fld>
            <a:endParaRPr lang="en-IE"/>
          </a:p>
        </p:txBody>
      </p:sp>
    </p:spTree>
    <p:extLst>
      <p:ext uri="{BB962C8B-B14F-4D97-AF65-F5344CB8AC3E}">
        <p14:creationId xmlns:p14="http://schemas.microsoft.com/office/powerpoint/2010/main" val="47059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046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Cover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91000"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hasCustomPrompt="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br>
              <a:rPr lang="en-US"/>
            </a:br>
            <a:br>
              <a:rPr lang="en-US"/>
            </a:br>
            <a:br>
              <a:rPr lang="en-US"/>
            </a:br>
            <a:br>
              <a:rPr lang="en-US"/>
            </a:br>
            <a:r>
              <a:rPr lang="en-US"/>
              <a:t>Click icon </a:t>
            </a:r>
            <a:br>
              <a:rPr lang="en-US"/>
            </a:br>
            <a:r>
              <a:rPr lang="en-US"/>
              <a:t>to add picture</a:t>
            </a:r>
            <a:endParaRPr lang="en-GB"/>
          </a:p>
        </p:txBody>
      </p:sp>
      <p:sp>
        <p:nvSpPr>
          <p:cNvPr id="4" name="Text Placeholder 16">
            <a:extLst>
              <a:ext uri="{FF2B5EF4-FFF2-40B4-BE49-F238E27FC236}">
                <a16:creationId xmlns:a16="http://schemas.microsoft.com/office/drawing/2014/main" id="{2B307F84-45B4-FBB4-1E6C-CD4B241E73D1}"/>
              </a:ext>
            </a:extLst>
          </p:cNvPr>
          <p:cNvSpPr>
            <a:spLocks noGrp="1"/>
          </p:cNvSpPr>
          <p:nvPr>
            <p:ph type="body" sz="quarter" idx="12" hasCustomPrompt="1"/>
          </p:nvPr>
        </p:nvSpPr>
        <p:spPr>
          <a:xfrm>
            <a:off x="431800" y="3132139"/>
            <a:ext cx="3851275"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5" name="Graphic 5">
            <a:extLst>
              <a:ext uri="{FF2B5EF4-FFF2-40B4-BE49-F238E27FC236}">
                <a16:creationId xmlns:a16="http://schemas.microsoft.com/office/drawing/2014/main" id="{B4C446A2-A5CA-CD71-107A-3877AC1A3F3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6" name="Classification">
            <a:extLst>
              <a:ext uri="{FF2B5EF4-FFF2-40B4-BE49-F238E27FC236}">
                <a16:creationId xmlns:a16="http://schemas.microsoft.com/office/drawing/2014/main" id="{71BA09EF-196E-15DE-A3CE-7A9E5C47A401}"/>
              </a:ext>
              <a:ext uri="{C183D7F6-B498-43B3-948B-1728B52AA6E4}">
                <adec:decorative xmlns:adec="http://schemas.microsoft.com/office/drawing/2017/decorative" val="1"/>
              </a:ext>
            </a:extLst>
          </p:cNvPr>
          <p:cNvSpPr txBox="1">
            <a:spLocks/>
          </p:cNvSpPr>
          <p:nvPr userDrawn="1"/>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41042014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nging box title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2398773"/>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04088068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nging box titl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p:nvPr>
        </p:nvSpPr>
        <p:spPr>
          <a:xfrm>
            <a:off x="653142" y="701874"/>
            <a:ext cx="3149601" cy="1825195"/>
          </a:xfrm>
        </p:spPr>
        <p:txBody>
          <a:bodyPr vert="horz" wrap="square" lIns="0" tIns="0" rIns="0" bIns="0" rtlCol="0" anchor="t">
            <a:noAutofit/>
          </a:bodyPr>
          <a:lstStyle>
            <a:lvl1pPr>
              <a:defRPr lang="en-GB" dirty="0">
                <a:solidFill>
                  <a:schemeClr val="bg1"/>
                </a:solidFill>
              </a:defRPr>
            </a:lvl1pPr>
          </a:lstStyle>
          <a:p>
            <a:pPr lvl="0"/>
            <a:r>
              <a:rPr lang="en-US"/>
              <a:t>Click to edit Master title style</a:t>
            </a:r>
            <a:endParaRPr lang="en-GB"/>
          </a:p>
        </p:txBody>
      </p:sp>
      <p:sp>
        <p:nvSpPr>
          <p:cNvPr id="3" name="Text Placeholder 3">
            <a:extLst>
              <a:ext uri="{FF2B5EF4-FFF2-40B4-BE49-F238E27FC236}">
                <a16:creationId xmlns:a16="http://schemas.microsoft.com/office/drawing/2014/main" id="{A73E53EB-3CF7-23AB-A106-C20DD2520CBC}"/>
              </a:ext>
            </a:extLst>
          </p:cNvPr>
          <p:cNvSpPr>
            <a:spLocks noGrp="1"/>
          </p:cNvSpPr>
          <p:nvPr>
            <p:ph type="body" sz="quarter" idx="10"/>
          </p:nvPr>
        </p:nvSpPr>
        <p:spPr>
          <a:xfrm>
            <a:off x="4332288" y="701675"/>
            <a:ext cx="7416800" cy="4959350"/>
          </a:xfrm>
        </p:spPr>
        <p:txBody>
          <a:bodyPr numCol="1" spcCol="288000"/>
          <a:lstStyle>
            <a:lvl1pPr>
              <a:lnSpc>
                <a:spcPct val="120000"/>
              </a:lnSpc>
              <a:spcBef>
                <a:spcPts val="400"/>
              </a:spcBef>
              <a:spcAft>
                <a:spcPts val="400"/>
              </a:spcAft>
              <a:defRPr sz="1600"/>
            </a:lvl1pPr>
            <a:lvl2pPr>
              <a:lnSpc>
                <a:spcPct val="120000"/>
              </a:lnSpc>
              <a:spcBef>
                <a:spcPts val="400"/>
              </a:spcBef>
              <a:spcAft>
                <a:spcPts val="400"/>
              </a:spcAft>
              <a:defRPr sz="1600"/>
            </a:lvl2pPr>
            <a:lvl3pPr>
              <a:lnSpc>
                <a:spcPct val="120000"/>
              </a:lnSpc>
              <a:spcBef>
                <a:spcPts val="400"/>
              </a:spcBef>
              <a:spcAft>
                <a:spcPts val="400"/>
              </a:spcAft>
              <a:defRPr sz="1600"/>
            </a:lvl3pPr>
            <a:lvl4pPr>
              <a:lnSpc>
                <a:spcPct val="120000"/>
              </a:lnSpc>
              <a:spcBef>
                <a:spcPts val="400"/>
              </a:spcBef>
              <a:spcAft>
                <a:spcPts val="400"/>
              </a:spcAft>
              <a:defRPr sz="1600"/>
            </a:lvl4pPr>
            <a:lvl5pPr>
              <a:lnSpc>
                <a:spcPct val="120000"/>
              </a:lnSpc>
              <a:spcBef>
                <a:spcPts val="40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72311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images_3_summaries">
    <p:bg>
      <p:bgPr>
        <a:solidFill>
          <a:schemeClr val="accent1"/>
        </a:solidFill>
        <a:effectLst/>
      </p:bgPr>
    </p:bg>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7598694-721D-C499-32B8-2559553463B9}"/>
              </a:ext>
              <a:ext uri="{C183D7F6-B498-43B3-948B-1728B52AA6E4}">
                <adec:decorative xmlns:adec="http://schemas.microsoft.com/office/drawing/2017/decorative" val="1"/>
              </a:ext>
            </a:extLst>
          </p:cNvPr>
          <p:cNvSpPr>
            <a:spLocks noGrp="1"/>
          </p:cNvSpPr>
          <p:nvPr>
            <p:ph type="pic" sz="quarter" idx="21" hasCustomPrompt="1"/>
          </p:nvPr>
        </p:nvSpPr>
        <p:spPr>
          <a:xfrm>
            <a:off x="450000"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4113075"/>
            <a:ext cx="3524400" cy="1835288"/>
          </a:xfrm>
        </p:spPr>
        <p:txBody>
          <a:bodyPr>
            <a:noAutofit/>
          </a:bodyPr>
          <a:lstStyle>
            <a:lvl1pPr>
              <a:spcBef>
                <a:spcPts val="400"/>
              </a:spcBef>
              <a:defRPr sz="1600">
                <a:solidFill>
                  <a:schemeClr val="bg1"/>
                </a:solidFill>
              </a:defRPr>
            </a:lvl1pPr>
            <a:lvl2pPr>
              <a:spcBef>
                <a:spcPts val="400"/>
              </a:spcBef>
              <a:defRPr sz="1600">
                <a:solidFill>
                  <a:schemeClr val="bg1"/>
                </a:solidFill>
              </a:defRPr>
            </a:lvl2pPr>
            <a:lvl3pPr>
              <a:spcBef>
                <a:spcPts val="400"/>
              </a:spcBef>
              <a:defRPr sz="16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2z</a:t>
            </a:r>
          </a:p>
        </p:txBody>
      </p:sp>
      <p:sp>
        <p:nvSpPr>
          <p:cNvPr id="26" name="Picture Placeholder 25">
            <a:extLst>
              <a:ext uri="{FF2B5EF4-FFF2-40B4-BE49-F238E27FC236}">
                <a16:creationId xmlns:a16="http://schemas.microsoft.com/office/drawing/2014/main" id="{D497C279-EB05-83B6-CAFE-F19E9494173D}"/>
              </a:ext>
              <a:ext uri="{C183D7F6-B498-43B3-948B-1728B52AA6E4}">
                <adec:decorative xmlns:adec="http://schemas.microsoft.com/office/drawing/2017/decorative" val="1"/>
              </a:ext>
            </a:extLst>
          </p:cNvPr>
          <p:cNvSpPr>
            <a:spLocks noGrp="1"/>
          </p:cNvSpPr>
          <p:nvPr>
            <p:ph type="pic" sz="quarter" idx="22" hasCustomPrompt="1"/>
          </p:nvPr>
        </p:nvSpPr>
        <p:spPr>
          <a:xfrm>
            <a:off x="4336915"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5" name="Placeholder 2">
            <a:extLst>
              <a:ext uri="{FF2B5EF4-FFF2-40B4-BE49-F238E27FC236}">
                <a16:creationId xmlns:a16="http://schemas.microsoft.com/office/drawing/2014/main" id="{2D6D46A2-3813-48AC-B44F-11FED09C9607}"/>
              </a:ext>
            </a:extLst>
          </p:cNvPr>
          <p:cNvSpPr>
            <a:spLocks noGrp="1"/>
          </p:cNvSpPr>
          <p:nvPr>
            <p:ph idx="24" hasCustomPrompt="1"/>
          </p:nvPr>
        </p:nvSpPr>
        <p:spPr>
          <a:xfrm>
            <a:off x="4336840" y="4113075"/>
            <a:ext cx="3524400" cy="1835288"/>
          </a:xfrm>
        </p:spPr>
        <p:txBody>
          <a:bodyPr>
            <a:noAutofit/>
          </a:bodyPr>
          <a:lstStyle>
            <a:lvl1pPr>
              <a:spcBef>
                <a:spcPts val="400"/>
              </a:spcBef>
              <a:defRPr sz="1600">
                <a:solidFill>
                  <a:schemeClr val="bg1"/>
                </a:solidFill>
              </a:defRPr>
            </a:lvl1pPr>
            <a:lvl2pPr>
              <a:spcBef>
                <a:spcPts val="400"/>
              </a:spcBef>
              <a:defRPr sz="1600">
                <a:solidFill>
                  <a:schemeClr val="bg1"/>
                </a:solidFill>
              </a:defRPr>
            </a:lvl2pPr>
            <a:lvl3pPr>
              <a:spcBef>
                <a:spcPts val="400"/>
              </a:spcBef>
              <a:defRPr sz="16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7" name="Picture Placeholder 26">
            <a:extLst>
              <a:ext uri="{FF2B5EF4-FFF2-40B4-BE49-F238E27FC236}">
                <a16:creationId xmlns:a16="http://schemas.microsoft.com/office/drawing/2014/main" id="{436747DF-926E-3B9F-54BC-14918175083E}"/>
              </a:ext>
              <a:ext uri="{C183D7F6-B498-43B3-948B-1728B52AA6E4}">
                <adec:decorative xmlns:adec="http://schemas.microsoft.com/office/drawing/2017/decorative" val="1"/>
              </a:ext>
            </a:extLst>
          </p:cNvPr>
          <p:cNvSpPr>
            <a:spLocks noGrp="1"/>
          </p:cNvSpPr>
          <p:nvPr>
            <p:ph type="pic" sz="quarter" idx="23" hasCustomPrompt="1"/>
          </p:nvPr>
        </p:nvSpPr>
        <p:spPr>
          <a:xfrm>
            <a:off x="8224838" y="1792702"/>
            <a:ext cx="3524250" cy="2140354"/>
          </a:xfrm>
          <a:custGeom>
            <a:avLst/>
            <a:gdLst>
              <a:gd name="connsiteX0" fmla="*/ 0 w 3524250"/>
              <a:gd name="connsiteY0" fmla="*/ 0 h 2140354"/>
              <a:gd name="connsiteX1" fmla="*/ 3524250 w 3524250"/>
              <a:gd name="connsiteY1" fmla="*/ 0 h 2140354"/>
              <a:gd name="connsiteX2" fmla="*/ 3524250 w 3524250"/>
              <a:gd name="connsiteY2" fmla="*/ 1669718 h 2140354"/>
              <a:gd name="connsiteX3" fmla="*/ 3053614 w 3524250"/>
              <a:gd name="connsiteY3" fmla="*/ 2140354 h 2140354"/>
              <a:gd name="connsiteX4" fmla="*/ 0 w 3524250"/>
              <a:gd name="connsiteY4" fmla="*/ 2140354 h 2140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250" h="2140354">
                <a:moveTo>
                  <a:pt x="0" y="0"/>
                </a:moveTo>
                <a:lnTo>
                  <a:pt x="3524250" y="0"/>
                </a:lnTo>
                <a:lnTo>
                  <a:pt x="3524250" y="1669718"/>
                </a:lnTo>
                <a:lnTo>
                  <a:pt x="3053614" y="2140354"/>
                </a:lnTo>
                <a:lnTo>
                  <a:pt x="0" y="2140354"/>
                </a:lnTo>
                <a:close/>
              </a:path>
            </a:pathLst>
          </a:custGeom>
          <a:pattFill prst="wdUpDiag">
            <a:fgClr>
              <a:schemeClr val="bg1">
                <a:lumMod val="95000"/>
              </a:schemeClr>
            </a:fgClr>
            <a:bgClr>
              <a:schemeClr val="bg1"/>
            </a:bgClr>
          </a:pattFill>
        </p:spPr>
        <p:txBody>
          <a:bodyPr wrap="square">
            <a:noAutofit/>
          </a:bodyPr>
          <a:lstStyle>
            <a:lvl1pPr>
              <a:defRPr/>
            </a:lvl1pPr>
          </a:lstStyle>
          <a:p>
            <a:r>
              <a:rPr lang="en-GB"/>
              <a:t>Insert image here</a:t>
            </a:r>
          </a:p>
        </p:txBody>
      </p:sp>
      <p:sp>
        <p:nvSpPr>
          <p:cNvPr id="16" name="Placeholder 3">
            <a:extLst>
              <a:ext uri="{FF2B5EF4-FFF2-40B4-BE49-F238E27FC236}">
                <a16:creationId xmlns:a16="http://schemas.microsoft.com/office/drawing/2014/main" id="{912710EB-D5BC-4555-8C11-D849D8A58199}"/>
              </a:ext>
            </a:extLst>
          </p:cNvPr>
          <p:cNvSpPr>
            <a:spLocks noGrp="1"/>
          </p:cNvSpPr>
          <p:nvPr>
            <p:ph idx="25" hasCustomPrompt="1"/>
          </p:nvPr>
        </p:nvSpPr>
        <p:spPr>
          <a:xfrm>
            <a:off x="8224838" y="4113075"/>
            <a:ext cx="3524400" cy="1835288"/>
          </a:xfrm>
        </p:spPr>
        <p:txBody>
          <a:bodyPr>
            <a:noAutofit/>
          </a:bodyPr>
          <a:lstStyle>
            <a:lvl1pPr>
              <a:spcBef>
                <a:spcPts val="400"/>
              </a:spcBef>
              <a:defRPr sz="1600">
                <a:solidFill>
                  <a:schemeClr val="bg1"/>
                </a:solidFill>
              </a:defRPr>
            </a:lvl1pPr>
            <a:lvl2pPr>
              <a:spcBef>
                <a:spcPts val="400"/>
              </a:spcBef>
              <a:defRPr sz="1600">
                <a:solidFill>
                  <a:schemeClr val="bg1"/>
                </a:solidFill>
              </a:defRPr>
            </a:lvl2pPr>
            <a:lvl3pPr>
              <a:spcBef>
                <a:spcPts val="400"/>
              </a:spcBef>
              <a:defRPr sz="16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B9379921-B222-AEF2-4C24-F79AEBA1BF84}"/>
              </a:ext>
            </a:extLst>
          </p:cNvPr>
          <p:cNvSpPr>
            <a:spLocks noGrp="1"/>
          </p:cNvSpPr>
          <p:nvPr>
            <p:ph type="title"/>
          </p:nvPr>
        </p:nvSpPr>
        <p:spPr/>
        <p:txBody>
          <a:bodyPr vert="horz" wrap="square" lIns="0" tIns="0" rIns="0" bIns="0" rtlCol="0" anchor="b">
            <a:noAutofit/>
          </a:bodyPr>
          <a:lstStyle>
            <a:lvl1pPr>
              <a:defRPr lang="en-GB" dirty="0">
                <a:solidFill>
                  <a:schemeClr val="bg1"/>
                </a:solidFill>
              </a:defRPr>
            </a:lvl1pPr>
          </a:lstStyle>
          <a:p>
            <a:pPr lvl="0"/>
            <a:r>
              <a:rPr lang="en-US"/>
              <a:t>Click to edit Master title style</a:t>
            </a:r>
            <a:endParaRPr lang="en-GB"/>
          </a:p>
        </p:txBody>
      </p:sp>
      <p:sp>
        <p:nvSpPr>
          <p:cNvPr id="18" name="TextBox 17">
            <a:extLst>
              <a:ext uri="{FF2B5EF4-FFF2-40B4-BE49-F238E27FC236}">
                <a16:creationId xmlns:a16="http://schemas.microsoft.com/office/drawing/2014/main" id="{CDC93700-768F-F0BD-FFA2-5E2889AAB11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7BC3E079-CD4E-AFD3-AEB4-D1848C22C062}"/>
              </a:ext>
              <a:ext uri="{C183D7F6-B498-43B3-948B-1728B52AA6E4}">
                <adec:decorative xmlns:adec="http://schemas.microsoft.com/office/drawing/2017/decorative" val="1"/>
              </a:ext>
            </a:extLst>
          </p:cNvPr>
          <p:cNvSpPr txBox="1">
            <a:spLocks/>
          </p:cNvSpPr>
          <p:nvPr userDrawn="1"/>
        </p:nvSpPr>
        <p:spPr>
          <a:xfrm>
            <a:off x="440938" y="6488640"/>
            <a:ext cx="566928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9" name="Picture 8" descr="A blue and black logo&#10;&#10;Description automatically generated">
            <a:extLst>
              <a:ext uri="{FF2B5EF4-FFF2-40B4-BE49-F238E27FC236}">
                <a16:creationId xmlns:a16="http://schemas.microsoft.com/office/drawing/2014/main" id="{D586BCB2-5E4B-C80B-0985-C35798308C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276379510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4_col_4_images_with commentary">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p:nvPr>
        </p:nvSpPr>
        <p:spPr/>
        <p:txBody>
          <a:bodyPr vert="horz" wrap="square" lIns="0" tIns="0" rIns="0" bIns="0" rtlCol="0" anchor="b">
            <a:noAutofit/>
          </a:bodyPr>
          <a:lstStyle>
            <a:lvl1pPr>
              <a:defRPr lang="en-GB" dirty="0">
                <a:solidFill>
                  <a:schemeClr val="bg1"/>
                </a:solidFill>
              </a:defRPr>
            </a:lvl1pPr>
          </a:lstStyle>
          <a:p>
            <a:pPr lvl="0"/>
            <a:r>
              <a:rPr lang="en-US"/>
              <a:t>Click to edit Master title style</a:t>
            </a:r>
            <a:endParaRPr lang="en-GB"/>
          </a:p>
        </p:txBody>
      </p:sp>
      <p:sp>
        <p:nvSpPr>
          <p:cNvPr id="20" name="Picture Placeholder 19">
            <a:extLst>
              <a:ext uri="{FF2B5EF4-FFF2-40B4-BE49-F238E27FC236}">
                <a16:creationId xmlns:a16="http://schemas.microsoft.com/office/drawing/2014/main" id="{BD5D8EA5-7317-FA5E-316E-1D3D71DF6AAB}"/>
              </a:ext>
              <a:ext uri="{C183D7F6-B498-43B3-948B-1728B52AA6E4}">
                <adec:decorative xmlns:adec="http://schemas.microsoft.com/office/drawing/2017/decorative" val="1"/>
              </a:ext>
            </a:extLst>
          </p:cNvPr>
          <p:cNvSpPr>
            <a:spLocks noGrp="1"/>
          </p:cNvSpPr>
          <p:nvPr>
            <p:ph type="pic" sz="quarter" idx="21" hasCustomPrompt="1"/>
          </p:nvPr>
        </p:nvSpPr>
        <p:spPr>
          <a:xfrm>
            <a:off x="457635"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8" name="Text Box 1">
            <a:extLst>
              <a:ext uri="{FF2B5EF4-FFF2-40B4-BE49-F238E27FC236}">
                <a16:creationId xmlns:a16="http://schemas.microsoft.com/office/drawing/2014/main" id="{A4FE8203-E4D0-7D71-9DAB-DCD79DF29458}"/>
              </a:ext>
            </a:extLst>
          </p:cNvPr>
          <p:cNvSpPr>
            <a:spLocks noGrp="1"/>
          </p:cNvSpPr>
          <p:nvPr>
            <p:ph type="body" sz="quarter" idx="26"/>
          </p:nvPr>
        </p:nvSpPr>
        <p:spPr>
          <a:xfrm>
            <a:off x="490148"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9" name="Text Box 2">
            <a:extLst>
              <a:ext uri="{FF2B5EF4-FFF2-40B4-BE49-F238E27FC236}">
                <a16:creationId xmlns:a16="http://schemas.microsoft.com/office/drawing/2014/main" id="{3893695E-4514-8C5C-A541-ACC2C0140DD6}"/>
              </a:ext>
            </a:extLst>
          </p:cNvPr>
          <p:cNvSpPr>
            <a:spLocks noGrp="1"/>
          </p:cNvSpPr>
          <p:nvPr>
            <p:ph type="body" sz="quarter" idx="27"/>
          </p:nvPr>
        </p:nvSpPr>
        <p:spPr>
          <a:xfrm>
            <a:off x="3388265"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0" name="Text Box 3">
            <a:extLst>
              <a:ext uri="{FF2B5EF4-FFF2-40B4-BE49-F238E27FC236}">
                <a16:creationId xmlns:a16="http://schemas.microsoft.com/office/drawing/2014/main" id="{E6E126AC-28F0-4A7D-DC28-46188F46FAA7}"/>
              </a:ext>
            </a:extLst>
          </p:cNvPr>
          <p:cNvSpPr>
            <a:spLocks noGrp="1"/>
          </p:cNvSpPr>
          <p:nvPr>
            <p:ph type="body" sz="quarter" idx="28"/>
          </p:nvPr>
        </p:nvSpPr>
        <p:spPr>
          <a:xfrm>
            <a:off x="6284913" y="4165598"/>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31" name="Text Box 4">
            <a:extLst>
              <a:ext uri="{FF2B5EF4-FFF2-40B4-BE49-F238E27FC236}">
                <a16:creationId xmlns:a16="http://schemas.microsoft.com/office/drawing/2014/main" id="{9A2242AD-0A81-133A-985E-D1CF4585102C}"/>
              </a:ext>
            </a:extLst>
          </p:cNvPr>
          <p:cNvSpPr>
            <a:spLocks noGrp="1"/>
          </p:cNvSpPr>
          <p:nvPr>
            <p:ph type="body" sz="quarter" idx="29"/>
          </p:nvPr>
        </p:nvSpPr>
        <p:spPr>
          <a:xfrm>
            <a:off x="9170020" y="4151084"/>
            <a:ext cx="2563812" cy="1495427"/>
          </a:xfrm>
        </p:spPr>
        <p:txBody>
          <a:bodyPr/>
          <a:lstStyle>
            <a:lvl1pPr>
              <a:lnSpc>
                <a:spcPct val="100000"/>
              </a:lnSpc>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Box 15">
            <a:extLst>
              <a:ext uri="{FF2B5EF4-FFF2-40B4-BE49-F238E27FC236}">
                <a16:creationId xmlns:a16="http://schemas.microsoft.com/office/drawing/2014/main" id="{0B10E05C-FACD-735A-D8B6-65B787A7C515}"/>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8" name="Classification">
            <a:extLst>
              <a:ext uri="{FF2B5EF4-FFF2-40B4-BE49-F238E27FC236}">
                <a16:creationId xmlns:a16="http://schemas.microsoft.com/office/drawing/2014/main" id="{2155CA54-02B7-79F0-5516-A0D416D045E4}"/>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
        <p:nvSpPr>
          <p:cNvPr id="21" name="Picture Placeholder 20">
            <a:extLst>
              <a:ext uri="{FF2B5EF4-FFF2-40B4-BE49-F238E27FC236}">
                <a16:creationId xmlns:a16="http://schemas.microsoft.com/office/drawing/2014/main" id="{4216BF9A-6BA6-35A3-FAD8-E4C7E65B2AA3}"/>
              </a:ext>
              <a:ext uri="{C183D7F6-B498-43B3-948B-1728B52AA6E4}">
                <adec:decorative xmlns:adec="http://schemas.microsoft.com/office/drawing/2017/decorative" val="1"/>
              </a:ext>
            </a:extLst>
          </p:cNvPr>
          <p:cNvSpPr>
            <a:spLocks noGrp="1"/>
          </p:cNvSpPr>
          <p:nvPr>
            <p:ph type="pic" sz="quarter" idx="30" hasCustomPrompt="1"/>
          </p:nvPr>
        </p:nvSpPr>
        <p:spPr>
          <a:xfrm>
            <a:off x="3361349"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2" name="Picture Placeholder 21">
            <a:extLst>
              <a:ext uri="{FF2B5EF4-FFF2-40B4-BE49-F238E27FC236}">
                <a16:creationId xmlns:a16="http://schemas.microsoft.com/office/drawing/2014/main" id="{FC92A1A9-8935-05F9-478C-509E31A7C350}"/>
              </a:ext>
              <a:ext uri="{C183D7F6-B498-43B3-948B-1728B52AA6E4}">
                <adec:decorative xmlns:adec="http://schemas.microsoft.com/office/drawing/2017/decorative" val="1"/>
              </a:ext>
            </a:extLst>
          </p:cNvPr>
          <p:cNvSpPr>
            <a:spLocks noGrp="1"/>
          </p:cNvSpPr>
          <p:nvPr>
            <p:ph type="pic" sz="quarter" idx="31" hasCustomPrompt="1"/>
          </p:nvPr>
        </p:nvSpPr>
        <p:spPr>
          <a:xfrm>
            <a:off x="6265063"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sp>
        <p:nvSpPr>
          <p:cNvPr id="23" name="Picture Placeholder 22">
            <a:extLst>
              <a:ext uri="{FF2B5EF4-FFF2-40B4-BE49-F238E27FC236}">
                <a16:creationId xmlns:a16="http://schemas.microsoft.com/office/drawing/2014/main" id="{C90786FC-B649-5DE3-D2C4-49F260FE2D9B}"/>
              </a:ext>
              <a:ext uri="{C183D7F6-B498-43B3-948B-1728B52AA6E4}">
                <adec:decorative xmlns:adec="http://schemas.microsoft.com/office/drawing/2017/decorative" val="1"/>
              </a:ext>
            </a:extLst>
          </p:cNvPr>
          <p:cNvSpPr>
            <a:spLocks noGrp="1"/>
          </p:cNvSpPr>
          <p:nvPr>
            <p:ph type="pic" sz="quarter" idx="32" hasCustomPrompt="1"/>
          </p:nvPr>
        </p:nvSpPr>
        <p:spPr>
          <a:xfrm>
            <a:off x="9168776" y="1827015"/>
            <a:ext cx="2563200" cy="2183266"/>
          </a:xfrm>
          <a:custGeom>
            <a:avLst/>
            <a:gdLst>
              <a:gd name="connsiteX0" fmla="*/ 0 w 2563200"/>
              <a:gd name="connsiteY0" fmla="*/ 0 h 2183266"/>
              <a:gd name="connsiteX1" fmla="*/ 2563200 w 2563200"/>
              <a:gd name="connsiteY1" fmla="*/ 0 h 2183266"/>
              <a:gd name="connsiteX2" fmla="*/ 2563200 w 2563200"/>
              <a:gd name="connsiteY2" fmla="*/ 1868011 h 2183266"/>
              <a:gd name="connsiteX3" fmla="*/ 2247945 w 2563200"/>
              <a:gd name="connsiteY3" fmla="*/ 2183266 h 2183266"/>
              <a:gd name="connsiteX4" fmla="*/ 0 w 2563200"/>
              <a:gd name="connsiteY4" fmla="*/ 2183266 h 2183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200" h="2183266">
                <a:moveTo>
                  <a:pt x="0" y="0"/>
                </a:moveTo>
                <a:lnTo>
                  <a:pt x="2563200" y="0"/>
                </a:lnTo>
                <a:lnTo>
                  <a:pt x="2563200" y="1868011"/>
                </a:lnTo>
                <a:lnTo>
                  <a:pt x="2247945" y="2183266"/>
                </a:lnTo>
                <a:lnTo>
                  <a:pt x="0" y="2183266"/>
                </a:lnTo>
                <a:close/>
              </a:path>
            </a:pathLst>
          </a:custGeom>
          <a:pattFill prst="wdUpDiag">
            <a:fgClr>
              <a:schemeClr val="bg1">
                <a:lumMod val="95000"/>
              </a:schemeClr>
            </a:fgClr>
            <a:bgClr>
              <a:schemeClr val="bg1"/>
            </a:bgClr>
          </a:pattFill>
        </p:spPr>
        <p:txBody>
          <a:bodyPr wrap="square">
            <a:noAutofit/>
          </a:bodyPr>
          <a:lstStyle>
            <a:lvl1pPr>
              <a:defRPr>
                <a:solidFill>
                  <a:schemeClr val="tx1"/>
                </a:solidFill>
                <a:latin typeface="+mn-lt"/>
              </a:defRPr>
            </a:lvl1pPr>
          </a:lstStyle>
          <a:p>
            <a:r>
              <a:rPr lang="en-GB"/>
              <a:t> </a:t>
            </a:r>
          </a:p>
        </p:txBody>
      </p:sp>
      <p:pic>
        <p:nvPicPr>
          <p:cNvPr id="6" name="Picture 5" descr="A blue and black logo&#10;&#10;Description automatically generated">
            <a:extLst>
              <a:ext uri="{FF2B5EF4-FFF2-40B4-BE49-F238E27FC236}">
                <a16:creationId xmlns:a16="http://schemas.microsoft.com/office/drawing/2014/main" id="{BC24F385-A3D0-1729-5B80-085E1FC35A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326135834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Single column layout">
    <p:bg>
      <p:bgPr>
        <a:solidFill>
          <a:schemeClr val="accent1"/>
        </a:solidFill>
        <a:effectLst/>
      </p:bgPr>
    </p:bg>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1800">
                <a:solidFill>
                  <a:schemeClr val="bg1"/>
                </a:solidFill>
              </a:defRPr>
            </a:lvl1pPr>
            <a:lvl2pPr>
              <a:spcBef>
                <a:spcPts val="400"/>
              </a:spcBef>
              <a:defRPr sz="1800">
                <a:solidFill>
                  <a:schemeClr val="bg1"/>
                </a:solidFill>
              </a:defRPr>
            </a:lvl2pPr>
            <a:lvl3pPr>
              <a:spcBef>
                <a:spcPts val="400"/>
              </a:spcBef>
              <a:defRPr sz="18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vert="horz" wrap="square" lIns="0" tIns="0" rIns="0" bIns="0" rtlCol="0" anchor="b">
            <a:noAutofit/>
          </a:bodyPr>
          <a:lstStyle>
            <a:lvl1pPr>
              <a:defRPr lang="en-GB" dirty="0">
                <a:solidFill>
                  <a:schemeClr val="bg1"/>
                </a:solidFill>
              </a:defRPr>
            </a:lvl1pPr>
          </a:lstStyle>
          <a:p>
            <a:pPr lvl="0"/>
            <a:r>
              <a:rPr lang="en-US"/>
              <a:t>Single column layout</a:t>
            </a:r>
            <a:endParaRPr lang="en-GB"/>
          </a:p>
        </p:txBody>
      </p:sp>
      <p:sp>
        <p:nvSpPr>
          <p:cNvPr id="13" name="TextBox 12">
            <a:extLst>
              <a:ext uri="{FF2B5EF4-FFF2-40B4-BE49-F238E27FC236}">
                <a16:creationId xmlns:a16="http://schemas.microsoft.com/office/drawing/2014/main" id="{33AA7685-C79C-C21F-A344-32CC624F8F20}"/>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50F97186-9DC6-76C8-D496-77920798F0EB}"/>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n-lt"/>
                <a:ea typeface="+mn-ea"/>
                <a:cs typeface="+mn-cs"/>
              </a:rPr>
              <a:t>© Ipsos B&amp;A  | Dóchas Public Engagement Survey | Aug 2025 | Internal | Strictly Confidential</a:t>
            </a:r>
            <a:endParaRPr kumimoji="0" lang="en-GB" sz="800" b="0" i="0" u="none" strike="noStrike" kern="1200" cap="none" spc="0" normalizeH="0" baseline="0" noProof="0">
              <a:ln>
                <a:noFill/>
              </a:ln>
              <a:solidFill>
                <a:prstClr val="white"/>
              </a:solidFill>
              <a:effectLst/>
              <a:uLnTx/>
              <a:uFillTx/>
              <a:latin typeface="+mn-lt"/>
              <a:ea typeface="+mn-ea"/>
              <a:cs typeface="+mn-cs"/>
            </a:endParaRPr>
          </a:p>
        </p:txBody>
      </p:sp>
      <p:pic>
        <p:nvPicPr>
          <p:cNvPr id="7" name="Picture 6" descr="A blue and black logo&#10;&#10;Description automatically generated">
            <a:extLst>
              <a:ext uri="{FF2B5EF4-FFF2-40B4-BE49-F238E27FC236}">
                <a16:creationId xmlns:a16="http://schemas.microsoft.com/office/drawing/2014/main" id="{450F9072-0FD6-81F3-76D3-7F95C2AB7E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362259712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anging side pan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8339B-491C-FFB1-1D03-FBEC566DAE79}"/>
              </a:ext>
            </a:extLst>
          </p:cNvPr>
          <p:cNvSpPr>
            <a:spLocks noGrp="1"/>
          </p:cNvSpPr>
          <p:nvPr>
            <p:ph type="title"/>
          </p:nvPr>
        </p:nvSpPr>
        <p:spPr>
          <a:xfrm>
            <a:off x="442913" y="701874"/>
            <a:ext cx="2598737" cy="2872599"/>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52FEDE2-F5A1-7181-F7EE-8B93838D0D13}"/>
              </a:ext>
            </a:extLst>
          </p:cNvPr>
          <p:cNvSpPr>
            <a:spLocks noGrp="1"/>
          </p:cNvSpPr>
          <p:nvPr>
            <p:ph type="body" sz="quarter" idx="10"/>
          </p:nvPr>
        </p:nvSpPr>
        <p:spPr>
          <a:xfrm>
            <a:off x="3355975" y="701675"/>
            <a:ext cx="8393113" cy="4959350"/>
          </a:xfrm>
        </p:spPr>
        <p:txBody>
          <a:bodyPr numCol="1" spcCol="288000"/>
          <a:lstStyle>
            <a:lvl1pPr>
              <a:lnSpc>
                <a:spcPct val="120000"/>
              </a:lnSpc>
              <a:spcBef>
                <a:spcPts val="400"/>
              </a:spcBef>
              <a:spcAft>
                <a:spcPts val="400"/>
              </a:spcAft>
              <a:defRPr sz="1600"/>
            </a:lvl1pPr>
            <a:lvl2pPr>
              <a:lnSpc>
                <a:spcPct val="120000"/>
              </a:lnSpc>
              <a:spcBef>
                <a:spcPts val="400"/>
              </a:spcBef>
              <a:spcAft>
                <a:spcPts val="400"/>
              </a:spcAft>
              <a:defRPr sz="1600"/>
            </a:lvl2pPr>
            <a:lvl3pPr>
              <a:lnSpc>
                <a:spcPct val="120000"/>
              </a:lnSpc>
              <a:spcBef>
                <a:spcPts val="400"/>
              </a:spcBef>
              <a:spcAft>
                <a:spcPts val="400"/>
              </a:spcAft>
              <a:defRPr sz="1600"/>
            </a:lvl3pPr>
            <a:lvl4pPr>
              <a:lnSpc>
                <a:spcPct val="120000"/>
              </a:lnSpc>
              <a:spcBef>
                <a:spcPts val="400"/>
              </a:spcBef>
              <a:spcAft>
                <a:spcPts val="400"/>
              </a:spcAft>
              <a:defRPr sz="1600"/>
            </a:lvl4pPr>
            <a:lvl5pPr>
              <a:lnSpc>
                <a:spcPct val="120000"/>
              </a:lnSpc>
              <a:spcBef>
                <a:spcPts val="400"/>
              </a:spcBef>
              <a:spcAft>
                <a:spcPts val="4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99230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x 4 boxes">
    <p:spTree>
      <p:nvGrpSpPr>
        <p:cNvPr id="1" name=""/>
        <p:cNvGrpSpPr/>
        <p:nvPr/>
      </p:nvGrpSpPr>
      <p:grpSpPr>
        <a:xfrm>
          <a:off x="0" y="0"/>
          <a:ext cx="0" cy="0"/>
          <a:chOff x="0" y="0"/>
          <a:chExt cx="0" cy="0"/>
        </a:xfrm>
      </p:grpSpPr>
      <p:sp>
        <p:nvSpPr>
          <p:cNvPr id="7" name="Title" descr="Header">
            <a:extLst>
              <a:ext uri="{FF2B5EF4-FFF2-40B4-BE49-F238E27FC236}">
                <a16:creationId xmlns:a16="http://schemas.microsoft.com/office/drawing/2014/main" id="{5245E30C-ACBC-4426-8962-C03D3DB3F088}"/>
              </a:ext>
            </a:extLst>
          </p:cNvPr>
          <p:cNvSpPr>
            <a:spLocks noGrp="1"/>
          </p:cNvSpPr>
          <p:nvPr>
            <p:ph type="title"/>
          </p:nvPr>
        </p:nvSpPr>
        <p:spPr/>
        <p:txBody>
          <a:bodyPr vert="horz" wrap="square" lIns="0" tIns="0" rIns="0" bIns="0" rtlCol="0" anchor="b">
            <a:noAutofit/>
          </a:bodyPr>
          <a:lstStyle>
            <a:lvl1pPr>
              <a:defRPr lang="en-GB" dirty="0"/>
            </a:lvl1pPr>
          </a:lstStyle>
          <a:p>
            <a:pPr lvl="0"/>
            <a:r>
              <a:rPr lang="en-US"/>
              <a:t>Click to edit Master title style</a:t>
            </a:r>
            <a:endParaRPr lang="en-GB"/>
          </a:p>
        </p:txBody>
      </p:sp>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5" name="Placeholder 2">
            <a:extLst>
              <a:ext uri="{FF2B5EF4-FFF2-40B4-BE49-F238E27FC236}">
                <a16:creationId xmlns:a16="http://schemas.microsoft.com/office/drawing/2014/main" id="{FED60B5C-31E2-4ABE-BB94-6CC89A3FD7F2}"/>
              </a:ext>
            </a:extLst>
          </p:cNvPr>
          <p:cNvSpPr>
            <a:spLocks noGrp="1"/>
          </p:cNvSpPr>
          <p:nvPr>
            <p:ph idx="20" hasCustomPrompt="1"/>
          </p:nvPr>
        </p:nvSpPr>
        <p:spPr>
          <a:xfrm>
            <a:off x="3353284"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7" name="Placeholder 3">
            <a:extLst>
              <a:ext uri="{FF2B5EF4-FFF2-40B4-BE49-F238E27FC236}">
                <a16:creationId xmlns:a16="http://schemas.microsoft.com/office/drawing/2014/main" id="{F0AC0C8B-24FF-433E-9C4D-B350C449B331}"/>
              </a:ext>
            </a:extLst>
          </p:cNvPr>
          <p:cNvSpPr>
            <a:spLocks noGrp="1"/>
          </p:cNvSpPr>
          <p:nvPr>
            <p:ph idx="21" hasCustomPrompt="1"/>
          </p:nvPr>
        </p:nvSpPr>
        <p:spPr>
          <a:xfrm>
            <a:off x="6276263"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8" name="Placeholder 4">
            <a:extLst>
              <a:ext uri="{FF2B5EF4-FFF2-40B4-BE49-F238E27FC236}">
                <a16:creationId xmlns:a16="http://schemas.microsoft.com/office/drawing/2014/main" id="{2293604D-A39C-4151-970A-A0EBEBFE9FBE}"/>
              </a:ext>
            </a:extLst>
          </p:cNvPr>
          <p:cNvSpPr>
            <a:spLocks noGrp="1"/>
          </p:cNvSpPr>
          <p:nvPr>
            <p:ph idx="22" hasCustomPrompt="1"/>
          </p:nvPr>
        </p:nvSpPr>
        <p:spPr>
          <a:xfrm>
            <a:off x="9174577" y="1810984"/>
            <a:ext cx="2562696" cy="3850041"/>
          </a:xfrm>
          <a:noFill/>
        </p:spPr>
        <p:txBody>
          <a:bodyPr>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Tree>
    <p:extLst>
      <p:ext uri="{BB962C8B-B14F-4D97-AF65-F5344CB8AC3E}">
        <p14:creationId xmlns:p14="http://schemas.microsoft.com/office/powerpoint/2010/main" val="993040502"/>
      </p:ext>
    </p:extLst>
  </p:cSld>
  <p:clrMapOvr>
    <a:masterClrMapping/>
  </p:clrMapOvr>
  <p:hf hdr="0" ftr="0" dt="0"/>
  <p:extLst>
    <p:ext uri="{DCECCB84-F9BA-43D5-87BE-67443E8EF086}">
      <p15:sldGuideLst xmlns:p15="http://schemas.microsoft.com/office/powerpoint/2012/main">
        <p15:guide id="8" orient="horz" pos="4320">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nging Image Lef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6279300" y="2286000"/>
            <a:ext cx="5456880" cy="3662363"/>
          </a:xfrm>
        </p:spPr>
        <p:txBody>
          <a:bodyPr numCol="2" spcCol="288000">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5" name="Title 4">
            <a:extLst>
              <a:ext uri="{FF2B5EF4-FFF2-40B4-BE49-F238E27FC236}">
                <a16:creationId xmlns:a16="http://schemas.microsoft.com/office/drawing/2014/main" id="{0E9919A9-E10C-40B2-4E9E-9822C6505A93}"/>
              </a:ext>
            </a:extLst>
          </p:cNvPr>
          <p:cNvSpPr>
            <a:spLocks noGrp="1"/>
          </p:cNvSpPr>
          <p:nvPr>
            <p:ph type="title"/>
          </p:nvPr>
        </p:nvSpPr>
        <p:spPr>
          <a:xfrm>
            <a:off x="6267452" y="701874"/>
            <a:ext cx="5481636" cy="1203126"/>
          </a:xfrm>
        </p:spPr>
        <p:txBody>
          <a:bodyPr/>
          <a:lstStyle/>
          <a:p>
            <a:r>
              <a:rPr lang="en-US"/>
              <a:t>Click to edit Master title style</a:t>
            </a:r>
            <a:endParaRPr lang="en-GB"/>
          </a:p>
        </p:txBody>
      </p:sp>
      <p:sp>
        <p:nvSpPr>
          <p:cNvPr id="2" name="Picture Placeholder 1">
            <a:extLst>
              <a:ext uri="{FF2B5EF4-FFF2-40B4-BE49-F238E27FC236}">
                <a16:creationId xmlns:a16="http://schemas.microsoft.com/office/drawing/2014/main" id="{C6845480-75B4-4B86-F67E-4E72A366232F}"/>
              </a:ext>
              <a:ext uri="{C183D7F6-B498-43B3-948B-1728B52AA6E4}">
                <adec:decorative xmlns:adec="http://schemas.microsoft.com/office/drawing/2017/decorative" val="1"/>
              </a:ext>
            </a:extLst>
          </p:cNvPr>
          <p:cNvSpPr>
            <a:spLocks noGrp="1"/>
          </p:cNvSpPr>
          <p:nvPr>
            <p:ph type="pic" sz="quarter" idx="21"/>
          </p:nvPr>
        </p:nvSpPr>
        <p:spPr>
          <a:xfrm>
            <a:off x="465203" y="0"/>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Tree>
    <p:extLst>
      <p:ext uri="{BB962C8B-B14F-4D97-AF65-F5344CB8AC3E}">
        <p14:creationId xmlns:p14="http://schemas.microsoft.com/office/powerpoint/2010/main" val="2987939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nging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C9D3931C-344A-A16B-9670-84E2DE4A2AED}"/>
              </a:ext>
              <a:ext uri="{C183D7F6-B498-43B3-948B-1728B52AA6E4}">
                <adec:decorative xmlns:adec="http://schemas.microsoft.com/office/drawing/2017/decorative" val="1"/>
              </a:ext>
            </a:extLst>
          </p:cNvPr>
          <p:cNvSpPr>
            <a:spLocks noGrp="1"/>
          </p:cNvSpPr>
          <p:nvPr>
            <p:ph type="pic" sz="quarter" idx="21"/>
          </p:nvPr>
        </p:nvSpPr>
        <p:spPr>
          <a:xfrm>
            <a:off x="6262687" y="-197963"/>
            <a:ext cx="5479313" cy="5948363"/>
          </a:xfrm>
          <a:custGeom>
            <a:avLst/>
            <a:gdLst>
              <a:gd name="connsiteX0" fmla="*/ 0 w 5479313"/>
              <a:gd name="connsiteY0" fmla="*/ 0 h 5948363"/>
              <a:gd name="connsiteX1" fmla="*/ 5479313 w 5479313"/>
              <a:gd name="connsiteY1" fmla="*/ 0 h 5948363"/>
              <a:gd name="connsiteX2" fmla="*/ 5479313 w 5479313"/>
              <a:gd name="connsiteY2" fmla="*/ 5233658 h 5948363"/>
              <a:gd name="connsiteX3" fmla="*/ 4764608 w 5479313"/>
              <a:gd name="connsiteY3" fmla="*/ 5948363 h 5948363"/>
              <a:gd name="connsiteX4" fmla="*/ 0 w 547931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9313" h="5948363">
                <a:moveTo>
                  <a:pt x="0" y="0"/>
                </a:moveTo>
                <a:lnTo>
                  <a:pt x="5479313" y="0"/>
                </a:lnTo>
                <a:lnTo>
                  <a:pt x="5479313" y="5233658"/>
                </a:lnTo>
                <a:lnTo>
                  <a:pt x="4764608"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49999" y="1537855"/>
            <a:ext cx="5498363" cy="4410509"/>
          </a:xfrm>
        </p:spPr>
        <p:txBody>
          <a:bodyPr numCol="1" spcCol="288000">
            <a:noAutofit/>
          </a:bodyPr>
          <a:lstStyle>
            <a:lvl1pPr>
              <a:spcBef>
                <a:spcPts val="400"/>
              </a:spcBef>
              <a:defRPr sz="1600">
                <a:solidFill>
                  <a:schemeClr val="tx1"/>
                </a:solidFill>
              </a:defRPr>
            </a:lvl1pPr>
            <a:lvl2pPr>
              <a:spcBef>
                <a:spcPts val="400"/>
              </a:spcBef>
              <a:defRPr sz="1600">
                <a:solidFill>
                  <a:schemeClr val="tx1"/>
                </a:solidFill>
              </a:defRPr>
            </a:lvl2pPr>
            <a:lvl3pPr>
              <a:spcBef>
                <a:spcPts val="400"/>
              </a:spcBef>
              <a:defRPr sz="16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88B6D4E6-07B9-1C8D-69DD-712BC77D3CDE}"/>
              </a:ext>
            </a:extLst>
          </p:cNvPr>
          <p:cNvSpPr>
            <a:spLocks noGrp="1"/>
          </p:cNvSpPr>
          <p:nvPr>
            <p:ph type="title"/>
          </p:nvPr>
        </p:nvSpPr>
        <p:spPr>
          <a:xfrm>
            <a:off x="450000" y="207178"/>
            <a:ext cx="5498363" cy="980902"/>
          </a:xfrm>
        </p:spPr>
        <p:txBody>
          <a:bodyPr vert="horz" wrap="square" lIns="0" tIns="0" rIns="0" bIns="0" rtlCol="0" anchor="b">
            <a:noAutofit/>
          </a:bodyPr>
          <a:lstStyle>
            <a:lvl1pPr>
              <a:defRPr lang="en-GB" sz="2800" dirty="0"/>
            </a:lvl1pPr>
          </a:lstStyle>
          <a:p>
            <a:pPr lvl="0"/>
            <a:r>
              <a:rPr lang="en-US"/>
              <a:t>Click to edit Master title style</a:t>
            </a:r>
            <a:endParaRPr lang="en-GB"/>
          </a:p>
        </p:txBody>
      </p:sp>
    </p:spTree>
    <p:extLst>
      <p:ext uri="{BB962C8B-B14F-4D97-AF65-F5344CB8AC3E}">
        <p14:creationId xmlns:p14="http://schemas.microsoft.com/office/powerpoint/2010/main" val="2468300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Biographies">
    <p:spTree>
      <p:nvGrpSpPr>
        <p:cNvPr id="1" name=""/>
        <p:cNvGrpSpPr/>
        <p:nvPr/>
      </p:nvGrpSpPr>
      <p:grpSpPr>
        <a:xfrm>
          <a:off x="0" y="0"/>
          <a:ext cx="0" cy="0"/>
          <a:chOff x="0" y="0"/>
          <a:chExt cx="0" cy="0"/>
        </a:xfrm>
      </p:grpSpPr>
      <p:sp>
        <p:nvSpPr>
          <p:cNvPr id="16" name="Name 1">
            <a:extLst>
              <a:ext uri="{FF2B5EF4-FFF2-40B4-BE49-F238E27FC236}">
                <a16:creationId xmlns:a16="http://schemas.microsoft.com/office/drawing/2014/main" id="{41154020-330A-4307-8B18-1E1750724F82}"/>
              </a:ext>
            </a:extLst>
          </p:cNvPr>
          <p:cNvSpPr>
            <a:spLocks noGrp="1"/>
          </p:cNvSpPr>
          <p:nvPr>
            <p:ph type="body" sz="quarter" idx="22" hasCustomPrompt="1"/>
          </p:nvPr>
        </p:nvSpPr>
        <p:spPr>
          <a:xfrm>
            <a:off x="442913"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15" name="Placeholder 1">
            <a:extLst>
              <a:ext uri="{FF2B5EF4-FFF2-40B4-BE49-F238E27FC236}">
                <a16:creationId xmlns:a16="http://schemas.microsoft.com/office/drawing/2014/main" id="{A81DA3D4-EF88-48E1-A722-44D4D0FA10B6}"/>
              </a:ext>
            </a:extLst>
          </p:cNvPr>
          <p:cNvSpPr>
            <a:spLocks noGrp="1"/>
          </p:cNvSpPr>
          <p:nvPr>
            <p:ph type="body" sz="quarter" idx="23" hasCustomPrompt="1"/>
          </p:nvPr>
        </p:nvSpPr>
        <p:spPr>
          <a:xfrm>
            <a:off x="442913"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0" name="Name 2">
            <a:extLst>
              <a:ext uri="{FF2B5EF4-FFF2-40B4-BE49-F238E27FC236}">
                <a16:creationId xmlns:a16="http://schemas.microsoft.com/office/drawing/2014/main" id="{71613F17-97E2-4491-9EF3-F01FFDE6E863}"/>
              </a:ext>
            </a:extLst>
          </p:cNvPr>
          <p:cNvSpPr>
            <a:spLocks noGrp="1"/>
          </p:cNvSpPr>
          <p:nvPr>
            <p:ph type="body" sz="quarter" idx="25" hasCustomPrompt="1"/>
          </p:nvPr>
        </p:nvSpPr>
        <p:spPr>
          <a:xfrm>
            <a:off x="2389282"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1" name="Placeholder 2">
            <a:extLst>
              <a:ext uri="{FF2B5EF4-FFF2-40B4-BE49-F238E27FC236}">
                <a16:creationId xmlns:a16="http://schemas.microsoft.com/office/drawing/2014/main" id="{6F22912B-7D36-4077-8BFB-FDA6B7BA0EA9}"/>
              </a:ext>
            </a:extLst>
          </p:cNvPr>
          <p:cNvSpPr>
            <a:spLocks noGrp="1"/>
          </p:cNvSpPr>
          <p:nvPr>
            <p:ph type="body" sz="quarter" idx="26" hasCustomPrompt="1"/>
          </p:nvPr>
        </p:nvSpPr>
        <p:spPr>
          <a:xfrm>
            <a:off x="2389282"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4" name="Name 3">
            <a:extLst>
              <a:ext uri="{FF2B5EF4-FFF2-40B4-BE49-F238E27FC236}">
                <a16:creationId xmlns:a16="http://schemas.microsoft.com/office/drawing/2014/main" id="{4ACD92D7-D8E5-4F1B-8FF3-A92BC817BD5B}"/>
              </a:ext>
            </a:extLst>
          </p:cNvPr>
          <p:cNvSpPr>
            <a:spLocks noGrp="1"/>
          </p:cNvSpPr>
          <p:nvPr>
            <p:ph type="body" sz="quarter" idx="28" hasCustomPrompt="1"/>
          </p:nvPr>
        </p:nvSpPr>
        <p:spPr>
          <a:xfrm>
            <a:off x="4335651" y="1716405"/>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5" name="Placeholder 3">
            <a:extLst>
              <a:ext uri="{FF2B5EF4-FFF2-40B4-BE49-F238E27FC236}">
                <a16:creationId xmlns:a16="http://schemas.microsoft.com/office/drawing/2014/main" id="{459EAA34-4CBD-4836-8FB9-E4972A4D4702}"/>
              </a:ext>
            </a:extLst>
          </p:cNvPr>
          <p:cNvSpPr>
            <a:spLocks noGrp="1"/>
          </p:cNvSpPr>
          <p:nvPr>
            <p:ph type="body" sz="quarter" idx="29" hasCustomPrompt="1"/>
          </p:nvPr>
        </p:nvSpPr>
        <p:spPr>
          <a:xfrm>
            <a:off x="4324491" y="4137438"/>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7" name="Name 4">
            <a:extLst>
              <a:ext uri="{FF2B5EF4-FFF2-40B4-BE49-F238E27FC236}">
                <a16:creationId xmlns:a16="http://schemas.microsoft.com/office/drawing/2014/main" id="{95119930-DF3D-4F95-9821-DD803BEC06B8}"/>
              </a:ext>
            </a:extLst>
          </p:cNvPr>
          <p:cNvSpPr>
            <a:spLocks noGrp="1"/>
          </p:cNvSpPr>
          <p:nvPr>
            <p:ph type="body" sz="quarter" idx="31" hasCustomPrompt="1"/>
          </p:nvPr>
        </p:nvSpPr>
        <p:spPr>
          <a:xfrm>
            <a:off x="6282020"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28" name="Placeholder 4">
            <a:extLst>
              <a:ext uri="{FF2B5EF4-FFF2-40B4-BE49-F238E27FC236}">
                <a16:creationId xmlns:a16="http://schemas.microsoft.com/office/drawing/2014/main" id="{F1EC47F3-3364-4097-9549-A48AAC2F5219}"/>
              </a:ext>
            </a:extLst>
          </p:cNvPr>
          <p:cNvSpPr>
            <a:spLocks noGrp="1"/>
          </p:cNvSpPr>
          <p:nvPr>
            <p:ph type="body" sz="quarter" idx="32" hasCustomPrompt="1"/>
          </p:nvPr>
        </p:nvSpPr>
        <p:spPr>
          <a:xfrm>
            <a:off x="6258930"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0" name="Name 5">
            <a:extLst>
              <a:ext uri="{FF2B5EF4-FFF2-40B4-BE49-F238E27FC236}">
                <a16:creationId xmlns:a16="http://schemas.microsoft.com/office/drawing/2014/main" id="{8BC3BB59-8297-4139-8EEB-7AA6A362059C}"/>
              </a:ext>
            </a:extLst>
          </p:cNvPr>
          <p:cNvSpPr>
            <a:spLocks noGrp="1"/>
          </p:cNvSpPr>
          <p:nvPr>
            <p:ph type="body" sz="quarter" idx="34" hasCustomPrompt="1"/>
          </p:nvPr>
        </p:nvSpPr>
        <p:spPr>
          <a:xfrm>
            <a:off x="8228389" y="1728407"/>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1" name="Placeholder 5">
            <a:extLst>
              <a:ext uri="{FF2B5EF4-FFF2-40B4-BE49-F238E27FC236}">
                <a16:creationId xmlns:a16="http://schemas.microsoft.com/office/drawing/2014/main" id="{3539E75B-AA24-4E49-B21A-8AAB8E62C410}"/>
              </a:ext>
            </a:extLst>
          </p:cNvPr>
          <p:cNvSpPr>
            <a:spLocks noGrp="1"/>
          </p:cNvSpPr>
          <p:nvPr>
            <p:ph type="body" sz="quarter" idx="35" hasCustomPrompt="1"/>
          </p:nvPr>
        </p:nvSpPr>
        <p:spPr>
          <a:xfrm>
            <a:off x="8193369" y="4149440"/>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33" name="Name 6">
            <a:extLst>
              <a:ext uri="{FF2B5EF4-FFF2-40B4-BE49-F238E27FC236}">
                <a16:creationId xmlns:a16="http://schemas.microsoft.com/office/drawing/2014/main" id="{3F21806D-0731-464D-A660-3F50C5CAF670}"/>
              </a:ext>
            </a:extLst>
          </p:cNvPr>
          <p:cNvSpPr>
            <a:spLocks noGrp="1"/>
          </p:cNvSpPr>
          <p:nvPr>
            <p:ph type="body" sz="quarter" idx="37" hasCustomPrompt="1"/>
          </p:nvPr>
        </p:nvSpPr>
        <p:spPr>
          <a:xfrm>
            <a:off x="10174757" y="1714892"/>
            <a:ext cx="1573660" cy="589072"/>
          </a:xfrm>
        </p:spPr>
        <p:txBody>
          <a:bodyPr wrap="square" anchor="t">
            <a:spAutoFit/>
          </a:bodyPr>
          <a:lstStyle>
            <a:lvl1pPr>
              <a:spcBef>
                <a:spcPts val="0"/>
              </a:spcBef>
              <a:spcAft>
                <a:spcPts val="0"/>
              </a:spcAft>
              <a:defRPr sz="1800" b="1" cap="none" baseline="0">
                <a:solidFill>
                  <a:schemeClr val="tx1"/>
                </a:solidFill>
              </a:defRPr>
            </a:lvl1pPr>
            <a:lvl2pPr marL="0" indent="0">
              <a:spcBef>
                <a:spcPts val="0"/>
              </a:spcBef>
              <a:spcAft>
                <a:spcPts val="0"/>
              </a:spcAft>
              <a:buFont typeface="Barlow" panose="020B0604020202020204" pitchFamily="34" charset="0"/>
              <a:buNone/>
              <a:defRPr sz="1800" b="1" cap="none" baseline="0">
                <a:solidFill>
                  <a:schemeClr val="tx1"/>
                </a:solidFill>
              </a:defRPr>
            </a:lvl2pPr>
          </a:lstStyle>
          <a:p>
            <a:pPr lvl="0"/>
            <a:r>
              <a:rPr lang="en-GB"/>
              <a:t>First name</a:t>
            </a:r>
          </a:p>
          <a:p>
            <a:pPr lvl="1"/>
            <a:r>
              <a:rPr lang="en-GB"/>
              <a:t>Last name</a:t>
            </a:r>
          </a:p>
        </p:txBody>
      </p:sp>
      <p:sp>
        <p:nvSpPr>
          <p:cNvPr id="34" name="Placeholder 6">
            <a:extLst>
              <a:ext uri="{FF2B5EF4-FFF2-40B4-BE49-F238E27FC236}">
                <a16:creationId xmlns:a16="http://schemas.microsoft.com/office/drawing/2014/main" id="{E534BACD-3BA5-4149-ABE3-6C66E16EC23C}"/>
              </a:ext>
            </a:extLst>
          </p:cNvPr>
          <p:cNvSpPr>
            <a:spLocks noGrp="1"/>
          </p:cNvSpPr>
          <p:nvPr>
            <p:ph type="body" sz="quarter" idx="38" hasCustomPrompt="1"/>
          </p:nvPr>
        </p:nvSpPr>
        <p:spPr>
          <a:xfrm>
            <a:off x="10127809" y="4135925"/>
            <a:ext cx="1573660" cy="1615027"/>
          </a:xfrm>
        </p:spPr>
        <p:txBody>
          <a:bodyPr wrap="square" anchor="t">
            <a:noAutofit/>
          </a:bodyPr>
          <a:lstStyle>
            <a:lvl1pPr>
              <a:spcBef>
                <a:spcPts val="0"/>
              </a:spcBef>
              <a:spcAft>
                <a:spcPts val="0"/>
              </a:spcAft>
              <a:defRPr sz="1600">
                <a:solidFill>
                  <a:schemeClr val="tx1"/>
                </a:solidFill>
              </a:defRPr>
            </a:lvl1pPr>
            <a:lvl2pPr marL="0" indent="0">
              <a:spcBef>
                <a:spcPts val="0"/>
              </a:spcBef>
              <a:spcAft>
                <a:spcPts val="0"/>
              </a:spcAft>
              <a:buFont typeface="Barlow" panose="020B0604020202020204" pitchFamily="34" charset="0"/>
              <a:buNone/>
              <a:defRPr>
                <a:solidFill>
                  <a:schemeClr val="bg1"/>
                </a:solidFill>
              </a:defRPr>
            </a:lvl2pPr>
          </a:lstStyle>
          <a:p>
            <a:pPr lvl="0"/>
            <a:r>
              <a:rPr lang="en-GB"/>
              <a:t>Title and brief role description here</a:t>
            </a:r>
          </a:p>
        </p:txBody>
      </p:sp>
      <p:sp>
        <p:nvSpPr>
          <p:cNvPr id="2" name="Title 1">
            <a:extLst>
              <a:ext uri="{FF2B5EF4-FFF2-40B4-BE49-F238E27FC236}">
                <a16:creationId xmlns:a16="http://schemas.microsoft.com/office/drawing/2014/main" id="{24ADF9F4-0984-90BB-D24E-468E60FF06E5}"/>
              </a:ext>
            </a:extLst>
          </p:cNvPr>
          <p:cNvSpPr>
            <a:spLocks noGrp="1"/>
          </p:cNvSpPr>
          <p:nvPr>
            <p:ph type="title" hasCustomPrompt="1"/>
          </p:nvPr>
        </p:nvSpPr>
        <p:spPr/>
        <p:txBody>
          <a:bodyPr vert="horz" wrap="square" lIns="0" tIns="0" rIns="0" bIns="0" rtlCol="0" anchor="b">
            <a:noAutofit/>
          </a:bodyPr>
          <a:lstStyle>
            <a:lvl1pPr>
              <a:defRPr lang="en-GB" dirty="0"/>
            </a:lvl1pPr>
          </a:lstStyle>
          <a:p>
            <a:pPr lvl="0"/>
            <a:r>
              <a:rPr lang="en-US"/>
              <a:t>Biographies / Team Slide</a:t>
            </a:r>
            <a:endParaRPr lang="en-GB"/>
          </a:p>
        </p:txBody>
      </p:sp>
      <p:sp>
        <p:nvSpPr>
          <p:cNvPr id="3" name="Picture Placeholder 2">
            <a:extLst>
              <a:ext uri="{FF2B5EF4-FFF2-40B4-BE49-F238E27FC236}">
                <a16:creationId xmlns:a16="http://schemas.microsoft.com/office/drawing/2014/main" id="{63AACEFD-B915-0A46-F0D5-18898F9C42EA}"/>
              </a:ext>
              <a:ext uri="{C183D7F6-B498-43B3-948B-1728B52AA6E4}">
                <adec:decorative xmlns:adec="http://schemas.microsoft.com/office/drawing/2017/decorative" val="1"/>
              </a:ext>
            </a:extLst>
          </p:cNvPr>
          <p:cNvSpPr>
            <a:spLocks noGrp="1"/>
          </p:cNvSpPr>
          <p:nvPr>
            <p:ph type="pic" sz="quarter" idx="19"/>
          </p:nvPr>
        </p:nvSpPr>
        <p:spPr>
          <a:xfrm>
            <a:off x="442913" y="242545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4" name="Picture Placeholder 3">
            <a:extLst>
              <a:ext uri="{FF2B5EF4-FFF2-40B4-BE49-F238E27FC236}">
                <a16:creationId xmlns:a16="http://schemas.microsoft.com/office/drawing/2014/main" id="{40929D50-022D-171B-E0D9-189219148AF4}"/>
              </a:ext>
              <a:ext uri="{C183D7F6-B498-43B3-948B-1728B52AA6E4}">
                <adec:decorative xmlns:adec="http://schemas.microsoft.com/office/drawing/2017/decorative" val="1"/>
              </a:ext>
            </a:extLst>
          </p:cNvPr>
          <p:cNvSpPr>
            <a:spLocks noGrp="1"/>
          </p:cNvSpPr>
          <p:nvPr>
            <p:ph type="pic" sz="quarter" idx="39"/>
          </p:nvPr>
        </p:nvSpPr>
        <p:spPr>
          <a:xfrm>
            <a:off x="2389282"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5" name="Picture Placeholder 4">
            <a:extLst>
              <a:ext uri="{FF2B5EF4-FFF2-40B4-BE49-F238E27FC236}">
                <a16:creationId xmlns:a16="http://schemas.microsoft.com/office/drawing/2014/main" id="{55252DD7-7237-AE6F-A768-127C2A883C8D}"/>
              </a:ext>
              <a:ext uri="{C183D7F6-B498-43B3-948B-1728B52AA6E4}">
                <adec:decorative xmlns:adec="http://schemas.microsoft.com/office/drawing/2017/decorative" val="1"/>
              </a:ext>
            </a:extLst>
          </p:cNvPr>
          <p:cNvSpPr>
            <a:spLocks noGrp="1"/>
          </p:cNvSpPr>
          <p:nvPr>
            <p:ph type="pic" sz="quarter" idx="40"/>
          </p:nvPr>
        </p:nvSpPr>
        <p:spPr>
          <a:xfrm>
            <a:off x="4324491"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6" name="Picture Placeholder 5">
            <a:extLst>
              <a:ext uri="{FF2B5EF4-FFF2-40B4-BE49-F238E27FC236}">
                <a16:creationId xmlns:a16="http://schemas.microsoft.com/office/drawing/2014/main" id="{254F9465-CEA1-9BEA-65BC-07DE517E4AC6}"/>
              </a:ext>
              <a:ext uri="{C183D7F6-B498-43B3-948B-1728B52AA6E4}">
                <adec:decorative xmlns:adec="http://schemas.microsoft.com/office/drawing/2017/decorative" val="1"/>
              </a:ext>
            </a:extLst>
          </p:cNvPr>
          <p:cNvSpPr>
            <a:spLocks noGrp="1"/>
          </p:cNvSpPr>
          <p:nvPr>
            <p:ph type="pic" sz="quarter" idx="41"/>
          </p:nvPr>
        </p:nvSpPr>
        <p:spPr>
          <a:xfrm>
            <a:off x="6258930"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7" name="Picture Placeholder 6">
            <a:extLst>
              <a:ext uri="{FF2B5EF4-FFF2-40B4-BE49-F238E27FC236}">
                <a16:creationId xmlns:a16="http://schemas.microsoft.com/office/drawing/2014/main" id="{BC1BCF32-98B4-EADC-44D5-5CEA9370945E}"/>
              </a:ext>
              <a:ext uri="{C183D7F6-B498-43B3-948B-1728B52AA6E4}">
                <adec:decorative xmlns:adec="http://schemas.microsoft.com/office/drawing/2017/decorative" val="1"/>
              </a:ext>
            </a:extLst>
          </p:cNvPr>
          <p:cNvSpPr>
            <a:spLocks noGrp="1"/>
          </p:cNvSpPr>
          <p:nvPr>
            <p:ph type="pic" sz="quarter" idx="42"/>
          </p:nvPr>
        </p:nvSpPr>
        <p:spPr>
          <a:xfrm>
            <a:off x="819336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
        <p:nvSpPr>
          <p:cNvPr id="8" name="Picture Placeholder 7">
            <a:extLst>
              <a:ext uri="{FF2B5EF4-FFF2-40B4-BE49-F238E27FC236}">
                <a16:creationId xmlns:a16="http://schemas.microsoft.com/office/drawing/2014/main" id="{29DEB166-4C7E-A020-1149-92ACB95FF7D1}"/>
              </a:ext>
              <a:ext uri="{C183D7F6-B498-43B3-948B-1728B52AA6E4}">
                <adec:decorative xmlns:adec="http://schemas.microsoft.com/office/drawing/2017/decorative" val="1"/>
              </a:ext>
            </a:extLst>
          </p:cNvPr>
          <p:cNvSpPr>
            <a:spLocks noGrp="1"/>
          </p:cNvSpPr>
          <p:nvPr>
            <p:ph type="pic" sz="quarter" idx="43"/>
          </p:nvPr>
        </p:nvSpPr>
        <p:spPr>
          <a:xfrm>
            <a:off x="10127809" y="2435462"/>
            <a:ext cx="1573660" cy="1573200"/>
          </a:xfrm>
          <a:custGeom>
            <a:avLst/>
            <a:gdLst>
              <a:gd name="connsiteX0" fmla="*/ 0 w 1573660"/>
              <a:gd name="connsiteY0" fmla="*/ 0 h 1573200"/>
              <a:gd name="connsiteX1" fmla="*/ 1573660 w 1573660"/>
              <a:gd name="connsiteY1" fmla="*/ 0 h 1573200"/>
              <a:gd name="connsiteX2" fmla="*/ 1573660 w 1573660"/>
              <a:gd name="connsiteY2" fmla="*/ 1349792 h 1573200"/>
              <a:gd name="connsiteX3" fmla="*/ 1350252 w 1573660"/>
              <a:gd name="connsiteY3" fmla="*/ 1573200 h 1573200"/>
              <a:gd name="connsiteX4" fmla="*/ 0 w 1573660"/>
              <a:gd name="connsiteY4" fmla="*/ 1573200 h 157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660" h="1573200">
                <a:moveTo>
                  <a:pt x="0" y="0"/>
                </a:moveTo>
                <a:lnTo>
                  <a:pt x="1573660" y="0"/>
                </a:lnTo>
                <a:lnTo>
                  <a:pt x="1573660" y="1349792"/>
                </a:lnTo>
                <a:lnTo>
                  <a:pt x="1350252" y="1573200"/>
                </a:lnTo>
                <a:lnTo>
                  <a:pt x="0" y="1573200"/>
                </a:lnTo>
                <a:close/>
              </a:path>
            </a:pathLst>
          </a:custGeom>
          <a:pattFill prst="dkUpDiag">
            <a:fgClr>
              <a:schemeClr val="bg1">
                <a:lumMod val="85000"/>
              </a:schemeClr>
            </a:fgClr>
            <a:bgClr>
              <a:schemeClr val="bg1"/>
            </a:bgClr>
          </a:pattFill>
        </p:spPr>
        <p:txBody>
          <a:bodyPr vert="horz" wrap="square" lIns="0" tIns="0" rIns="0" bIns="0" rtlCol="0" anchor="b">
            <a:noAutofit/>
          </a:bodyPr>
          <a:lstStyle>
            <a:lvl1pPr>
              <a:defRPr lang="en-GB" sz="1200" dirty="0"/>
            </a:lvl1pPr>
          </a:lstStyle>
          <a:p>
            <a:pPr lvl="0" algn="ctr"/>
            <a:r>
              <a:rPr lang="en-US"/>
              <a:t>Click icon to add picture</a:t>
            </a:r>
            <a:endParaRPr lang="en-GB"/>
          </a:p>
        </p:txBody>
      </p:sp>
    </p:spTree>
    <p:extLst>
      <p:ext uri="{BB962C8B-B14F-4D97-AF65-F5344CB8AC3E}">
        <p14:creationId xmlns:p14="http://schemas.microsoft.com/office/powerpoint/2010/main" val="24205733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1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5765600" cy="715669"/>
          </a:xfrm>
        </p:spPr>
        <p:txBody>
          <a:bodyPr/>
          <a:lstStyle>
            <a:lvl1pPr>
              <a:defRPr sz="4800" cap="all" baseline="0">
                <a:solidFill>
                  <a:schemeClr val="tx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300263" cy="68707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 name="connsiteX0" fmla="*/ 6858000 w 10287001"/>
              <a:gd name="connsiteY0" fmla="*/ 0 h 6858000"/>
              <a:gd name="connsiteX1" fmla="*/ 10287001 w 10287001"/>
              <a:gd name="connsiteY1" fmla="*/ 0 h 6858000"/>
              <a:gd name="connsiteX2" fmla="*/ 10287001 w 10287001"/>
              <a:gd name="connsiteY2" fmla="*/ 3467099 h 6858000"/>
              <a:gd name="connsiteX3" fmla="*/ 8636000 w 10287001"/>
              <a:gd name="connsiteY3" fmla="*/ 5080000 h 6858000"/>
              <a:gd name="connsiteX4" fmla="*/ 6896100 w 10287001"/>
              <a:gd name="connsiteY4" fmla="*/ 6858000 h 6858000"/>
              <a:gd name="connsiteX5" fmla="*/ 0 w 10287001"/>
              <a:gd name="connsiteY5" fmla="*/ 6858000 h 6858000"/>
              <a:gd name="connsiteX6" fmla="*/ 6858000 w 10287001"/>
              <a:gd name="connsiteY6" fmla="*/ 0 h 6858000"/>
              <a:gd name="connsiteX0" fmla="*/ 6858000 w 10287001"/>
              <a:gd name="connsiteY0" fmla="*/ 0 h 6870700"/>
              <a:gd name="connsiteX1" fmla="*/ 10287001 w 10287001"/>
              <a:gd name="connsiteY1" fmla="*/ 0 h 6870700"/>
              <a:gd name="connsiteX2" fmla="*/ 10287001 w 10287001"/>
              <a:gd name="connsiteY2" fmla="*/ 3467099 h 6870700"/>
              <a:gd name="connsiteX3" fmla="*/ 10274300 w 10287001"/>
              <a:gd name="connsiteY3" fmla="*/ 6870700 h 6870700"/>
              <a:gd name="connsiteX4" fmla="*/ 6896100 w 10287001"/>
              <a:gd name="connsiteY4" fmla="*/ 6858000 h 6870700"/>
              <a:gd name="connsiteX5" fmla="*/ 0 w 10287001"/>
              <a:gd name="connsiteY5" fmla="*/ 6858000 h 6870700"/>
              <a:gd name="connsiteX6" fmla="*/ 6858000 w 10287001"/>
              <a:gd name="connsiteY6" fmla="*/ 0 h 6870700"/>
              <a:gd name="connsiteX0" fmla="*/ 6858000 w 10300263"/>
              <a:gd name="connsiteY0" fmla="*/ 0 h 6870700"/>
              <a:gd name="connsiteX1" fmla="*/ 10287001 w 10300263"/>
              <a:gd name="connsiteY1" fmla="*/ 0 h 6870700"/>
              <a:gd name="connsiteX2" fmla="*/ 10287001 w 10300263"/>
              <a:gd name="connsiteY2" fmla="*/ 3467099 h 6870700"/>
              <a:gd name="connsiteX3" fmla="*/ 10299700 w 10300263"/>
              <a:gd name="connsiteY3" fmla="*/ 6870700 h 6870700"/>
              <a:gd name="connsiteX4" fmla="*/ 6896100 w 10300263"/>
              <a:gd name="connsiteY4" fmla="*/ 6858000 h 6870700"/>
              <a:gd name="connsiteX5" fmla="*/ 0 w 10300263"/>
              <a:gd name="connsiteY5" fmla="*/ 6858000 h 6870700"/>
              <a:gd name="connsiteX6" fmla="*/ 6858000 w 10300263"/>
              <a:gd name="connsiteY6" fmla="*/ 0 h 687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00263" h="6870700">
                <a:moveTo>
                  <a:pt x="6858000" y="0"/>
                </a:moveTo>
                <a:lnTo>
                  <a:pt x="10287001" y="0"/>
                </a:lnTo>
                <a:lnTo>
                  <a:pt x="10287001" y="3467099"/>
                </a:lnTo>
                <a:cubicBezTo>
                  <a:pt x="10282767" y="4601633"/>
                  <a:pt x="10303934" y="5736166"/>
                  <a:pt x="10299700" y="6870700"/>
                </a:cubicBezTo>
                <a:lnTo>
                  <a:pt x="6896100" y="6858000"/>
                </a:lnTo>
                <a:lnTo>
                  <a:pt x="0" y="6858000"/>
                </a:lnTo>
                <a:lnTo>
                  <a:pt x="6858000" y="0"/>
                </a:lnTo>
                <a:close/>
              </a:path>
            </a:pathLst>
          </a:custGeom>
          <a:pattFill prst="dkUpDiag">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4" name="Text Placeholder 16">
            <a:extLst>
              <a:ext uri="{FF2B5EF4-FFF2-40B4-BE49-F238E27FC236}">
                <a16:creationId xmlns:a16="http://schemas.microsoft.com/office/drawing/2014/main" id="{CCE9AAD8-E91C-C496-B418-A50607DEBA44}"/>
              </a:ext>
            </a:extLst>
          </p:cNvPr>
          <p:cNvSpPr>
            <a:spLocks noGrp="1"/>
          </p:cNvSpPr>
          <p:nvPr>
            <p:ph type="body" sz="quarter" idx="12" hasCustomPrompt="1"/>
          </p:nvPr>
        </p:nvSpPr>
        <p:spPr>
          <a:xfrm>
            <a:off x="431800" y="3132000"/>
            <a:ext cx="3851275" cy="1274763"/>
          </a:xfrm>
        </p:spPr>
        <p:txBody>
          <a:bodyPr/>
          <a:lstStyle>
            <a:lvl1pPr>
              <a:defRPr sz="2400">
                <a:solidFill>
                  <a:schemeClr val="tx1"/>
                </a:solidFill>
              </a:defRPr>
            </a:lvl1pPr>
            <a:lvl2pPr marL="0" indent="0">
              <a:buNone/>
              <a:defRPr/>
            </a:lvl2pPr>
          </a:lstStyle>
          <a:p>
            <a:pPr lvl="0"/>
            <a:r>
              <a:rPr lang="en-US"/>
              <a:t>Optional additional information</a:t>
            </a:r>
          </a:p>
        </p:txBody>
      </p:sp>
      <p:pic>
        <p:nvPicPr>
          <p:cNvPr id="8" name="Graphic 5">
            <a:extLst>
              <a:ext uri="{FF2B5EF4-FFF2-40B4-BE49-F238E27FC236}">
                <a16:creationId xmlns:a16="http://schemas.microsoft.com/office/drawing/2014/main" id="{772666E0-CB0C-4DE0-FD46-15F97A3B409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5" name="Classification">
            <a:extLst>
              <a:ext uri="{FF2B5EF4-FFF2-40B4-BE49-F238E27FC236}">
                <a16:creationId xmlns:a16="http://schemas.microsoft.com/office/drawing/2014/main" id="{02E0428C-0042-0DD5-25E7-9ADC6B9DF05F}"/>
              </a:ext>
              <a:ext uri="{C183D7F6-B498-43B3-948B-1728B52AA6E4}">
                <adec:decorative xmlns:adec="http://schemas.microsoft.com/office/drawing/2017/decorative" val="1"/>
              </a:ext>
            </a:extLst>
          </p:cNvPr>
          <p:cNvSpPr txBox="1">
            <a:spLocks/>
          </p:cNvSpPr>
          <p:nvPr userDrawn="1"/>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tx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1693427914"/>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Quote/Statement slid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hasCustomPrompt="1"/>
          </p:nvPr>
        </p:nvSpPr>
        <p:spPr>
          <a:xfrm>
            <a:off x="431999" y="952108"/>
            <a:ext cx="6603801" cy="1662412"/>
          </a:xfrm>
        </p:spPr>
        <p:txBody>
          <a:bodyPr/>
          <a:lstStyle>
            <a:lvl1pPr>
              <a:lnSpc>
                <a:spcPct val="100000"/>
              </a:lnSpc>
              <a:defRPr sz="3200" b="1" cap="none" baseline="0">
                <a:solidFill>
                  <a:schemeClr val="bg1"/>
                </a:solidFill>
                <a:latin typeface="+mn-lt"/>
              </a:defRPr>
            </a:lvl1pPr>
          </a:lstStyle>
          <a:p>
            <a:r>
              <a:rPr lang="en-US"/>
              <a:t>Quote or statement here – </a:t>
            </a:r>
            <a:br>
              <a:rPr lang="en-US"/>
            </a:br>
            <a:r>
              <a:rPr lang="en-US"/>
              <a:t>only black text is fully accessible on teal, green or orange</a:t>
            </a:r>
            <a:endParaRPr lang="en-GB"/>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4" name="Right Triangle 3">
            <a:extLst>
              <a:ext uri="{FF2B5EF4-FFF2-40B4-BE49-F238E27FC236}">
                <a16:creationId xmlns:a16="http://schemas.microsoft.com/office/drawing/2014/main" id="{5BE389E3-E2EF-EDE2-E4A2-16BA15C4F331}"/>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132987A6-2A9A-15B5-784A-8648882BE9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pic>
        <p:nvPicPr>
          <p:cNvPr id="6" name="Graphic 5">
            <a:extLst>
              <a:ext uri="{FF2B5EF4-FFF2-40B4-BE49-F238E27FC236}">
                <a16:creationId xmlns:a16="http://schemas.microsoft.com/office/drawing/2014/main" id="{5D0B496E-29A3-8DCC-C34E-E3A688B8FAD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5" name="Classification">
            <a:extLst>
              <a:ext uri="{FF2B5EF4-FFF2-40B4-BE49-F238E27FC236}">
                <a16:creationId xmlns:a16="http://schemas.microsoft.com/office/drawing/2014/main" id="{FB15A83E-B7EC-91D7-62B6-BABDCBEBF696}"/>
              </a:ext>
              <a:ext uri="{C183D7F6-B498-43B3-948B-1728B52AA6E4}">
                <adec:decorative xmlns:adec="http://schemas.microsoft.com/office/drawing/2017/decorative" val="1"/>
              </a:ext>
            </a:extLst>
          </p:cNvPr>
          <p:cNvSpPr txBox="1">
            <a:spLocks/>
          </p:cNvSpPr>
          <p:nvPr userDrawn="1"/>
        </p:nvSpPr>
        <p:spPr>
          <a:xfrm>
            <a:off x="440938" y="6497328"/>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3742704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28624" y="1092494"/>
            <a:ext cx="5391605" cy="715669"/>
          </a:xfrm>
        </p:spPr>
        <p:txBody>
          <a:bodyPr/>
          <a:lstStyle>
            <a:lvl1pPr>
              <a:defRPr sz="4800">
                <a:solidFill>
                  <a:schemeClr val="bg1"/>
                </a:solidFill>
                <a:latin typeface="+mj-lt"/>
              </a:defRPr>
            </a:lvl1pPr>
          </a:lstStyle>
          <a:p>
            <a:r>
              <a:rPr lang="en-US"/>
              <a:t>CLICK TO EDIT MASTER TITLE STYLE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
        <p:nvSpPr>
          <p:cNvPr id="12" name="Freeform: Shape 11">
            <a:extLst>
              <a:ext uri="{FF2B5EF4-FFF2-40B4-BE49-F238E27FC236}">
                <a16:creationId xmlns:a16="http://schemas.microsoft.com/office/drawing/2014/main" id="{FC8B51E2-FAFB-6EB4-638C-72A28E67F8E1}"/>
              </a:ext>
            </a:extLst>
          </p:cNvPr>
          <p:cNvSpPr/>
          <p:nvPr/>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sp>
        <p:nvSpPr>
          <p:cNvPr id="6" name="Text Placeholder 16">
            <a:extLst>
              <a:ext uri="{FF2B5EF4-FFF2-40B4-BE49-F238E27FC236}">
                <a16:creationId xmlns:a16="http://schemas.microsoft.com/office/drawing/2014/main" id="{D0EB7A7D-8D5E-F9FC-C8D3-285DE34876F7}"/>
              </a:ext>
            </a:extLst>
          </p:cNvPr>
          <p:cNvSpPr>
            <a:spLocks noGrp="1"/>
          </p:cNvSpPr>
          <p:nvPr>
            <p:ph type="body" sz="quarter" idx="12" hasCustomPrompt="1"/>
          </p:nvPr>
        </p:nvSpPr>
        <p:spPr>
          <a:xfrm>
            <a:off x="431800" y="3494989"/>
            <a:ext cx="3551238" cy="1274763"/>
          </a:xfr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Freeform: Shape 6">
            <a:extLst>
              <a:ext uri="{FF2B5EF4-FFF2-40B4-BE49-F238E27FC236}">
                <a16:creationId xmlns:a16="http://schemas.microsoft.com/office/drawing/2014/main" id="{AD9F6842-DC6A-38D0-9815-9F77EC5535C5}"/>
              </a:ext>
            </a:extLst>
          </p:cNvPr>
          <p:cNvSpPr/>
          <p:nvPr userDrawn="1"/>
        </p:nvSpPr>
        <p:spPr>
          <a:xfrm rot="16200000">
            <a:off x="3619500" y="-1714500"/>
            <a:ext cx="6858000" cy="10287000"/>
          </a:xfrm>
          <a:custGeom>
            <a:avLst/>
            <a:gdLst>
              <a:gd name="connsiteX0" fmla="*/ 6858000 w 6858000"/>
              <a:gd name="connsiteY0" fmla="*/ 6858000 h 10287000"/>
              <a:gd name="connsiteX1" fmla="*/ 6858000 w 6858000"/>
              <a:gd name="connsiteY1" fmla="*/ 10287000 h 10287000"/>
              <a:gd name="connsiteX2" fmla="*/ 3370139 w 6858000"/>
              <a:gd name="connsiteY2" fmla="*/ 10287000 h 10287000"/>
              <a:gd name="connsiteX3" fmla="*/ 0 w 6858000"/>
              <a:gd name="connsiteY3" fmla="*/ 6916861 h 10287000"/>
              <a:gd name="connsiteX4" fmla="*/ 0 w 6858000"/>
              <a:gd name="connsiteY4" fmla="*/ 0 h 10287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0287000">
                <a:moveTo>
                  <a:pt x="6858000" y="6858000"/>
                </a:moveTo>
                <a:lnTo>
                  <a:pt x="6858000" y="10287000"/>
                </a:lnTo>
                <a:lnTo>
                  <a:pt x="3370139" y="10287000"/>
                </a:lnTo>
                <a:lnTo>
                  <a:pt x="0" y="6916861"/>
                </a:lnTo>
                <a:lnTo>
                  <a:pt x="0" y="0"/>
                </a:lnTo>
                <a:close/>
              </a:path>
            </a:pathLst>
          </a:custGeom>
          <a:solidFill>
            <a:schemeClr val="tx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t">
            <a:noAutofit/>
          </a:bodyPr>
          <a:lstStyle/>
          <a:p>
            <a:pPr algn="l">
              <a:lnSpc>
                <a:spcPct val="112000"/>
              </a:lnSpc>
              <a:spcBef>
                <a:spcPts val="400"/>
              </a:spcBef>
              <a:spcAft>
                <a:spcPts val="400"/>
              </a:spcAft>
            </a:pPr>
            <a:endParaRPr lang="en-GB" sz="2400">
              <a:solidFill>
                <a:schemeClr val="tx1"/>
              </a:solidFill>
            </a:endParaRPr>
          </a:p>
        </p:txBody>
      </p:sp>
      <p:pic>
        <p:nvPicPr>
          <p:cNvPr id="8" name="Picture 7" descr="A blue and black logo&#10;&#10;Description automatically generated">
            <a:extLst>
              <a:ext uri="{FF2B5EF4-FFF2-40B4-BE49-F238E27FC236}">
                <a16:creationId xmlns:a16="http://schemas.microsoft.com/office/drawing/2014/main" id="{0ECBBF62-3E0E-84D6-DEE0-82DE2A9FA0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48647" y="6289647"/>
            <a:ext cx="769246" cy="365964"/>
          </a:xfrm>
          <a:prstGeom prst="rect">
            <a:avLst/>
          </a:prstGeom>
        </p:spPr>
      </p:pic>
    </p:spTree>
    <p:extLst>
      <p:ext uri="{BB962C8B-B14F-4D97-AF65-F5344CB8AC3E}">
        <p14:creationId xmlns:p14="http://schemas.microsoft.com/office/powerpoint/2010/main" val="137638020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bleed video">
    <p:spTree>
      <p:nvGrpSpPr>
        <p:cNvPr id="1" name=""/>
        <p:cNvGrpSpPr/>
        <p:nvPr/>
      </p:nvGrpSpPr>
      <p:grpSpPr>
        <a:xfrm>
          <a:off x="0" y="0"/>
          <a:ext cx="0" cy="0"/>
          <a:chOff x="0" y="0"/>
          <a:chExt cx="0" cy="0"/>
        </a:xfrm>
      </p:grpSpPr>
      <p:sp>
        <p:nvSpPr>
          <p:cNvPr id="4" name="Media Placeholder 3">
            <a:extLst>
              <a:ext uri="{FF2B5EF4-FFF2-40B4-BE49-F238E27FC236}">
                <a16:creationId xmlns:a16="http://schemas.microsoft.com/office/drawing/2014/main" id="{BFBDEA92-538F-3B81-D73E-A3E28F80C016}"/>
              </a:ext>
            </a:extLst>
          </p:cNvPr>
          <p:cNvSpPr>
            <a:spLocks noGrp="1"/>
          </p:cNvSpPr>
          <p:nvPr>
            <p:ph type="media" sz="quarter" idx="11" hasCustomPrompt="1"/>
          </p:nvPr>
        </p:nvSpPr>
        <p:spPr>
          <a:xfrm>
            <a:off x="0" y="0"/>
            <a:ext cx="12192000" cy="6858000"/>
          </a:xfr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Full bleed video</a:t>
            </a:r>
          </a:p>
        </p:txBody>
      </p:sp>
      <p:pic>
        <p:nvPicPr>
          <p:cNvPr id="2" name="Graphic 5">
            <a:extLst>
              <a:ext uri="{FF2B5EF4-FFF2-40B4-BE49-F238E27FC236}">
                <a16:creationId xmlns:a16="http://schemas.microsoft.com/office/drawing/2014/main" id="{1050659F-1AE6-F4EA-1FC2-0F93F35AE9CE}"/>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Tree>
    <p:extLst>
      <p:ext uri="{BB962C8B-B14F-4D97-AF65-F5344CB8AC3E}">
        <p14:creationId xmlns:p14="http://schemas.microsoft.com/office/powerpoint/2010/main" val="4028685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tatement or Quote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8B69072-8F91-57EB-1C5E-B1807F844055}"/>
              </a:ext>
              <a:ext uri="{C183D7F6-B498-43B3-948B-1728B52AA6E4}">
                <adec:decorative xmlns:adec="http://schemas.microsoft.com/office/drawing/2017/decorative" val="1"/>
              </a:ext>
            </a:extLst>
          </p:cNvPr>
          <p:cNvSpPr>
            <a:spLocks noGrp="1"/>
          </p:cNvSpPr>
          <p:nvPr>
            <p:ph type="pic" sz="quarter" idx="15"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733800 h 6858000"/>
              <a:gd name="connsiteX3" fmla="*/ 90678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733800"/>
                </a:lnTo>
                <a:lnTo>
                  <a:pt x="90678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icon in centre to add image</a:t>
            </a:r>
            <a:br>
              <a:rPr lang="en-GB"/>
            </a:br>
            <a:r>
              <a:rPr lang="en-GB"/>
              <a:t>Send image to back so elements show on the page</a:t>
            </a:r>
          </a:p>
          <a:p>
            <a:pPr lvl="0" algn="ctr"/>
            <a:endParaRPr lang="en-GB"/>
          </a:p>
          <a:p>
            <a:pPr lvl="0" algn="ctr"/>
            <a:endParaRPr lang="en-GB"/>
          </a:p>
          <a:p>
            <a:pPr lvl="0" algn="ctr"/>
            <a:endParaRPr lang="en-GB"/>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bwMode="white">
          <a:xfrm>
            <a:off x="450000" y="811950"/>
            <a:ext cx="5407103" cy="3742438"/>
          </a:xfrm>
        </p:spPr>
        <p:txBody>
          <a:bodyPr anchor="t"/>
          <a:lstStyle>
            <a:lvl1pPr>
              <a:defRPr sz="3600" cap="none" spc="0" baseline="0">
                <a:solidFill>
                  <a:schemeClr val="bg1"/>
                </a:solidFill>
                <a:latin typeface="+mn-lt"/>
              </a:defRPr>
            </a:lvl1pPr>
          </a:lstStyle>
          <a:p>
            <a:r>
              <a:rPr lang="en-GB"/>
              <a:t>Summary text background image (text can be recoloured depending on image colour)</a:t>
            </a:r>
            <a:endParaRPr lang="fr-FR"/>
          </a:p>
        </p:txBody>
      </p:sp>
      <p:pic>
        <p:nvPicPr>
          <p:cNvPr id="2" name="Graphic 5">
            <a:extLst>
              <a:ext uri="{FF2B5EF4-FFF2-40B4-BE49-F238E27FC236}">
                <a16:creationId xmlns:a16="http://schemas.microsoft.com/office/drawing/2014/main" id="{0A0F3FC4-E60D-9CC7-94C7-8CDB8D22E9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Tree>
    <p:extLst>
      <p:ext uri="{BB962C8B-B14F-4D97-AF65-F5344CB8AC3E}">
        <p14:creationId xmlns:p14="http://schemas.microsoft.com/office/powerpoint/2010/main" val="1435702468"/>
      </p:ext>
    </p:extLst>
  </p:cSld>
  <p:clrMapOvr>
    <a:masterClrMapping/>
  </p:clrMapOvr>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Quote/Statement Style 2">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a:t>TITLE – KEEP HERE FOR ACCESSIBILITY</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0">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CB9AD269-0E94-5F57-BE08-5E10A41EC965}"/>
              </a:ext>
            </a:extLst>
          </p:cNvPr>
          <p:cNvSpPr/>
          <p:nvPr/>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5" name="Right Triangle 4">
            <a:extLst>
              <a:ext uri="{FF2B5EF4-FFF2-40B4-BE49-F238E27FC236}">
                <a16:creationId xmlns:a16="http://schemas.microsoft.com/office/drawing/2014/main" id="{AD1135DF-99C2-8442-95A0-2BE142A567EA}"/>
              </a:ext>
            </a:extLst>
          </p:cNvPr>
          <p:cNvSpPr/>
          <p:nvPr userDrawn="1"/>
        </p:nvSpPr>
        <p:spPr>
          <a:xfrm rot="5400000">
            <a:off x="-39450" y="0"/>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6" name="Classification">
            <a:extLst>
              <a:ext uri="{FF2B5EF4-FFF2-40B4-BE49-F238E27FC236}">
                <a16:creationId xmlns:a16="http://schemas.microsoft.com/office/drawing/2014/main" id="{5DCFC24A-C7DD-C4ED-BB16-E30899EF4F77}"/>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7" name="Picture 6" descr="A blue and black logo&#10;&#10;Description automatically generated">
            <a:extLst>
              <a:ext uri="{FF2B5EF4-FFF2-40B4-BE49-F238E27FC236}">
                <a16:creationId xmlns:a16="http://schemas.microsoft.com/office/drawing/2014/main" id="{BBF232A4-C10F-57DF-0B63-7CC8E15746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2608" y="6272059"/>
            <a:ext cx="769246" cy="365964"/>
          </a:xfrm>
          <a:prstGeom prst="rect">
            <a:avLst/>
          </a:prstGeom>
        </p:spPr>
      </p:pic>
    </p:spTree>
    <p:extLst>
      <p:ext uri="{BB962C8B-B14F-4D97-AF65-F5344CB8AC3E}">
        <p14:creationId xmlns:p14="http://schemas.microsoft.com/office/powerpoint/2010/main" val="11865638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Quote/Statement style 3">
    <p:bg>
      <p:bgPr>
        <a:solidFill>
          <a:schemeClr val="accent1"/>
        </a:solidFill>
        <a:effectLst/>
      </p:bgPr>
    </p:bg>
    <p:spTree>
      <p:nvGrpSpPr>
        <p:cNvPr id="1" name=""/>
        <p:cNvGrpSpPr/>
        <p:nvPr/>
      </p:nvGrpSpPr>
      <p:grpSpPr>
        <a:xfrm>
          <a:off x="0" y="0"/>
          <a:ext cx="0" cy="0"/>
          <a:chOff x="0" y="0"/>
          <a:chExt cx="0" cy="0"/>
        </a:xfrm>
      </p:grpSpPr>
      <p:sp>
        <p:nvSpPr>
          <p:cNvPr id="4" name="Title" descr="Header">
            <a:extLst>
              <a:ext uri="{FF2B5EF4-FFF2-40B4-BE49-F238E27FC236}">
                <a16:creationId xmlns:a16="http://schemas.microsoft.com/office/drawing/2014/main" id="{6953A8D2-20EB-4DFB-893E-8DCA6475DEE1}"/>
              </a:ext>
            </a:extLst>
          </p:cNvPr>
          <p:cNvSpPr>
            <a:spLocks noGrp="1"/>
          </p:cNvSpPr>
          <p:nvPr>
            <p:ph type="title" hasCustomPrompt="1"/>
          </p:nvPr>
        </p:nvSpPr>
        <p:spPr>
          <a:xfrm>
            <a:off x="-39450" y="-775597"/>
            <a:ext cx="9341700" cy="775597"/>
          </a:xfrm>
        </p:spPr>
        <p:txBody>
          <a:bodyPr/>
          <a:lstStyle>
            <a:lvl1pPr>
              <a:defRPr>
                <a:solidFill>
                  <a:schemeClr val="bg1"/>
                </a:solidFill>
              </a:defRPr>
            </a:lvl1pPr>
          </a:lstStyle>
          <a:p>
            <a:r>
              <a:rPr lang="en-US"/>
              <a:t>TITLE – KEEP HERE FOR ACCESSIBILITY</a:t>
            </a:r>
            <a:endParaRPr lang="en-GB"/>
          </a:p>
        </p:txBody>
      </p:sp>
      <p:sp>
        <p:nvSpPr>
          <p:cNvPr id="21" name="Quote">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33900" y="2110704"/>
            <a:ext cx="8181699" cy="2636591"/>
          </a:xfrm>
        </p:spPr>
        <p:txBody>
          <a:bodyPr anchor="t">
            <a:normAutofit/>
          </a:bodyPr>
          <a:lstStyle>
            <a:lvl1pPr marL="0" indent="0">
              <a:buNone/>
              <a:defRPr sz="3600" b="1">
                <a:solidFill>
                  <a:schemeClr val="bg1"/>
                </a:solidFill>
              </a:defRPr>
            </a:lvl1pPr>
          </a:lstStyle>
          <a:p>
            <a:pPr lvl="0"/>
            <a:r>
              <a:rPr lang="en-GB"/>
              <a:t>Insert your quote here</a:t>
            </a:r>
          </a:p>
        </p:txBody>
      </p:sp>
      <p:sp>
        <p:nvSpPr>
          <p:cNvPr id="2" name="Right Triangle 1">
            <a:extLst>
              <a:ext uri="{FF2B5EF4-FFF2-40B4-BE49-F238E27FC236}">
                <a16:creationId xmlns:a16="http://schemas.microsoft.com/office/drawing/2014/main" id="{CB9AD269-0E94-5F57-BE08-5E10A41EC965}"/>
              </a:ext>
            </a:extLst>
          </p:cNvPr>
          <p:cNvSpPr/>
          <p:nvPr userDrawn="1"/>
        </p:nvSpPr>
        <p:spPr>
          <a:xfrm rot="16200000">
            <a:off x="9067800" y="3733799"/>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0" name="TextBox 9">
            <a:extLst>
              <a:ext uri="{FF2B5EF4-FFF2-40B4-BE49-F238E27FC236}">
                <a16:creationId xmlns:a16="http://schemas.microsoft.com/office/drawing/2014/main" id="{0144A53C-A760-B980-C1BA-3D631697281C}"/>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5" name="Right Triangle 4">
            <a:extLst>
              <a:ext uri="{FF2B5EF4-FFF2-40B4-BE49-F238E27FC236}">
                <a16:creationId xmlns:a16="http://schemas.microsoft.com/office/drawing/2014/main" id="{07B1A339-6C75-07F1-9C25-457A1585ABE5}"/>
              </a:ext>
            </a:extLst>
          </p:cNvPr>
          <p:cNvSpPr/>
          <p:nvPr userDrawn="1"/>
        </p:nvSpPr>
        <p:spPr>
          <a:xfrm rot="16200000">
            <a:off x="9067800" y="3748313"/>
            <a:ext cx="3124200" cy="312420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6" name="Classification">
            <a:extLst>
              <a:ext uri="{FF2B5EF4-FFF2-40B4-BE49-F238E27FC236}">
                <a16:creationId xmlns:a16="http://schemas.microsoft.com/office/drawing/2014/main" id="{F8DC3398-0EFF-78AD-3FA2-01074899C029}"/>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pic>
        <p:nvPicPr>
          <p:cNvPr id="7" name="Graphic 5">
            <a:extLst>
              <a:ext uri="{FF2B5EF4-FFF2-40B4-BE49-F238E27FC236}">
                <a16:creationId xmlns:a16="http://schemas.microsoft.com/office/drawing/2014/main" id="{13E10383-3022-DCB2-8F12-DCC9BB4347EC}"/>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1172185" y="6317600"/>
            <a:ext cx="722170" cy="342080"/>
          </a:xfrm>
          <a:prstGeom prst="rect">
            <a:avLst/>
          </a:prstGeom>
        </p:spPr>
      </p:pic>
    </p:spTree>
    <p:extLst>
      <p:ext uri="{BB962C8B-B14F-4D97-AF65-F5344CB8AC3E}">
        <p14:creationId xmlns:p14="http://schemas.microsoft.com/office/powerpoint/2010/main" val="42007962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3 key points">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855C23FA-A39C-47E2-B32E-D31B7F81F736}"/>
              </a:ext>
            </a:extLst>
          </p:cNvPr>
          <p:cNvSpPr>
            <a:spLocks noGrp="1"/>
          </p:cNvSpPr>
          <p:nvPr>
            <p:ph type="title" hasCustomPrompt="1"/>
          </p:nvPr>
        </p:nvSpPr>
        <p:spPr/>
        <p:txBody>
          <a:bodyPr/>
          <a:lstStyle>
            <a:lvl1pPr>
              <a:defRPr>
                <a:solidFill>
                  <a:schemeClr val="bg1"/>
                </a:solidFill>
              </a:defRPr>
            </a:lvl1pPr>
          </a:lstStyle>
          <a:p>
            <a:r>
              <a:rPr lang="en-US"/>
              <a:t>3 key points layout</a:t>
            </a:r>
            <a:endParaRPr lang="en-GB"/>
          </a:p>
        </p:txBody>
      </p:sp>
      <p:sp>
        <p:nvSpPr>
          <p:cNvPr id="23" name="No. 1">
            <a:extLst>
              <a:ext uri="{FF2B5EF4-FFF2-40B4-BE49-F238E27FC236}">
                <a16:creationId xmlns:a16="http://schemas.microsoft.com/office/drawing/2014/main" id="{8933E780-68DF-AEFF-FB64-64A8AC3BC8DB}"/>
              </a:ext>
            </a:extLst>
          </p:cNvPr>
          <p:cNvSpPr>
            <a:spLocks noGrp="1"/>
          </p:cNvSpPr>
          <p:nvPr>
            <p:ph type="body" sz="quarter" idx="34" hasCustomPrompt="1"/>
          </p:nvPr>
        </p:nvSpPr>
        <p:spPr>
          <a:xfrm>
            <a:off x="424599" y="1701571"/>
            <a:ext cx="1219200" cy="1045259"/>
          </a:xfrm>
        </p:spPr>
        <p:txBody>
          <a:bodyPr/>
          <a:lstStyle>
            <a:lvl1pPr>
              <a:defRPr sz="9600" b="1">
                <a:solidFill>
                  <a:schemeClr val="tx2"/>
                </a:solidFill>
              </a:defRPr>
            </a:lvl1pPr>
          </a:lstStyle>
          <a:p>
            <a:pPr lvl="0"/>
            <a:r>
              <a:rPr lang="en-US"/>
              <a:t>#</a:t>
            </a:r>
            <a:endParaRPr lang="en-GB"/>
          </a:p>
        </p:txBody>
      </p:sp>
      <p:sp>
        <p:nvSpPr>
          <p:cNvPr id="7" name="Text Placeholder 6">
            <a:extLst>
              <a:ext uri="{FF2B5EF4-FFF2-40B4-BE49-F238E27FC236}">
                <a16:creationId xmlns:a16="http://schemas.microsoft.com/office/drawing/2014/main" id="{3BF07BEC-475C-D95A-2313-6FF423D69112}"/>
              </a:ext>
            </a:extLst>
          </p:cNvPr>
          <p:cNvSpPr>
            <a:spLocks noGrp="1"/>
          </p:cNvSpPr>
          <p:nvPr>
            <p:ph type="body" sz="quarter" idx="30"/>
          </p:nvPr>
        </p:nvSpPr>
        <p:spPr>
          <a:xfrm>
            <a:off x="449999"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7" name="No. 2">
            <a:extLst>
              <a:ext uri="{FF2B5EF4-FFF2-40B4-BE49-F238E27FC236}">
                <a16:creationId xmlns:a16="http://schemas.microsoft.com/office/drawing/2014/main" id="{30E98F8F-3061-8682-1A3F-E78E0C8D3F9E}"/>
              </a:ext>
            </a:extLst>
          </p:cNvPr>
          <p:cNvSpPr>
            <a:spLocks noGrp="1"/>
          </p:cNvSpPr>
          <p:nvPr>
            <p:ph type="body" sz="quarter" idx="35" hasCustomPrompt="1"/>
          </p:nvPr>
        </p:nvSpPr>
        <p:spPr>
          <a:xfrm>
            <a:off x="4298690" y="1701571"/>
            <a:ext cx="1219200" cy="1045259"/>
          </a:xfrm>
        </p:spPr>
        <p:txBody>
          <a:bodyPr/>
          <a:lstStyle>
            <a:lvl1pPr>
              <a:defRPr sz="9600" b="1">
                <a:solidFill>
                  <a:schemeClr val="accent2"/>
                </a:solidFill>
              </a:defRPr>
            </a:lvl1pPr>
          </a:lstStyle>
          <a:p>
            <a:pPr lvl="0"/>
            <a:r>
              <a:rPr lang="en-US"/>
              <a:t>#</a:t>
            </a:r>
            <a:endParaRPr lang="en-GB"/>
          </a:p>
        </p:txBody>
      </p:sp>
      <p:sp>
        <p:nvSpPr>
          <p:cNvPr id="8" name="Text Placeholder 7">
            <a:extLst>
              <a:ext uri="{FF2B5EF4-FFF2-40B4-BE49-F238E27FC236}">
                <a16:creationId xmlns:a16="http://schemas.microsoft.com/office/drawing/2014/main" id="{4812F4A0-FD3C-1B4E-7C0D-A6CD56FB0F3F}"/>
              </a:ext>
            </a:extLst>
          </p:cNvPr>
          <p:cNvSpPr>
            <a:spLocks noGrp="1"/>
          </p:cNvSpPr>
          <p:nvPr>
            <p:ph type="body" sz="quarter" idx="31"/>
          </p:nvPr>
        </p:nvSpPr>
        <p:spPr>
          <a:xfrm>
            <a:off x="4332287"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32" name="No. 3">
            <a:extLst>
              <a:ext uri="{FF2B5EF4-FFF2-40B4-BE49-F238E27FC236}">
                <a16:creationId xmlns:a16="http://schemas.microsoft.com/office/drawing/2014/main" id="{60835E92-0DA1-DBA3-87F3-D6CA2B63B035}"/>
              </a:ext>
            </a:extLst>
          </p:cNvPr>
          <p:cNvSpPr>
            <a:spLocks noGrp="1"/>
          </p:cNvSpPr>
          <p:nvPr>
            <p:ph type="body" sz="quarter" idx="36" hasCustomPrompt="1"/>
          </p:nvPr>
        </p:nvSpPr>
        <p:spPr>
          <a:xfrm>
            <a:off x="8162924" y="1701571"/>
            <a:ext cx="1219200" cy="1045259"/>
          </a:xfrm>
        </p:spPr>
        <p:txBody>
          <a:bodyPr/>
          <a:lstStyle>
            <a:lvl1pPr>
              <a:defRPr sz="9600" b="1">
                <a:solidFill>
                  <a:srgbClr val="E3D8F0"/>
                </a:solidFill>
              </a:defRPr>
            </a:lvl1pPr>
          </a:lstStyle>
          <a:p>
            <a:pPr lvl="0"/>
            <a:r>
              <a:rPr lang="en-US"/>
              <a:t>#</a:t>
            </a:r>
            <a:endParaRPr lang="en-GB"/>
          </a:p>
        </p:txBody>
      </p:sp>
      <p:sp>
        <p:nvSpPr>
          <p:cNvPr id="9" name="Text Placeholder 8">
            <a:extLst>
              <a:ext uri="{FF2B5EF4-FFF2-40B4-BE49-F238E27FC236}">
                <a16:creationId xmlns:a16="http://schemas.microsoft.com/office/drawing/2014/main" id="{1CF5EC94-06CC-02DF-99F1-D843B6EC5EE0}"/>
              </a:ext>
            </a:extLst>
          </p:cNvPr>
          <p:cNvSpPr>
            <a:spLocks noGrp="1"/>
          </p:cNvSpPr>
          <p:nvPr>
            <p:ph type="body" sz="quarter" idx="32" hasCustomPrompt="1"/>
          </p:nvPr>
        </p:nvSpPr>
        <p:spPr>
          <a:xfrm>
            <a:off x="8220073" y="3067958"/>
            <a:ext cx="3528000" cy="2583996"/>
          </a:xfrm>
          <a:prstGeom prst="rect">
            <a:avLst/>
          </a:prstGeom>
          <a:noFill/>
        </p:spPr>
        <p:txBody>
          <a:bodyPr wrap="square" lIns="72000" tIns="72000" rIns="72000" bIns="72000">
            <a:noAutofit/>
          </a:bodyPr>
          <a:lstStyle>
            <a:lvl1pPr>
              <a:defRPr sz="2400" b="0">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add text</a:t>
            </a:r>
          </a:p>
        </p:txBody>
      </p:sp>
      <p:sp>
        <p:nvSpPr>
          <p:cNvPr id="17" name="TextBox 16">
            <a:extLst>
              <a:ext uri="{FF2B5EF4-FFF2-40B4-BE49-F238E27FC236}">
                <a16:creationId xmlns:a16="http://schemas.microsoft.com/office/drawing/2014/main" id="{B094FC2C-B470-E22E-D383-B44D7B951CD9}"/>
              </a:ext>
            </a:extLst>
          </p:cNvPr>
          <p:cNvSpPr txBox="1"/>
          <p:nvPr/>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4" name="Classification">
            <a:extLst>
              <a:ext uri="{FF2B5EF4-FFF2-40B4-BE49-F238E27FC236}">
                <a16:creationId xmlns:a16="http://schemas.microsoft.com/office/drawing/2014/main" id="{BDE9B718-478A-69DB-958F-71D9FBF68201}"/>
              </a:ext>
              <a:ext uri="{C183D7F6-B498-43B3-948B-1728B52AA6E4}">
                <adec:decorative xmlns:adec="http://schemas.microsoft.com/office/drawing/2017/decorative" val="1"/>
              </a:ext>
            </a:extLst>
          </p:cNvPr>
          <p:cNvSpPr txBox="1">
            <a:spLocks/>
          </p:cNvSpPr>
          <p:nvPr userDrawn="1"/>
        </p:nvSpPr>
        <p:spPr>
          <a:xfrm>
            <a:off x="440938" y="6374218"/>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solidFill>
                <a:effectLst/>
              </a:rPr>
              <a:t>© Ipsos B&amp;A | Doc Name | Month Year | Version # | Public | Internal/Client Use Only | Strictly Confidential</a:t>
            </a:r>
          </a:p>
        </p:txBody>
      </p:sp>
      <p:pic>
        <p:nvPicPr>
          <p:cNvPr id="5" name="Picture 4" descr="A blue and black logo&#10;&#10;Description automatically generated">
            <a:extLst>
              <a:ext uri="{FF2B5EF4-FFF2-40B4-BE49-F238E27FC236}">
                <a16:creationId xmlns:a16="http://schemas.microsoft.com/office/drawing/2014/main" id="{DD286B1B-A84E-61C0-993F-E696A67BA1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5362" y="6327276"/>
            <a:ext cx="769246" cy="365964"/>
          </a:xfrm>
          <a:prstGeom prst="rect">
            <a:avLst/>
          </a:prstGeom>
        </p:spPr>
      </p:pic>
    </p:spTree>
    <p:extLst>
      <p:ext uri="{BB962C8B-B14F-4D97-AF65-F5344CB8AC3E}">
        <p14:creationId xmlns:p14="http://schemas.microsoft.com/office/powerpoint/2010/main" val="4096395861"/>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_image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249714"/>
            <a:ext cx="3527425" cy="3698649"/>
          </a:xfrm>
        </p:spPr>
        <p:txBody>
          <a:bodyPr/>
          <a:lstStyle/>
          <a:p>
            <a:pPr lvl="0"/>
            <a:r>
              <a:rPr lang="en-US"/>
              <a:t>Click to edit Master text styles</a:t>
            </a:r>
          </a:p>
          <a:p>
            <a:pPr lvl="1"/>
            <a:r>
              <a:rPr lang="en-US"/>
              <a:t>Second level</a:t>
            </a:r>
          </a:p>
          <a:p>
            <a:pPr lvl="2"/>
            <a:r>
              <a:rPr lang="en-US"/>
              <a:t>Third level</a:t>
            </a:r>
          </a:p>
        </p:txBody>
      </p:sp>
      <p:sp>
        <p:nvSpPr>
          <p:cNvPr id="15" name="Picture Placeholder 14">
            <a:extLst>
              <a:ext uri="{FF2B5EF4-FFF2-40B4-BE49-F238E27FC236}">
                <a16:creationId xmlns:a16="http://schemas.microsoft.com/office/drawing/2014/main" id="{E15FE5BE-74FF-2205-1A8F-C1AA45D1D844}"/>
              </a:ext>
              <a:ext uri="{C183D7F6-B498-43B3-948B-1728B52AA6E4}">
                <adec:decorative xmlns:adec="http://schemas.microsoft.com/office/drawing/2017/decorative" val="1"/>
              </a:ext>
            </a:extLst>
          </p:cNvPr>
          <p:cNvSpPr>
            <a:spLocks noGrp="1"/>
          </p:cNvSpPr>
          <p:nvPr>
            <p:ph type="pic" sz="quarter" idx="11" hasCustomPrompt="1"/>
          </p:nvPr>
        </p:nvSpPr>
        <p:spPr>
          <a:xfrm>
            <a:off x="4332288" y="0"/>
            <a:ext cx="7410450" cy="5948363"/>
          </a:xfrm>
          <a:custGeom>
            <a:avLst/>
            <a:gdLst>
              <a:gd name="connsiteX0" fmla="*/ 0 w 7410450"/>
              <a:gd name="connsiteY0" fmla="*/ 0 h 5948363"/>
              <a:gd name="connsiteX1" fmla="*/ 7410450 w 7410450"/>
              <a:gd name="connsiteY1" fmla="*/ 0 h 5948363"/>
              <a:gd name="connsiteX2" fmla="*/ 7410450 w 7410450"/>
              <a:gd name="connsiteY2" fmla="*/ 4975605 h 5948363"/>
              <a:gd name="connsiteX3" fmla="*/ 6437692 w 7410450"/>
              <a:gd name="connsiteY3" fmla="*/ 5948363 h 5948363"/>
              <a:gd name="connsiteX4" fmla="*/ 0 w 74104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10450" h="5948363">
                <a:moveTo>
                  <a:pt x="0" y="0"/>
                </a:moveTo>
                <a:lnTo>
                  <a:pt x="7410450" y="0"/>
                </a:lnTo>
                <a:lnTo>
                  <a:pt x="7410450" y="4975605"/>
                </a:lnTo>
                <a:lnTo>
                  <a:pt x="6437692"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
        <p:nvSpPr>
          <p:cNvPr id="8" name="Title 7">
            <a:extLst>
              <a:ext uri="{FF2B5EF4-FFF2-40B4-BE49-F238E27FC236}">
                <a16:creationId xmlns:a16="http://schemas.microsoft.com/office/drawing/2014/main" id="{FEFA78C8-BF85-C18D-67D3-7D18DF4C9A08}"/>
              </a:ext>
            </a:extLst>
          </p:cNvPr>
          <p:cNvSpPr>
            <a:spLocks noGrp="1"/>
          </p:cNvSpPr>
          <p:nvPr>
            <p:ph type="title"/>
          </p:nvPr>
        </p:nvSpPr>
        <p:spPr>
          <a:xfrm>
            <a:off x="450000" y="701874"/>
            <a:ext cx="3520338" cy="715669"/>
          </a:xfrm>
        </p:spPr>
        <p:txBody>
          <a:bodyPr vert="horz" wrap="square" lIns="0" tIns="0" rIns="0" bIns="0" rtlCol="0" anchor="b">
            <a:noAutofit/>
          </a:bodyPr>
          <a:lstStyle>
            <a:lvl1pPr>
              <a:defRPr lang="en-GB"/>
            </a:lvl1pPr>
          </a:lstStyle>
          <a:p>
            <a:pPr lvl="0"/>
            <a:r>
              <a:rPr lang="en-US"/>
              <a:t>Click to edit Master title style</a:t>
            </a:r>
            <a:endParaRPr lang="en-GB"/>
          </a:p>
        </p:txBody>
      </p:sp>
    </p:spTree>
    <p:extLst>
      <p:ext uri="{BB962C8B-B14F-4D97-AF65-F5344CB8AC3E}">
        <p14:creationId xmlns:p14="http://schemas.microsoft.com/office/powerpoint/2010/main" val="382315146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_image_left">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293257"/>
            <a:ext cx="3526689" cy="3655106"/>
          </a:xfrm>
        </p:spPr>
        <p:txBody>
          <a:bodyPr/>
          <a:lstStyle/>
          <a:p>
            <a:pPr lvl="0"/>
            <a:r>
              <a:rPr lang="en-US"/>
              <a:t>Click to edit Master text styles</a:t>
            </a:r>
          </a:p>
          <a:p>
            <a:pPr lvl="1"/>
            <a:r>
              <a:rPr lang="en-US"/>
              <a:t>Second level</a:t>
            </a:r>
          </a:p>
          <a:p>
            <a:pPr lvl="2"/>
            <a:r>
              <a:rPr lang="en-US"/>
              <a:t>Third level</a:t>
            </a:r>
          </a:p>
        </p:txBody>
      </p:sp>
      <p:sp>
        <p:nvSpPr>
          <p:cNvPr id="8" name="Picture Placeholder 7">
            <a:extLst>
              <a:ext uri="{FF2B5EF4-FFF2-40B4-BE49-F238E27FC236}">
                <a16:creationId xmlns:a16="http://schemas.microsoft.com/office/drawing/2014/main" id="{D01481FF-ECD9-985C-6949-42B804BF01D0}"/>
              </a:ext>
              <a:ext uri="{C183D7F6-B498-43B3-948B-1728B52AA6E4}">
                <adec:decorative xmlns:adec="http://schemas.microsoft.com/office/drawing/2017/decorative" val="1"/>
              </a:ext>
            </a:extLst>
          </p:cNvPr>
          <p:cNvSpPr>
            <a:spLocks noGrp="1"/>
          </p:cNvSpPr>
          <p:nvPr>
            <p:ph type="pic" sz="quarter" idx="11" hasCustomPrompt="1"/>
          </p:nvPr>
        </p:nvSpPr>
        <p:spPr>
          <a:xfrm>
            <a:off x="461476" y="0"/>
            <a:ext cx="7398237" cy="5948363"/>
          </a:xfrm>
          <a:custGeom>
            <a:avLst/>
            <a:gdLst>
              <a:gd name="connsiteX0" fmla="*/ 0 w 7398237"/>
              <a:gd name="connsiteY0" fmla="*/ 0 h 5948363"/>
              <a:gd name="connsiteX1" fmla="*/ 7398237 w 7398237"/>
              <a:gd name="connsiteY1" fmla="*/ 0 h 5948363"/>
              <a:gd name="connsiteX2" fmla="*/ 7398237 w 7398237"/>
              <a:gd name="connsiteY2" fmla="*/ 4958167 h 5948363"/>
              <a:gd name="connsiteX3" fmla="*/ 6408041 w 7398237"/>
              <a:gd name="connsiteY3" fmla="*/ 5948363 h 5948363"/>
              <a:gd name="connsiteX4" fmla="*/ 0 w 7398237"/>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237" h="5948363">
                <a:moveTo>
                  <a:pt x="0" y="0"/>
                </a:moveTo>
                <a:lnTo>
                  <a:pt x="7398237" y="0"/>
                </a:lnTo>
                <a:lnTo>
                  <a:pt x="7398237" y="4958167"/>
                </a:lnTo>
                <a:lnTo>
                  <a:pt x="6408041" y="5948363"/>
                </a:lnTo>
                <a:lnTo>
                  <a:pt x="0" y="5948363"/>
                </a:lnTo>
                <a:close/>
              </a:path>
            </a:pathLst>
          </a:custGeom>
          <a:pattFill prst="wdDnDiag">
            <a:fgClr>
              <a:schemeClr val="bg1">
                <a:lumMod val="85000"/>
              </a:schemeClr>
            </a:fgClr>
            <a:bgClr>
              <a:schemeClr val="bg1"/>
            </a:bgClr>
          </a:pattFill>
        </p:spPr>
        <p:txBody>
          <a:bodyPr wrap="square" anchor="ctr">
            <a:noAutofit/>
          </a:bodyPr>
          <a:lstStyle>
            <a:lvl1pPr algn="ctr">
              <a:defRPr b="1"/>
            </a:lvl1pPr>
          </a:lstStyle>
          <a:p>
            <a:br>
              <a:rPr lang="en-GB"/>
            </a:br>
            <a:br>
              <a:rPr lang="en-GB"/>
            </a:br>
            <a:br>
              <a:rPr lang="en-GB"/>
            </a:br>
            <a:r>
              <a:rPr lang="en-GB"/>
              <a:t>Click icon to </a:t>
            </a:r>
            <a:br>
              <a:rPr lang="en-GB"/>
            </a:br>
            <a:r>
              <a:rPr lang="en-GB"/>
              <a:t>insert image</a:t>
            </a:r>
          </a:p>
        </p:txBody>
      </p:sp>
    </p:spTree>
    <p:extLst>
      <p:ext uri="{BB962C8B-B14F-4D97-AF65-F5344CB8AC3E}">
        <p14:creationId xmlns:p14="http://schemas.microsoft.com/office/powerpoint/2010/main" val="3412259956"/>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_diagram_right">
    <p:spTree>
      <p:nvGrpSpPr>
        <p:cNvPr id="1" name=""/>
        <p:cNvGrpSpPr/>
        <p:nvPr/>
      </p:nvGrpSpPr>
      <p:grpSpPr>
        <a:xfrm>
          <a:off x="0" y="0"/>
          <a:ext cx="0" cy="0"/>
          <a:chOff x="0" y="0"/>
          <a:chExt cx="0" cy="0"/>
        </a:xfrm>
      </p:grpSpPr>
      <p:sp>
        <p:nvSpPr>
          <p:cNvPr id="7" name="Text Box">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3149600"/>
            <a:ext cx="3527425" cy="2798763"/>
          </a:xfrm>
        </p:spPr>
        <p:txBody>
          <a:bodyPr/>
          <a:lstStyle/>
          <a:p>
            <a:pPr lvl="0"/>
            <a:r>
              <a:rPr lang="en-US"/>
              <a:t>Click to edit Master text styles</a:t>
            </a:r>
          </a:p>
          <a:p>
            <a:pPr lvl="1"/>
            <a:r>
              <a:rPr lang="en-US"/>
              <a:t>Second level</a:t>
            </a:r>
          </a:p>
          <a:p>
            <a:pPr lvl="2"/>
            <a:r>
              <a:rPr lang="en-US"/>
              <a:t>Third level</a:t>
            </a:r>
          </a:p>
        </p:txBody>
      </p:sp>
      <p:sp>
        <p:nvSpPr>
          <p:cNvPr id="8" name="Chart / Diagram">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283075" y="692150"/>
            <a:ext cx="7466013" cy="5256213"/>
          </a:xfrm>
          <a:solidFill>
            <a:schemeClr val="bg1">
              <a:lumMod val="95000"/>
            </a:schemeClr>
          </a:solidFill>
        </p:spPr>
        <p:txBody>
          <a:bodyPr/>
          <a:lstStyle>
            <a:lvl1pPr>
              <a:defRPr/>
            </a:lvl1pPr>
          </a:lstStyle>
          <a:p>
            <a:pPr lvl="0"/>
            <a:r>
              <a:rPr lang="en-US"/>
              <a:t>Area for diagram/chart</a:t>
            </a:r>
            <a:endParaRPr lang="en-GB"/>
          </a:p>
        </p:txBody>
      </p:sp>
      <p:sp>
        <p:nvSpPr>
          <p:cNvPr id="4" name="Title 3">
            <a:extLst>
              <a:ext uri="{FF2B5EF4-FFF2-40B4-BE49-F238E27FC236}">
                <a16:creationId xmlns:a16="http://schemas.microsoft.com/office/drawing/2014/main" id="{81C028A4-1CB4-EB71-790E-1C2A8CEDAED4}"/>
              </a:ext>
            </a:extLst>
          </p:cNvPr>
          <p:cNvSpPr>
            <a:spLocks noGrp="1"/>
          </p:cNvSpPr>
          <p:nvPr>
            <p:ph type="title"/>
          </p:nvPr>
        </p:nvSpPr>
        <p:spPr>
          <a:xfrm>
            <a:off x="450000" y="701874"/>
            <a:ext cx="3520338" cy="715669"/>
          </a:xfrm>
        </p:spPr>
        <p:txBody>
          <a:bodyPr vert="horz" wrap="square" lIns="0" tIns="0" rIns="0" bIns="0" rtlCol="0" anchor="b">
            <a:noAutofit/>
          </a:bodyPr>
          <a:lstStyle>
            <a:lvl1pPr>
              <a:defRPr lang="en-GB" dirty="0"/>
            </a:lvl1pPr>
          </a:lstStyle>
          <a:p>
            <a:pPr lvl="0"/>
            <a:r>
              <a:rPr lang="en-US"/>
              <a:t>Click to edit Master title style</a:t>
            </a:r>
            <a:endParaRPr lang="en-GB"/>
          </a:p>
        </p:txBody>
      </p:sp>
    </p:spTree>
    <p:extLst>
      <p:ext uri="{BB962C8B-B14F-4D97-AF65-F5344CB8AC3E}">
        <p14:creationId xmlns:p14="http://schemas.microsoft.com/office/powerpoint/2010/main" val="164193464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STY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D97C3-1B7F-5C9F-E63F-96F1A14B6253}"/>
              </a:ext>
            </a:extLst>
          </p:cNvPr>
          <p:cNvSpPr>
            <a:spLocks noGrp="1"/>
          </p:cNvSpPr>
          <p:nvPr>
            <p:ph type="title"/>
          </p:nvPr>
        </p:nvSpPr>
        <p:spPr>
          <a:xfrm>
            <a:off x="432000" y="1350000"/>
            <a:ext cx="5391605" cy="154910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67F8163F-D370-5C4C-500A-7D576C590BB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5" name="Classification">
            <a:extLst>
              <a:ext uri="{FF2B5EF4-FFF2-40B4-BE49-F238E27FC236}">
                <a16:creationId xmlns:a16="http://schemas.microsoft.com/office/drawing/2014/main" id="{A2DBDE31-A0D1-C0E0-CFCE-D83929DAC7B6}"/>
              </a:ext>
              <a:ext uri="{C183D7F6-B498-43B3-948B-1728B52AA6E4}">
                <adec:decorative xmlns:adec="http://schemas.microsoft.com/office/drawing/2017/decorative" val="1"/>
              </a:ext>
            </a:extLst>
          </p:cNvPr>
          <p:cNvSpPr txBox="1">
            <a:spLocks/>
          </p:cNvSpPr>
          <p:nvPr/>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effectLst/>
              </a:rPr>
              <a:t>© Ipsos B&amp;A | Doc Name | Month Year | Version # | Public | Internal/Client Use Only | Strictly Confidential</a:t>
            </a:r>
          </a:p>
        </p:txBody>
      </p:sp>
      <p:sp>
        <p:nvSpPr>
          <p:cNvPr id="6" name="Text Placeholder 16">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132000"/>
            <a:ext cx="4038600"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3" name="Picture 2" descr="A blue and black logo&#10;&#10;Description automatically generated">
            <a:extLst>
              <a:ext uri="{FF2B5EF4-FFF2-40B4-BE49-F238E27FC236}">
                <a16:creationId xmlns:a16="http://schemas.microsoft.com/office/drawing/2014/main" id="{563E8F5C-E098-C03C-85BF-3604ED8605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115985555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3_Clea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5A52833-39E6-9C79-CAB3-DC23900DC75F}"/>
              </a:ext>
            </a:extLst>
          </p:cNvPr>
          <p:cNvSpPr>
            <a:spLocks noGrp="1"/>
          </p:cNvSpPr>
          <p:nvPr>
            <p:ph type="pic" sz="quarter" idx="10"/>
          </p:nvPr>
        </p:nvSpPr>
        <p:spPr>
          <a:xfrm>
            <a:off x="1990724" y="0"/>
            <a:ext cx="10205810" cy="6858000"/>
          </a:xfrm>
          <a:custGeom>
            <a:avLst/>
            <a:gdLst>
              <a:gd name="connsiteX0" fmla="*/ 6858000 w 10205810"/>
              <a:gd name="connsiteY0" fmla="*/ 0 h 6858000"/>
              <a:gd name="connsiteX1" fmla="*/ 10205810 w 10205810"/>
              <a:gd name="connsiteY1" fmla="*/ 0 h 6858000"/>
              <a:gd name="connsiteX2" fmla="*/ 10205810 w 10205810"/>
              <a:gd name="connsiteY2" fmla="*/ 6858000 h 6858000"/>
              <a:gd name="connsiteX3" fmla="*/ 0 w 1020581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05810" h="6858000">
                <a:moveTo>
                  <a:pt x="6858000" y="0"/>
                </a:moveTo>
                <a:lnTo>
                  <a:pt x="10205810" y="0"/>
                </a:lnTo>
                <a:lnTo>
                  <a:pt x="10205810" y="6858000"/>
                </a:lnTo>
                <a:lnTo>
                  <a:pt x="0" y="6858000"/>
                </a:lnTo>
                <a:close/>
              </a:path>
            </a:pathLst>
          </a:custGeom>
          <a:pattFill prst="ltUpDiag">
            <a:fgClr>
              <a:schemeClr val="bg1">
                <a:lumMod val="85000"/>
              </a:schemeClr>
            </a:fgClr>
            <a:bgClr>
              <a:schemeClr val="bg1"/>
            </a:bgClr>
          </a:pattFill>
        </p:spPr>
        <p:txBody>
          <a:bodyPr wrap="square" bIns="2880000" anchor="b">
            <a:noAutofit/>
          </a:bodyPr>
          <a:lstStyle>
            <a:lvl1pPr algn="ctr">
              <a:defRPr sz="1600" b="1"/>
            </a:lvl1pPr>
          </a:lstStyle>
          <a:p>
            <a:r>
              <a:rPr lang="en-US"/>
              <a:t>Click icon to add picture</a:t>
            </a:r>
            <a:endParaRPr lang="en-GB"/>
          </a:p>
        </p:txBody>
      </p:sp>
      <p:sp>
        <p:nvSpPr>
          <p:cNvPr id="2" name="Title 1">
            <a:extLst>
              <a:ext uri="{FF2B5EF4-FFF2-40B4-BE49-F238E27FC236}">
                <a16:creationId xmlns:a16="http://schemas.microsoft.com/office/drawing/2014/main" id="{C18B1008-691B-2905-EF01-F1E5DA88F07C}"/>
              </a:ext>
            </a:extLst>
          </p:cNvPr>
          <p:cNvSpPr>
            <a:spLocks noGrp="1"/>
          </p:cNvSpPr>
          <p:nvPr>
            <p:ph type="title"/>
          </p:nvPr>
        </p:nvSpPr>
        <p:spPr>
          <a:xfrm>
            <a:off x="450000" y="701874"/>
            <a:ext cx="6255600" cy="715669"/>
          </a:xfrm>
        </p:spPr>
        <p:txBody>
          <a:bodyPr vert="horz" wrap="square" lIns="0" tIns="0" rIns="0" bIns="0" rtlCol="0" anchor="b">
            <a:noAutofit/>
          </a:bodyPr>
          <a:lstStyle>
            <a:lvl1pPr>
              <a:defRPr lang="en-GB"/>
            </a:lvl1pPr>
          </a:lstStyle>
          <a:p>
            <a:pPr lvl="0"/>
            <a:r>
              <a:rPr lang="en-US"/>
              <a:t>Click to edit Master title style</a:t>
            </a:r>
            <a:endParaRPr lang="en-GB"/>
          </a:p>
        </p:txBody>
      </p:sp>
      <p:pic>
        <p:nvPicPr>
          <p:cNvPr id="5" name="Graphic 5">
            <a:extLst>
              <a:ext uri="{FF2B5EF4-FFF2-40B4-BE49-F238E27FC236}">
                <a16:creationId xmlns:a16="http://schemas.microsoft.com/office/drawing/2014/main" id="{82A68F80-011B-4D92-F371-422FC6D42332}"/>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
        <p:nvSpPr>
          <p:cNvPr id="4" name="Classification">
            <a:extLst>
              <a:ext uri="{FF2B5EF4-FFF2-40B4-BE49-F238E27FC236}">
                <a16:creationId xmlns:a16="http://schemas.microsoft.com/office/drawing/2014/main" id="{F12DEB39-66FA-8018-D74F-A7A73800EF19}"/>
              </a:ext>
              <a:ext uri="{C183D7F6-B498-43B3-948B-1728B52AA6E4}">
                <adec:decorative xmlns:adec="http://schemas.microsoft.com/office/drawing/2017/decorative" val="1"/>
              </a:ext>
            </a:extLst>
          </p:cNvPr>
          <p:cNvSpPr txBox="1">
            <a:spLocks/>
          </p:cNvSpPr>
          <p:nvPr userDrawn="1"/>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effectLst/>
              </a:rPr>
              <a:t>© Ipsos B&amp;A | Doc Name | Month Year | Version # | Public | Internal/Client Use Only | Strictly Confidential</a:t>
            </a:r>
          </a:p>
        </p:txBody>
      </p:sp>
    </p:spTree>
    <p:extLst>
      <p:ext uri="{BB962C8B-B14F-4D97-AF65-F5344CB8AC3E}">
        <p14:creationId xmlns:p14="http://schemas.microsoft.com/office/powerpoint/2010/main" val="228745708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DON'T USE, for instru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1884-C2D5-14CD-9848-37C5CB013EB4}"/>
              </a:ext>
            </a:extLst>
          </p:cNvPr>
          <p:cNvSpPr>
            <a:spLocks noGrp="1"/>
          </p:cNvSpPr>
          <p:nvPr>
            <p:ph type="title" hasCustomPrompt="1"/>
          </p:nvPr>
        </p:nvSpPr>
        <p:spPr/>
        <p:txBody>
          <a:bodyPr/>
          <a:lstStyle>
            <a:lvl1pPr>
              <a:defRPr/>
            </a:lvl1pPr>
          </a:lstStyle>
          <a:p>
            <a:r>
              <a:rPr lang="en-US"/>
              <a:t>This layout is for instructions only</a:t>
            </a:r>
            <a:endParaRPr lang="en-GB"/>
          </a:p>
        </p:txBody>
      </p:sp>
    </p:spTree>
    <p:extLst>
      <p:ext uri="{BB962C8B-B14F-4D97-AF65-F5344CB8AC3E}">
        <p14:creationId xmlns:p14="http://schemas.microsoft.com/office/powerpoint/2010/main" val="1187640905"/>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3011884-C2D5-14CD-9848-37C5CB013EB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643920345"/>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Divider 4">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8" name="Subtitle">
            <a:extLst>
              <a:ext uri="{FF2B5EF4-FFF2-40B4-BE49-F238E27FC236}">
                <a16:creationId xmlns:a16="http://schemas.microsoft.com/office/drawing/2014/main" id="{29E5EE94-2CAC-A691-BCF2-845687798E3E}"/>
              </a:ext>
            </a:extLst>
          </p:cNvPr>
          <p:cNvSpPr>
            <a:spLocks noGrp="1"/>
          </p:cNvSpPr>
          <p:nvPr>
            <p:ph type="body" sz="quarter" idx="11" hasCustomPrompt="1"/>
          </p:nvPr>
        </p:nvSpPr>
        <p:spPr>
          <a:xfrm>
            <a:off x="432000" y="3494989"/>
            <a:ext cx="6096000"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10" name="Picture Placeholder">
            <a:extLst>
              <a:ext uri="{FF2B5EF4-FFF2-40B4-BE49-F238E27FC236}">
                <a16:creationId xmlns:a16="http://schemas.microsoft.com/office/drawing/2014/main" id="{92B650A8-9C21-DC86-F471-38B40FC6D582}"/>
              </a:ext>
              <a:ext uri="{C183D7F6-B498-43B3-948B-1728B52AA6E4}">
                <adec:decorative xmlns:adec="http://schemas.microsoft.com/office/drawing/2017/decorative" val="1"/>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GB"/>
              <a:t>Click icon to insert image</a:t>
            </a:r>
          </a:p>
        </p:txBody>
      </p:sp>
      <p:sp>
        <p:nvSpPr>
          <p:cNvPr id="4" name="Classification">
            <a:extLst>
              <a:ext uri="{FF2B5EF4-FFF2-40B4-BE49-F238E27FC236}">
                <a16:creationId xmlns:a16="http://schemas.microsoft.com/office/drawing/2014/main" id="{F24B9245-8C3F-D9F1-7FC8-4D3768017B0D}"/>
              </a:ext>
              <a:ext uri="{C183D7F6-B498-43B3-948B-1728B52AA6E4}">
                <adec:decorative xmlns:adec="http://schemas.microsoft.com/office/drawing/2017/decorative" val="1"/>
              </a:ext>
            </a:extLst>
          </p:cNvPr>
          <p:cNvSpPr txBox="1">
            <a:spLocks/>
          </p:cNvSpPr>
          <p:nvPr userDrawn="1"/>
        </p:nvSpPr>
        <p:spPr>
          <a:xfrm>
            <a:off x="440938" y="6374219"/>
            <a:ext cx="2600712" cy="24622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B&amp;A | Doc Name | Month Year | Version # | Public | Internal/Client Use Only | Strictly Confidential</a:t>
            </a:r>
          </a:p>
        </p:txBody>
      </p:sp>
      <p:sp>
        <p:nvSpPr>
          <p:cNvPr id="6" name="Slide Number">
            <a:extLst>
              <a:ext uri="{FF2B5EF4-FFF2-40B4-BE49-F238E27FC236}">
                <a16:creationId xmlns:a16="http://schemas.microsoft.com/office/drawing/2014/main" id="{202AE276-86A8-A521-58F1-3F84240A5B51}"/>
              </a:ext>
              <a:ext uri="{C183D7F6-B498-43B3-948B-1728B52AA6E4}">
                <adec:decorative xmlns:adec="http://schemas.microsoft.com/office/drawing/2017/decorative" val="1"/>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lumMod val="65000"/>
                  </a:schemeClr>
                </a:solidFill>
              </a:rPr>
              <a:pPr algn="ctr" rtl="0">
                <a:lnSpc>
                  <a:spcPct val="110000"/>
                </a:lnSpc>
                <a:spcBef>
                  <a:spcPts val="400"/>
                </a:spcBef>
                <a:spcAft>
                  <a:spcPts val="400"/>
                </a:spcAft>
              </a:pPr>
              <a:t>‹#›</a:t>
            </a:fld>
            <a:endParaRPr lang="en-GB" sz="900">
              <a:solidFill>
                <a:schemeClr val="bg1">
                  <a:lumMod val="65000"/>
                </a:schemeClr>
              </a:solidFill>
            </a:endParaRPr>
          </a:p>
        </p:txBody>
      </p:sp>
      <p:pic>
        <p:nvPicPr>
          <p:cNvPr id="5" name="Picture 4" descr="A blue and black logo&#10;&#10;Description automatically generated">
            <a:extLst>
              <a:ext uri="{FF2B5EF4-FFF2-40B4-BE49-F238E27FC236}">
                <a16:creationId xmlns:a16="http://schemas.microsoft.com/office/drawing/2014/main" id="{61376575-5452-0609-6AA9-CA23DA7B58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45362" y="6327276"/>
            <a:ext cx="769246" cy="365964"/>
          </a:xfrm>
          <a:prstGeom prst="rect">
            <a:avLst/>
          </a:prstGeom>
        </p:spPr>
      </p:pic>
    </p:spTree>
    <p:extLst>
      <p:ext uri="{BB962C8B-B14F-4D97-AF65-F5344CB8AC3E}">
        <p14:creationId xmlns:p14="http://schemas.microsoft.com/office/powerpoint/2010/main" val="4046997419"/>
      </p:ext>
    </p:extLst>
  </p:cSld>
  <p:clrMapOvr>
    <a:masterClrMapping/>
  </p:clrMapOvr>
  <p:transition spd="slow">
    <p:wipe dir="r"/>
  </p:transition>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Detailed Layout 1">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6D2372C9-E215-1003-F25D-B5AE1F568920}"/>
              </a:ext>
            </a:extLst>
          </p:cNvPr>
          <p:cNvSpPr>
            <a:spLocks noGrp="1"/>
          </p:cNvSpPr>
          <p:nvPr>
            <p:ph type="title" hasCustomPrompt="1"/>
          </p:nvPr>
        </p:nvSpPr>
        <p:spPr>
          <a:xfrm>
            <a:off x="559292" y="701874"/>
            <a:ext cx="2450237" cy="715669"/>
          </a:xfrm>
        </p:spPr>
        <p:txBody>
          <a:bodyPr/>
          <a:lstStyle>
            <a:lvl1pPr>
              <a:defRPr>
                <a:solidFill>
                  <a:schemeClr val="bg1"/>
                </a:solidFill>
              </a:defRPr>
            </a:lvl1pPr>
          </a:lstStyle>
          <a:p>
            <a:r>
              <a:rPr lang="en-US"/>
              <a:t>Layout template for detailed charts</a:t>
            </a:r>
            <a:endParaRPr lang="en-GB"/>
          </a:p>
        </p:txBody>
      </p:sp>
    </p:spTree>
    <p:extLst>
      <p:ext uri="{BB962C8B-B14F-4D97-AF65-F5344CB8AC3E}">
        <p14:creationId xmlns:p14="http://schemas.microsoft.com/office/powerpoint/2010/main" val="1881317425"/>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arge Image Left minimal Layout">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A647BE65-B969-B69D-209F-96B62E40F087}"/>
              </a:ext>
            </a:extLst>
          </p:cNvPr>
          <p:cNvSpPr>
            <a:spLocks noGrp="1"/>
          </p:cNvSpPr>
          <p:nvPr>
            <p:ph type="title"/>
          </p:nvPr>
        </p:nvSpPr>
        <p:spPr>
          <a:xfrm>
            <a:off x="9148762" y="701874"/>
            <a:ext cx="2600325" cy="715669"/>
          </a:xfrm>
        </p:spPr>
        <p:txBody>
          <a:bodyPr/>
          <a:lstStyle/>
          <a:p>
            <a:r>
              <a:rPr lang="en-US"/>
              <a:t>Click to edit Master title style</a:t>
            </a:r>
            <a:endParaRPr lang="en-GB"/>
          </a:p>
        </p:txBody>
      </p:sp>
      <p:sp>
        <p:nvSpPr>
          <p:cNvPr id="7" name="Placeholder">
            <a:extLst>
              <a:ext uri="{FF2B5EF4-FFF2-40B4-BE49-F238E27FC236}">
                <a16:creationId xmlns:a16="http://schemas.microsoft.com/office/drawing/2014/main" id="{65919DFD-5216-47CC-A2D5-A0B970BE9632}"/>
              </a:ext>
            </a:extLst>
          </p:cNvPr>
          <p:cNvSpPr>
            <a:spLocks noGrp="1"/>
          </p:cNvSpPr>
          <p:nvPr>
            <p:ph type="body" sz="quarter" idx="12"/>
          </p:nvPr>
        </p:nvSpPr>
        <p:spPr>
          <a:xfrm>
            <a:off x="9148763" y="2162629"/>
            <a:ext cx="2562158" cy="3785734"/>
          </a:xfrm>
          <a:prstGeom prst="rect">
            <a:avLst/>
          </a:prstGeom>
        </p:spPr>
        <p:txBody>
          <a:bodyPr/>
          <a:lstStyle>
            <a:lvl2pPr marL="180975" indent="-180975">
              <a:defRPr lang="en-US" sz="1200" kern="1200" dirty="0">
                <a:solidFill>
                  <a:schemeClr val="tx1"/>
                </a:solidFill>
                <a:latin typeface="+mn-lt"/>
                <a:ea typeface="+mn-ea"/>
                <a:cs typeface="+mn-cs"/>
              </a:defRPr>
            </a:lvl2pPr>
          </a:lstStyle>
          <a:p>
            <a:pPr lvl="0"/>
            <a:r>
              <a:rPr lang="en-US"/>
              <a:t>Click to edit Master text styles</a:t>
            </a:r>
          </a:p>
          <a:p>
            <a:pPr lvl="1"/>
            <a:r>
              <a:rPr lang="en-US"/>
              <a:t>Second level</a:t>
            </a:r>
          </a:p>
          <a:p>
            <a:pPr lvl="2"/>
            <a:r>
              <a:rPr lang="en-US"/>
              <a:t>Third level</a:t>
            </a:r>
          </a:p>
        </p:txBody>
      </p:sp>
      <p:sp>
        <p:nvSpPr>
          <p:cNvPr id="3" name="Picture Placeholder">
            <a:extLst>
              <a:ext uri="{FF2B5EF4-FFF2-40B4-BE49-F238E27FC236}">
                <a16:creationId xmlns:a16="http://schemas.microsoft.com/office/drawing/2014/main" id="{925894C0-F0A5-92C3-CA5E-CC0E9E19210A}"/>
              </a:ext>
              <a:ext uri="{C183D7F6-B498-43B3-948B-1728B52AA6E4}">
                <adec:decorative xmlns:adec="http://schemas.microsoft.com/office/drawing/2017/decorative" val="1"/>
              </a:ext>
            </a:extLst>
          </p:cNvPr>
          <p:cNvSpPr>
            <a:spLocks noGrp="1"/>
          </p:cNvSpPr>
          <p:nvPr>
            <p:ph type="pic" sz="quarter" idx="11" hasCustomPrompt="1"/>
          </p:nvPr>
        </p:nvSpPr>
        <p:spPr>
          <a:xfrm>
            <a:off x="454930" y="0"/>
            <a:ext cx="8386763" cy="5948363"/>
          </a:xfrm>
          <a:custGeom>
            <a:avLst/>
            <a:gdLst>
              <a:gd name="connsiteX0" fmla="*/ 0 w 8386763"/>
              <a:gd name="connsiteY0" fmla="*/ 0 h 5948363"/>
              <a:gd name="connsiteX1" fmla="*/ 8386763 w 8386763"/>
              <a:gd name="connsiteY1" fmla="*/ 0 h 5948363"/>
              <a:gd name="connsiteX2" fmla="*/ 8386763 w 8386763"/>
              <a:gd name="connsiteY2" fmla="*/ 4798847 h 5948363"/>
              <a:gd name="connsiteX3" fmla="*/ 7237247 w 8386763"/>
              <a:gd name="connsiteY3" fmla="*/ 5948363 h 5948363"/>
              <a:gd name="connsiteX4" fmla="*/ 0 w 8386763"/>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763" h="5948363">
                <a:moveTo>
                  <a:pt x="0" y="0"/>
                </a:moveTo>
                <a:lnTo>
                  <a:pt x="8386763" y="0"/>
                </a:lnTo>
                <a:lnTo>
                  <a:pt x="8386763" y="4798847"/>
                </a:lnTo>
                <a:lnTo>
                  <a:pt x="7237247"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dirty="0"/>
            </a:lvl1pPr>
          </a:lstStyle>
          <a:p>
            <a:pPr lvl="0" algn="ctr"/>
            <a:r>
              <a:rPr lang="en-GB"/>
              <a:t>Click to insert image</a:t>
            </a:r>
          </a:p>
        </p:txBody>
      </p:sp>
    </p:spTree>
    <p:extLst>
      <p:ext uri="{BB962C8B-B14F-4D97-AF65-F5344CB8AC3E}">
        <p14:creationId xmlns:p14="http://schemas.microsoft.com/office/powerpoint/2010/main" val="2704906285"/>
      </p:ext>
    </p:extLst>
  </p:cSld>
  <p:clrMapOvr>
    <a:masterClrMapping/>
  </p:clrMapOvr>
  <p:transition spd="slow">
    <p:wipe dir="r"/>
  </p:transition>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ext and diagram">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4E7DB10B-B766-4A3C-BABF-17B2D91DB2CE}"/>
              </a:ext>
              <a:ext uri="{C183D7F6-B498-43B3-948B-1728B52AA6E4}">
                <adec:decorative xmlns:adec="http://schemas.microsoft.com/office/drawing/2017/decorative" val="0"/>
              </a:ext>
            </a:extLst>
          </p:cNvPr>
          <p:cNvSpPr>
            <a:spLocks noGrp="1"/>
          </p:cNvSpPr>
          <p:nvPr>
            <p:ph type="title"/>
          </p:nvPr>
        </p:nvSpPr>
        <p:spPr/>
        <p:txBody>
          <a:bodyPr/>
          <a:lstStyle/>
          <a:p>
            <a:r>
              <a:rPr lang="en-US"/>
              <a:t>Click to edit Master title style</a:t>
            </a:r>
            <a:endParaRPr lang="en-GB"/>
          </a:p>
        </p:txBody>
      </p:sp>
      <p:sp>
        <p:nvSpPr>
          <p:cNvPr id="3" name="Placeholder">
            <a:extLst>
              <a:ext uri="{FF2B5EF4-FFF2-40B4-BE49-F238E27FC236}">
                <a16:creationId xmlns:a16="http://schemas.microsoft.com/office/drawing/2014/main" id="{1703231E-4063-4D72-A4F3-5BF19050C303}"/>
              </a:ext>
              <a:ext uri="{C183D7F6-B498-43B3-948B-1728B52AA6E4}">
                <adec:decorative xmlns:adec="http://schemas.microsoft.com/office/drawing/2017/decorative" val="0"/>
              </a:ext>
            </a:extLst>
          </p:cNvPr>
          <p:cNvSpPr>
            <a:spLocks noGrp="1"/>
          </p:cNvSpPr>
          <p:nvPr>
            <p:ph idx="1" hasCustomPrompt="1"/>
          </p:nvPr>
        </p:nvSpPr>
        <p:spPr>
          <a:xfrm>
            <a:off x="450001" y="1792800"/>
            <a:ext cx="2591650" cy="3876675"/>
          </a:xfrm>
          <a:prstGeom prst="rect">
            <a:avLst/>
          </a:prstGeom>
        </p:spPr>
        <p:txBody>
          <a:bodyPr>
            <a:noAutofit/>
          </a:bodyPr>
          <a:lstStyle>
            <a:lvl1pPr>
              <a:spcBef>
                <a:spcPts val="400"/>
              </a:spcBef>
              <a:defRPr sz="1200">
                <a:solidFill>
                  <a:schemeClr val="tx1"/>
                </a:solidFill>
              </a:defRPr>
            </a:lvl1pPr>
            <a:lvl2pPr marL="180975" indent="-180975">
              <a:spcBef>
                <a:spcPts val="400"/>
              </a:spcBef>
              <a:buSzPct val="100000"/>
              <a:defRPr lang="en-GB" sz="1200" kern="1200" dirty="0">
                <a:solidFill>
                  <a:schemeClr val="tx1"/>
                </a:solidFill>
                <a:latin typeface="+mn-lt"/>
                <a:ea typeface="+mn-ea"/>
                <a:cs typeface="+mn-cs"/>
              </a:defRPr>
            </a:lvl2pPr>
            <a:lvl3pPr>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
        <p:nvSpPr>
          <p:cNvPr id="8" name="Chart / Diagram">
            <a:extLst>
              <a:ext uri="{FF2B5EF4-FFF2-40B4-BE49-F238E27FC236}">
                <a16:creationId xmlns:a16="http://schemas.microsoft.com/office/drawing/2014/main" id="{08D894DB-FF91-4B8E-8C44-72A8DC9940DE}"/>
              </a:ext>
              <a:ext uri="{C183D7F6-B498-43B3-948B-1728B52AA6E4}">
                <adec:decorative xmlns:adec="http://schemas.microsoft.com/office/drawing/2017/decorative" val="0"/>
              </a:ext>
            </a:extLst>
          </p:cNvPr>
          <p:cNvSpPr>
            <a:spLocks noGrp="1"/>
          </p:cNvSpPr>
          <p:nvPr>
            <p:ph sz="quarter" idx="19" hasCustomPrompt="1"/>
          </p:nvPr>
        </p:nvSpPr>
        <p:spPr>
          <a:xfrm>
            <a:off x="3355975" y="1792800"/>
            <a:ext cx="8410071" cy="3877200"/>
          </a:xfrm>
          <a:prstGeom prst="rect">
            <a:avLst/>
          </a:prstGeom>
          <a:solidFill>
            <a:schemeClr val="bg1">
              <a:lumMod val="95000"/>
            </a:schemeClr>
          </a:solidFill>
        </p:spPr>
        <p:txBody>
          <a:bodyPr/>
          <a:lstStyle>
            <a:lvl1pPr>
              <a:defRPr sz="1400"/>
            </a:lvl1pPr>
            <a:lvl2pPr>
              <a:defRPr sz="1200"/>
            </a:lvl2pPr>
            <a:lvl3pPr>
              <a:defRPr sz="1200"/>
            </a:lvl3pPr>
            <a:lvl4pPr>
              <a:defRPr sz="1200"/>
            </a:lvl4pPr>
            <a:lvl5pPr>
              <a:defRPr sz="1200"/>
            </a:lvl5pPr>
          </a:lstStyle>
          <a:p>
            <a:pPr lvl="0"/>
            <a:r>
              <a:rPr lang="en-US"/>
              <a:t>Insert diagram or visual content here</a:t>
            </a:r>
          </a:p>
        </p:txBody>
      </p:sp>
      <p:sp>
        <p:nvSpPr>
          <p:cNvPr id="11" name="Base &amp; Source">
            <a:extLst>
              <a:ext uri="{FF2B5EF4-FFF2-40B4-BE49-F238E27FC236}">
                <a16:creationId xmlns:a16="http://schemas.microsoft.com/office/drawing/2014/main" id="{C52F8B06-1F56-44E1-9BCB-34E6B0549078}"/>
              </a:ext>
            </a:extLst>
          </p:cNvPr>
          <p:cNvSpPr>
            <a:spLocks noGrp="1"/>
          </p:cNvSpPr>
          <p:nvPr>
            <p:ph type="body" sz="quarter" idx="18" hasCustomPrompt="1"/>
          </p:nvPr>
        </p:nvSpPr>
        <p:spPr>
          <a:xfrm>
            <a:off x="452897" y="5823783"/>
            <a:ext cx="11277975" cy="124906"/>
          </a:xfrm>
          <a:prstGeom prst="rect">
            <a:avLst/>
          </a:prstGeo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3551943451"/>
      </p:ext>
    </p:extLst>
  </p:cSld>
  <p:clrMapOvr>
    <a:masterClrMapping/>
  </p:clrMapOvr>
  <p:hf hdr="0" ft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Double column 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a:lvl1pPr>
          </a:lstStyle>
          <a:p>
            <a:r>
              <a:rPr lang="en-US"/>
              <a:t>Double column layout</a:t>
            </a:r>
            <a:endParaRPr lang="en-GB"/>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a:prstGeom prst="rect">
            <a:avLst/>
          </a:prstGeom>
        </p:spPr>
        <p:txBody>
          <a:bodyPr numCol="2" spcCol="468000">
            <a:noAutofit/>
          </a:bodyPr>
          <a:lstStyle>
            <a:lvl1pPr>
              <a:lnSpc>
                <a:spcPct val="115000"/>
              </a:lnSpc>
              <a:spcBef>
                <a:spcPts val="400"/>
              </a:spcBef>
              <a:defRPr sz="1200">
                <a:solidFill>
                  <a:schemeClr val="tx1"/>
                </a:solidFill>
              </a:defRPr>
            </a:lvl1pPr>
            <a:lvl2pPr marL="180975" indent="-180975">
              <a:lnSpc>
                <a:spcPct val="115000"/>
              </a:lnSpc>
              <a:spcBef>
                <a:spcPts val="400"/>
              </a:spcBef>
              <a:buSzPct val="100000"/>
              <a:defRPr lang="en-GB" sz="1200" kern="1200" dirty="0">
                <a:solidFill>
                  <a:schemeClr val="tx1"/>
                </a:solidFill>
                <a:latin typeface="+mn-lt"/>
                <a:ea typeface="+mn-ea"/>
                <a:cs typeface="+mn-cs"/>
              </a:defRPr>
            </a:lvl2pPr>
            <a:lvl3pPr>
              <a:lnSpc>
                <a:spcPct val="115000"/>
              </a:lnSpc>
              <a:spcBef>
                <a:spcPts val="400"/>
              </a:spcBef>
              <a:defRPr sz="12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marL="180975" lvl="1" indent="-180975" algn="l" defTabSz="914400" rtl="0" eaLnBrk="1" latinLnBrk="0" hangingPunct="1">
              <a:lnSpc>
                <a:spcPct val="115000"/>
              </a:lnSpc>
              <a:spcBef>
                <a:spcPts val="400"/>
              </a:spcBef>
              <a:spcAft>
                <a:spcPts val="400"/>
              </a:spcAft>
              <a:buSzPct val="110000"/>
              <a:buFont typeface="Arial" panose="020B0604020202020204" pitchFamily="34" charset="0"/>
              <a:buChar char="•"/>
            </a:pPr>
            <a:r>
              <a:rPr lang="en-GB"/>
              <a:t>Text level 1</a:t>
            </a:r>
          </a:p>
          <a:p>
            <a:pPr lvl="2"/>
            <a:r>
              <a:rPr lang="en-GB"/>
              <a:t>Text level 2</a:t>
            </a:r>
          </a:p>
        </p:txBody>
      </p:sp>
    </p:spTree>
    <p:extLst>
      <p:ext uri="{BB962C8B-B14F-4D97-AF65-F5344CB8AC3E}">
        <p14:creationId xmlns:p14="http://schemas.microsoft.com/office/powerpoint/2010/main" val="2285092613"/>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Image with statement">
    <p:bg>
      <p:bgPr>
        <a:solidFill>
          <a:schemeClr val="accent6"/>
        </a:solidFill>
        <a:effectLst/>
      </p:bgPr>
    </p:bg>
    <p:spTree>
      <p:nvGrpSpPr>
        <p:cNvPr id="1" name=""/>
        <p:cNvGrpSpPr/>
        <p:nvPr/>
      </p:nvGrpSpPr>
      <p:grpSpPr>
        <a:xfrm>
          <a:off x="0" y="0"/>
          <a:ext cx="0" cy="0"/>
          <a:chOff x="0" y="0"/>
          <a:chExt cx="0" cy="0"/>
        </a:xfrm>
      </p:grpSpPr>
      <p:sp>
        <p:nvSpPr>
          <p:cNvPr id="6" name="Background Photo">
            <a:extLst>
              <a:ext uri="{FF2B5EF4-FFF2-40B4-BE49-F238E27FC236}">
                <a16:creationId xmlns:a16="http://schemas.microsoft.com/office/drawing/2014/main" id="{ECE5E809-1F49-439C-8A55-BB5E4B4A6343}"/>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12192000 w 12192000"/>
              <a:gd name="connsiteY1" fmla="*/ 0 h 6858000"/>
              <a:gd name="connsiteX2" fmla="*/ 12192000 w 12192000"/>
              <a:gd name="connsiteY2" fmla="*/ 0 h 6858000"/>
              <a:gd name="connsiteX3" fmla="*/ 12192000 w 12192000"/>
              <a:gd name="connsiteY3" fmla="*/ 6858000 h 6858000"/>
              <a:gd name="connsiteX4" fmla="*/ 5305425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12192000 w 12192000"/>
              <a:gd name="connsiteY1" fmla="*/ 0 h 6858000"/>
              <a:gd name="connsiteX2" fmla="*/ 12192000 w 12192000"/>
              <a:gd name="connsiteY2" fmla="*/ 0 h 6858000"/>
              <a:gd name="connsiteX3" fmla="*/ 5305425 w 12192000"/>
              <a:gd name="connsiteY3" fmla="*/ 6858000 h 6858000"/>
              <a:gd name="connsiteX4" fmla="*/ 0 w 12192000"/>
              <a:gd name="connsiteY4" fmla="*/ 6858000 h 6858000"/>
              <a:gd name="connsiteX5" fmla="*/ 0 w 12192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0"/>
                </a:lnTo>
                <a:lnTo>
                  <a:pt x="5305425" y="6858000"/>
                </a:lnTo>
                <a:lnTo>
                  <a:pt x="0" y="6858000"/>
                </a:lnTo>
                <a:lnTo>
                  <a:pt x="0" y="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2" name="Title">
            <a:extLst>
              <a:ext uri="{FF2B5EF4-FFF2-40B4-BE49-F238E27FC236}">
                <a16:creationId xmlns:a16="http://schemas.microsoft.com/office/drawing/2014/main" id="{CCF0329B-10BB-461A-AB01-9E9659E82FE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2" name="Classification">
            <a:extLst>
              <a:ext uri="{FF2B5EF4-FFF2-40B4-BE49-F238E27FC236}">
                <a16:creationId xmlns:a16="http://schemas.microsoft.com/office/drawing/2014/main" id="{63C7A1F1-0F83-915B-A759-E4D7A851EE00}"/>
              </a:ext>
              <a:ext uri="{C183D7F6-B498-43B3-948B-1728B52AA6E4}">
                <adec:decorative xmlns:adec="http://schemas.microsoft.com/office/drawing/2017/decorative" val="1"/>
              </a:ext>
            </a:extLst>
          </p:cNvPr>
          <p:cNvSpPr txBox="1">
            <a:spLocks/>
          </p:cNvSpPr>
          <p:nvPr/>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B&amp;A | Doc Name | Month Year | Version # | Public | Internal/Client Use Only | Strictly Confidential</a:t>
            </a:r>
          </a:p>
        </p:txBody>
      </p:sp>
      <p:sp>
        <p:nvSpPr>
          <p:cNvPr id="4" name="Classification">
            <a:extLst>
              <a:ext uri="{FF2B5EF4-FFF2-40B4-BE49-F238E27FC236}">
                <a16:creationId xmlns:a16="http://schemas.microsoft.com/office/drawing/2014/main" id="{FF52F62D-DB52-C4F2-A1C7-CEDBBDBAAA38}"/>
              </a:ext>
              <a:ext uri="{C183D7F6-B498-43B3-948B-1728B52AA6E4}">
                <adec:decorative xmlns:adec="http://schemas.microsoft.com/office/drawing/2017/decorative" val="1"/>
              </a:ext>
            </a:extLst>
          </p:cNvPr>
          <p:cNvSpPr txBox="1">
            <a:spLocks/>
          </p:cNvSpPr>
          <p:nvPr userDrawn="1"/>
        </p:nvSpPr>
        <p:spPr>
          <a:xfrm>
            <a:off x="817200" y="6515735"/>
            <a:ext cx="456695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B&amp;A | Doc Name | Month Year | Version # | Public | Internal/Client Use Only | Strictly Confidential</a:t>
            </a:r>
          </a:p>
        </p:txBody>
      </p:sp>
    </p:spTree>
    <p:extLst>
      <p:ext uri="{BB962C8B-B14F-4D97-AF65-F5344CB8AC3E}">
        <p14:creationId xmlns:p14="http://schemas.microsoft.com/office/powerpoint/2010/main" val="2145247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Full bleed image">
    <p:bg>
      <p:bgPr>
        <a:solidFill>
          <a:schemeClr val="bg2"/>
        </a:solidFill>
        <a:effectLst/>
      </p:bgPr>
    </p:bg>
    <p:spTree>
      <p:nvGrpSpPr>
        <p:cNvPr id="1" name=""/>
        <p:cNvGrpSpPr/>
        <p:nvPr/>
      </p:nvGrpSpPr>
      <p:grpSpPr>
        <a:xfrm>
          <a:off x="0" y="0"/>
          <a:ext cx="0" cy="0"/>
          <a:chOff x="0" y="0"/>
          <a:chExt cx="0" cy="0"/>
        </a:xfrm>
      </p:grpSpPr>
      <p:sp>
        <p:nvSpPr>
          <p:cNvPr id="4" name="Background Photo">
            <a:extLst>
              <a:ext uri="{FF2B5EF4-FFF2-40B4-BE49-F238E27FC236}">
                <a16:creationId xmlns:a16="http://schemas.microsoft.com/office/drawing/2014/main" id="{F9C24E1D-7E68-48BF-A685-1162607AF1FE}"/>
              </a:ext>
              <a:ext uri="{C183D7F6-B498-43B3-948B-1728B52AA6E4}">
                <adec:decorative xmlns:adec="http://schemas.microsoft.com/office/drawing/2017/decorative" val="0"/>
              </a:ext>
            </a:extLst>
          </p:cNvPr>
          <p:cNvSpPr>
            <a:spLocks noGrp="1"/>
          </p:cNvSpPr>
          <p:nvPr>
            <p:ph type="pic" sz="quarter" idx="15" hasCustomPrompt="1"/>
          </p:nvPr>
        </p:nvSpPr>
        <p:spPr>
          <a:xfrm>
            <a:off x="0" y="0"/>
            <a:ext cx="12192000" cy="6858000"/>
          </a:xfrm>
          <a:prstGeom prst="rect">
            <a:avLst/>
          </a:prstGeom>
          <a:pattFill prst="ltUpDiag">
            <a:fgClr>
              <a:schemeClr val="bg1">
                <a:lumMod val="85000"/>
              </a:schemeClr>
            </a:fgClr>
            <a:bgClr>
              <a:schemeClr val="bg1"/>
            </a:bgClr>
          </a:pattFill>
        </p:spPr>
        <p:txBody>
          <a:bodyPr vert="horz" wrap="square" lIns="0" tIns="0" rIns="0" bIns="2880000" rtlCol="0" anchor="b">
            <a:noAutofit/>
          </a:bodyPr>
          <a:lstStyle>
            <a:lvl1pPr>
              <a:defRPr lang="en-GB" sz="1600" b="1" dirty="0"/>
            </a:lvl1pPr>
          </a:lstStyle>
          <a:p>
            <a:pPr lvl="0" algn="ctr"/>
            <a:r>
              <a:rPr lang="en-GB"/>
              <a:t>Click icon to add image</a:t>
            </a:r>
          </a:p>
        </p:txBody>
      </p:sp>
      <p:sp>
        <p:nvSpPr>
          <p:cNvPr id="3" name="Title">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lnSpc>
                <a:spcPct val="100000"/>
              </a:lnSpc>
              <a:defRPr sz="4000" cap="none" spc="0" baseline="0">
                <a:solidFill>
                  <a:schemeClr val="bg1"/>
                </a:solidFill>
              </a:defRPr>
            </a:lvl1pPr>
          </a:lstStyle>
          <a:p>
            <a:r>
              <a:rPr lang="en-GB"/>
              <a:t>Summary text background image</a:t>
            </a:r>
            <a:endParaRPr lang="fr-FR"/>
          </a:p>
        </p:txBody>
      </p:sp>
      <p:pic>
        <p:nvPicPr>
          <p:cNvPr id="6" name="Graphic 5">
            <a:extLst>
              <a:ext uri="{FF2B5EF4-FFF2-40B4-BE49-F238E27FC236}">
                <a16:creationId xmlns:a16="http://schemas.microsoft.com/office/drawing/2014/main" id="{8CCAC37C-0D5D-E65B-09A2-608E6183440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421617151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DIVIDER STY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DFEA-2014-1751-E480-8A66CDCDA552}"/>
              </a:ext>
            </a:extLst>
          </p:cNvPr>
          <p:cNvSpPr>
            <a:spLocks noGrp="1"/>
          </p:cNvSpPr>
          <p:nvPr>
            <p:ph type="title"/>
          </p:nvPr>
        </p:nvSpPr>
        <p:spPr>
          <a:xfrm>
            <a:off x="432000" y="1350000"/>
            <a:ext cx="6095800" cy="1610016"/>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3" name="Right Triangle 2">
            <a:extLst>
              <a:ext uri="{FF2B5EF4-FFF2-40B4-BE49-F238E27FC236}">
                <a16:creationId xmlns:a16="http://schemas.microsoft.com/office/drawing/2014/main" id="{A47BBA45-30B2-1AE1-4D29-166B974CDEE5}"/>
              </a:ext>
            </a:extLst>
          </p:cNvPr>
          <p:cNvSpPr/>
          <p:nvPr/>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1" name="Text Placeholder 9">
            <a:extLst>
              <a:ext uri="{FF2B5EF4-FFF2-40B4-BE49-F238E27FC236}">
                <a16:creationId xmlns:a16="http://schemas.microsoft.com/office/drawing/2014/main" id="{7066FE41-55CD-1D44-7ED7-B1E742AF1832}"/>
              </a:ext>
            </a:extLst>
          </p:cNvPr>
          <p:cNvSpPr>
            <a:spLocks noGrp="1"/>
          </p:cNvSpPr>
          <p:nvPr>
            <p:ph type="body" sz="quarter" idx="10" hasCustomPrompt="1"/>
          </p:nvPr>
        </p:nvSpPr>
        <p:spPr>
          <a:xfrm>
            <a:off x="9148762" y="1032463"/>
            <a:ext cx="2600325" cy="1820863"/>
          </a:xfrm>
        </p:spPr>
        <p:txBody>
          <a:bodyPr/>
          <a:lstStyle>
            <a:lvl1pPr algn="ctr">
              <a:lnSpc>
                <a:spcPct val="100000"/>
              </a:lnSpc>
              <a:spcBef>
                <a:spcPts val="0"/>
              </a:spcBef>
              <a:spcAft>
                <a:spcPts val="0"/>
              </a:spcAft>
              <a:defRPr sz="11700" b="1">
                <a:solidFill>
                  <a:schemeClr val="bg1"/>
                </a:solidFill>
              </a:defRPr>
            </a:lvl1pPr>
          </a:lstStyle>
          <a:p>
            <a:pPr lvl="0"/>
            <a:r>
              <a:rPr lang="en-US"/>
              <a:t>##</a:t>
            </a:r>
          </a:p>
        </p:txBody>
      </p:sp>
      <p:sp>
        <p:nvSpPr>
          <p:cNvPr id="17" name="Text Placeholder 16">
            <a:extLst>
              <a:ext uri="{FF2B5EF4-FFF2-40B4-BE49-F238E27FC236}">
                <a16:creationId xmlns:a16="http://schemas.microsoft.com/office/drawing/2014/main" id="{1C3EC48E-82FF-AD78-A375-4569D055911C}"/>
              </a:ext>
            </a:extLst>
          </p:cNvPr>
          <p:cNvSpPr>
            <a:spLocks noGrp="1"/>
          </p:cNvSpPr>
          <p:nvPr>
            <p:ph type="body" sz="quarter" idx="11" hasCustomPrompt="1"/>
          </p:nvPr>
        </p:nvSpPr>
        <p:spPr>
          <a:xfrm>
            <a:off x="431800" y="3494989"/>
            <a:ext cx="6096000" cy="1274763"/>
          </a:xfrm>
        </p:spPr>
        <p:txBody>
          <a:bodyPr/>
          <a:lstStyle>
            <a:lvl1pPr>
              <a:defRPr sz="2400">
                <a:solidFill>
                  <a:schemeClr val="bg1"/>
                </a:solidFill>
              </a:defRPr>
            </a:lvl1pPr>
            <a:lvl2pPr marL="0" indent="0">
              <a:buNone/>
              <a:defRPr/>
            </a:lvl2pPr>
          </a:lstStyle>
          <a:p>
            <a:pPr lvl="0"/>
            <a:r>
              <a:rPr lang="en-US"/>
              <a:t>Optional additional information</a:t>
            </a:r>
          </a:p>
        </p:txBody>
      </p:sp>
      <p:sp>
        <p:nvSpPr>
          <p:cNvPr id="7" name="Right Triangle 6">
            <a:extLst>
              <a:ext uri="{FF2B5EF4-FFF2-40B4-BE49-F238E27FC236}">
                <a16:creationId xmlns:a16="http://schemas.microsoft.com/office/drawing/2014/main" id="{C7953FA7-7CC9-EFDA-292B-AD4EE8BF2312}"/>
              </a:ext>
            </a:extLst>
          </p:cNvPr>
          <p:cNvSpPr/>
          <p:nvPr userDrawn="1"/>
        </p:nvSpPr>
        <p:spPr>
          <a:xfrm rot="16200000">
            <a:off x="9281601" y="3947601"/>
            <a:ext cx="2910399" cy="2910399"/>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GB" sz="1200">
              <a:solidFill>
                <a:schemeClr val="tx1"/>
              </a:solidFill>
            </a:endParaRPr>
          </a:p>
        </p:txBody>
      </p:sp>
      <p:sp>
        <p:nvSpPr>
          <p:cNvPr id="14" name="TextBox 13">
            <a:extLst>
              <a:ext uri="{FF2B5EF4-FFF2-40B4-BE49-F238E27FC236}">
                <a16:creationId xmlns:a16="http://schemas.microsoft.com/office/drawing/2014/main" id="{8D1FC277-A24A-127A-0091-6B28965A6AC2}"/>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6" name="Classification">
            <a:extLst>
              <a:ext uri="{FF2B5EF4-FFF2-40B4-BE49-F238E27FC236}">
                <a16:creationId xmlns:a16="http://schemas.microsoft.com/office/drawing/2014/main" id="{F7612056-C83D-6D6F-29E4-738CDFF485C6}"/>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Barlow"/>
                <a:ea typeface="+mn-ea"/>
                <a:cs typeface="+mn-cs"/>
              </a:rPr>
              <a:t>© Ipsos B&amp;A  | Dóchas Public Engagement Survey | Aug 2025 | Internal | Strictly Confidential</a:t>
            </a:r>
            <a:endParaRPr kumimoji="0" lang="en-GB" sz="800" b="0" i="0" u="none" strike="noStrike" kern="1200" cap="none" spc="0" normalizeH="0" baseline="0" noProof="0">
              <a:ln>
                <a:noFill/>
              </a:ln>
              <a:solidFill>
                <a:prstClr val="white"/>
              </a:solidFill>
              <a:effectLst/>
              <a:uLnTx/>
              <a:uFillTx/>
              <a:latin typeface="Barlow"/>
              <a:ea typeface="+mn-ea"/>
              <a:cs typeface="+mn-cs"/>
            </a:endParaRPr>
          </a:p>
        </p:txBody>
      </p:sp>
      <p:pic>
        <p:nvPicPr>
          <p:cNvPr id="5" name="Graphic 5">
            <a:extLst>
              <a:ext uri="{FF2B5EF4-FFF2-40B4-BE49-F238E27FC236}">
                <a16:creationId xmlns:a16="http://schemas.microsoft.com/office/drawing/2014/main" id="{1AF43AD8-344C-E82E-19E8-6E48B07C91F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789535" y="6180549"/>
            <a:ext cx="945897" cy="448056"/>
          </a:xfrm>
          <a:prstGeom prst="rect">
            <a:avLst/>
          </a:prstGeom>
        </p:spPr>
      </p:pic>
    </p:spTree>
    <p:extLst>
      <p:ext uri="{BB962C8B-B14F-4D97-AF65-F5344CB8AC3E}">
        <p14:creationId xmlns:p14="http://schemas.microsoft.com/office/powerpoint/2010/main" val="30847274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Display2">
    <p:bg>
      <p:bgPr>
        <a:solidFill>
          <a:schemeClr val="accent1"/>
        </a:solidFill>
        <a:effectLst/>
      </p:bgPr>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B66D97C3-1B7F-5C9F-E63F-96F1A14B6253}"/>
              </a:ext>
            </a:extLst>
          </p:cNvPr>
          <p:cNvSpPr>
            <a:spLocks noGrp="1"/>
          </p:cNvSpPr>
          <p:nvPr>
            <p:ph type="title"/>
          </p:nvPr>
        </p:nvSpPr>
        <p:spPr>
          <a:xfrm>
            <a:off x="428624" y="1092494"/>
            <a:ext cx="5391605" cy="715669"/>
          </a:xfrm>
        </p:spPr>
        <p:txBody>
          <a:bodyPr/>
          <a:lstStyle>
            <a:lvl1pPr>
              <a:defRPr sz="4800" cap="all" baseline="0">
                <a:solidFill>
                  <a:schemeClr val="bg1"/>
                </a:solidFill>
                <a:latin typeface="+mj-lt"/>
              </a:defRPr>
            </a:lvl1pPr>
          </a:lstStyle>
          <a:p>
            <a:r>
              <a:rPr lang="en-US"/>
              <a:t>Click to edit Master title style</a:t>
            </a:r>
            <a:endParaRPr lang="en-GB"/>
          </a:p>
        </p:txBody>
      </p:sp>
      <p:sp>
        <p:nvSpPr>
          <p:cNvPr id="6" name="Subtitle">
            <a:extLst>
              <a:ext uri="{FF2B5EF4-FFF2-40B4-BE49-F238E27FC236}">
                <a16:creationId xmlns:a16="http://schemas.microsoft.com/office/drawing/2014/main" id="{433BB7AA-54DD-4BAB-0FD5-D287A85CE469}"/>
              </a:ext>
            </a:extLst>
          </p:cNvPr>
          <p:cNvSpPr>
            <a:spLocks noGrp="1"/>
          </p:cNvSpPr>
          <p:nvPr>
            <p:ph type="body" sz="quarter" idx="12" hasCustomPrompt="1"/>
          </p:nvPr>
        </p:nvSpPr>
        <p:spPr>
          <a:xfrm>
            <a:off x="431800" y="3494989"/>
            <a:ext cx="3551238" cy="1274763"/>
          </a:xfrm>
          <a:prstGeom prst="rect">
            <a:avLst/>
          </a:prstGeom>
        </p:spPr>
        <p:txBody>
          <a:bodyPr/>
          <a:lstStyle>
            <a:lvl1pPr>
              <a:defRPr sz="2000">
                <a:solidFill>
                  <a:schemeClr val="bg1"/>
                </a:solidFill>
              </a:defRPr>
            </a:lvl1pPr>
            <a:lvl2pPr marL="0" indent="0">
              <a:buNone/>
              <a:defRPr/>
            </a:lvl2pPr>
          </a:lstStyle>
          <a:p>
            <a:pPr lvl="0"/>
            <a:r>
              <a:rPr lang="en-US"/>
              <a:t>Optional additional information</a:t>
            </a:r>
          </a:p>
        </p:txBody>
      </p:sp>
      <p:sp>
        <p:nvSpPr>
          <p:cNvPr id="7" name="Picture Placeholder">
            <a:extLst>
              <a:ext uri="{FF2B5EF4-FFF2-40B4-BE49-F238E27FC236}">
                <a16:creationId xmlns:a16="http://schemas.microsoft.com/office/drawing/2014/main" id="{67F8163F-D370-5C4C-500A-7D576C590BB1}"/>
              </a:ext>
              <a:ext uri="{C183D7F6-B498-43B3-948B-1728B52AA6E4}">
                <adec:decorative xmlns:adec="http://schemas.microsoft.com/office/drawing/2017/decorative" val="1"/>
              </a:ext>
            </a:extLst>
          </p:cNvPr>
          <p:cNvSpPr>
            <a:spLocks noGrp="1"/>
          </p:cNvSpPr>
          <p:nvPr>
            <p:ph type="pic" sz="quarter" idx="11"/>
          </p:nvPr>
        </p:nvSpPr>
        <p:spPr>
          <a:xfrm>
            <a:off x="1905000" y="0"/>
            <a:ext cx="10287001" cy="6858000"/>
          </a:xfrm>
          <a:custGeom>
            <a:avLst/>
            <a:gdLst>
              <a:gd name="connsiteX0" fmla="*/ 6858000 w 10287001"/>
              <a:gd name="connsiteY0" fmla="*/ 0 h 6858000"/>
              <a:gd name="connsiteX1" fmla="*/ 10287001 w 10287001"/>
              <a:gd name="connsiteY1" fmla="*/ 0 h 6858000"/>
              <a:gd name="connsiteX2" fmla="*/ 10287001 w 10287001"/>
              <a:gd name="connsiteY2" fmla="*/ 3467099 h 6858000"/>
              <a:gd name="connsiteX3" fmla="*/ 6896100 w 10287001"/>
              <a:gd name="connsiteY3" fmla="*/ 6858000 h 6858000"/>
              <a:gd name="connsiteX4" fmla="*/ 0 w 10287001"/>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7001" h="6858000">
                <a:moveTo>
                  <a:pt x="6858000" y="0"/>
                </a:moveTo>
                <a:lnTo>
                  <a:pt x="10287001" y="0"/>
                </a:lnTo>
                <a:lnTo>
                  <a:pt x="10287001" y="3467099"/>
                </a:lnTo>
                <a:lnTo>
                  <a:pt x="6896100" y="6858000"/>
                </a:lnTo>
                <a:lnTo>
                  <a:pt x="0" y="6858000"/>
                </a:lnTo>
                <a:close/>
              </a:path>
            </a:pathLst>
          </a:custGeom>
          <a:pattFill prst="dkVert">
            <a:fgClr>
              <a:schemeClr val="bg1">
                <a:lumMod val="85000"/>
              </a:schemeClr>
            </a:fgClr>
            <a:bgClr>
              <a:schemeClr val="bg1"/>
            </a:bgClr>
          </a:pattFill>
        </p:spPr>
        <p:txBody>
          <a:bodyPr vert="horz" wrap="square" lIns="0" tIns="0" rIns="0" bIns="0" rtlCol="0" anchor="ctr">
            <a:noAutofit/>
          </a:bodyPr>
          <a:lstStyle>
            <a:lvl1pPr algn="ctr">
              <a:defRPr lang="en-GB"/>
            </a:lvl1pPr>
          </a:lstStyle>
          <a:p>
            <a:pPr lvl="0"/>
            <a:r>
              <a:rPr lang="en-US"/>
              <a:t>Click icon to add picture</a:t>
            </a:r>
            <a:endParaRPr lang="en-GB"/>
          </a:p>
        </p:txBody>
      </p:sp>
      <p:sp>
        <p:nvSpPr>
          <p:cNvPr id="3" name="Classification">
            <a:extLst>
              <a:ext uri="{FF2B5EF4-FFF2-40B4-BE49-F238E27FC236}">
                <a16:creationId xmlns:a16="http://schemas.microsoft.com/office/drawing/2014/main" id="{5588E510-0F0D-A23C-EE3A-1E228E499C75}"/>
              </a:ext>
              <a:ext uri="{C183D7F6-B498-43B3-948B-1728B52AA6E4}">
                <adec:decorative xmlns:adec="http://schemas.microsoft.com/office/drawing/2017/decorative" val="1"/>
              </a:ext>
            </a:extLst>
          </p:cNvPr>
          <p:cNvSpPr txBox="1">
            <a:spLocks/>
          </p:cNvSpPr>
          <p:nvPr userDrawn="1"/>
        </p:nvSpPr>
        <p:spPr>
          <a:xfrm>
            <a:off x="440938" y="6251108"/>
            <a:ext cx="1695772"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effectLst/>
              </a:rPr>
              <a:t>© Ipsos B&amp;A | Doc Name | Month Year | Version # | Public | Internal/Client Use Only | Strictly Confidential</a:t>
            </a:r>
          </a:p>
        </p:txBody>
      </p:sp>
      <p:pic>
        <p:nvPicPr>
          <p:cNvPr id="5" name="Picture 4" descr="A blue and black logo&#10;&#10;Description automatically generated">
            <a:extLst>
              <a:ext uri="{FF2B5EF4-FFF2-40B4-BE49-F238E27FC236}">
                <a16:creationId xmlns:a16="http://schemas.microsoft.com/office/drawing/2014/main" id="{5C923088-1E3A-25F5-D564-806E577A1F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14598" y="6164739"/>
            <a:ext cx="1000010" cy="475749"/>
          </a:xfrm>
          <a:prstGeom prst="rect">
            <a:avLst/>
          </a:prstGeom>
        </p:spPr>
      </p:pic>
    </p:spTree>
    <p:extLst>
      <p:ext uri="{BB962C8B-B14F-4D97-AF65-F5344CB8AC3E}">
        <p14:creationId xmlns:p14="http://schemas.microsoft.com/office/powerpoint/2010/main" val="234874842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3-column content 1_box">
    <p:spTree>
      <p:nvGrpSpPr>
        <p:cNvPr id="1" name=""/>
        <p:cNvGrpSpPr/>
        <p:nvPr/>
      </p:nvGrpSpPr>
      <p:grpSpPr>
        <a:xfrm>
          <a:off x="0" y="0"/>
          <a:ext cx="0" cy="0"/>
          <a:chOff x="0" y="0"/>
          <a:chExt cx="0" cy="0"/>
        </a:xfrm>
      </p:grpSpPr>
      <p:sp>
        <p:nvSpPr>
          <p:cNvPr id="11" name="Title" descr="Header&#10;">
            <a:extLst>
              <a:ext uri="{FF2B5EF4-FFF2-40B4-BE49-F238E27FC236}">
                <a16:creationId xmlns:a16="http://schemas.microsoft.com/office/drawing/2014/main" id="{6D49A11C-7499-4B43-87FD-7D1C3BC91289}"/>
              </a:ext>
            </a:extLst>
          </p:cNvPr>
          <p:cNvSpPr>
            <a:spLocks noGrp="1"/>
          </p:cNvSpPr>
          <p:nvPr>
            <p:ph type="title" hasCustomPrompt="1"/>
          </p:nvPr>
        </p:nvSpPr>
        <p:spPr/>
        <p:txBody>
          <a:bodyPr/>
          <a:lstStyle>
            <a:lvl1pPr>
              <a:defRPr/>
            </a:lvl1pPr>
          </a:lstStyle>
          <a:p>
            <a:r>
              <a:rPr lang="en-US"/>
              <a:t>Text in 3 columns – will auto-format</a:t>
            </a:r>
            <a:endParaRPr lang="en-GB"/>
          </a:p>
        </p:txBody>
      </p:sp>
      <p:sp>
        <p:nvSpPr>
          <p:cNvPr id="6" name="Subtitle">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49999" y="1241781"/>
            <a:ext cx="9341699"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p:spPr>
        <p:txBody>
          <a:bodyPr numCol="3" spcCol="306000">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9" name="Base &amp; Source">
            <a:extLst>
              <a:ext uri="{FF2B5EF4-FFF2-40B4-BE49-F238E27FC236}">
                <a16:creationId xmlns:a16="http://schemas.microsoft.com/office/drawing/2014/main" id="{8A099BBE-5290-4ECD-A202-CB681241C242}"/>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Tree>
    <p:extLst>
      <p:ext uri="{BB962C8B-B14F-4D97-AF65-F5344CB8AC3E}">
        <p14:creationId xmlns:p14="http://schemas.microsoft.com/office/powerpoint/2010/main" val="29238967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column image left">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450001"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4" name="Subtitle">
            <a:extLst>
              <a:ext uri="{FF2B5EF4-FFF2-40B4-BE49-F238E27FC236}">
                <a16:creationId xmlns:a16="http://schemas.microsoft.com/office/drawing/2014/main" id="{7B8705A1-F90D-651D-FF89-00CA07C3F51D}"/>
              </a:ext>
            </a:extLst>
          </p:cNvPr>
          <p:cNvSpPr>
            <a:spLocks noGrp="1"/>
          </p:cNvSpPr>
          <p:nvPr>
            <p:ph type="body" sz="quarter" idx="16" hasCustomPrompt="1"/>
          </p:nvPr>
        </p:nvSpPr>
        <p:spPr>
          <a:xfrm>
            <a:off x="3292352" y="797676"/>
            <a:ext cx="8449647" cy="246221"/>
          </a:xfrm>
          <a:noFill/>
        </p:spPr>
        <p:txBody>
          <a:bodyPr vert="horz" wrap="square" lIns="0" tIns="0" rIns="0" bIns="0" rtlCol="0">
            <a:spAutoFit/>
          </a:bodyPr>
          <a:lstStyle>
            <a:lvl1pPr>
              <a:defRPr lang="en-GB" sz="1600" b="1" dirty="0">
                <a:solidFill>
                  <a:schemeClr val="tx2"/>
                </a:solidFill>
              </a:defRPr>
            </a:lvl1pPr>
          </a:lstStyle>
          <a:p>
            <a:pPr lvl="0">
              <a:lnSpc>
                <a:spcPct val="100000"/>
              </a:lnSpc>
            </a:pPr>
            <a:r>
              <a:rPr lang="en-GB"/>
              <a:t>Subtitle here</a:t>
            </a:r>
          </a:p>
        </p:txBody>
      </p:sp>
      <p:sp>
        <p:nvSpPr>
          <p:cNvPr id="5" name="Subtitle">
            <a:extLst>
              <a:ext uri="{FF2B5EF4-FFF2-40B4-BE49-F238E27FC236}">
                <a16:creationId xmlns:a16="http://schemas.microsoft.com/office/drawing/2014/main" id="{022391FE-E03A-8FC0-1296-4D2D37A6852B}"/>
              </a:ext>
            </a:extLst>
          </p:cNvPr>
          <p:cNvSpPr>
            <a:spLocks noGrp="1"/>
          </p:cNvSpPr>
          <p:nvPr>
            <p:ph type="body" sz="quarter" idx="17" hasCustomPrompt="1"/>
          </p:nvPr>
        </p:nvSpPr>
        <p:spPr>
          <a:xfrm>
            <a:off x="3292352" y="5548253"/>
            <a:ext cx="8449647" cy="400110"/>
          </a:xfrm>
          <a:noFill/>
        </p:spPr>
        <p:txBody>
          <a:bodyPr vert="horz" wrap="square" lIns="0" tIns="0" rIns="0" bIns="0" rtlCol="0">
            <a:spAutoFit/>
          </a:bodyPr>
          <a:lstStyle>
            <a:lvl1pPr>
              <a:spcBef>
                <a:spcPts val="0"/>
              </a:spcBef>
              <a:spcAft>
                <a:spcPts val="600"/>
              </a:spcAft>
              <a:defRPr lang="en-GB" sz="1050" b="0" dirty="0">
                <a:solidFill>
                  <a:schemeClr val="tx1"/>
                </a:solidFill>
              </a:defRPr>
            </a:lvl1pPr>
          </a:lstStyle>
          <a:p>
            <a:pPr lvl="0">
              <a:lnSpc>
                <a:spcPct val="100000"/>
              </a:lnSpc>
            </a:pPr>
            <a:r>
              <a:rPr lang="en-GB"/>
              <a:t>Q.</a:t>
            </a:r>
          </a:p>
          <a:p>
            <a:pPr lvl="0">
              <a:lnSpc>
                <a:spcPct val="100000"/>
              </a:lnSpc>
            </a:pPr>
            <a:r>
              <a:rPr lang="en-GB"/>
              <a:t>Base:</a:t>
            </a:r>
          </a:p>
        </p:txBody>
      </p:sp>
      <p:sp>
        <p:nvSpPr>
          <p:cNvPr id="6" name="Title" descr="Header">
            <a:extLst>
              <a:ext uri="{FF2B5EF4-FFF2-40B4-BE49-F238E27FC236}">
                <a16:creationId xmlns:a16="http://schemas.microsoft.com/office/drawing/2014/main" id="{87D29276-BD8C-56BA-B073-12387915A999}"/>
              </a:ext>
            </a:extLst>
          </p:cNvPr>
          <p:cNvSpPr>
            <a:spLocks noGrp="1"/>
          </p:cNvSpPr>
          <p:nvPr>
            <p:ph type="title"/>
          </p:nvPr>
        </p:nvSpPr>
        <p:spPr>
          <a:xfrm>
            <a:off x="3292352" y="82007"/>
            <a:ext cx="8449647" cy="715669"/>
          </a:xfrm>
        </p:spPr>
        <p:txBody>
          <a:bodyPr anchor="b"/>
          <a:lstStyle/>
          <a:p>
            <a:r>
              <a:rPr lang="en-US"/>
              <a:t>Click to edit Master title style</a:t>
            </a:r>
            <a:endParaRPr lang="en-GB"/>
          </a:p>
        </p:txBody>
      </p:sp>
    </p:spTree>
    <p:extLst>
      <p:ext uri="{BB962C8B-B14F-4D97-AF65-F5344CB8AC3E}">
        <p14:creationId xmlns:p14="http://schemas.microsoft.com/office/powerpoint/2010/main" val="2672956904"/>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3-column image left">
    <p:spTree>
      <p:nvGrpSpPr>
        <p:cNvPr id="1" name=""/>
        <p:cNvGrpSpPr/>
        <p:nvPr/>
      </p:nvGrpSpPr>
      <p:grpSpPr>
        <a:xfrm>
          <a:off x="0" y="0"/>
          <a:ext cx="0" cy="0"/>
          <a:chOff x="0" y="0"/>
          <a:chExt cx="0" cy="0"/>
        </a:xfrm>
      </p:grpSpPr>
      <p:sp>
        <p:nvSpPr>
          <p:cNvPr id="12" name="Picture Placeholder">
            <a:extLst>
              <a:ext uri="{FF2B5EF4-FFF2-40B4-BE49-F238E27FC236}">
                <a16:creationId xmlns:a16="http://schemas.microsoft.com/office/drawing/2014/main" id="{F3960A8C-54BB-8626-EFC5-24884A3D9000}"/>
              </a:ext>
              <a:ext uri="{C183D7F6-B498-43B3-948B-1728B52AA6E4}">
                <adec:decorative xmlns:adec="http://schemas.microsoft.com/office/drawing/2017/decorative" val="1"/>
              </a:ext>
            </a:extLst>
          </p:cNvPr>
          <p:cNvSpPr>
            <a:spLocks noGrp="1"/>
          </p:cNvSpPr>
          <p:nvPr>
            <p:ph type="pic" sz="quarter" idx="10"/>
          </p:nvPr>
        </p:nvSpPr>
        <p:spPr>
          <a:xfrm>
            <a:off x="9150349" y="0"/>
            <a:ext cx="2591650" cy="5948363"/>
          </a:xfrm>
          <a:custGeom>
            <a:avLst/>
            <a:gdLst>
              <a:gd name="connsiteX0" fmla="*/ 0 w 2591650"/>
              <a:gd name="connsiteY0" fmla="*/ 0 h 5948363"/>
              <a:gd name="connsiteX1" fmla="*/ 2591650 w 2591650"/>
              <a:gd name="connsiteY1" fmla="*/ 0 h 5948363"/>
              <a:gd name="connsiteX2" fmla="*/ 2591650 w 2591650"/>
              <a:gd name="connsiteY2" fmla="*/ 5583497 h 5948363"/>
              <a:gd name="connsiteX3" fmla="*/ 2226784 w 2591650"/>
              <a:gd name="connsiteY3" fmla="*/ 5948363 h 5948363"/>
              <a:gd name="connsiteX4" fmla="*/ 0 w 2591650"/>
              <a:gd name="connsiteY4" fmla="*/ 5948363 h 5948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1650" h="5948363">
                <a:moveTo>
                  <a:pt x="0" y="0"/>
                </a:moveTo>
                <a:lnTo>
                  <a:pt x="2591650" y="0"/>
                </a:lnTo>
                <a:lnTo>
                  <a:pt x="2591650" y="5583497"/>
                </a:lnTo>
                <a:lnTo>
                  <a:pt x="2226784" y="5948363"/>
                </a:lnTo>
                <a:lnTo>
                  <a:pt x="0" y="5948363"/>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a:lvl1pPr>
          </a:lstStyle>
          <a:p>
            <a:pPr lvl="0" algn="ctr"/>
            <a:r>
              <a:rPr lang="en-US"/>
              <a:t>Click icon to add picture</a:t>
            </a:r>
            <a:endParaRPr lang="en-GB"/>
          </a:p>
        </p:txBody>
      </p:sp>
      <p:sp>
        <p:nvSpPr>
          <p:cNvPr id="2" name="Subtitle">
            <a:extLst>
              <a:ext uri="{FF2B5EF4-FFF2-40B4-BE49-F238E27FC236}">
                <a16:creationId xmlns:a16="http://schemas.microsoft.com/office/drawing/2014/main" id="{86FEA771-C003-548C-17B2-6DA677E8C07C}"/>
              </a:ext>
            </a:extLst>
          </p:cNvPr>
          <p:cNvSpPr>
            <a:spLocks noGrp="1"/>
          </p:cNvSpPr>
          <p:nvPr>
            <p:ph type="body" sz="quarter" idx="16" hasCustomPrompt="1"/>
          </p:nvPr>
        </p:nvSpPr>
        <p:spPr>
          <a:xfrm>
            <a:off x="248895" y="797676"/>
            <a:ext cx="8449647" cy="246221"/>
          </a:xfrm>
          <a:noFill/>
        </p:spPr>
        <p:txBody>
          <a:bodyPr vert="horz" wrap="square" lIns="0" tIns="0" rIns="0" bIns="0" rtlCol="0">
            <a:spAutoFit/>
          </a:bodyPr>
          <a:lstStyle>
            <a:lvl1pPr>
              <a:defRPr lang="en-GB" sz="1600" b="1" dirty="0">
                <a:solidFill>
                  <a:schemeClr val="tx2"/>
                </a:solidFill>
              </a:defRPr>
            </a:lvl1pPr>
          </a:lstStyle>
          <a:p>
            <a:pPr lvl="0">
              <a:lnSpc>
                <a:spcPct val="100000"/>
              </a:lnSpc>
            </a:pPr>
            <a:r>
              <a:rPr lang="en-GB"/>
              <a:t>Subtitle here</a:t>
            </a:r>
          </a:p>
        </p:txBody>
      </p:sp>
      <p:sp>
        <p:nvSpPr>
          <p:cNvPr id="3" name="Subtitle">
            <a:extLst>
              <a:ext uri="{FF2B5EF4-FFF2-40B4-BE49-F238E27FC236}">
                <a16:creationId xmlns:a16="http://schemas.microsoft.com/office/drawing/2014/main" id="{0A672156-1C79-E7A4-067B-A67C8B0F9ED1}"/>
              </a:ext>
            </a:extLst>
          </p:cNvPr>
          <p:cNvSpPr>
            <a:spLocks noGrp="1"/>
          </p:cNvSpPr>
          <p:nvPr>
            <p:ph type="body" sz="quarter" idx="17" hasCustomPrompt="1"/>
          </p:nvPr>
        </p:nvSpPr>
        <p:spPr>
          <a:xfrm>
            <a:off x="248895" y="5548253"/>
            <a:ext cx="8449647" cy="400110"/>
          </a:xfrm>
          <a:noFill/>
        </p:spPr>
        <p:txBody>
          <a:bodyPr vert="horz" wrap="square" lIns="0" tIns="0" rIns="0" bIns="0" rtlCol="0">
            <a:spAutoFit/>
          </a:bodyPr>
          <a:lstStyle>
            <a:lvl1pPr>
              <a:spcBef>
                <a:spcPts val="0"/>
              </a:spcBef>
              <a:spcAft>
                <a:spcPts val="600"/>
              </a:spcAft>
              <a:defRPr lang="en-GB" sz="1050" b="0" dirty="0">
                <a:solidFill>
                  <a:schemeClr val="tx1"/>
                </a:solidFill>
              </a:defRPr>
            </a:lvl1pPr>
          </a:lstStyle>
          <a:p>
            <a:pPr lvl="0">
              <a:lnSpc>
                <a:spcPct val="100000"/>
              </a:lnSpc>
            </a:pPr>
            <a:r>
              <a:rPr lang="en-GB"/>
              <a:t>Q.</a:t>
            </a:r>
          </a:p>
          <a:p>
            <a:pPr lvl="0">
              <a:lnSpc>
                <a:spcPct val="100000"/>
              </a:lnSpc>
            </a:pPr>
            <a:r>
              <a:rPr lang="en-GB"/>
              <a:t>Base:</a:t>
            </a:r>
          </a:p>
        </p:txBody>
      </p:sp>
      <p:sp>
        <p:nvSpPr>
          <p:cNvPr id="7" name="Title" descr="Header">
            <a:extLst>
              <a:ext uri="{FF2B5EF4-FFF2-40B4-BE49-F238E27FC236}">
                <a16:creationId xmlns:a16="http://schemas.microsoft.com/office/drawing/2014/main" id="{4152E8C8-BE49-A3AA-356D-5CFE0500EE3E}"/>
              </a:ext>
            </a:extLst>
          </p:cNvPr>
          <p:cNvSpPr>
            <a:spLocks noGrp="1"/>
          </p:cNvSpPr>
          <p:nvPr>
            <p:ph type="title"/>
          </p:nvPr>
        </p:nvSpPr>
        <p:spPr>
          <a:xfrm>
            <a:off x="248895" y="82007"/>
            <a:ext cx="8449647" cy="715669"/>
          </a:xfrm>
        </p:spPr>
        <p:txBody>
          <a:bodyPr anchor="b"/>
          <a:lstStyle/>
          <a:p>
            <a:r>
              <a:rPr lang="en-US"/>
              <a:t>Click to edit Master title style</a:t>
            </a:r>
            <a:endParaRPr lang="en-GB"/>
          </a:p>
        </p:txBody>
      </p:sp>
    </p:spTree>
    <p:extLst>
      <p:ext uri="{BB962C8B-B14F-4D97-AF65-F5344CB8AC3E}">
        <p14:creationId xmlns:p14="http://schemas.microsoft.com/office/powerpoint/2010/main" val="3489020960"/>
      </p:ext>
    </p:extLst>
  </p:cSld>
  <p:clrMapOvr>
    <a:masterClrMapping/>
  </p:clrMapOvr>
  <p:transition spd="slow">
    <p:wipe dir="r"/>
  </p:transition>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206053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9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3" y="656788"/>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4" y="244616"/>
            <a:ext cx="9787893"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54C0E8"/>
                </a:solidFill>
                <a:latin typeface="Trebuchet MS" panose="020B0603020202020204" pitchFamily="34" charset="0"/>
                <a:ea typeface="Verdana" pitchFamily="34" charset="0"/>
                <a:cs typeface="Verdana" pitchFamily="34" charset="0"/>
              </a:defRPr>
            </a:lvl1pPr>
          </a:lstStyle>
          <a:p>
            <a:r>
              <a:rPr lang="pt-BR" err="1"/>
              <a:t>Trebuchet</a:t>
            </a:r>
            <a:r>
              <a:rPr lang="pt-BR"/>
              <a:t> M </a:t>
            </a:r>
            <a:r>
              <a:rPr lang="pt-BR" err="1"/>
              <a:t>font</a:t>
            </a:r>
            <a:r>
              <a:rPr lang="pt-BR"/>
              <a:t> normal (</a:t>
            </a:r>
            <a:r>
              <a:rPr lang="pt-BR" err="1"/>
              <a:t>size</a:t>
            </a:r>
            <a:r>
              <a:rPr lang="pt-BR"/>
              <a:t> 24)</a:t>
            </a:r>
          </a:p>
        </p:txBody>
      </p:sp>
    </p:spTree>
    <p:extLst>
      <p:ext uri="{BB962C8B-B14F-4D97-AF65-F5344CB8AC3E}">
        <p14:creationId xmlns:p14="http://schemas.microsoft.com/office/powerpoint/2010/main" val="373027801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USE THIS SLIDE DARK">
    <p:bg>
      <p:bgPr>
        <a:solidFill>
          <a:schemeClr val="accent1"/>
        </a:solidFill>
        <a:effectLst/>
      </p:bgPr>
    </p:bg>
    <p:spTree>
      <p:nvGrpSpPr>
        <p:cNvPr id="1" name=""/>
        <p:cNvGrpSpPr/>
        <p:nvPr/>
      </p:nvGrpSpPr>
      <p:grpSpPr>
        <a:xfrm>
          <a:off x="0" y="0"/>
          <a:ext cx="0" cy="0"/>
          <a:chOff x="0" y="0"/>
          <a:chExt cx="0" cy="0"/>
        </a:xfrm>
      </p:grpSpPr>
      <p:graphicFrame>
        <p:nvGraphicFramePr>
          <p:cNvPr id="3" name="Objet 2" hidden="1">
            <a:extLst>
              <a:ext uri="{FF2B5EF4-FFF2-40B4-BE49-F238E27FC236}">
                <a16:creationId xmlns:a16="http://schemas.microsoft.com/office/drawing/2014/main" id="{7BB89C52-7215-47FB-8975-6A2FFA25037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Diapositive think-cell" r:id="rId5" imgW="532" imgH="530" progId="TCLayout.ActiveDocument.1">
                  <p:embed/>
                </p:oleObj>
              </mc:Choice>
              <mc:Fallback>
                <p:oleObj name="Diapositive think-cell" r:id="rId5" imgW="532" imgH="530" progId="TCLayout.ActiveDocument.1">
                  <p:embed/>
                  <p:pic>
                    <p:nvPicPr>
                      <p:cNvPr id="3" name="Objet 2" hidden="1">
                        <a:extLst>
                          <a:ext uri="{FF2B5EF4-FFF2-40B4-BE49-F238E27FC236}">
                            <a16:creationId xmlns:a16="http://schemas.microsoft.com/office/drawing/2014/main" id="{7BB89C52-7215-47FB-8975-6A2FFA25037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5187B2B-3878-47DA-815E-8BB73EED8EFE}"/>
              </a:ext>
            </a:extLst>
          </p:cNvPr>
          <p:cNvSpPr/>
          <p:nvPr userDrawn="1">
            <p:custDataLst>
              <p:tags r:id="rId3"/>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4" name="Titre 3">
            <a:extLst>
              <a:ext uri="{FF2B5EF4-FFF2-40B4-BE49-F238E27FC236}">
                <a16:creationId xmlns:a16="http://schemas.microsoft.com/office/drawing/2014/main" id="{20156DF7-56BC-40D5-8DA8-2F22C6D867BD}"/>
              </a:ext>
            </a:extLst>
          </p:cNvPr>
          <p:cNvSpPr>
            <a:spLocks noGrp="1"/>
          </p:cNvSpPr>
          <p:nvPr>
            <p:ph type="title" hasCustomPrompt="1"/>
          </p:nvPr>
        </p:nvSpPr>
        <p:spPr/>
        <p:txBody>
          <a:bodyPr/>
          <a:lstStyle>
            <a:lvl1pPr>
              <a:defRPr b="1" cap="none">
                <a:solidFill>
                  <a:schemeClr val="bg1"/>
                </a:solidFill>
              </a:defRPr>
            </a:lvl1pPr>
          </a:lstStyle>
          <a:p>
            <a:r>
              <a:rPr lang="fr-FR" err="1"/>
              <a:t>Title</a:t>
            </a:r>
            <a:r>
              <a:rPr lang="fr-FR"/>
              <a:t> of the slide</a:t>
            </a:r>
          </a:p>
        </p:txBody>
      </p:sp>
      <p:sp>
        <p:nvSpPr>
          <p:cNvPr id="9" name="Text Placeholder 8">
            <a:extLst>
              <a:ext uri="{FF2B5EF4-FFF2-40B4-BE49-F238E27FC236}">
                <a16:creationId xmlns:a16="http://schemas.microsoft.com/office/drawing/2014/main" id="{317C93FA-7D2C-4658-80E0-B891EA08A0CE}"/>
              </a:ext>
            </a:extLst>
          </p:cNvPr>
          <p:cNvSpPr>
            <a:spLocks noGrp="1"/>
          </p:cNvSpPr>
          <p:nvPr>
            <p:ph type="body" sz="quarter" idx="18"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10" name="Text Placeholder 5">
            <a:extLst>
              <a:ext uri="{FF2B5EF4-FFF2-40B4-BE49-F238E27FC236}">
                <a16:creationId xmlns:a16="http://schemas.microsoft.com/office/drawing/2014/main" id="{45D7D27C-78A9-42B0-BF87-F097DEF202C2}"/>
              </a:ext>
            </a:extLst>
          </p:cNvPr>
          <p:cNvSpPr>
            <a:spLocks noGrp="1"/>
          </p:cNvSpPr>
          <p:nvPr>
            <p:ph type="body" sz="quarter" idx="15" hasCustomPrompt="1"/>
          </p:nvPr>
        </p:nvSpPr>
        <p:spPr>
          <a:xfrm>
            <a:off x="407368" y="1368596"/>
            <a:ext cx="2311063" cy="353943"/>
          </a:xfrm>
          <a:prstGeom prst="rect">
            <a:avLst/>
          </a:prstGeom>
          <a:noFill/>
        </p:spPr>
        <p:txBody>
          <a:bodyPr wrap="none" lIns="72000" rIns="72000" bIns="0">
            <a:spAutoFit/>
          </a:bodyPr>
          <a:lstStyle>
            <a:lvl1pPr marL="0" indent="0">
              <a:buNone/>
              <a:defRPr sz="2000">
                <a:solidFill>
                  <a:schemeClr val="bg1"/>
                </a:solidFill>
              </a:defRPr>
            </a:lvl1pPr>
          </a:lstStyle>
          <a:p>
            <a:pPr lvl="0"/>
            <a:r>
              <a:rPr lang="en-GB"/>
              <a:t>Subtitle of the slide</a:t>
            </a:r>
          </a:p>
        </p:txBody>
      </p:sp>
      <p:sp>
        <p:nvSpPr>
          <p:cNvPr id="5" name="Slide Number Placeholder 2">
            <a:extLst>
              <a:ext uri="{FF2B5EF4-FFF2-40B4-BE49-F238E27FC236}">
                <a16:creationId xmlns:a16="http://schemas.microsoft.com/office/drawing/2014/main" id="{81A12EDB-BA6B-0B0B-02B9-D2020578B875}"/>
              </a:ext>
            </a:extLst>
          </p:cNvPr>
          <p:cNvSpPr txBox="1">
            <a:spLocks/>
          </p:cNvSpPr>
          <p:nvPr userDrawn="1"/>
        </p:nvSpPr>
        <p:spPr>
          <a:xfrm>
            <a:off x="449431" y="6219234"/>
            <a:ext cx="4596394" cy="365125"/>
          </a:xfrm>
          <a:prstGeom prst="rect">
            <a:avLst/>
          </a:prstGeom>
        </p:spPr>
        <p:txBody>
          <a:bodyPr vert="horz" lIns="0" tIns="45720" rIns="0" bIns="45720" rtlCol="0" anchor="ctr"/>
          <a:lstStyle>
            <a:defPPr>
              <a:defRPr lang="fr-FR"/>
            </a:defPPr>
            <a:lvl1pPr marL="0" algn="r" defTabSz="914400" rtl="0" eaLnBrk="1" latinLnBrk="0" hangingPunct="1">
              <a:defRPr sz="900" b="1" kern="1200">
                <a:solidFill>
                  <a:schemeClr val="bg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bg1"/>
                </a:solidFill>
                <a:effectLst/>
                <a:uLnTx/>
                <a:uFillTx/>
                <a:latin typeface="Barlow  "/>
                <a:ea typeface="+mn-ea"/>
                <a:cs typeface="+mn-cs"/>
              </a:rPr>
              <a:t>© Ipsos B&amp;A  | </a:t>
            </a:r>
            <a:r>
              <a:rPr kumimoji="0" lang="en-US" sz="900" b="1" i="0" u="none" strike="noStrike" kern="1200" cap="none" spc="0" normalizeH="0" baseline="0" noProof="0" dirty="0" err="1">
                <a:ln>
                  <a:noFill/>
                </a:ln>
                <a:solidFill>
                  <a:schemeClr val="bg1"/>
                </a:solidFill>
                <a:effectLst/>
                <a:uLnTx/>
                <a:uFillTx/>
                <a:latin typeface="Barlow  "/>
                <a:ea typeface="+mn-ea"/>
                <a:cs typeface="+mn-cs"/>
              </a:rPr>
              <a:t>Dóchas</a:t>
            </a:r>
            <a:r>
              <a:rPr kumimoji="0" lang="en-US" sz="900" b="1" i="0" u="none" strike="noStrike" kern="1200" cap="none" spc="0" normalizeH="0" baseline="0" noProof="0" dirty="0">
                <a:ln>
                  <a:noFill/>
                </a:ln>
                <a:solidFill>
                  <a:schemeClr val="bg1"/>
                </a:solidFill>
                <a:effectLst/>
                <a:uLnTx/>
                <a:uFillTx/>
                <a:latin typeface="Barlow  "/>
                <a:ea typeface="+mn-ea"/>
                <a:cs typeface="+mn-cs"/>
              </a:rPr>
              <a:t> Public Engagement Survey | Aug 2025 | Internal | Strictly Confidential</a:t>
            </a:r>
          </a:p>
        </p:txBody>
      </p:sp>
      <p:pic>
        <p:nvPicPr>
          <p:cNvPr id="8" name="Graphique 8">
            <a:extLst>
              <a:ext uri="{FF2B5EF4-FFF2-40B4-BE49-F238E27FC236}">
                <a16:creationId xmlns:a16="http://schemas.microsoft.com/office/drawing/2014/main" id="{48AC1C6E-B6D2-92ED-87D7-D282132656A4}"/>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11346837" y="6197600"/>
            <a:ext cx="441682" cy="404565"/>
          </a:xfrm>
          <a:prstGeom prst="rect">
            <a:avLst/>
          </a:prstGeom>
        </p:spPr>
      </p:pic>
      <p:grpSp>
        <p:nvGrpSpPr>
          <p:cNvPr id="36" name="Group 35">
            <a:extLst>
              <a:ext uri="{FF2B5EF4-FFF2-40B4-BE49-F238E27FC236}">
                <a16:creationId xmlns:a16="http://schemas.microsoft.com/office/drawing/2014/main" id="{1CF3209E-D02E-E83C-A6A1-222BD4DB5D0A}"/>
              </a:ext>
            </a:extLst>
          </p:cNvPr>
          <p:cNvGrpSpPr/>
          <p:nvPr userDrawn="1"/>
        </p:nvGrpSpPr>
        <p:grpSpPr>
          <a:xfrm>
            <a:off x="9973062" y="6200775"/>
            <a:ext cx="1167425" cy="396875"/>
            <a:chOff x="9884636" y="6176814"/>
            <a:chExt cx="1311807" cy="445959"/>
          </a:xfrm>
        </p:grpSpPr>
        <p:pic>
          <p:nvPicPr>
            <p:cNvPr id="37" name="Picture 36" descr="Text&#10;&#10;Description automatically generated">
              <a:extLst>
                <a:ext uri="{FF2B5EF4-FFF2-40B4-BE49-F238E27FC236}">
                  <a16:creationId xmlns:a16="http://schemas.microsoft.com/office/drawing/2014/main" id="{529E60F3-F306-8B31-9340-AD0B50E4210D}"/>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884636" y="6176814"/>
              <a:ext cx="633223" cy="445011"/>
            </a:xfrm>
            <a:prstGeom prst="rect">
              <a:avLst/>
            </a:prstGeom>
          </p:spPr>
        </p:pic>
        <p:grpSp>
          <p:nvGrpSpPr>
            <p:cNvPr id="38" name="Group 37">
              <a:extLst>
                <a:ext uri="{FF2B5EF4-FFF2-40B4-BE49-F238E27FC236}">
                  <a16:creationId xmlns:a16="http://schemas.microsoft.com/office/drawing/2014/main" id="{78125F58-613E-BE2F-CE6D-8BFC0995B5AC}"/>
                </a:ext>
              </a:extLst>
            </p:cNvPr>
            <p:cNvGrpSpPr/>
            <p:nvPr userDrawn="1"/>
          </p:nvGrpSpPr>
          <p:grpSpPr>
            <a:xfrm>
              <a:off x="10613828" y="6177609"/>
              <a:ext cx="582615" cy="445164"/>
              <a:chOff x="10672883" y="6177609"/>
              <a:chExt cx="582615" cy="445164"/>
            </a:xfrm>
          </p:grpSpPr>
          <p:sp>
            <p:nvSpPr>
              <p:cNvPr id="39" name="Freeform 5">
                <a:extLst>
                  <a:ext uri="{FF2B5EF4-FFF2-40B4-BE49-F238E27FC236}">
                    <a16:creationId xmlns:a16="http://schemas.microsoft.com/office/drawing/2014/main" id="{0091C5F4-61ED-3393-9304-92D2864F094C}"/>
                  </a:ext>
                </a:extLst>
              </p:cNvPr>
              <p:cNvSpPr>
                <a:spLocks/>
              </p:cNvSpPr>
              <p:nvPr/>
            </p:nvSpPr>
            <p:spPr bwMode="auto">
              <a:xfrm>
                <a:off x="10672883" y="6177609"/>
                <a:ext cx="582615" cy="445164"/>
              </a:xfrm>
              <a:custGeom>
                <a:avLst/>
                <a:gdLst>
                  <a:gd name="T0" fmla="*/ 657 w 657"/>
                  <a:gd name="T1" fmla="*/ 502 h 502"/>
                  <a:gd name="T2" fmla="*/ 0 w 657"/>
                  <a:gd name="T3" fmla="*/ 502 h 502"/>
                  <a:gd name="T4" fmla="*/ 0 w 657"/>
                  <a:gd name="T5" fmla="*/ 0 h 502"/>
                  <a:gd name="T6" fmla="*/ 657 w 657"/>
                  <a:gd name="T7" fmla="*/ 0 h 502"/>
                  <a:gd name="T8" fmla="*/ 657 w 657"/>
                  <a:gd name="T9" fmla="*/ 502 h 502"/>
                  <a:gd name="T10" fmla="*/ 657 w 657"/>
                  <a:gd name="T11" fmla="*/ 502 h 502"/>
                </a:gdLst>
                <a:ahLst/>
                <a:cxnLst>
                  <a:cxn ang="0">
                    <a:pos x="T0" y="T1"/>
                  </a:cxn>
                  <a:cxn ang="0">
                    <a:pos x="T2" y="T3"/>
                  </a:cxn>
                  <a:cxn ang="0">
                    <a:pos x="T4" y="T5"/>
                  </a:cxn>
                  <a:cxn ang="0">
                    <a:pos x="T6" y="T7"/>
                  </a:cxn>
                  <a:cxn ang="0">
                    <a:pos x="T8" y="T9"/>
                  </a:cxn>
                  <a:cxn ang="0">
                    <a:pos x="T10" y="T11"/>
                  </a:cxn>
                </a:cxnLst>
                <a:rect l="0" t="0" r="r" b="b"/>
                <a:pathLst>
                  <a:path w="657" h="502">
                    <a:moveTo>
                      <a:pt x="657" y="502"/>
                    </a:moveTo>
                    <a:lnTo>
                      <a:pt x="0" y="502"/>
                    </a:lnTo>
                    <a:lnTo>
                      <a:pt x="0" y="0"/>
                    </a:lnTo>
                    <a:lnTo>
                      <a:pt x="657" y="0"/>
                    </a:lnTo>
                    <a:lnTo>
                      <a:pt x="657" y="502"/>
                    </a:lnTo>
                    <a:lnTo>
                      <a:pt x="657" y="502"/>
                    </a:lnTo>
                    <a:close/>
                  </a:path>
                </a:pathLst>
              </a:custGeom>
              <a:solidFill>
                <a:srgbClr val="E41F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0" name="Freeform 6">
                <a:extLst>
                  <a:ext uri="{FF2B5EF4-FFF2-40B4-BE49-F238E27FC236}">
                    <a16:creationId xmlns:a16="http://schemas.microsoft.com/office/drawing/2014/main" id="{45BEDA9B-A2AD-2517-4CD0-B03C62A88549}"/>
                  </a:ext>
                </a:extLst>
              </p:cNvPr>
              <p:cNvSpPr>
                <a:spLocks/>
              </p:cNvSpPr>
              <p:nvPr/>
            </p:nvSpPr>
            <p:spPr bwMode="auto">
              <a:xfrm>
                <a:off x="10899012" y="6338117"/>
                <a:ext cx="64735" cy="69169"/>
              </a:xfrm>
              <a:custGeom>
                <a:avLst/>
                <a:gdLst>
                  <a:gd name="T0" fmla="*/ 34 w 39"/>
                  <a:gd name="T1" fmla="*/ 14 h 41"/>
                  <a:gd name="T2" fmla="*/ 35 w 39"/>
                  <a:gd name="T3" fmla="*/ 13 h 41"/>
                  <a:gd name="T4" fmla="*/ 39 w 39"/>
                  <a:gd name="T5" fmla="*/ 3 h 41"/>
                  <a:gd name="T6" fmla="*/ 38 w 39"/>
                  <a:gd name="T7" fmla="*/ 1 h 41"/>
                  <a:gd name="T8" fmla="*/ 37 w 39"/>
                  <a:gd name="T9" fmla="*/ 2 h 41"/>
                  <a:gd name="T10" fmla="*/ 35 w 39"/>
                  <a:gd name="T11" fmla="*/ 4 h 41"/>
                  <a:gd name="T12" fmla="*/ 34 w 39"/>
                  <a:gd name="T13" fmla="*/ 3 h 41"/>
                  <a:gd name="T14" fmla="*/ 26 w 39"/>
                  <a:gd name="T15" fmla="*/ 0 h 41"/>
                  <a:gd name="T16" fmla="*/ 0 w 39"/>
                  <a:gd name="T17" fmla="*/ 28 h 41"/>
                  <a:gd name="T18" fmla="*/ 11 w 39"/>
                  <a:gd name="T19" fmla="*/ 40 h 41"/>
                  <a:gd name="T20" fmla="*/ 21 w 39"/>
                  <a:gd name="T21" fmla="*/ 38 h 41"/>
                  <a:gd name="T22" fmla="*/ 23 w 39"/>
                  <a:gd name="T23" fmla="*/ 37 h 41"/>
                  <a:gd name="T24" fmla="*/ 25 w 39"/>
                  <a:gd name="T25" fmla="*/ 40 h 41"/>
                  <a:gd name="T26" fmla="*/ 25 w 39"/>
                  <a:gd name="T27" fmla="*/ 41 h 41"/>
                  <a:gd name="T28" fmla="*/ 26 w 39"/>
                  <a:gd name="T29" fmla="*/ 40 h 41"/>
                  <a:gd name="T30" fmla="*/ 30 w 39"/>
                  <a:gd name="T31" fmla="*/ 29 h 41"/>
                  <a:gd name="T32" fmla="*/ 30 w 39"/>
                  <a:gd name="T33" fmla="*/ 28 h 41"/>
                  <a:gd name="T34" fmla="*/ 28 w 39"/>
                  <a:gd name="T35" fmla="*/ 29 h 41"/>
                  <a:gd name="T36" fmla="*/ 12 w 39"/>
                  <a:gd name="T37" fmla="*/ 38 h 41"/>
                  <a:gd name="T38" fmla="*/ 5 w 39"/>
                  <a:gd name="T39" fmla="*/ 29 h 41"/>
                  <a:gd name="T40" fmla="*/ 25 w 39"/>
                  <a:gd name="T41" fmla="*/ 2 h 41"/>
                  <a:gd name="T42" fmla="*/ 34 w 39"/>
                  <a:gd name="T43" fmla="*/ 11 h 41"/>
                  <a:gd name="T44" fmla="*/ 34 w 39"/>
                  <a:gd name="T45" fmla="*/ 13 h 41"/>
                  <a:gd name="T46" fmla="*/ 34 w 39"/>
                  <a:gd name="T47" fmla="*/ 14 h 41"/>
                  <a:gd name="T48" fmla="*/ 34 w 39"/>
                  <a:gd name="T49"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41">
                    <a:moveTo>
                      <a:pt x="34" y="14"/>
                    </a:moveTo>
                    <a:cubicBezTo>
                      <a:pt x="35" y="14"/>
                      <a:pt x="35" y="13"/>
                      <a:pt x="35" y="13"/>
                    </a:cubicBezTo>
                    <a:cubicBezTo>
                      <a:pt x="39" y="3"/>
                      <a:pt x="39" y="3"/>
                      <a:pt x="39" y="3"/>
                    </a:cubicBezTo>
                    <a:cubicBezTo>
                      <a:pt x="39" y="2"/>
                      <a:pt x="39" y="1"/>
                      <a:pt x="38" y="1"/>
                    </a:cubicBezTo>
                    <a:cubicBezTo>
                      <a:pt x="38" y="1"/>
                      <a:pt x="38" y="1"/>
                      <a:pt x="37" y="2"/>
                    </a:cubicBezTo>
                    <a:cubicBezTo>
                      <a:pt x="37" y="3"/>
                      <a:pt x="36" y="4"/>
                      <a:pt x="35" y="4"/>
                    </a:cubicBezTo>
                    <a:cubicBezTo>
                      <a:pt x="35" y="4"/>
                      <a:pt x="35" y="4"/>
                      <a:pt x="34" y="3"/>
                    </a:cubicBezTo>
                    <a:cubicBezTo>
                      <a:pt x="32" y="0"/>
                      <a:pt x="29" y="0"/>
                      <a:pt x="26" y="0"/>
                    </a:cubicBezTo>
                    <a:cubicBezTo>
                      <a:pt x="12" y="0"/>
                      <a:pt x="0" y="14"/>
                      <a:pt x="0" y="28"/>
                    </a:cubicBezTo>
                    <a:cubicBezTo>
                      <a:pt x="0" y="36"/>
                      <a:pt x="4" y="40"/>
                      <a:pt x="11" y="40"/>
                    </a:cubicBezTo>
                    <a:cubicBezTo>
                      <a:pt x="14" y="40"/>
                      <a:pt x="17" y="40"/>
                      <a:pt x="21" y="38"/>
                    </a:cubicBezTo>
                    <a:cubicBezTo>
                      <a:pt x="22" y="38"/>
                      <a:pt x="23" y="37"/>
                      <a:pt x="23" y="37"/>
                    </a:cubicBezTo>
                    <a:cubicBezTo>
                      <a:pt x="24" y="37"/>
                      <a:pt x="24" y="38"/>
                      <a:pt x="25" y="40"/>
                    </a:cubicBezTo>
                    <a:cubicBezTo>
                      <a:pt x="25" y="41"/>
                      <a:pt x="25" y="41"/>
                      <a:pt x="25" y="41"/>
                    </a:cubicBezTo>
                    <a:cubicBezTo>
                      <a:pt x="26" y="41"/>
                      <a:pt x="26" y="41"/>
                      <a:pt x="26" y="40"/>
                    </a:cubicBezTo>
                    <a:cubicBezTo>
                      <a:pt x="30" y="29"/>
                      <a:pt x="30" y="29"/>
                      <a:pt x="30" y="29"/>
                    </a:cubicBezTo>
                    <a:cubicBezTo>
                      <a:pt x="31" y="28"/>
                      <a:pt x="30" y="28"/>
                      <a:pt x="30" y="28"/>
                    </a:cubicBezTo>
                    <a:cubicBezTo>
                      <a:pt x="29" y="28"/>
                      <a:pt x="29" y="28"/>
                      <a:pt x="28" y="29"/>
                    </a:cubicBezTo>
                    <a:cubicBezTo>
                      <a:pt x="25" y="34"/>
                      <a:pt x="18" y="38"/>
                      <a:pt x="12" y="38"/>
                    </a:cubicBezTo>
                    <a:cubicBezTo>
                      <a:pt x="7" y="38"/>
                      <a:pt x="5" y="34"/>
                      <a:pt x="5" y="29"/>
                    </a:cubicBezTo>
                    <a:cubicBezTo>
                      <a:pt x="5" y="17"/>
                      <a:pt x="16" y="2"/>
                      <a:pt x="25" y="2"/>
                    </a:cubicBezTo>
                    <a:cubicBezTo>
                      <a:pt x="30" y="2"/>
                      <a:pt x="34" y="5"/>
                      <a:pt x="34" y="11"/>
                    </a:cubicBezTo>
                    <a:cubicBezTo>
                      <a:pt x="34" y="11"/>
                      <a:pt x="34" y="12"/>
                      <a:pt x="34" y="13"/>
                    </a:cubicBezTo>
                    <a:cubicBezTo>
                      <a:pt x="34" y="13"/>
                      <a:pt x="34" y="14"/>
                      <a:pt x="34" y="14"/>
                    </a:cubicBezTo>
                    <a:cubicBezTo>
                      <a:pt x="34" y="14"/>
                      <a:pt x="34" y="14"/>
                      <a:pt x="3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1" name="Freeform 7">
                <a:extLst>
                  <a:ext uri="{FF2B5EF4-FFF2-40B4-BE49-F238E27FC236}">
                    <a16:creationId xmlns:a16="http://schemas.microsoft.com/office/drawing/2014/main" id="{F675F083-B229-F57B-375C-22B7C9107CB6}"/>
                  </a:ext>
                </a:extLst>
              </p:cNvPr>
              <p:cNvSpPr>
                <a:spLocks noEditPoints="1"/>
              </p:cNvSpPr>
              <p:nvPr/>
            </p:nvSpPr>
            <p:spPr bwMode="auto">
              <a:xfrm>
                <a:off x="10961086" y="6354965"/>
                <a:ext cx="38132" cy="50547"/>
              </a:xfrm>
              <a:custGeom>
                <a:avLst/>
                <a:gdLst>
                  <a:gd name="T0" fmla="*/ 16 w 23"/>
                  <a:gd name="T1" fmla="*/ 2 h 30"/>
                  <a:gd name="T2" fmla="*/ 20 w 23"/>
                  <a:gd name="T3" fmla="*/ 6 h 30"/>
                  <a:gd name="T4" fmla="*/ 7 w 23"/>
                  <a:gd name="T5" fmla="*/ 27 h 30"/>
                  <a:gd name="T6" fmla="*/ 4 w 23"/>
                  <a:gd name="T7" fmla="*/ 23 h 30"/>
                  <a:gd name="T8" fmla="*/ 16 w 23"/>
                  <a:gd name="T9" fmla="*/ 2 h 30"/>
                  <a:gd name="T10" fmla="*/ 16 w 23"/>
                  <a:gd name="T11" fmla="*/ 2 h 30"/>
                  <a:gd name="T12" fmla="*/ 16 w 23"/>
                  <a:gd name="T13" fmla="*/ 0 h 30"/>
                  <a:gd name="T14" fmla="*/ 0 w 23"/>
                  <a:gd name="T15" fmla="*/ 21 h 30"/>
                  <a:gd name="T16" fmla="*/ 7 w 23"/>
                  <a:gd name="T17" fmla="*/ 30 h 30"/>
                  <a:gd name="T18" fmla="*/ 23 w 23"/>
                  <a:gd name="T19" fmla="*/ 8 h 30"/>
                  <a:gd name="T20" fmla="*/ 16 w 23"/>
                  <a:gd name="T21" fmla="*/ 0 h 30"/>
                  <a:gd name="T22" fmla="*/ 16 w 23"/>
                  <a:gd name="T23"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6" y="2"/>
                    </a:moveTo>
                    <a:cubicBezTo>
                      <a:pt x="19" y="2"/>
                      <a:pt x="20" y="4"/>
                      <a:pt x="20" y="6"/>
                    </a:cubicBezTo>
                    <a:cubicBezTo>
                      <a:pt x="20" y="13"/>
                      <a:pt x="12" y="27"/>
                      <a:pt x="7" y="27"/>
                    </a:cubicBezTo>
                    <a:cubicBezTo>
                      <a:pt x="5" y="27"/>
                      <a:pt x="4" y="26"/>
                      <a:pt x="4" y="23"/>
                    </a:cubicBezTo>
                    <a:cubicBezTo>
                      <a:pt x="4" y="15"/>
                      <a:pt x="11" y="2"/>
                      <a:pt x="16" y="2"/>
                    </a:cubicBezTo>
                    <a:cubicBezTo>
                      <a:pt x="16" y="2"/>
                      <a:pt x="16" y="2"/>
                      <a:pt x="16" y="2"/>
                    </a:cubicBezTo>
                    <a:close/>
                    <a:moveTo>
                      <a:pt x="16" y="0"/>
                    </a:moveTo>
                    <a:cubicBezTo>
                      <a:pt x="7" y="0"/>
                      <a:pt x="0" y="10"/>
                      <a:pt x="0" y="21"/>
                    </a:cubicBezTo>
                    <a:cubicBezTo>
                      <a:pt x="0" y="26"/>
                      <a:pt x="2" y="30"/>
                      <a:pt x="7" y="30"/>
                    </a:cubicBezTo>
                    <a:cubicBezTo>
                      <a:pt x="16" y="30"/>
                      <a:pt x="23" y="18"/>
                      <a:pt x="23" y="8"/>
                    </a:cubicBezTo>
                    <a:cubicBezTo>
                      <a:pt x="23" y="4"/>
                      <a:pt x="21" y="0"/>
                      <a:pt x="16" y="0"/>
                    </a:cubicBezTo>
                    <a:cubicBezTo>
                      <a:pt x="16" y="0"/>
                      <a:pt x="16"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2" name="Freeform 8">
                <a:extLst>
                  <a:ext uri="{FF2B5EF4-FFF2-40B4-BE49-F238E27FC236}">
                    <a16:creationId xmlns:a16="http://schemas.microsoft.com/office/drawing/2014/main" id="{0F00FF09-8841-14AE-D2EF-F0082AB971D7}"/>
                  </a:ext>
                </a:extLst>
              </p:cNvPr>
              <p:cNvSpPr>
                <a:spLocks/>
              </p:cNvSpPr>
              <p:nvPr/>
            </p:nvSpPr>
            <p:spPr bwMode="auto">
              <a:xfrm>
                <a:off x="11000992" y="6338117"/>
                <a:ext cx="34585" cy="67395"/>
              </a:xfrm>
              <a:custGeom>
                <a:avLst/>
                <a:gdLst>
                  <a:gd name="T0" fmla="*/ 15 w 21"/>
                  <a:gd name="T1" fmla="*/ 3 h 40"/>
                  <a:gd name="T2" fmla="*/ 15 w 21"/>
                  <a:gd name="T3" fmla="*/ 3 h 40"/>
                  <a:gd name="T4" fmla="*/ 1 w 21"/>
                  <a:gd name="T5" fmla="*/ 36 h 40"/>
                  <a:gd name="T6" fmla="*/ 0 w 21"/>
                  <a:gd name="T7" fmla="*/ 38 h 40"/>
                  <a:gd name="T8" fmla="*/ 2 w 21"/>
                  <a:gd name="T9" fmla="*/ 40 h 40"/>
                  <a:gd name="T10" fmla="*/ 4 w 21"/>
                  <a:gd name="T11" fmla="*/ 40 h 40"/>
                  <a:gd name="T12" fmla="*/ 11 w 21"/>
                  <a:gd name="T13" fmla="*/ 35 h 40"/>
                  <a:gd name="T14" fmla="*/ 12 w 21"/>
                  <a:gd name="T15" fmla="*/ 34 h 40"/>
                  <a:gd name="T16" fmla="*/ 11 w 21"/>
                  <a:gd name="T17" fmla="*/ 33 h 40"/>
                  <a:gd name="T18" fmla="*/ 11 w 21"/>
                  <a:gd name="T19" fmla="*/ 33 h 40"/>
                  <a:gd name="T20" fmla="*/ 6 w 21"/>
                  <a:gd name="T21" fmla="*/ 36 h 40"/>
                  <a:gd name="T22" fmla="*/ 6 w 21"/>
                  <a:gd name="T23" fmla="*/ 37 h 40"/>
                  <a:gd name="T24" fmla="*/ 5 w 21"/>
                  <a:gd name="T25" fmla="*/ 36 h 40"/>
                  <a:gd name="T26" fmla="*/ 5 w 21"/>
                  <a:gd name="T27" fmla="*/ 36 h 40"/>
                  <a:gd name="T28" fmla="*/ 20 w 21"/>
                  <a:gd name="T29" fmla="*/ 1 h 40"/>
                  <a:gd name="T30" fmla="*/ 21 w 21"/>
                  <a:gd name="T31" fmla="*/ 0 h 40"/>
                  <a:gd name="T32" fmla="*/ 20 w 21"/>
                  <a:gd name="T33" fmla="*/ 0 h 40"/>
                  <a:gd name="T34" fmla="*/ 17 w 21"/>
                  <a:gd name="T35" fmla="*/ 0 h 40"/>
                  <a:gd name="T36" fmla="*/ 12 w 21"/>
                  <a:gd name="T37" fmla="*/ 0 h 40"/>
                  <a:gd name="T38" fmla="*/ 11 w 21"/>
                  <a:gd name="T39" fmla="*/ 1 h 40"/>
                  <a:gd name="T40" fmla="*/ 12 w 21"/>
                  <a:gd name="T41" fmla="*/ 2 h 40"/>
                  <a:gd name="T42" fmla="*/ 15 w 21"/>
                  <a:gd name="T43" fmla="*/ 2 h 40"/>
                  <a:gd name="T44" fmla="*/ 15 w 21"/>
                  <a:gd name="T45" fmla="*/ 3 h 40"/>
                  <a:gd name="T46" fmla="*/ 15 w 21"/>
                  <a:gd name="T4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0">
                    <a:moveTo>
                      <a:pt x="15" y="3"/>
                    </a:moveTo>
                    <a:cubicBezTo>
                      <a:pt x="15" y="3"/>
                      <a:pt x="15" y="3"/>
                      <a:pt x="15" y="3"/>
                    </a:cubicBezTo>
                    <a:cubicBezTo>
                      <a:pt x="10" y="14"/>
                      <a:pt x="5" y="25"/>
                      <a:pt x="1" y="36"/>
                    </a:cubicBezTo>
                    <a:cubicBezTo>
                      <a:pt x="1" y="37"/>
                      <a:pt x="0" y="38"/>
                      <a:pt x="0" y="38"/>
                    </a:cubicBezTo>
                    <a:cubicBezTo>
                      <a:pt x="0" y="39"/>
                      <a:pt x="1" y="40"/>
                      <a:pt x="2" y="40"/>
                    </a:cubicBezTo>
                    <a:cubicBezTo>
                      <a:pt x="3" y="40"/>
                      <a:pt x="3" y="40"/>
                      <a:pt x="4" y="40"/>
                    </a:cubicBezTo>
                    <a:cubicBezTo>
                      <a:pt x="7" y="39"/>
                      <a:pt x="9" y="37"/>
                      <a:pt x="11" y="35"/>
                    </a:cubicBezTo>
                    <a:cubicBezTo>
                      <a:pt x="12" y="35"/>
                      <a:pt x="12" y="34"/>
                      <a:pt x="12" y="34"/>
                    </a:cubicBezTo>
                    <a:cubicBezTo>
                      <a:pt x="12" y="33"/>
                      <a:pt x="12" y="33"/>
                      <a:pt x="11" y="33"/>
                    </a:cubicBezTo>
                    <a:cubicBezTo>
                      <a:pt x="11" y="33"/>
                      <a:pt x="11" y="33"/>
                      <a:pt x="11" y="33"/>
                    </a:cubicBezTo>
                    <a:cubicBezTo>
                      <a:pt x="10" y="34"/>
                      <a:pt x="8" y="35"/>
                      <a:pt x="6" y="36"/>
                    </a:cubicBezTo>
                    <a:cubicBezTo>
                      <a:pt x="6" y="36"/>
                      <a:pt x="6" y="37"/>
                      <a:pt x="6" y="37"/>
                    </a:cubicBezTo>
                    <a:cubicBezTo>
                      <a:pt x="5" y="37"/>
                      <a:pt x="5" y="37"/>
                      <a:pt x="5" y="36"/>
                    </a:cubicBezTo>
                    <a:cubicBezTo>
                      <a:pt x="5" y="36"/>
                      <a:pt x="5" y="36"/>
                      <a:pt x="5" y="36"/>
                    </a:cubicBezTo>
                    <a:cubicBezTo>
                      <a:pt x="20" y="1"/>
                      <a:pt x="20" y="1"/>
                      <a:pt x="20" y="1"/>
                    </a:cubicBezTo>
                    <a:cubicBezTo>
                      <a:pt x="21" y="1"/>
                      <a:pt x="21" y="0"/>
                      <a:pt x="21" y="0"/>
                    </a:cubicBezTo>
                    <a:cubicBezTo>
                      <a:pt x="21" y="0"/>
                      <a:pt x="20" y="0"/>
                      <a:pt x="20" y="0"/>
                    </a:cubicBezTo>
                    <a:cubicBezTo>
                      <a:pt x="19" y="0"/>
                      <a:pt x="18" y="0"/>
                      <a:pt x="17" y="0"/>
                    </a:cubicBezTo>
                    <a:cubicBezTo>
                      <a:pt x="16" y="0"/>
                      <a:pt x="14" y="0"/>
                      <a:pt x="12" y="0"/>
                    </a:cubicBezTo>
                    <a:cubicBezTo>
                      <a:pt x="12" y="0"/>
                      <a:pt x="11" y="1"/>
                      <a:pt x="11" y="1"/>
                    </a:cubicBezTo>
                    <a:cubicBezTo>
                      <a:pt x="11" y="1"/>
                      <a:pt x="12" y="2"/>
                      <a:pt x="12" y="2"/>
                    </a:cubicBezTo>
                    <a:cubicBezTo>
                      <a:pt x="13" y="2"/>
                      <a:pt x="14" y="2"/>
                      <a:pt x="15" y="2"/>
                    </a:cubicBezTo>
                    <a:cubicBezTo>
                      <a:pt x="15" y="2"/>
                      <a:pt x="15" y="2"/>
                      <a:pt x="15" y="3"/>
                    </a:cubicBezTo>
                    <a:cubicBezTo>
                      <a:pt x="15" y="3"/>
                      <a:pt x="15" y="3"/>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3" name="Freeform 9">
                <a:extLst>
                  <a:ext uri="{FF2B5EF4-FFF2-40B4-BE49-F238E27FC236}">
                    <a16:creationId xmlns:a16="http://schemas.microsoft.com/office/drawing/2014/main" id="{915A5D8B-6326-C95F-84D2-9B7BA5497425}"/>
                  </a:ext>
                </a:extLst>
              </p:cNvPr>
              <p:cNvSpPr>
                <a:spLocks/>
              </p:cNvSpPr>
              <p:nvPr/>
            </p:nvSpPr>
            <p:spPr bwMode="auto">
              <a:xfrm>
                <a:off x="11025822" y="6338117"/>
                <a:ext cx="34585" cy="67395"/>
              </a:xfrm>
              <a:custGeom>
                <a:avLst/>
                <a:gdLst>
                  <a:gd name="T0" fmla="*/ 15 w 21"/>
                  <a:gd name="T1" fmla="*/ 3 h 40"/>
                  <a:gd name="T2" fmla="*/ 15 w 21"/>
                  <a:gd name="T3" fmla="*/ 3 h 40"/>
                  <a:gd name="T4" fmla="*/ 1 w 21"/>
                  <a:gd name="T5" fmla="*/ 36 h 40"/>
                  <a:gd name="T6" fmla="*/ 0 w 21"/>
                  <a:gd name="T7" fmla="*/ 38 h 40"/>
                  <a:gd name="T8" fmla="*/ 2 w 21"/>
                  <a:gd name="T9" fmla="*/ 40 h 40"/>
                  <a:gd name="T10" fmla="*/ 5 w 21"/>
                  <a:gd name="T11" fmla="*/ 40 h 40"/>
                  <a:gd name="T12" fmla="*/ 12 w 21"/>
                  <a:gd name="T13" fmla="*/ 35 h 40"/>
                  <a:gd name="T14" fmla="*/ 12 w 21"/>
                  <a:gd name="T15" fmla="*/ 34 h 40"/>
                  <a:gd name="T16" fmla="*/ 12 w 21"/>
                  <a:gd name="T17" fmla="*/ 33 h 40"/>
                  <a:gd name="T18" fmla="*/ 11 w 21"/>
                  <a:gd name="T19" fmla="*/ 33 h 40"/>
                  <a:gd name="T20" fmla="*/ 7 w 21"/>
                  <a:gd name="T21" fmla="*/ 36 h 40"/>
                  <a:gd name="T22" fmla="*/ 6 w 21"/>
                  <a:gd name="T23" fmla="*/ 37 h 40"/>
                  <a:gd name="T24" fmla="*/ 6 w 21"/>
                  <a:gd name="T25" fmla="*/ 36 h 40"/>
                  <a:gd name="T26" fmla="*/ 6 w 21"/>
                  <a:gd name="T27" fmla="*/ 36 h 40"/>
                  <a:gd name="T28" fmla="*/ 21 w 21"/>
                  <a:gd name="T29" fmla="*/ 1 h 40"/>
                  <a:gd name="T30" fmla="*/ 21 w 21"/>
                  <a:gd name="T31" fmla="*/ 0 h 40"/>
                  <a:gd name="T32" fmla="*/ 20 w 21"/>
                  <a:gd name="T33" fmla="*/ 0 h 40"/>
                  <a:gd name="T34" fmla="*/ 17 w 21"/>
                  <a:gd name="T35" fmla="*/ 0 h 40"/>
                  <a:gd name="T36" fmla="*/ 12 w 21"/>
                  <a:gd name="T37" fmla="*/ 0 h 40"/>
                  <a:gd name="T38" fmla="*/ 12 w 21"/>
                  <a:gd name="T39" fmla="*/ 1 h 40"/>
                  <a:gd name="T40" fmla="*/ 12 w 21"/>
                  <a:gd name="T41" fmla="*/ 2 h 40"/>
                  <a:gd name="T42" fmla="*/ 15 w 21"/>
                  <a:gd name="T43" fmla="*/ 2 h 40"/>
                  <a:gd name="T44" fmla="*/ 15 w 21"/>
                  <a:gd name="T45" fmla="*/ 3 h 40"/>
                  <a:gd name="T46" fmla="*/ 15 w 21"/>
                  <a:gd name="T47"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40">
                    <a:moveTo>
                      <a:pt x="15" y="3"/>
                    </a:moveTo>
                    <a:cubicBezTo>
                      <a:pt x="15" y="3"/>
                      <a:pt x="15" y="3"/>
                      <a:pt x="15" y="3"/>
                    </a:cubicBezTo>
                    <a:cubicBezTo>
                      <a:pt x="10" y="14"/>
                      <a:pt x="6" y="25"/>
                      <a:pt x="1" y="36"/>
                    </a:cubicBezTo>
                    <a:cubicBezTo>
                      <a:pt x="1" y="37"/>
                      <a:pt x="0" y="38"/>
                      <a:pt x="0" y="38"/>
                    </a:cubicBezTo>
                    <a:cubicBezTo>
                      <a:pt x="0" y="39"/>
                      <a:pt x="1" y="40"/>
                      <a:pt x="2" y="40"/>
                    </a:cubicBezTo>
                    <a:cubicBezTo>
                      <a:pt x="3" y="40"/>
                      <a:pt x="4" y="40"/>
                      <a:pt x="5" y="40"/>
                    </a:cubicBezTo>
                    <a:cubicBezTo>
                      <a:pt x="7" y="39"/>
                      <a:pt x="10" y="37"/>
                      <a:pt x="12" y="35"/>
                    </a:cubicBezTo>
                    <a:cubicBezTo>
                      <a:pt x="12" y="35"/>
                      <a:pt x="12" y="34"/>
                      <a:pt x="12" y="34"/>
                    </a:cubicBezTo>
                    <a:cubicBezTo>
                      <a:pt x="12" y="33"/>
                      <a:pt x="12" y="33"/>
                      <a:pt x="12" y="33"/>
                    </a:cubicBezTo>
                    <a:cubicBezTo>
                      <a:pt x="11" y="33"/>
                      <a:pt x="11" y="33"/>
                      <a:pt x="11" y="33"/>
                    </a:cubicBezTo>
                    <a:cubicBezTo>
                      <a:pt x="10" y="34"/>
                      <a:pt x="9" y="35"/>
                      <a:pt x="7" y="36"/>
                    </a:cubicBezTo>
                    <a:cubicBezTo>
                      <a:pt x="6" y="36"/>
                      <a:pt x="6" y="37"/>
                      <a:pt x="6" y="37"/>
                    </a:cubicBezTo>
                    <a:cubicBezTo>
                      <a:pt x="6" y="37"/>
                      <a:pt x="6" y="37"/>
                      <a:pt x="6" y="36"/>
                    </a:cubicBezTo>
                    <a:cubicBezTo>
                      <a:pt x="6" y="36"/>
                      <a:pt x="6" y="36"/>
                      <a:pt x="6" y="36"/>
                    </a:cubicBezTo>
                    <a:cubicBezTo>
                      <a:pt x="21" y="1"/>
                      <a:pt x="21" y="1"/>
                      <a:pt x="21" y="1"/>
                    </a:cubicBezTo>
                    <a:cubicBezTo>
                      <a:pt x="21" y="1"/>
                      <a:pt x="21" y="0"/>
                      <a:pt x="21" y="0"/>
                    </a:cubicBezTo>
                    <a:cubicBezTo>
                      <a:pt x="21" y="0"/>
                      <a:pt x="21" y="0"/>
                      <a:pt x="20" y="0"/>
                    </a:cubicBezTo>
                    <a:cubicBezTo>
                      <a:pt x="19" y="0"/>
                      <a:pt x="18" y="0"/>
                      <a:pt x="17" y="0"/>
                    </a:cubicBezTo>
                    <a:cubicBezTo>
                      <a:pt x="16" y="0"/>
                      <a:pt x="14" y="0"/>
                      <a:pt x="12" y="0"/>
                    </a:cubicBezTo>
                    <a:cubicBezTo>
                      <a:pt x="12" y="0"/>
                      <a:pt x="12" y="1"/>
                      <a:pt x="12" y="1"/>
                    </a:cubicBezTo>
                    <a:cubicBezTo>
                      <a:pt x="12" y="1"/>
                      <a:pt x="12" y="2"/>
                      <a:pt x="12" y="2"/>
                    </a:cubicBezTo>
                    <a:cubicBezTo>
                      <a:pt x="13" y="2"/>
                      <a:pt x="14" y="2"/>
                      <a:pt x="15" y="2"/>
                    </a:cubicBezTo>
                    <a:cubicBezTo>
                      <a:pt x="15" y="2"/>
                      <a:pt x="15" y="2"/>
                      <a:pt x="15" y="3"/>
                    </a:cubicBezTo>
                    <a:cubicBezTo>
                      <a:pt x="15" y="3"/>
                      <a:pt x="15" y="3"/>
                      <a:pt x="15"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4" name="Freeform 10">
                <a:extLst>
                  <a:ext uri="{FF2B5EF4-FFF2-40B4-BE49-F238E27FC236}">
                    <a16:creationId xmlns:a16="http://schemas.microsoft.com/office/drawing/2014/main" id="{F09AC471-29CE-4BDA-7A9B-3AE274CA8589}"/>
                  </a:ext>
                </a:extLst>
              </p:cNvPr>
              <p:cNvSpPr>
                <a:spLocks noEditPoints="1"/>
              </p:cNvSpPr>
              <p:nvPr/>
            </p:nvSpPr>
            <p:spPr bwMode="auto">
              <a:xfrm>
                <a:off x="11055972" y="6354965"/>
                <a:ext cx="39905" cy="50547"/>
              </a:xfrm>
              <a:custGeom>
                <a:avLst/>
                <a:gdLst>
                  <a:gd name="T0" fmla="*/ 14 w 24"/>
                  <a:gd name="T1" fmla="*/ 12 h 30"/>
                  <a:gd name="T2" fmla="*/ 7 w 24"/>
                  <a:gd name="T3" fmla="*/ 14 h 30"/>
                  <a:gd name="T4" fmla="*/ 13 w 24"/>
                  <a:gd name="T5" fmla="*/ 6 h 30"/>
                  <a:gd name="T6" fmla="*/ 18 w 24"/>
                  <a:gd name="T7" fmla="*/ 3 h 30"/>
                  <a:gd name="T8" fmla="*/ 20 w 24"/>
                  <a:gd name="T9" fmla="*/ 5 h 30"/>
                  <a:gd name="T10" fmla="*/ 14 w 24"/>
                  <a:gd name="T11" fmla="*/ 12 h 30"/>
                  <a:gd name="T12" fmla="*/ 14 w 24"/>
                  <a:gd name="T13" fmla="*/ 12 h 30"/>
                  <a:gd name="T14" fmla="*/ 17 w 24"/>
                  <a:gd name="T15" fmla="*/ 24 h 30"/>
                  <a:gd name="T16" fmla="*/ 18 w 24"/>
                  <a:gd name="T17" fmla="*/ 23 h 30"/>
                  <a:gd name="T18" fmla="*/ 17 w 24"/>
                  <a:gd name="T19" fmla="*/ 22 h 30"/>
                  <a:gd name="T20" fmla="*/ 16 w 24"/>
                  <a:gd name="T21" fmla="*/ 22 h 30"/>
                  <a:gd name="T22" fmla="*/ 8 w 24"/>
                  <a:gd name="T23" fmla="*/ 27 h 30"/>
                  <a:gd name="T24" fmla="*/ 4 w 24"/>
                  <a:gd name="T25" fmla="*/ 22 h 30"/>
                  <a:gd name="T26" fmla="*/ 6 w 24"/>
                  <a:gd name="T27" fmla="*/ 16 h 30"/>
                  <a:gd name="T28" fmla="*/ 14 w 24"/>
                  <a:gd name="T29" fmla="*/ 15 h 30"/>
                  <a:gd name="T30" fmla="*/ 24 w 24"/>
                  <a:gd name="T31" fmla="*/ 5 h 30"/>
                  <a:gd name="T32" fmla="*/ 19 w 24"/>
                  <a:gd name="T33" fmla="*/ 0 h 30"/>
                  <a:gd name="T34" fmla="*/ 0 w 24"/>
                  <a:gd name="T35" fmla="*/ 23 h 30"/>
                  <a:gd name="T36" fmla="*/ 6 w 24"/>
                  <a:gd name="T37" fmla="*/ 30 h 30"/>
                  <a:gd name="T38" fmla="*/ 17 w 24"/>
                  <a:gd name="T39" fmla="*/ 24 h 30"/>
                  <a:gd name="T40" fmla="*/ 17 w 24"/>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30">
                    <a:moveTo>
                      <a:pt x="14" y="12"/>
                    </a:moveTo>
                    <a:cubicBezTo>
                      <a:pt x="11" y="13"/>
                      <a:pt x="9" y="14"/>
                      <a:pt x="7" y="14"/>
                    </a:cubicBezTo>
                    <a:cubicBezTo>
                      <a:pt x="9" y="11"/>
                      <a:pt x="11" y="8"/>
                      <a:pt x="13" y="6"/>
                    </a:cubicBezTo>
                    <a:cubicBezTo>
                      <a:pt x="14" y="4"/>
                      <a:pt x="16" y="3"/>
                      <a:pt x="18" y="3"/>
                    </a:cubicBezTo>
                    <a:cubicBezTo>
                      <a:pt x="20" y="3"/>
                      <a:pt x="20" y="4"/>
                      <a:pt x="20" y="5"/>
                    </a:cubicBezTo>
                    <a:cubicBezTo>
                      <a:pt x="20" y="9"/>
                      <a:pt x="17" y="11"/>
                      <a:pt x="14" y="12"/>
                    </a:cubicBezTo>
                    <a:cubicBezTo>
                      <a:pt x="14" y="12"/>
                      <a:pt x="14" y="12"/>
                      <a:pt x="14" y="12"/>
                    </a:cubicBezTo>
                    <a:close/>
                    <a:moveTo>
                      <a:pt x="17" y="24"/>
                    </a:moveTo>
                    <a:cubicBezTo>
                      <a:pt x="18" y="23"/>
                      <a:pt x="18" y="23"/>
                      <a:pt x="18" y="23"/>
                    </a:cubicBezTo>
                    <a:cubicBezTo>
                      <a:pt x="18" y="22"/>
                      <a:pt x="17" y="22"/>
                      <a:pt x="17" y="22"/>
                    </a:cubicBezTo>
                    <a:cubicBezTo>
                      <a:pt x="17" y="22"/>
                      <a:pt x="16" y="22"/>
                      <a:pt x="16" y="22"/>
                    </a:cubicBezTo>
                    <a:cubicBezTo>
                      <a:pt x="14" y="24"/>
                      <a:pt x="12" y="27"/>
                      <a:pt x="8" y="27"/>
                    </a:cubicBezTo>
                    <a:cubicBezTo>
                      <a:pt x="6" y="27"/>
                      <a:pt x="4" y="25"/>
                      <a:pt x="4" y="22"/>
                    </a:cubicBezTo>
                    <a:cubicBezTo>
                      <a:pt x="4" y="20"/>
                      <a:pt x="5" y="18"/>
                      <a:pt x="6" y="16"/>
                    </a:cubicBezTo>
                    <a:cubicBezTo>
                      <a:pt x="8" y="16"/>
                      <a:pt x="12" y="15"/>
                      <a:pt x="14" y="15"/>
                    </a:cubicBezTo>
                    <a:cubicBezTo>
                      <a:pt x="21" y="12"/>
                      <a:pt x="24" y="9"/>
                      <a:pt x="24" y="5"/>
                    </a:cubicBezTo>
                    <a:cubicBezTo>
                      <a:pt x="24" y="2"/>
                      <a:pt x="22" y="0"/>
                      <a:pt x="19" y="0"/>
                    </a:cubicBezTo>
                    <a:cubicBezTo>
                      <a:pt x="11" y="0"/>
                      <a:pt x="0" y="12"/>
                      <a:pt x="0" y="23"/>
                    </a:cubicBezTo>
                    <a:cubicBezTo>
                      <a:pt x="0" y="27"/>
                      <a:pt x="2" y="30"/>
                      <a:pt x="6" y="30"/>
                    </a:cubicBezTo>
                    <a:cubicBezTo>
                      <a:pt x="11" y="30"/>
                      <a:pt x="14" y="27"/>
                      <a:pt x="17" y="24"/>
                    </a:cubicBezTo>
                    <a:cubicBezTo>
                      <a:pt x="17" y="24"/>
                      <a:pt x="17" y="24"/>
                      <a:pt x="17"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5" name="Freeform 11">
                <a:extLst>
                  <a:ext uri="{FF2B5EF4-FFF2-40B4-BE49-F238E27FC236}">
                    <a16:creationId xmlns:a16="http://schemas.microsoft.com/office/drawing/2014/main" id="{1EFC98C9-12EA-C5DD-10AC-2A7A9E2063AC}"/>
                  </a:ext>
                </a:extLst>
              </p:cNvPr>
              <p:cNvSpPr>
                <a:spLocks noEditPoints="1"/>
              </p:cNvSpPr>
              <p:nvPr/>
            </p:nvSpPr>
            <p:spPr bwMode="auto">
              <a:xfrm>
                <a:off x="11139329" y="6354965"/>
                <a:ext cx="41679" cy="50547"/>
              </a:xfrm>
              <a:custGeom>
                <a:avLst/>
                <a:gdLst>
                  <a:gd name="T0" fmla="*/ 14 w 25"/>
                  <a:gd name="T1" fmla="*/ 12 h 30"/>
                  <a:gd name="T2" fmla="*/ 7 w 25"/>
                  <a:gd name="T3" fmla="*/ 14 h 30"/>
                  <a:gd name="T4" fmla="*/ 13 w 25"/>
                  <a:gd name="T5" fmla="*/ 6 h 30"/>
                  <a:gd name="T6" fmla="*/ 18 w 25"/>
                  <a:gd name="T7" fmla="*/ 3 h 30"/>
                  <a:gd name="T8" fmla="*/ 21 w 25"/>
                  <a:gd name="T9" fmla="*/ 5 h 30"/>
                  <a:gd name="T10" fmla="*/ 14 w 25"/>
                  <a:gd name="T11" fmla="*/ 12 h 30"/>
                  <a:gd name="T12" fmla="*/ 14 w 25"/>
                  <a:gd name="T13" fmla="*/ 12 h 30"/>
                  <a:gd name="T14" fmla="*/ 18 w 25"/>
                  <a:gd name="T15" fmla="*/ 24 h 30"/>
                  <a:gd name="T16" fmla="*/ 18 w 25"/>
                  <a:gd name="T17" fmla="*/ 23 h 30"/>
                  <a:gd name="T18" fmla="*/ 17 w 25"/>
                  <a:gd name="T19" fmla="*/ 22 h 30"/>
                  <a:gd name="T20" fmla="*/ 16 w 25"/>
                  <a:gd name="T21" fmla="*/ 22 h 30"/>
                  <a:gd name="T22" fmla="*/ 9 w 25"/>
                  <a:gd name="T23" fmla="*/ 27 h 30"/>
                  <a:gd name="T24" fmla="*/ 5 w 25"/>
                  <a:gd name="T25" fmla="*/ 22 h 30"/>
                  <a:gd name="T26" fmla="*/ 6 w 25"/>
                  <a:gd name="T27" fmla="*/ 16 h 30"/>
                  <a:gd name="T28" fmla="*/ 14 w 25"/>
                  <a:gd name="T29" fmla="*/ 15 h 30"/>
                  <a:gd name="T30" fmla="*/ 25 w 25"/>
                  <a:gd name="T31" fmla="*/ 5 h 30"/>
                  <a:gd name="T32" fmla="*/ 20 w 25"/>
                  <a:gd name="T33" fmla="*/ 0 h 30"/>
                  <a:gd name="T34" fmla="*/ 0 w 25"/>
                  <a:gd name="T35" fmla="*/ 23 h 30"/>
                  <a:gd name="T36" fmla="*/ 6 w 25"/>
                  <a:gd name="T37" fmla="*/ 30 h 30"/>
                  <a:gd name="T38" fmla="*/ 18 w 25"/>
                  <a:gd name="T39" fmla="*/ 24 h 30"/>
                  <a:gd name="T40" fmla="*/ 18 w 25"/>
                  <a:gd name="T4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0">
                    <a:moveTo>
                      <a:pt x="14" y="12"/>
                    </a:moveTo>
                    <a:cubicBezTo>
                      <a:pt x="11" y="13"/>
                      <a:pt x="9" y="14"/>
                      <a:pt x="7" y="14"/>
                    </a:cubicBezTo>
                    <a:cubicBezTo>
                      <a:pt x="9" y="11"/>
                      <a:pt x="11" y="8"/>
                      <a:pt x="13" y="6"/>
                    </a:cubicBezTo>
                    <a:cubicBezTo>
                      <a:pt x="14" y="4"/>
                      <a:pt x="16" y="3"/>
                      <a:pt x="18" y="3"/>
                    </a:cubicBezTo>
                    <a:cubicBezTo>
                      <a:pt x="20" y="3"/>
                      <a:pt x="21" y="4"/>
                      <a:pt x="21" y="5"/>
                    </a:cubicBezTo>
                    <a:cubicBezTo>
                      <a:pt x="21" y="9"/>
                      <a:pt x="18" y="11"/>
                      <a:pt x="14" y="12"/>
                    </a:cubicBezTo>
                    <a:cubicBezTo>
                      <a:pt x="14" y="12"/>
                      <a:pt x="14" y="12"/>
                      <a:pt x="14" y="12"/>
                    </a:cubicBezTo>
                    <a:close/>
                    <a:moveTo>
                      <a:pt x="18" y="24"/>
                    </a:moveTo>
                    <a:cubicBezTo>
                      <a:pt x="18" y="23"/>
                      <a:pt x="18" y="23"/>
                      <a:pt x="18" y="23"/>
                    </a:cubicBezTo>
                    <a:cubicBezTo>
                      <a:pt x="18" y="22"/>
                      <a:pt x="18" y="22"/>
                      <a:pt x="17" y="22"/>
                    </a:cubicBezTo>
                    <a:cubicBezTo>
                      <a:pt x="17" y="22"/>
                      <a:pt x="17" y="22"/>
                      <a:pt x="16" y="22"/>
                    </a:cubicBezTo>
                    <a:cubicBezTo>
                      <a:pt x="15" y="24"/>
                      <a:pt x="12" y="27"/>
                      <a:pt x="9" y="27"/>
                    </a:cubicBezTo>
                    <a:cubicBezTo>
                      <a:pt x="6" y="27"/>
                      <a:pt x="5" y="25"/>
                      <a:pt x="5" y="22"/>
                    </a:cubicBezTo>
                    <a:cubicBezTo>
                      <a:pt x="5" y="20"/>
                      <a:pt x="6" y="18"/>
                      <a:pt x="6" y="16"/>
                    </a:cubicBezTo>
                    <a:cubicBezTo>
                      <a:pt x="8" y="16"/>
                      <a:pt x="12" y="15"/>
                      <a:pt x="14" y="15"/>
                    </a:cubicBezTo>
                    <a:cubicBezTo>
                      <a:pt x="21" y="12"/>
                      <a:pt x="25" y="9"/>
                      <a:pt x="25" y="5"/>
                    </a:cubicBezTo>
                    <a:cubicBezTo>
                      <a:pt x="25" y="2"/>
                      <a:pt x="23" y="0"/>
                      <a:pt x="20" y="0"/>
                    </a:cubicBezTo>
                    <a:cubicBezTo>
                      <a:pt x="11" y="0"/>
                      <a:pt x="0" y="12"/>
                      <a:pt x="0" y="23"/>
                    </a:cubicBezTo>
                    <a:cubicBezTo>
                      <a:pt x="0" y="27"/>
                      <a:pt x="2" y="30"/>
                      <a:pt x="6" y="30"/>
                    </a:cubicBezTo>
                    <a:cubicBezTo>
                      <a:pt x="11" y="30"/>
                      <a:pt x="15" y="27"/>
                      <a:pt x="18" y="24"/>
                    </a:cubicBezTo>
                    <a:cubicBezTo>
                      <a:pt x="18" y="24"/>
                      <a:pt x="18" y="24"/>
                      <a:pt x="18"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6" name="Freeform 12">
                <a:extLst>
                  <a:ext uri="{FF2B5EF4-FFF2-40B4-BE49-F238E27FC236}">
                    <a16:creationId xmlns:a16="http://schemas.microsoft.com/office/drawing/2014/main" id="{6A022F43-1603-D016-176A-2B54DD4ECC78}"/>
                  </a:ext>
                </a:extLst>
              </p:cNvPr>
              <p:cNvSpPr>
                <a:spLocks noEditPoints="1"/>
              </p:cNvSpPr>
              <p:nvPr/>
            </p:nvSpPr>
            <p:spPr bwMode="auto">
              <a:xfrm>
                <a:off x="11085236" y="6354965"/>
                <a:ext cx="60301" cy="67395"/>
              </a:xfrm>
              <a:custGeom>
                <a:avLst/>
                <a:gdLst>
                  <a:gd name="T0" fmla="*/ 13 w 36"/>
                  <a:gd name="T1" fmla="*/ 38 h 40"/>
                  <a:gd name="T2" fmla="*/ 5 w 36"/>
                  <a:gd name="T3" fmla="*/ 33 h 40"/>
                  <a:gd name="T4" fmla="*/ 12 w 36"/>
                  <a:gd name="T5" fmla="*/ 27 h 40"/>
                  <a:gd name="T6" fmla="*/ 17 w 36"/>
                  <a:gd name="T7" fmla="*/ 30 h 40"/>
                  <a:gd name="T8" fmla="*/ 20 w 36"/>
                  <a:gd name="T9" fmla="*/ 33 h 40"/>
                  <a:gd name="T10" fmla="*/ 13 w 36"/>
                  <a:gd name="T11" fmla="*/ 38 h 40"/>
                  <a:gd name="T12" fmla="*/ 13 w 36"/>
                  <a:gd name="T13" fmla="*/ 38 h 40"/>
                  <a:gd name="T14" fmla="*/ 18 w 36"/>
                  <a:gd name="T15" fmla="*/ 16 h 40"/>
                  <a:gd name="T16" fmla="*/ 15 w 36"/>
                  <a:gd name="T17" fmla="*/ 13 h 40"/>
                  <a:gd name="T18" fmla="*/ 17 w 36"/>
                  <a:gd name="T19" fmla="*/ 7 h 40"/>
                  <a:gd name="T20" fmla="*/ 24 w 36"/>
                  <a:gd name="T21" fmla="*/ 2 h 40"/>
                  <a:gd name="T22" fmla="*/ 26 w 36"/>
                  <a:gd name="T23" fmla="*/ 5 h 40"/>
                  <a:gd name="T24" fmla="*/ 24 w 36"/>
                  <a:gd name="T25" fmla="*/ 11 h 40"/>
                  <a:gd name="T26" fmla="*/ 18 w 36"/>
                  <a:gd name="T27" fmla="*/ 16 h 40"/>
                  <a:gd name="T28" fmla="*/ 18 w 36"/>
                  <a:gd name="T29" fmla="*/ 16 h 40"/>
                  <a:gd name="T30" fmla="*/ 30 w 36"/>
                  <a:gd name="T31" fmla="*/ 7 h 40"/>
                  <a:gd name="T32" fmla="*/ 30 w 36"/>
                  <a:gd name="T33" fmla="*/ 4 h 40"/>
                  <a:gd name="T34" fmla="*/ 31 w 36"/>
                  <a:gd name="T35" fmla="*/ 3 h 40"/>
                  <a:gd name="T36" fmla="*/ 35 w 36"/>
                  <a:gd name="T37" fmla="*/ 3 h 40"/>
                  <a:gd name="T38" fmla="*/ 36 w 36"/>
                  <a:gd name="T39" fmla="*/ 2 h 40"/>
                  <a:gd name="T40" fmla="*/ 34 w 36"/>
                  <a:gd name="T41" fmla="*/ 0 h 40"/>
                  <a:gd name="T42" fmla="*/ 30 w 36"/>
                  <a:gd name="T43" fmla="*/ 1 h 40"/>
                  <a:gd name="T44" fmla="*/ 29 w 36"/>
                  <a:gd name="T45" fmla="*/ 2 h 40"/>
                  <a:gd name="T46" fmla="*/ 28 w 36"/>
                  <a:gd name="T47" fmla="*/ 1 h 40"/>
                  <a:gd name="T48" fmla="*/ 23 w 36"/>
                  <a:gd name="T49" fmla="*/ 0 h 40"/>
                  <a:gd name="T50" fmla="*/ 14 w 36"/>
                  <a:gd name="T51" fmla="*/ 5 h 40"/>
                  <a:gd name="T52" fmla="*/ 11 w 36"/>
                  <a:gd name="T53" fmla="*/ 12 h 40"/>
                  <a:gd name="T54" fmla="*/ 12 w 36"/>
                  <a:gd name="T55" fmla="*/ 16 h 40"/>
                  <a:gd name="T56" fmla="*/ 13 w 36"/>
                  <a:gd name="T57" fmla="*/ 16 h 40"/>
                  <a:gd name="T58" fmla="*/ 11 w 36"/>
                  <a:gd name="T59" fmla="*/ 17 h 40"/>
                  <a:gd name="T60" fmla="*/ 7 w 36"/>
                  <a:gd name="T61" fmla="*/ 21 h 40"/>
                  <a:gd name="T62" fmla="*/ 10 w 36"/>
                  <a:gd name="T63" fmla="*/ 26 h 40"/>
                  <a:gd name="T64" fmla="*/ 0 w 36"/>
                  <a:gd name="T65" fmla="*/ 33 h 40"/>
                  <a:gd name="T66" fmla="*/ 13 w 36"/>
                  <a:gd name="T67" fmla="*/ 40 h 40"/>
                  <a:gd name="T68" fmla="*/ 25 w 36"/>
                  <a:gd name="T69" fmla="*/ 32 h 40"/>
                  <a:gd name="T70" fmla="*/ 18 w 36"/>
                  <a:gd name="T71" fmla="*/ 25 h 40"/>
                  <a:gd name="T72" fmla="*/ 11 w 36"/>
                  <a:gd name="T73" fmla="*/ 20 h 40"/>
                  <a:gd name="T74" fmla="*/ 14 w 36"/>
                  <a:gd name="T75" fmla="*/ 18 h 40"/>
                  <a:gd name="T76" fmla="*/ 18 w 36"/>
                  <a:gd name="T77" fmla="*/ 19 h 40"/>
                  <a:gd name="T78" fmla="*/ 29 w 36"/>
                  <a:gd name="T79" fmla="*/ 12 h 40"/>
                  <a:gd name="T80" fmla="*/ 30 w 36"/>
                  <a:gd name="T81" fmla="*/ 7 h 40"/>
                  <a:gd name="T82" fmla="*/ 30 w 36"/>
                  <a:gd name="T83"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 h="40">
                    <a:moveTo>
                      <a:pt x="13" y="38"/>
                    </a:moveTo>
                    <a:cubicBezTo>
                      <a:pt x="8" y="38"/>
                      <a:pt x="5" y="35"/>
                      <a:pt x="5" y="33"/>
                    </a:cubicBezTo>
                    <a:cubicBezTo>
                      <a:pt x="5" y="30"/>
                      <a:pt x="8" y="28"/>
                      <a:pt x="12" y="27"/>
                    </a:cubicBezTo>
                    <a:cubicBezTo>
                      <a:pt x="13" y="28"/>
                      <a:pt x="15" y="29"/>
                      <a:pt x="17" y="30"/>
                    </a:cubicBezTo>
                    <a:cubicBezTo>
                      <a:pt x="19" y="31"/>
                      <a:pt x="20" y="32"/>
                      <a:pt x="20" y="33"/>
                    </a:cubicBezTo>
                    <a:cubicBezTo>
                      <a:pt x="20" y="36"/>
                      <a:pt x="17" y="38"/>
                      <a:pt x="13" y="38"/>
                    </a:cubicBezTo>
                    <a:cubicBezTo>
                      <a:pt x="13" y="38"/>
                      <a:pt x="13" y="38"/>
                      <a:pt x="13" y="38"/>
                    </a:cubicBezTo>
                    <a:close/>
                    <a:moveTo>
                      <a:pt x="18" y="16"/>
                    </a:moveTo>
                    <a:cubicBezTo>
                      <a:pt x="16" y="16"/>
                      <a:pt x="15" y="15"/>
                      <a:pt x="15" y="13"/>
                    </a:cubicBezTo>
                    <a:cubicBezTo>
                      <a:pt x="15" y="12"/>
                      <a:pt x="16" y="10"/>
                      <a:pt x="17" y="7"/>
                    </a:cubicBezTo>
                    <a:cubicBezTo>
                      <a:pt x="19" y="4"/>
                      <a:pt x="21" y="2"/>
                      <a:pt x="24" y="2"/>
                    </a:cubicBezTo>
                    <a:cubicBezTo>
                      <a:pt x="25" y="2"/>
                      <a:pt x="26" y="3"/>
                      <a:pt x="26" y="5"/>
                    </a:cubicBezTo>
                    <a:cubicBezTo>
                      <a:pt x="26" y="6"/>
                      <a:pt x="26" y="9"/>
                      <a:pt x="24" y="11"/>
                    </a:cubicBezTo>
                    <a:cubicBezTo>
                      <a:pt x="22" y="16"/>
                      <a:pt x="19" y="16"/>
                      <a:pt x="18" y="16"/>
                    </a:cubicBezTo>
                    <a:cubicBezTo>
                      <a:pt x="18" y="16"/>
                      <a:pt x="18" y="16"/>
                      <a:pt x="18" y="16"/>
                    </a:cubicBezTo>
                    <a:close/>
                    <a:moveTo>
                      <a:pt x="30" y="7"/>
                    </a:moveTo>
                    <a:cubicBezTo>
                      <a:pt x="30" y="5"/>
                      <a:pt x="30" y="4"/>
                      <a:pt x="30" y="4"/>
                    </a:cubicBezTo>
                    <a:cubicBezTo>
                      <a:pt x="30" y="3"/>
                      <a:pt x="30" y="3"/>
                      <a:pt x="31" y="3"/>
                    </a:cubicBezTo>
                    <a:cubicBezTo>
                      <a:pt x="33" y="3"/>
                      <a:pt x="34" y="3"/>
                      <a:pt x="35" y="3"/>
                    </a:cubicBezTo>
                    <a:cubicBezTo>
                      <a:pt x="36" y="3"/>
                      <a:pt x="36" y="3"/>
                      <a:pt x="36" y="2"/>
                    </a:cubicBezTo>
                    <a:cubicBezTo>
                      <a:pt x="36" y="0"/>
                      <a:pt x="36" y="0"/>
                      <a:pt x="34" y="0"/>
                    </a:cubicBezTo>
                    <a:cubicBezTo>
                      <a:pt x="33" y="0"/>
                      <a:pt x="32" y="0"/>
                      <a:pt x="30" y="1"/>
                    </a:cubicBezTo>
                    <a:cubicBezTo>
                      <a:pt x="30" y="1"/>
                      <a:pt x="29" y="2"/>
                      <a:pt x="29" y="2"/>
                    </a:cubicBezTo>
                    <a:cubicBezTo>
                      <a:pt x="29" y="2"/>
                      <a:pt x="28" y="2"/>
                      <a:pt x="28" y="1"/>
                    </a:cubicBezTo>
                    <a:cubicBezTo>
                      <a:pt x="27" y="1"/>
                      <a:pt x="26" y="0"/>
                      <a:pt x="23" y="0"/>
                    </a:cubicBezTo>
                    <a:cubicBezTo>
                      <a:pt x="20" y="0"/>
                      <a:pt x="16" y="2"/>
                      <a:pt x="14" y="5"/>
                    </a:cubicBezTo>
                    <a:cubicBezTo>
                      <a:pt x="12" y="8"/>
                      <a:pt x="11" y="10"/>
                      <a:pt x="11" y="12"/>
                    </a:cubicBezTo>
                    <a:cubicBezTo>
                      <a:pt x="11" y="13"/>
                      <a:pt x="12" y="15"/>
                      <a:pt x="12" y="16"/>
                    </a:cubicBezTo>
                    <a:cubicBezTo>
                      <a:pt x="13" y="16"/>
                      <a:pt x="13" y="16"/>
                      <a:pt x="13" y="16"/>
                    </a:cubicBezTo>
                    <a:cubicBezTo>
                      <a:pt x="13" y="17"/>
                      <a:pt x="12" y="17"/>
                      <a:pt x="11" y="17"/>
                    </a:cubicBezTo>
                    <a:cubicBezTo>
                      <a:pt x="9" y="17"/>
                      <a:pt x="7" y="19"/>
                      <a:pt x="7" y="21"/>
                    </a:cubicBezTo>
                    <a:cubicBezTo>
                      <a:pt x="7" y="23"/>
                      <a:pt x="8" y="24"/>
                      <a:pt x="10" y="26"/>
                    </a:cubicBezTo>
                    <a:cubicBezTo>
                      <a:pt x="6" y="27"/>
                      <a:pt x="0" y="29"/>
                      <a:pt x="0" y="33"/>
                    </a:cubicBezTo>
                    <a:cubicBezTo>
                      <a:pt x="0" y="37"/>
                      <a:pt x="5" y="40"/>
                      <a:pt x="13" y="40"/>
                    </a:cubicBezTo>
                    <a:cubicBezTo>
                      <a:pt x="20" y="40"/>
                      <a:pt x="25" y="37"/>
                      <a:pt x="25" y="32"/>
                    </a:cubicBezTo>
                    <a:cubicBezTo>
                      <a:pt x="25" y="30"/>
                      <a:pt x="22" y="27"/>
                      <a:pt x="18" y="25"/>
                    </a:cubicBezTo>
                    <a:cubicBezTo>
                      <a:pt x="14" y="23"/>
                      <a:pt x="11" y="22"/>
                      <a:pt x="11" y="20"/>
                    </a:cubicBezTo>
                    <a:cubicBezTo>
                      <a:pt x="11" y="19"/>
                      <a:pt x="12" y="18"/>
                      <a:pt x="14" y="18"/>
                    </a:cubicBezTo>
                    <a:cubicBezTo>
                      <a:pt x="15" y="18"/>
                      <a:pt x="17" y="19"/>
                      <a:pt x="18" y="19"/>
                    </a:cubicBezTo>
                    <a:cubicBezTo>
                      <a:pt x="21" y="19"/>
                      <a:pt x="26" y="18"/>
                      <a:pt x="29" y="12"/>
                    </a:cubicBezTo>
                    <a:cubicBezTo>
                      <a:pt x="29" y="10"/>
                      <a:pt x="30" y="8"/>
                      <a:pt x="30" y="7"/>
                    </a:cubicBezTo>
                    <a:cubicBezTo>
                      <a:pt x="30" y="7"/>
                      <a:pt x="30" y="7"/>
                      <a:pt x="3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7" name="Freeform 13">
                <a:extLst>
                  <a:ext uri="{FF2B5EF4-FFF2-40B4-BE49-F238E27FC236}">
                    <a16:creationId xmlns:a16="http://schemas.microsoft.com/office/drawing/2014/main" id="{7C1AF0A2-7B02-0BDA-A2E0-3F7E6E5B4453}"/>
                  </a:ext>
                </a:extLst>
              </p:cNvPr>
              <p:cNvSpPr>
                <a:spLocks/>
              </p:cNvSpPr>
              <p:nvPr/>
            </p:nvSpPr>
            <p:spPr bwMode="auto">
              <a:xfrm>
                <a:off x="10749146" y="6526114"/>
                <a:ext cx="430089" cy="4434"/>
              </a:xfrm>
              <a:custGeom>
                <a:avLst/>
                <a:gdLst>
                  <a:gd name="T0" fmla="*/ 485 w 485"/>
                  <a:gd name="T1" fmla="*/ 0 h 5"/>
                  <a:gd name="T2" fmla="*/ 0 w 485"/>
                  <a:gd name="T3" fmla="*/ 0 h 5"/>
                  <a:gd name="T4" fmla="*/ 0 w 485"/>
                  <a:gd name="T5" fmla="*/ 5 h 5"/>
                  <a:gd name="T6" fmla="*/ 485 w 485"/>
                  <a:gd name="T7" fmla="*/ 5 h 5"/>
                  <a:gd name="T8" fmla="*/ 485 w 485"/>
                  <a:gd name="T9" fmla="*/ 0 h 5"/>
                  <a:gd name="T10" fmla="*/ 485 w 485"/>
                  <a:gd name="T11" fmla="*/ 0 h 5"/>
                </a:gdLst>
                <a:ahLst/>
                <a:cxnLst>
                  <a:cxn ang="0">
                    <a:pos x="T0" y="T1"/>
                  </a:cxn>
                  <a:cxn ang="0">
                    <a:pos x="T2" y="T3"/>
                  </a:cxn>
                  <a:cxn ang="0">
                    <a:pos x="T4" y="T5"/>
                  </a:cxn>
                  <a:cxn ang="0">
                    <a:pos x="T6" y="T7"/>
                  </a:cxn>
                  <a:cxn ang="0">
                    <a:pos x="T8" y="T9"/>
                  </a:cxn>
                  <a:cxn ang="0">
                    <a:pos x="T10" y="T11"/>
                  </a:cxn>
                </a:cxnLst>
                <a:rect l="0" t="0" r="r" b="b"/>
                <a:pathLst>
                  <a:path w="485" h="5">
                    <a:moveTo>
                      <a:pt x="485" y="0"/>
                    </a:moveTo>
                    <a:lnTo>
                      <a:pt x="0" y="0"/>
                    </a:lnTo>
                    <a:lnTo>
                      <a:pt x="0" y="5"/>
                    </a:lnTo>
                    <a:lnTo>
                      <a:pt x="485" y="5"/>
                    </a:lnTo>
                    <a:lnTo>
                      <a:pt x="485" y="0"/>
                    </a:lnTo>
                    <a:lnTo>
                      <a:pt x="4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8" name="Freeform 14">
                <a:extLst>
                  <a:ext uri="{FF2B5EF4-FFF2-40B4-BE49-F238E27FC236}">
                    <a16:creationId xmlns:a16="http://schemas.microsoft.com/office/drawing/2014/main" id="{48D62566-2DF0-8A89-61B0-DFB6E972F2D4}"/>
                  </a:ext>
                </a:extLst>
              </p:cNvPr>
              <p:cNvSpPr>
                <a:spLocks/>
              </p:cNvSpPr>
              <p:nvPr/>
            </p:nvSpPr>
            <p:spPr bwMode="auto">
              <a:xfrm>
                <a:off x="10749146" y="6545623"/>
                <a:ext cx="430089" cy="10641"/>
              </a:xfrm>
              <a:custGeom>
                <a:avLst/>
                <a:gdLst>
                  <a:gd name="T0" fmla="*/ 485 w 485"/>
                  <a:gd name="T1" fmla="*/ 0 h 12"/>
                  <a:gd name="T2" fmla="*/ 0 w 485"/>
                  <a:gd name="T3" fmla="*/ 0 h 12"/>
                  <a:gd name="T4" fmla="*/ 0 w 485"/>
                  <a:gd name="T5" fmla="*/ 12 h 12"/>
                  <a:gd name="T6" fmla="*/ 485 w 485"/>
                  <a:gd name="T7" fmla="*/ 12 h 12"/>
                  <a:gd name="T8" fmla="*/ 485 w 485"/>
                  <a:gd name="T9" fmla="*/ 0 h 12"/>
                  <a:gd name="T10" fmla="*/ 485 w 485"/>
                  <a:gd name="T11" fmla="*/ 0 h 12"/>
                </a:gdLst>
                <a:ahLst/>
                <a:cxnLst>
                  <a:cxn ang="0">
                    <a:pos x="T0" y="T1"/>
                  </a:cxn>
                  <a:cxn ang="0">
                    <a:pos x="T2" y="T3"/>
                  </a:cxn>
                  <a:cxn ang="0">
                    <a:pos x="T4" y="T5"/>
                  </a:cxn>
                  <a:cxn ang="0">
                    <a:pos x="T6" y="T7"/>
                  </a:cxn>
                  <a:cxn ang="0">
                    <a:pos x="T8" y="T9"/>
                  </a:cxn>
                  <a:cxn ang="0">
                    <a:pos x="T10" y="T11"/>
                  </a:cxn>
                </a:cxnLst>
                <a:rect l="0" t="0" r="r" b="b"/>
                <a:pathLst>
                  <a:path w="485" h="12">
                    <a:moveTo>
                      <a:pt x="485" y="0"/>
                    </a:moveTo>
                    <a:lnTo>
                      <a:pt x="0" y="0"/>
                    </a:lnTo>
                    <a:lnTo>
                      <a:pt x="0" y="12"/>
                    </a:lnTo>
                    <a:lnTo>
                      <a:pt x="485" y="12"/>
                    </a:lnTo>
                    <a:lnTo>
                      <a:pt x="485" y="0"/>
                    </a:lnTo>
                    <a:lnTo>
                      <a:pt x="48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9" name="Freeform 15">
                <a:extLst>
                  <a:ext uri="{FF2B5EF4-FFF2-40B4-BE49-F238E27FC236}">
                    <a16:creationId xmlns:a16="http://schemas.microsoft.com/office/drawing/2014/main" id="{F575BD41-4BA5-9D15-7B10-DF5AB291EE2B}"/>
                  </a:ext>
                </a:extLst>
              </p:cNvPr>
              <p:cNvSpPr>
                <a:spLocks/>
              </p:cNvSpPr>
              <p:nvPr/>
            </p:nvSpPr>
            <p:spPr bwMode="auto">
              <a:xfrm>
                <a:off x="11027595" y="6247665"/>
                <a:ext cx="83357" cy="78924"/>
              </a:xfrm>
              <a:custGeom>
                <a:avLst/>
                <a:gdLst>
                  <a:gd name="T0" fmla="*/ 44 w 50"/>
                  <a:gd name="T1" fmla="*/ 32 h 47"/>
                  <a:gd name="T2" fmla="*/ 49 w 50"/>
                  <a:gd name="T3" fmla="*/ 27 h 47"/>
                  <a:gd name="T4" fmla="*/ 50 w 50"/>
                  <a:gd name="T5" fmla="*/ 26 h 47"/>
                  <a:gd name="T6" fmla="*/ 49 w 50"/>
                  <a:gd name="T7" fmla="*/ 25 h 47"/>
                  <a:gd name="T8" fmla="*/ 30 w 50"/>
                  <a:gd name="T9" fmla="*/ 25 h 47"/>
                  <a:gd name="T10" fmla="*/ 28 w 50"/>
                  <a:gd name="T11" fmla="*/ 26 h 47"/>
                  <a:gd name="T12" fmla="*/ 30 w 50"/>
                  <a:gd name="T13" fmla="*/ 27 h 47"/>
                  <a:gd name="T14" fmla="*/ 36 w 50"/>
                  <a:gd name="T15" fmla="*/ 32 h 47"/>
                  <a:gd name="T16" fmla="*/ 36 w 50"/>
                  <a:gd name="T17" fmla="*/ 38 h 47"/>
                  <a:gd name="T18" fmla="*/ 35 w 50"/>
                  <a:gd name="T19" fmla="*/ 41 h 47"/>
                  <a:gd name="T20" fmla="*/ 25 w 50"/>
                  <a:gd name="T21" fmla="*/ 44 h 47"/>
                  <a:gd name="T22" fmla="*/ 8 w 50"/>
                  <a:gd name="T23" fmla="*/ 24 h 47"/>
                  <a:gd name="T24" fmla="*/ 26 w 50"/>
                  <a:gd name="T25" fmla="*/ 3 h 47"/>
                  <a:gd name="T26" fmla="*/ 43 w 50"/>
                  <a:gd name="T27" fmla="*/ 13 h 47"/>
                  <a:gd name="T28" fmla="*/ 44 w 50"/>
                  <a:gd name="T29" fmla="*/ 14 h 47"/>
                  <a:gd name="T30" fmla="*/ 45 w 50"/>
                  <a:gd name="T31" fmla="*/ 13 h 47"/>
                  <a:gd name="T32" fmla="*/ 45 w 50"/>
                  <a:gd name="T33" fmla="*/ 3 h 47"/>
                  <a:gd name="T34" fmla="*/ 44 w 50"/>
                  <a:gd name="T35" fmla="*/ 2 h 47"/>
                  <a:gd name="T36" fmla="*/ 43 w 50"/>
                  <a:gd name="T37" fmla="*/ 3 h 47"/>
                  <a:gd name="T38" fmla="*/ 42 w 50"/>
                  <a:gd name="T39" fmla="*/ 5 h 47"/>
                  <a:gd name="T40" fmla="*/ 40 w 50"/>
                  <a:gd name="T41" fmla="*/ 4 h 47"/>
                  <a:gd name="T42" fmla="*/ 26 w 50"/>
                  <a:gd name="T43" fmla="*/ 0 h 47"/>
                  <a:gd name="T44" fmla="*/ 0 w 50"/>
                  <a:gd name="T45" fmla="*/ 24 h 47"/>
                  <a:gd name="T46" fmla="*/ 25 w 50"/>
                  <a:gd name="T47" fmla="*/ 47 h 47"/>
                  <a:gd name="T48" fmla="*/ 44 w 50"/>
                  <a:gd name="T49" fmla="*/ 40 h 47"/>
                  <a:gd name="T50" fmla="*/ 44 w 50"/>
                  <a:gd name="T51" fmla="*/ 3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47">
                    <a:moveTo>
                      <a:pt x="44" y="32"/>
                    </a:moveTo>
                    <a:cubicBezTo>
                      <a:pt x="44" y="28"/>
                      <a:pt x="46" y="27"/>
                      <a:pt x="49" y="27"/>
                    </a:cubicBezTo>
                    <a:cubicBezTo>
                      <a:pt x="49" y="27"/>
                      <a:pt x="50" y="27"/>
                      <a:pt x="50" y="26"/>
                    </a:cubicBezTo>
                    <a:cubicBezTo>
                      <a:pt x="50" y="26"/>
                      <a:pt x="49" y="25"/>
                      <a:pt x="49" y="25"/>
                    </a:cubicBezTo>
                    <a:cubicBezTo>
                      <a:pt x="30" y="25"/>
                      <a:pt x="30" y="25"/>
                      <a:pt x="30" y="25"/>
                    </a:cubicBezTo>
                    <a:cubicBezTo>
                      <a:pt x="29" y="25"/>
                      <a:pt x="28" y="26"/>
                      <a:pt x="28" y="26"/>
                    </a:cubicBezTo>
                    <a:cubicBezTo>
                      <a:pt x="28" y="27"/>
                      <a:pt x="29" y="27"/>
                      <a:pt x="30" y="27"/>
                    </a:cubicBezTo>
                    <a:cubicBezTo>
                      <a:pt x="33" y="28"/>
                      <a:pt x="36" y="28"/>
                      <a:pt x="36" y="32"/>
                    </a:cubicBezTo>
                    <a:cubicBezTo>
                      <a:pt x="36" y="38"/>
                      <a:pt x="36" y="38"/>
                      <a:pt x="36" y="38"/>
                    </a:cubicBezTo>
                    <a:cubicBezTo>
                      <a:pt x="36" y="39"/>
                      <a:pt x="36" y="40"/>
                      <a:pt x="35" y="41"/>
                    </a:cubicBezTo>
                    <a:cubicBezTo>
                      <a:pt x="31" y="44"/>
                      <a:pt x="28" y="44"/>
                      <a:pt x="25" y="44"/>
                    </a:cubicBezTo>
                    <a:cubicBezTo>
                      <a:pt x="13" y="44"/>
                      <a:pt x="8" y="34"/>
                      <a:pt x="8" y="24"/>
                    </a:cubicBezTo>
                    <a:cubicBezTo>
                      <a:pt x="8" y="10"/>
                      <a:pt x="16" y="3"/>
                      <a:pt x="26" y="3"/>
                    </a:cubicBezTo>
                    <a:cubicBezTo>
                      <a:pt x="34" y="3"/>
                      <a:pt x="40" y="7"/>
                      <a:pt x="43" y="13"/>
                    </a:cubicBezTo>
                    <a:cubicBezTo>
                      <a:pt x="44" y="14"/>
                      <a:pt x="44" y="14"/>
                      <a:pt x="44" y="14"/>
                    </a:cubicBezTo>
                    <a:cubicBezTo>
                      <a:pt x="45" y="14"/>
                      <a:pt x="45" y="14"/>
                      <a:pt x="45" y="13"/>
                    </a:cubicBezTo>
                    <a:cubicBezTo>
                      <a:pt x="45" y="3"/>
                      <a:pt x="45" y="3"/>
                      <a:pt x="45" y="3"/>
                    </a:cubicBezTo>
                    <a:cubicBezTo>
                      <a:pt x="45" y="3"/>
                      <a:pt x="45" y="2"/>
                      <a:pt x="44" y="2"/>
                    </a:cubicBezTo>
                    <a:cubicBezTo>
                      <a:pt x="44" y="2"/>
                      <a:pt x="44" y="3"/>
                      <a:pt x="43" y="3"/>
                    </a:cubicBezTo>
                    <a:cubicBezTo>
                      <a:pt x="43" y="4"/>
                      <a:pt x="43" y="5"/>
                      <a:pt x="42" y="5"/>
                    </a:cubicBezTo>
                    <a:cubicBezTo>
                      <a:pt x="41" y="5"/>
                      <a:pt x="40" y="5"/>
                      <a:pt x="40" y="4"/>
                    </a:cubicBezTo>
                    <a:cubicBezTo>
                      <a:pt x="36" y="2"/>
                      <a:pt x="33" y="0"/>
                      <a:pt x="26" y="0"/>
                    </a:cubicBezTo>
                    <a:cubicBezTo>
                      <a:pt x="14" y="0"/>
                      <a:pt x="0" y="7"/>
                      <a:pt x="0" y="24"/>
                    </a:cubicBezTo>
                    <a:cubicBezTo>
                      <a:pt x="0" y="41"/>
                      <a:pt x="13" y="47"/>
                      <a:pt x="25" y="47"/>
                    </a:cubicBezTo>
                    <a:cubicBezTo>
                      <a:pt x="35" y="47"/>
                      <a:pt x="42" y="42"/>
                      <a:pt x="44" y="40"/>
                    </a:cubicBezTo>
                    <a:cubicBezTo>
                      <a:pt x="44" y="32"/>
                      <a:pt x="44" y="32"/>
                      <a:pt x="44"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0" name="Freeform 16">
                <a:extLst>
                  <a:ext uri="{FF2B5EF4-FFF2-40B4-BE49-F238E27FC236}">
                    <a16:creationId xmlns:a16="http://schemas.microsoft.com/office/drawing/2014/main" id="{B450E89D-CCD0-A901-FAC3-5DCE12F4387D}"/>
                  </a:ext>
                </a:extLst>
              </p:cNvPr>
              <p:cNvSpPr>
                <a:spLocks/>
              </p:cNvSpPr>
              <p:nvPr/>
            </p:nvSpPr>
            <p:spPr bwMode="auto">
              <a:xfrm>
                <a:off x="11113613" y="6247665"/>
                <a:ext cx="13302" cy="22170"/>
              </a:xfrm>
              <a:custGeom>
                <a:avLst/>
                <a:gdLst>
                  <a:gd name="T0" fmla="*/ 3 w 8"/>
                  <a:gd name="T1" fmla="*/ 7 h 13"/>
                  <a:gd name="T2" fmla="*/ 5 w 8"/>
                  <a:gd name="T3" fmla="*/ 6 h 13"/>
                  <a:gd name="T4" fmla="*/ 5 w 8"/>
                  <a:gd name="T5" fmla="*/ 7 h 13"/>
                  <a:gd name="T6" fmla="*/ 1 w 8"/>
                  <a:gd name="T7" fmla="*/ 12 h 13"/>
                  <a:gd name="T8" fmla="*/ 1 w 8"/>
                  <a:gd name="T9" fmla="*/ 13 h 13"/>
                  <a:gd name="T10" fmla="*/ 2 w 8"/>
                  <a:gd name="T11" fmla="*/ 13 h 13"/>
                  <a:gd name="T12" fmla="*/ 8 w 8"/>
                  <a:gd name="T13" fmla="*/ 5 h 13"/>
                  <a:gd name="T14" fmla="*/ 4 w 8"/>
                  <a:gd name="T15" fmla="*/ 0 h 13"/>
                  <a:gd name="T16" fmla="*/ 0 w 8"/>
                  <a:gd name="T17" fmla="*/ 4 h 13"/>
                  <a:gd name="T18" fmla="*/ 3 w 8"/>
                  <a:gd name="T19" fmla="*/ 7 h 13"/>
                  <a:gd name="T20" fmla="*/ 3 w 8"/>
                  <a:gd name="T21"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13">
                    <a:moveTo>
                      <a:pt x="3" y="7"/>
                    </a:moveTo>
                    <a:cubicBezTo>
                      <a:pt x="4" y="7"/>
                      <a:pt x="5" y="7"/>
                      <a:pt x="5" y="6"/>
                    </a:cubicBezTo>
                    <a:cubicBezTo>
                      <a:pt x="5" y="6"/>
                      <a:pt x="5" y="7"/>
                      <a:pt x="5" y="7"/>
                    </a:cubicBezTo>
                    <a:cubicBezTo>
                      <a:pt x="5" y="9"/>
                      <a:pt x="4" y="11"/>
                      <a:pt x="1" y="12"/>
                    </a:cubicBezTo>
                    <a:cubicBezTo>
                      <a:pt x="1" y="12"/>
                      <a:pt x="1" y="12"/>
                      <a:pt x="1" y="13"/>
                    </a:cubicBezTo>
                    <a:cubicBezTo>
                      <a:pt x="1" y="13"/>
                      <a:pt x="1" y="13"/>
                      <a:pt x="2" y="13"/>
                    </a:cubicBezTo>
                    <a:cubicBezTo>
                      <a:pt x="6" y="13"/>
                      <a:pt x="8" y="9"/>
                      <a:pt x="8" y="5"/>
                    </a:cubicBezTo>
                    <a:cubicBezTo>
                      <a:pt x="8" y="2"/>
                      <a:pt x="6" y="0"/>
                      <a:pt x="4" y="0"/>
                    </a:cubicBezTo>
                    <a:cubicBezTo>
                      <a:pt x="2" y="0"/>
                      <a:pt x="0" y="1"/>
                      <a:pt x="0" y="4"/>
                    </a:cubicBezTo>
                    <a:cubicBezTo>
                      <a:pt x="0" y="6"/>
                      <a:pt x="1" y="7"/>
                      <a:pt x="3" y="7"/>
                    </a:cubicBezTo>
                    <a:cubicBezTo>
                      <a:pt x="3" y="7"/>
                      <a:pt x="3" y="7"/>
                      <a:pt x="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1" name="Freeform 17">
                <a:extLst>
                  <a:ext uri="{FF2B5EF4-FFF2-40B4-BE49-F238E27FC236}">
                    <a16:creationId xmlns:a16="http://schemas.microsoft.com/office/drawing/2014/main" id="{7DB348EA-016B-46AB-31E5-60B57B20A1E7}"/>
                  </a:ext>
                </a:extLst>
              </p:cNvPr>
              <p:cNvSpPr>
                <a:spLocks/>
              </p:cNvSpPr>
              <p:nvPr/>
            </p:nvSpPr>
            <p:spPr bwMode="auto">
              <a:xfrm>
                <a:off x="11132235" y="6247665"/>
                <a:ext cx="53207" cy="78924"/>
              </a:xfrm>
              <a:custGeom>
                <a:avLst/>
                <a:gdLst>
                  <a:gd name="T0" fmla="*/ 27 w 32"/>
                  <a:gd name="T1" fmla="*/ 12 h 47"/>
                  <a:gd name="T2" fmla="*/ 28 w 32"/>
                  <a:gd name="T3" fmla="*/ 11 h 47"/>
                  <a:gd name="T4" fmla="*/ 27 w 32"/>
                  <a:gd name="T5" fmla="*/ 1 h 47"/>
                  <a:gd name="T6" fmla="*/ 26 w 32"/>
                  <a:gd name="T7" fmla="*/ 0 h 47"/>
                  <a:gd name="T8" fmla="*/ 25 w 32"/>
                  <a:gd name="T9" fmla="*/ 1 h 47"/>
                  <a:gd name="T10" fmla="*/ 23 w 32"/>
                  <a:gd name="T11" fmla="*/ 2 h 47"/>
                  <a:gd name="T12" fmla="*/ 15 w 32"/>
                  <a:gd name="T13" fmla="*/ 0 h 47"/>
                  <a:gd name="T14" fmla="*/ 2 w 32"/>
                  <a:gd name="T15" fmla="*/ 11 h 47"/>
                  <a:gd name="T16" fmla="*/ 14 w 32"/>
                  <a:gd name="T17" fmla="*/ 25 h 47"/>
                  <a:gd name="T18" fmla="*/ 25 w 32"/>
                  <a:gd name="T19" fmla="*/ 35 h 47"/>
                  <a:gd name="T20" fmla="*/ 15 w 32"/>
                  <a:gd name="T21" fmla="*/ 44 h 47"/>
                  <a:gd name="T22" fmla="*/ 2 w 32"/>
                  <a:gd name="T23" fmla="*/ 34 h 47"/>
                  <a:gd name="T24" fmla="*/ 1 w 32"/>
                  <a:gd name="T25" fmla="*/ 33 h 47"/>
                  <a:gd name="T26" fmla="*/ 0 w 32"/>
                  <a:gd name="T27" fmla="*/ 34 h 47"/>
                  <a:gd name="T28" fmla="*/ 0 w 32"/>
                  <a:gd name="T29" fmla="*/ 45 h 47"/>
                  <a:gd name="T30" fmla="*/ 1 w 32"/>
                  <a:gd name="T31" fmla="*/ 46 h 47"/>
                  <a:gd name="T32" fmla="*/ 2 w 32"/>
                  <a:gd name="T33" fmla="*/ 45 h 47"/>
                  <a:gd name="T34" fmla="*/ 4 w 32"/>
                  <a:gd name="T35" fmla="*/ 44 h 47"/>
                  <a:gd name="T36" fmla="*/ 16 w 32"/>
                  <a:gd name="T37" fmla="*/ 47 h 47"/>
                  <a:gd name="T38" fmla="*/ 32 w 32"/>
                  <a:gd name="T39" fmla="*/ 33 h 47"/>
                  <a:gd name="T40" fmla="*/ 18 w 32"/>
                  <a:gd name="T41" fmla="*/ 19 h 47"/>
                  <a:gd name="T42" fmla="*/ 8 w 32"/>
                  <a:gd name="T43" fmla="*/ 10 h 47"/>
                  <a:gd name="T44" fmla="*/ 16 w 32"/>
                  <a:gd name="T45" fmla="*/ 3 h 47"/>
                  <a:gd name="T46" fmla="*/ 26 w 32"/>
                  <a:gd name="T47" fmla="*/ 11 h 47"/>
                  <a:gd name="T48" fmla="*/ 27 w 32"/>
                  <a:gd name="T49" fmla="*/ 12 h 47"/>
                  <a:gd name="T50" fmla="*/ 27 w 32"/>
                  <a:gd name="T5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 h="47">
                    <a:moveTo>
                      <a:pt x="27" y="12"/>
                    </a:moveTo>
                    <a:cubicBezTo>
                      <a:pt x="28" y="12"/>
                      <a:pt x="28" y="11"/>
                      <a:pt x="28" y="11"/>
                    </a:cubicBezTo>
                    <a:cubicBezTo>
                      <a:pt x="27" y="1"/>
                      <a:pt x="27" y="1"/>
                      <a:pt x="27" y="1"/>
                    </a:cubicBezTo>
                    <a:cubicBezTo>
                      <a:pt x="26" y="0"/>
                      <a:pt x="26" y="0"/>
                      <a:pt x="26" y="0"/>
                    </a:cubicBezTo>
                    <a:cubicBezTo>
                      <a:pt x="25" y="0"/>
                      <a:pt x="25" y="0"/>
                      <a:pt x="25" y="1"/>
                    </a:cubicBezTo>
                    <a:cubicBezTo>
                      <a:pt x="25" y="1"/>
                      <a:pt x="24" y="2"/>
                      <a:pt x="23" y="2"/>
                    </a:cubicBezTo>
                    <a:cubicBezTo>
                      <a:pt x="22" y="2"/>
                      <a:pt x="20" y="0"/>
                      <a:pt x="15" y="0"/>
                    </a:cubicBezTo>
                    <a:cubicBezTo>
                      <a:pt x="9" y="0"/>
                      <a:pt x="2" y="3"/>
                      <a:pt x="2" y="11"/>
                    </a:cubicBezTo>
                    <a:cubicBezTo>
                      <a:pt x="2" y="20"/>
                      <a:pt x="8" y="23"/>
                      <a:pt x="14" y="25"/>
                    </a:cubicBezTo>
                    <a:cubicBezTo>
                      <a:pt x="21" y="27"/>
                      <a:pt x="25" y="29"/>
                      <a:pt x="25" y="35"/>
                    </a:cubicBezTo>
                    <a:cubicBezTo>
                      <a:pt x="25" y="41"/>
                      <a:pt x="20" y="44"/>
                      <a:pt x="15" y="44"/>
                    </a:cubicBezTo>
                    <a:cubicBezTo>
                      <a:pt x="10" y="44"/>
                      <a:pt x="4" y="41"/>
                      <a:pt x="2" y="34"/>
                    </a:cubicBezTo>
                    <a:cubicBezTo>
                      <a:pt x="2" y="33"/>
                      <a:pt x="2" y="33"/>
                      <a:pt x="1" y="33"/>
                    </a:cubicBezTo>
                    <a:cubicBezTo>
                      <a:pt x="0" y="33"/>
                      <a:pt x="0" y="33"/>
                      <a:pt x="0" y="34"/>
                    </a:cubicBezTo>
                    <a:cubicBezTo>
                      <a:pt x="0" y="45"/>
                      <a:pt x="0" y="45"/>
                      <a:pt x="0" y="45"/>
                    </a:cubicBezTo>
                    <a:cubicBezTo>
                      <a:pt x="0" y="45"/>
                      <a:pt x="0" y="46"/>
                      <a:pt x="1" y="46"/>
                    </a:cubicBezTo>
                    <a:cubicBezTo>
                      <a:pt x="1" y="46"/>
                      <a:pt x="2" y="46"/>
                      <a:pt x="2" y="45"/>
                    </a:cubicBezTo>
                    <a:cubicBezTo>
                      <a:pt x="2" y="45"/>
                      <a:pt x="3" y="44"/>
                      <a:pt x="4" y="44"/>
                    </a:cubicBezTo>
                    <a:cubicBezTo>
                      <a:pt x="6" y="44"/>
                      <a:pt x="9" y="47"/>
                      <a:pt x="16" y="47"/>
                    </a:cubicBezTo>
                    <a:cubicBezTo>
                      <a:pt x="22" y="47"/>
                      <a:pt x="32" y="44"/>
                      <a:pt x="32" y="33"/>
                    </a:cubicBezTo>
                    <a:cubicBezTo>
                      <a:pt x="32" y="28"/>
                      <a:pt x="30" y="22"/>
                      <a:pt x="18" y="19"/>
                    </a:cubicBezTo>
                    <a:cubicBezTo>
                      <a:pt x="10" y="17"/>
                      <a:pt x="8" y="14"/>
                      <a:pt x="8" y="10"/>
                    </a:cubicBezTo>
                    <a:cubicBezTo>
                      <a:pt x="8" y="6"/>
                      <a:pt x="10" y="3"/>
                      <a:pt x="16" y="3"/>
                    </a:cubicBezTo>
                    <a:cubicBezTo>
                      <a:pt x="19" y="3"/>
                      <a:pt x="23" y="5"/>
                      <a:pt x="26" y="11"/>
                    </a:cubicBezTo>
                    <a:cubicBezTo>
                      <a:pt x="27" y="11"/>
                      <a:pt x="27" y="12"/>
                      <a:pt x="27" y="12"/>
                    </a:cubicBezTo>
                    <a:cubicBezTo>
                      <a:pt x="27" y="12"/>
                      <a:pt x="27" y="12"/>
                      <a:pt x="2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2" name="Freeform 18">
                <a:extLst>
                  <a:ext uri="{FF2B5EF4-FFF2-40B4-BE49-F238E27FC236}">
                    <a16:creationId xmlns:a16="http://schemas.microsoft.com/office/drawing/2014/main" id="{03D9CBEF-C062-DD27-8AEC-819102E4A901}"/>
                  </a:ext>
                </a:extLst>
              </p:cNvPr>
              <p:cNvSpPr>
                <a:spLocks/>
              </p:cNvSpPr>
              <p:nvPr/>
            </p:nvSpPr>
            <p:spPr bwMode="auto">
              <a:xfrm>
                <a:off x="10892804" y="6249439"/>
                <a:ext cx="31038" cy="77150"/>
              </a:xfrm>
              <a:custGeom>
                <a:avLst/>
                <a:gdLst>
                  <a:gd name="T0" fmla="*/ 13 w 19"/>
                  <a:gd name="T1" fmla="*/ 7 h 46"/>
                  <a:gd name="T2" fmla="*/ 18 w 19"/>
                  <a:gd name="T3" fmla="*/ 1 h 46"/>
                  <a:gd name="T4" fmla="*/ 19 w 19"/>
                  <a:gd name="T5" fmla="*/ 0 h 46"/>
                  <a:gd name="T6" fmla="*/ 18 w 19"/>
                  <a:gd name="T7" fmla="*/ 0 h 46"/>
                  <a:gd name="T8" fmla="*/ 1 w 19"/>
                  <a:gd name="T9" fmla="*/ 0 h 46"/>
                  <a:gd name="T10" fmla="*/ 0 w 19"/>
                  <a:gd name="T11" fmla="*/ 0 h 46"/>
                  <a:gd name="T12" fmla="*/ 1 w 19"/>
                  <a:gd name="T13" fmla="*/ 1 h 46"/>
                  <a:gd name="T14" fmla="*/ 6 w 19"/>
                  <a:gd name="T15" fmla="*/ 7 h 46"/>
                  <a:gd name="T16" fmla="*/ 6 w 19"/>
                  <a:gd name="T17" fmla="*/ 38 h 46"/>
                  <a:gd name="T18" fmla="*/ 1 w 19"/>
                  <a:gd name="T19" fmla="*/ 44 h 46"/>
                  <a:gd name="T20" fmla="*/ 0 w 19"/>
                  <a:gd name="T21" fmla="*/ 45 h 46"/>
                  <a:gd name="T22" fmla="*/ 1 w 19"/>
                  <a:gd name="T23" fmla="*/ 46 h 46"/>
                  <a:gd name="T24" fmla="*/ 18 w 19"/>
                  <a:gd name="T25" fmla="*/ 46 h 46"/>
                  <a:gd name="T26" fmla="*/ 19 w 19"/>
                  <a:gd name="T27" fmla="*/ 45 h 46"/>
                  <a:gd name="T28" fmla="*/ 18 w 19"/>
                  <a:gd name="T29" fmla="*/ 44 h 46"/>
                  <a:gd name="T30" fmla="*/ 13 w 19"/>
                  <a:gd name="T31" fmla="*/ 38 h 46"/>
                  <a:gd name="T32" fmla="*/ 13 w 19"/>
                  <a:gd name="T33"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46">
                    <a:moveTo>
                      <a:pt x="13" y="7"/>
                    </a:moveTo>
                    <a:cubicBezTo>
                      <a:pt x="13" y="4"/>
                      <a:pt x="14" y="2"/>
                      <a:pt x="18" y="1"/>
                    </a:cubicBezTo>
                    <a:cubicBezTo>
                      <a:pt x="18" y="1"/>
                      <a:pt x="19" y="1"/>
                      <a:pt x="19" y="0"/>
                    </a:cubicBezTo>
                    <a:cubicBezTo>
                      <a:pt x="19" y="0"/>
                      <a:pt x="18" y="0"/>
                      <a:pt x="18" y="0"/>
                    </a:cubicBezTo>
                    <a:cubicBezTo>
                      <a:pt x="1" y="0"/>
                      <a:pt x="1" y="0"/>
                      <a:pt x="1" y="0"/>
                    </a:cubicBezTo>
                    <a:cubicBezTo>
                      <a:pt x="0" y="0"/>
                      <a:pt x="0" y="0"/>
                      <a:pt x="0" y="0"/>
                    </a:cubicBezTo>
                    <a:cubicBezTo>
                      <a:pt x="0" y="1"/>
                      <a:pt x="0" y="1"/>
                      <a:pt x="1" y="1"/>
                    </a:cubicBezTo>
                    <a:cubicBezTo>
                      <a:pt x="5" y="2"/>
                      <a:pt x="6" y="4"/>
                      <a:pt x="6" y="7"/>
                    </a:cubicBezTo>
                    <a:cubicBezTo>
                      <a:pt x="6" y="38"/>
                      <a:pt x="6" y="38"/>
                      <a:pt x="6" y="38"/>
                    </a:cubicBezTo>
                    <a:cubicBezTo>
                      <a:pt x="6" y="42"/>
                      <a:pt x="5" y="43"/>
                      <a:pt x="1" y="44"/>
                    </a:cubicBezTo>
                    <a:cubicBezTo>
                      <a:pt x="0" y="44"/>
                      <a:pt x="0" y="44"/>
                      <a:pt x="0" y="45"/>
                    </a:cubicBezTo>
                    <a:cubicBezTo>
                      <a:pt x="0" y="45"/>
                      <a:pt x="0" y="46"/>
                      <a:pt x="1" y="46"/>
                    </a:cubicBezTo>
                    <a:cubicBezTo>
                      <a:pt x="18" y="46"/>
                      <a:pt x="18" y="46"/>
                      <a:pt x="18" y="46"/>
                    </a:cubicBezTo>
                    <a:cubicBezTo>
                      <a:pt x="18" y="46"/>
                      <a:pt x="19" y="45"/>
                      <a:pt x="19" y="45"/>
                    </a:cubicBezTo>
                    <a:cubicBezTo>
                      <a:pt x="19" y="44"/>
                      <a:pt x="18" y="44"/>
                      <a:pt x="18" y="44"/>
                    </a:cubicBezTo>
                    <a:cubicBezTo>
                      <a:pt x="14" y="43"/>
                      <a:pt x="13" y="42"/>
                      <a:pt x="13" y="38"/>
                    </a:cubicBezTo>
                    <a:cubicBezTo>
                      <a:pt x="13" y="7"/>
                      <a:pt x="13" y="7"/>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3" name="Freeform 19">
                <a:extLst>
                  <a:ext uri="{FF2B5EF4-FFF2-40B4-BE49-F238E27FC236}">
                    <a16:creationId xmlns:a16="http://schemas.microsoft.com/office/drawing/2014/main" id="{54606045-8C73-5B24-46DC-3689FFF5EDB3}"/>
                  </a:ext>
                </a:extLst>
              </p:cNvPr>
              <p:cNvSpPr>
                <a:spLocks/>
              </p:cNvSpPr>
              <p:nvPr/>
            </p:nvSpPr>
            <p:spPr bwMode="auto">
              <a:xfrm>
                <a:off x="10934483" y="6249439"/>
                <a:ext cx="86018" cy="77150"/>
              </a:xfrm>
              <a:custGeom>
                <a:avLst/>
                <a:gdLst>
                  <a:gd name="T0" fmla="*/ 46 w 52"/>
                  <a:gd name="T1" fmla="*/ 8 h 46"/>
                  <a:gd name="T2" fmla="*/ 51 w 52"/>
                  <a:gd name="T3" fmla="*/ 1 h 46"/>
                  <a:gd name="T4" fmla="*/ 52 w 52"/>
                  <a:gd name="T5" fmla="*/ 0 h 46"/>
                  <a:gd name="T6" fmla="*/ 51 w 52"/>
                  <a:gd name="T7" fmla="*/ 0 h 46"/>
                  <a:gd name="T8" fmla="*/ 37 w 52"/>
                  <a:gd name="T9" fmla="*/ 0 h 46"/>
                  <a:gd name="T10" fmla="*/ 36 w 52"/>
                  <a:gd name="T11" fmla="*/ 0 h 46"/>
                  <a:gd name="T12" fmla="*/ 37 w 52"/>
                  <a:gd name="T13" fmla="*/ 1 h 46"/>
                  <a:gd name="T14" fmla="*/ 42 w 52"/>
                  <a:gd name="T15" fmla="*/ 8 h 46"/>
                  <a:gd name="T16" fmla="*/ 43 w 52"/>
                  <a:gd name="T17" fmla="*/ 33 h 46"/>
                  <a:gd name="T18" fmla="*/ 13 w 52"/>
                  <a:gd name="T19" fmla="*/ 0 h 46"/>
                  <a:gd name="T20" fmla="*/ 1 w 52"/>
                  <a:gd name="T21" fmla="*/ 0 h 46"/>
                  <a:gd name="T22" fmla="*/ 0 w 52"/>
                  <a:gd name="T23" fmla="*/ 0 h 46"/>
                  <a:gd name="T24" fmla="*/ 1 w 52"/>
                  <a:gd name="T25" fmla="*/ 1 h 46"/>
                  <a:gd name="T26" fmla="*/ 6 w 52"/>
                  <a:gd name="T27" fmla="*/ 6 h 46"/>
                  <a:gd name="T28" fmla="*/ 6 w 52"/>
                  <a:gd name="T29" fmla="*/ 37 h 46"/>
                  <a:gd name="T30" fmla="*/ 1 w 52"/>
                  <a:gd name="T31" fmla="*/ 44 h 46"/>
                  <a:gd name="T32" fmla="*/ 0 w 52"/>
                  <a:gd name="T33" fmla="*/ 45 h 46"/>
                  <a:gd name="T34" fmla="*/ 1 w 52"/>
                  <a:gd name="T35" fmla="*/ 46 h 46"/>
                  <a:gd name="T36" fmla="*/ 15 w 52"/>
                  <a:gd name="T37" fmla="*/ 46 h 46"/>
                  <a:gd name="T38" fmla="*/ 16 w 52"/>
                  <a:gd name="T39" fmla="*/ 45 h 46"/>
                  <a:gd name="T40" fmla="*/ 15 w 52"/>
                  <a:gd name="T41" fmla="*/ 44 h 46"/>
                  <a:gd name="T42" fmla="*/ 10 w 52"/>
                  <a:gd name="T43" fmla="*/ 37 h 46"/>
                  <a:gd name="T44" fmla="*/ 9 w 52"/>
                  <a:gd name="T45" fmla="*/ 7 h 46"/>
                  <a:gd name="T46" fmla="*/ 44 w 52"/>
                  <a:gd name="T47" fmla="*/ 46 h 46"/>
                  <a:gd name="T48" fmla="*/ 46 w 52"/>
                  <a:gd name="T49" fmla="*/ 46 h 46"/>
                  <a:gd name="T50" fmla="*/ 46 w 52"/>
                  <a:gd name="T51" fmla="*/ 8 h 46"/>
                  <a:gd name="T52" fmla="*/ 46 w 52"/>
                  <a:gd name="T53"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46">
                    <a:moveTo>
                      <a:pt x="46" y="8"/>
                    </a:moveTo>
                    <a:cubicBezTo>
                      <a:pt x="46" y="3"/>
                      <a:pt x="47" y="2"/>
                      <a:pt x="51" y="1"/>
                    </a:cubicBezTo>
                    <a:cubicBezTo>
                      <a:pt x="51" y="1"/>
                      <a:pt x="52" y="1"/>
                      <a:pt x="52" y="0"/>
                    </a:cubicBezTo>
                    <a:cubicBezTo>
                      <a:pt x="52" y="0"/>
                      <a:pt x="51" y="0"/>
                      <a:pt x="51" y="0"/>
                    </a:cubicBezTo>
                    <a:cubicBezTo>
                      <a:pt x="37" y="0"/>
                      <a:pt x="37" y="0"/>
                      <a:pt x="37" y="0"/>
                    </a:cubicBezTo>
                    <a:cubicBezTo>
                      <a:pt x="36" y="0"/>
                      <a:pt x="36" y="0"/>
                      <a:pt x="36" y="0"/>
                    </a:cubicBezTo>
                    <a:cubicBezTo>
                      <a:pt x="36" y="1"/>
                      <a:pt x="36" y="1"/>
                      <a:pt x="37" y="1"/>
                    </a:cubicBezTo>
                    <a:cubicBezTo>
                      <a:pt x="40" y="2"/>
                      <a:pt x="42" y="2"/>
                      <a:pt x="42" y="8"/>
                    </a:cubicBezTo>
                    <a:cubicBezTo>
                      <a:pt x="43" y="14"/>
                      <a:pt x="43" y="33"/>
                      <a:pt x="43" y="33"/>
                    </a:cubicBezTo>
                    <a:cubicBezTo>
                      <a:pt x="13" y="0"/>
                      <a:pt x="13" y="0"/>
                      <a:pt x="13" y="0"/>
                    </a:cubicBezTo>
                    <a:cubicBezTo>
                      <a:pt x="1" y="0"/>
                      <a:pt x="1" y="0"/>
                      <a:pt x="1" y="0"/>
                    </a:cubicBezTo>
                    <a:cubicBezTo>
                      <a:pt x="1" y="0"/>
                      <a:pt x="0" y="0"/>
                      <a:pt x="0" y="0"/>
                    </a:cubicBezTo>
                    <a:cubicBezTo>
                      <a:pt x="0" y="1"/>
                      <a:pt x="1" y="1"/>
                      <a:pt x="1" y="1"/>
                    </a:cubicBezTo>
                    <a:cubicBezTo>
                      <a:pt x="3" y="2"/>
                      <a:pt x="6" y="3"/>
                      <a:pt x="6" y="6"/>
                    </a:cubicBezTo>
                    <a:cubicBezTo>
                      <a:pt x="6" y="15"/>
                      <a:pt x="6" y="27"/>
                      <a:pt x="6" y="37"/>
                    </a:cubicBezTo>
                    <a:cubicBezTo>
                      <a:pt x="5" y="42"/>
                      <a:pt x="5" y="43"/>
                      <a:pt x="1" y="44"/>
                    </a:cubicBezTo>
                    <a:cubicBezTo>
                      <a:pt x="0" y="44"/>
                      <a:pt x="0" y="44"/>
                      <a:pt x="0" y="45"/>
                    </a:cubicBezTo>
                    <a:cubicBezTo>
                      <a:pt x="0" y="45"/>
                      <a:pt x="0" y="46"/>
                      <a:pt x="1" y="46"/>
                    </a:cubicBezTo>
                    <a:cubicBezTo>
                      <a:pt x="15" y="46"/>
                      <a:pt x="15" y="46"/>
                      <a:pt x="15" y="46"/>
                    </a:cubicBezTo>
                    <a:cubicBezTo>
                      <a:pt x="16" y="46"/>
                      <a:pt x="16" y="45"/>
                      <a:pt x="16" y="45"/>
                    </a:cubicBezTo>
                    <a:cubicBezTo>
                      <a:pt x="16" y="44"/>
                      <a:pt x="16" y="44"/>
                      <a:pt x="15" y="44"/>
                    </a:cubicBezTo>
                    <a:cubicBezTo>
                      <a:pt x="12" y="43"/>
                      <a:pt x="10" y="43"/>
                      <a:pt x="10" y="37"/>
                    </a:cubicBezTo>
                    <a:cubicBezTo>
                      <a:pt x="9" y="31"/>
                      <a:pt x="9" y="7"/>
                      <a:pt x="9" y="7"/>
                    </a:cubicBezTo>
                    <a:cubicBezTo>
                      <a:pt x="44" y="46"/>
                      <a:pt x="44" y="46"/>
                      <a:pt x="44" y="46"/>
                    </a:cubicBezTo>
                    <a:cubicBezTo>
                      <a:pt x="46" y="46"/>
                      <a:pt x="46" y="46"/>
                      <a:pt x="46" y="46"/>
                    </a:cubicBezTo>
                    <a:cubicBezTo>
                      <a:pt x="46" y="46"/>
                      <a:pt x="46" y="18"/>
                      <a:pt x="46" y="8"/>
                    </a:cubicBezTo>
                    <a:cubicBezTo>
                      <a:pt x="46" y="8"/>
                      <a:pt x="46" y="8"/>
                      <a:pt x="4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4" name="Freeform 20">
                <a:extLst>
                  <a:ext uri="{FF2B5EF4-FFF2-40B4-BE49-F238E27FC236}">
                    <a16:creationId xmlns:a16="http://schemas.microsoft.com/office/drawing/2014/main" id="{68D39311-EA4B-BD3E-1D92-ACA572896B8C}"/>
                  </a:ext>
                </a:extLst>
              </p:cNvPr>
              <p:cNvSpPr>
                <a:spLocks/>
              </p:cNvSpPr>
              <p:nvPr/>
            </p:nvSpPr>
            <p:spPr bwMode="auto">
              <a:xfrm>
                <a:off x="10743825" y="6249439"/>
                <a:ext cx="149866" cy="154300"/>
              </a:xfrm>
              <a:custGeom>
                <a:avLst/>
                <a:gdLst>
                  <a:gd name="T0" fmla="*/ 24 w 90"/>
                  <a:gd name="T1" fmla="*/ 14 h 92"/>
                  <a:gd name="T2" fmla="*/ 36 w 90"/>
                  <a:gd name="T3" fmla="*/ 3 h 92"/>
                  <a:gd name="T4" fmla="*/ 37 w 90"/>
                  <a:gd name="T5" fmla="*/ 1 h 92"/>
                  <a:gd name="T6" fmla="*/ 36 w 90"/>
                  <a:gd name="T7" fmla="*/ 0 h 92"/>
                  <a:gd name="T8" fmla="*/ 19 w 90"/>
                  <a:gd name="T9" fmla="*/ 0 h 92"/>
                  <a:gd name="T10" fmla="*/ 2 w 90"/>
                  <a:gd name="T11" fmla="*/ 0 h 92"/>
                  <a:gd name="T12" fmla="*/ 0 w 90"/>
                  <a:gd name="T13" fmla="*/ 1 h 92"/>
                  <a:gd name="T14" fmla="*/ 2 w 90"/>
                  <a:gd name="T15" fmla="*/ 2 h 92"/>
                  <a:gd name="T16" fmla="*/ 11 w 90"/>
                  <a:gd name="T17" fmla="*/ 14 h 92"/>
                  <a:gd name="T18" fmla="*/ 12 w 90"/>
                  <a:gd name="T19" fmla="*/ 52 h 92"/>
                  <a:gd name="T20" fmla="*/ 11 w 90"/>
                  <a:gd name="T21" fmla="*/ 78 h 92"/>
                  <a:gd name="T22" fmla="*/ 2 w 90"/>
                  <a:gd name="T23" fmla="*/ 90 h 92"/>
                  <a:gd name="T24" fmla="*/ 0 w 90"/>
                  <a:gd name="T25" fmla="*/ 91 h 92"/>
                  <a:gd name="T26" fmla="*/ 2 w 90"/>
                  <a:gd name="T27" fmla="*/ 92 h 92"/>
                  <a:gd name="T28" fmla="*/ 19 w 90"/>
                  <a:gd name="T29" fmla="*/ 92 h 92"/>
                  <a:gd name="T30" fmla="*/ 37 w 90"/>
                  <a:gd name="T31" fmla="*/ 92 h 92"/>
                  <a:gd name="T32" fmla="*/ 38 w 90"/>
                  <a:gd name="T33" fmla="*/ 91 h 92"/>
                  <a:gd name="T34" fmla="*/ 37 w 90"/>
                  <a:gd name="T35" fmla="*/ 89 h 92"/>
                  <a:gd name="T36" fmla="*/ 24 w 90"/>
                  <a:gd name="T37" fmla="*/ 78 h 92"/>
                  <a:gd name="T38" fmla="*/ 24 w 90"/>
                  <a:gd name="T39" fmla="*/ 64 h 92"/>
                  <a:gd name="T40" fmla="*/ 24 w 90"/>
                  <a:gd name="T41" fmla="*/ 51 h 92"/>
                  <a:gd name="T42" fmla="*/ 26 w 90"/>
                  <a:gd name="T43" fmla="*/ 49 h 92"/>
                  <a:gd name="T44" fmla="*/ 28 w 90"/>
                  <a:gd name="T45" fmla="*/ 50 h 92"/>
                  <a:gd name="T46" fmla="*/ 65 w 90"/>
                  <a:gd name="T47" fmla="*/ 92 h 92"/>
                  <a:gd name="T48" fmla="*/ 89 w 90"/>
                  <a:gd name="T49" fmla="*/ 92 h 92"/>
                  <a:gd name="T50" fmla="*/ 90 w 90"/>
                  <a:gd name="T51" fmla="*/ 91 h 92"/>
                  <a:gd name="T52" fmla="*/ 89 w 90"/>
                  <a:gd name="T53" fmla="*/ 90 h 92"/>
                  <a:gd name="T54" fmla="*/ 76 w 90"/>
                  <a:gd name="T55" fmla="*/ 84 h 92"/>
                  <a:gd name="T56" fmla="*/ 37 w 90"/>
                  <a:gd name="T57" fmla="*/ 40 h 92"/>
                  <a:gd name="T58" fmla="*/ 63 w 90"/>
                  <a:gd name="T59" fmla="*/ 14 h 92"/>
                  <a:gd name="T60" fmla="*/ 82 w 90"/>
                  <a:gd name="T61" fmla="*/ 3 h 92"/>
                  <a:gd name="T62" fmla="*/ 83 w 90"/>
                  <a:gd name="T63" fmla="*/ 1 h 92"/>
                  <a:gd name="T64" fmla="*/ 81 w 90"/>
                  <a:gd name="T65" fmla="*/ 0 h 92"/>
                  <a:gd name="T66" fmla="*/ 68 w 90"/>
                  <a:gd name="T67" fmla="*/ 0 h 92"/>
                  <a:gd name="T68" fmla="*/ 53 w 90"/>
                  <a:gd name="T69" fmla="*/ 0 h 92"/>
                  <a:gd name="T70" fmla="*/ 51 w 90"/>
                  <a:gd name="T71" fmla="*/ 1 h 92"/>
                  <a:gd name="T72" fmla="*/ 53 w 90"/>
                  <a:gd name="T73" fmla="*/ 3 h 92"/>
                  <a:gd name="T74" fmla="*/ 57 w 90"/>
                  <a:gd name="T75" fmla="*/ 4 h 92"/>
                  <a:gd name="T76" fmla="*/ 59 w 90"/>
                  <a:gd name="T77" fmla="*/ 7 h 92"/>
                  <a:gd name="T78" fmla="*/ 58 w 90"/>
                  <a:gd name="T79" fmla="*/ 11 h 92"/>
                  <a:gd name="T80" fmla="*/ 49 w 90"/>
                  <a:gd name="T81" fmla="*/ 21 h 92"/>
                  <a:gd name="T82" fmla="*/ 26 w 90"/>
                  <a:gd name="T83" fmla="*/ 44 h 92"/>
                  <a:gd name="T84" fmla="*/ 25 w 90"/>
                  <a:gd name="T85" fmla="*/ 44 h 92"/>
                  <a:gd name="T86" fmla="*/ 24 w 90"/>
                  <a:gd name="T87" fmla="*/ 43 h 92"/>
                  <a:gd name="T88" fmla="*/ 24 w 90"/>
                  <a:gd name="T89" fmla="*/ 14 h 92"/>
                  <a:gd name="T90" fmla="*/ 24 w 90"/>
                  <a:gd name="T91" fmla="*/ 1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92">
                    <a:moveTo>
                      <a:pt x="24" y="14"/>
                    </a:moveTo>
                    <a:cubicBezTo>
                      <a:pt x="25" y="8"/>
                      <a:pt x="25" y="4"/>
                      <a:pt x="36" y="3"/>
                    </a:cubicBezTo>
                    <a:cubicBezTo>
                      <a:pt x="37" y="2"/>
                      <a:pt x="37" y="2"/>
                      <a:pt x="37" y="1"/>
                    </a:cubicBezTo>
                    <a:cubicBezTo>
                      <a:pt x="37" y="0"/>
                      <a:pt x="37" y="0"/>
                      <a:pt x="36" y="0"/>
                    </a:cubicBezTo>
                    <a:cubicBezTo>
                      <a:pt x="29" y="0"/>
                      <a:pt x="27" y="0"/>
                      <a:pt x="19" y="0"/>
                    </a:cubicBezTo>
                    <a:cubicBezTo>
                      <a:pt x="12" y="0"/>
                      <a:pt x="3" y="0"/>
                      <a:pt x="2" y="0"/>
                    </a:cubicBezTo>
                    <a:cubicBezTo>
                      <a:pt x="1" y="0"/>
                      <a:pt x="0" y="0"/>
                      <a:pt x="0" y="1"/>
                    </a:cubicBezTo>
                    <a:cubicBezTo>
                      <a:pt x="0" y="2"/>
                      <a:pt x="1" y="2"/>
                      <a:pt x="2" y="2"/>
                    </a:cubicBezTo>
                    <a:cubicBezTo>
                      <a:pt x="5" y="3"/>
                      <a:pt x="11" y="4"/>
                      <a:pt x="11" y="14"/>
                    </a:cubicBezTo>
                    <a:cubicBezTo>
                      <a:pt x="12" y="18"/>
                      <a:pt x="12" y="34"/>
                      <a:pt x="12" y="52"/>
                    </a:cubicBezTo>
                    <a:cubicBezTo>
                      <a:pt x="12" y="63"/>
                      <a:pt x="12" y="73"/>
                      <a:pt x="11" y="78"/>
                    </a:cubicBezTo>
                    <a:cubicBezTo>
                      <a:pt x="11" y="88"/>
                      <a:pt x="5" y="89"/>
                      <a:pt x="2" y="90"/>
                    </a:cubicBezTo>
                    <a:cubicBezTo>
                      <a:pt x="1" y="90"/>
                      <a:pt x="0" y="90"/>
                      <a:pt x="0" y="91"/>
                    </a:cubicBezTo>
                    <a:cubicBezTo>
                      <a:pt x="0" y="92"/>
                      <a:pt x="1" y="92"/>
                      <a:pt x="2" y="92"/>
                    </a:cubicBezTo>
                    <a:cubicBezTo>
                      <a:pt x="3" y="92"/>
                      <a:pt x="12" y="92"/>
                      <a:pt x="19" y="92"/>
                    </a:cubicBezTo>
                    <a:cubicBezTo>
                      <a:pt x="27" y="92"/>
                      <a:pt x="30" y="92"/>
                      <a:pt x="37" y="92"/>
                    </a:cubicBezTo>
                    <a:cubicBezTo>
                      <a:pt x="38" y="92"/>
                      <a:pt x="38" y="92"/>
                      <a:pt x="38" y="91"/>
                    </a:cubicBezTo>
                    <a:cubicBezTo>
                      <a:pt x="38" y="90"/>
                      <a:pt x="38" y="90"/>
                      <a:pt x="37" y="89"/>
                    </a:cubicBezTo>
                    <a:cubicBezTo>
                      <a:pt x="26" y="88"/>
                      <a:pt x="25" y="84"/>
                      <a:pt x="24" y="78"/>
                    </a:cubicBezTo>
                    <a:cubicBezTo>
                      <a:pt x="24" y="76"/>
                      <a:pt x="24" y="70"/>
                      <a:pt x="24" y="64"/>
                    </a:cubicBezTo>
                    <a:cubicBezTo>
                      <a:pt x="24" y="58"/>
                      <a:pt x="24" y="52"/>
                      <a:pt x="24" y="51"/>
                    </a:cubicBezTo>
                    <a:cubicBezTo>
                      <a:pt x="24" y="50"/>
                      <a:pt x="25" y="49"/>
                      <a:pt x="26" y="49"/>
                    </a:cubicBezTo>
                    <a:cubicBezTo>
                      <a:pt x="26" y="49"/>
                      <a:pt x="27" y="50"/>
                      <a:pt x="28" y="50"/>
                    </a:cubicBezTo>
                    <a:cubicBezTo>
                      <a:pt x="34" y="55"/>
                      <a:pt x="54" y="79"/>
                      <a:pt x="65" y="92"/>
                    </a:cubicBezTo>
                    <a:cubicBezTo>
                      <a:pt x="89" y="92"/>
                      <a:pt x="89" y="92"/>
                      <a:pt x="89" y="92"/>
                    </a:cubicBezTo>
                    <a:cubicBezTo>
                      <a:pt x="90" y="92"/>
                      <a:pt x="90" y="92"/>
                      <a:pt x="90" y="91"/>
                    </a:cubicBezTo>
                    <a:cubicBezTo>
                      <a:pt x="90" y="90"/>
                      <a:pt x="89" y="90"/>
                      <a:pt x="89" y="90"/>
                    </a:cubicBezTo>
                    <a:cubicBezTo>
                      <a:pt x="84" y="89"/>
                      <a:pt x="81" y="88"/>
                      <a:pt x="76" y="84"/>
                    </a:cubicBezTo>
                    <a:cubicBezTo>
                      <a:pt x="70" y="79"/>
                      <a:pt x="37" y="40"/>
                      <a:pt x="37" y="40"/>
                    </a:cubicBezTo>
                    <a:cubicBezTo>
                      <a:pt x="40" y="37"/>
                      <a:pt x="55" y="22"/>
                      <a:pt x="63" y="14"/>
                    </a:cubicBezTo>
                    <a:cubicBezTo>
                      <a:pt x="74" y="5"/>
                      <a:pt x="78" y="4"/>
                      <a:pt x="82" y="3"/>
                    </a:cubicBezTo>
                    <a:cubicBezTo>
                      <a:pt x="83" y="2"/>
                      <a:pt x="83" y="2"/>
                      <a:pt x="83" y="1"/>
                    </a:cubicBezTo>
                    <a:cubicBezTo>
                      <a:pt x="83" y="0"/>
                      <a:pt x="82" y="0"/>
                      <a:pt x="81" y="0"/>
                    </a:cubicBezTo>
                    <a:cubicBezTo>
                      <a:pt x="79" y="0"/>
                      <a:pt x="72" y="0"/>
                      <a:pt x="68" y="0"/>
                    </a:cubicBezTo>
                    <a:cubicBezTo>
                      <a:pt x="60" y="0"/>
                      <a:pt x="54" y="0"/>
                      <a:pt x="53" y="0"/>
                    </a:cubicBezTo>
                    <a:cubicBezTo>
                      <a:pt x="52" y="0"/>
                      <a:pt x="51" y="0"/>
                      <a:pt x="51" y="1"/>
                    </a:cubicBezTo>
                    <a:cubicBezTo>
                      <a:pt x="51" y="2"/>
                      <a:pt x="51" y="3"/>
                      <a:pt x="53" y="3"/>
                    </a:cubicBezTo>
                    <a:cubicBezTo>
                      <a:pt x="54" y="3"/>
                      <a:pt x="55" y="3"/>
                      <a:pt x="57" y="4"/>
                    </a:cubicBezTo>
                    <a:cubicBezTo>
                      <a:pt x="58" y="4"/>
                      <a:pt x="59" y="5"/>
                      <a:pt x="59" y="7"/>
                    </a:cubicBezTo>
                    <a:cubicBezTo>
                      <a:pt x="59" y="8"/>
                      <a:pt x="59" y="9"/>
                      <a:pt x="58" y="11"/>
                    </a:cubicBezTo>
                    <a:cubicBezTo>
                      <a:pt x="56" y="14"/>
                      <a:pt x="53" y="17"/>
                      <a:pt x="49" y="21"/>
                    </a:cubicBezTo>
                    <a:cubicBezTo>
                      <a:pt x="41" y="30"/>
                      <a:pt x="30" y="41"/>
                      <a:pt x="26" y="44"/>
                    </a:cubicBezTo>
                    <a:cubicBezTo>
                      <a:pt x="25" y="44"/>
                      <a:pt x="25" y="44"/>
                      <a:pt x="25" y="44"/>
                    </a:cubicBezTo>
                    <a:cubicBezTo>
                      <a:pt x="24" y="44"/>
                      <a:pt x="24" y="44"/>
                      <a:pt x="24" y="43"/>
                    </a:cubicBezTo>
                    <a:cubicBezTo>
                      <a:pt x="24" y="42"/>
                      <a:pt x="24" y="25"/>
                      <a:pt x="24" y="14"/>
                    </a:cubicBezTo>
                    <a:cubicBezTo>
                      <a:pt x="24" y="14"/>
                      <a:pt x="24" y="14"/>
                      <a:pt x="24"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5" name="Freeform 21">
                <a:extLst>
                  <a:ext uri="{FF2B5EF4-FFF2-40B4-BE49-F238E27FC236}">
                    <a16:creationId xmlns:a16="http://schemas.microsoft.com/office/drawing/2014/main" id="{E4195D10-9247-01D5-F52B-A47C0A6E24DE}"/>
                  </a:ext>
                </a:extLst>
              </p:cNvPr>
              <p:cNvSpPr>
                <a:spLocks/>
              </p:cNvSpPr>
              <p:nvPr/>
            </p:nvSpPr>
            <p:spPr bwMode="auto">
              <a:xfrm>
                <a:off x="10749146" y="6435663"/>
                <a:ext cx="60301" cy="64735"/>
              </a:xfrm>
              <a:custGeom>
                <a:avLst/>
                <a:gdLst>
                  <a:gd name="T0" fmla="*/ 0 w 36"/>
                  <a:gd name="T1" fmla="*/ 0 h 39"/>
                  <a:gd name="T2" fmla="*/ 0 w 36"/>
                  <a:gd name="T3" fmla="*/ 0 h 39"/>
                  <a:gd name="T4" fmla="*/ 1 w 36"/>
                  <a:gd name="T5" fmla="*/ 1 h 39"/>
                  <a:gd name="T6" fmla="*/ 5 w 36"/>
                  <a:gd name="T7" fmla="*/ 6 h 39"/>
                  <a:gd name="T8" fmla="*/ 5 w 36"/>
                  <a:gd name="T9" fmla="*/ 33 h 39"/>
                  <a:gd name="T10" fmla="*/ 1 w 36"/>
                  <a:gd name="T11" fmla="*/ 38 h 39"/>
                  <a:gd name="T12" fmla="*/ 0 w 36"/>
                  <a:gd name="T13" fmla="*/ 39 h 39"/>
                  <a:gd name="T14" fmla="*/ 0 w 36"/>
                  <a:gd name="T15" fmla="*/ 39 h 39"/>
                  <a:gd name="T16" fmla="*/ 34 w 36"/>
                  <a:gd name="T17" fmla="*/ 39 h 39"/>
                  <a:gd name="T18" fmla="*/ 36 w 36"/>
                  <a:gd name="T19" fmla="*/ 28 h 39"/>
                  <a:gd name="T20" fmla="*/ 35 w 36"/>
                  <a:gd name="T21" fmla="*/ 27 h 39"/>
                  <a:gd name="T22" fmla="*/ 34 w 36"/>
                  <a:gd name="T23" fmla="*/ 28 h 39"/>
                  <a:gd name="T24" fmla="*/ 19 w 36"/>
                  <a:gd name="T25" fmla="*/ 37 h 39"/>
                  <a:gd name="T26" fmla="*/ 11 w 36"/>
                  <a:gd name="T27" fmla="*/ 32 h 39"/>
                  <a:gd name="T28" fmla="*/ 11 w 36"/>
                  <a:gd name="T29" fmla="*/ 5 h 39"/>
                  <a:gd name="T30" fmla="*/ 16 w 36"/>
                  <a:gd name="T31" fmla="*/ 1 h 39"/>
                  <a:gd name="T32" fmla="*/ 17 w 36"/>
                  <a:gd name="T33" fmla="*/ 0 h 39"/>
                  <a:gd name="T34" fmla="*/ 16 w 36"/>
                  <a:gd name="T35" fmla="*/ 0 h 39"/>
                  <a:gd name="T36" fmla="*/ 0 w 36"/>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39">
                    <a:moveTo>
                      <a:pt x="0" y="0"/>
                    </a:moveTo>
                    <a:cubicBezTo>
                      <a:pt x="0" y="0"/>
                      <a:pt x="0" y="0"/>
                      <a:pt x="0" y="0"/>
                    </a:cubicBezTo>
                    <a:cubicBezTo>
                      <a:pt x="0" y="1"/>
                      <a:pt x="0" y="1"/>
                      <a:pt x="1" y="1"/>
                    </a:cubicBezTo>
                    <a:cubicBezTo>
                      <a:pt x="4" y="1"/>
                      <a:pt x="5" y="3"/>
                      <a:pt x="5" y="6"/>
                    </a:cubicBezTo>
                    <a:cubicBezTo>
                      <a:pt x="5" y="33"/>
                      <a:pt x="5" y="33"/>
                      <a:pt x="5" y="33"/>
                    </a:cubicBezTo>
                    <a:cubicBezTo>
                      <a:pt x="5" y="36"/>
                      <a:pt x="4" y="38"/>
                      <a:pt x="1" y="38"/>
                    </a:cubicBezTo>
                    <a:cubicBezTo>
                      <a:pt x="0" y="38"/>
                      <a:pt x="0" y="38"/>
                      <a:pt x="0" y="39"/>
                    </a:cubicBezTo>
                    <a:cubicBezTo>
                      <a:pt x="0" y="39"/>
                      <a:pt x="0" y="39"/>
                      <a:pt x="0" y="39"/>
                    </a:cubicBezTo>
                    <a:cubicBezTo>
                      <a:pt x="34" y="39"/>
                      <a:pt x="34" y="39"/>
                      <a:pt x="34" y="39"/>
                    </a:cubicBezTo>
                    <a:cubicBezTo>
                      <a:pt x="36" y="28"/>
                      <a:pt x="36" y="28"/>
                      <a:pt x="36" y="28"/>
                    </a:cubicBezTo>
                    <a:cubicBezTo>
                      <a:pt x="36" y="27"/>
                      <a:pt x="35" y="27"/>
                      <a:pt x="35" y="27"/>
                    </a:cubicBezTo>
                    <a:cubicBezTo>
                      <a:pt x="34" y="27"/>
                      <a:pt x="34" y="27"/>
                      <a:pt x="34" y="28"/>
                    </a:cubicBezTo>
                    <a:cubicBezTo>
                      <a:pt x="31" y="36"/>
                      <a:pt x="26" y="37"/>
                      <a:pt x="19" y="37"/>
                    </a:cubicBezTo>
                    <a:cubicBezTo>
                      <a:pt x="13" y="37"/>
                      <a:pt x="11" y="36"/>
                      <a:pt x="11" y="32"/>
                    </a:cubicBezTo>
                    <a:cubicBezTo>
                      <a:pt x="11" y="5"/>
                      <a:pt x="11" y="5"/>
                      <a:pt x="11" y="5"/>
                    </a:cubicBezTo>
                    <a:cubicBezTo>
                      <a:pt x="11" y="2"/>
                      <a:pt x="14" y="1"/>
                      <a:pt x="16" y="1"/>
                    </a:cubicBezTo>
                    <a:cubicBezTo>
                      <a:pt x="16" y="1"/>
                      <a:pt x="17" y="1"/>
                      <a:pt x="17" y="0"/>
                    </a:cubicBezTo>
                    <a:cubicBezTo>
                      <a:pt x="17" y="0"/>
                      <a:pt x="16" y="0"/>
                      <a:pt x="16"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6" name="Freeform 22">
                <a:extLst>
                  <a:ext uri="{FF2B5EF4-FFF2-40B4-BE49-F238E27FC236}">
                    <a16:creationId xmlns:a16="http://schemas.microsoft.com/office/drawing/2014/main" id="{0FD7EBF9-892D-0709-B1F1-A5E589D2CAC0}"/>
                  </a:ext>
                </a:extLst>
              </p:cNvPr>
              <p:cNvSpPr>
                <a:spLocks noEditPoints="1"/>
              </p:cNvSpPr>
              <p:nvPr/>
            </p:nvSpPr>
            <p:spPr bwMode="auto">
              <a:xfrm>
                <a:off x="10813881" y="6433889"/>
                <a:ext cx="65622" cy="68282"/>
              </a:xfrm>
              <a:custGeom>
                <a:avLst/>
                <a:gdLst>
                  <a:gd name="T0" fmla="*/ 6 w 39"/>
                  <a:gd name="T1" fmla="*/ 20 h 41"/>
                  <a:gd name="T2" fmla="*/ 19 w 39"/>
                  <a:gd name="T3" fmla="*/ 3 h 41"/>
                  <a:gd name="T4" fmla="*/ 33 w 39"/>
                  <a:gd name="T5" fmla="*/ 20 h 41"/>
                  <a:gd name="T6" fmla="*/ 19 w 39"/>
                  <a:gd name="T7" fmla="*/ 38 h 41"/>
                  <a:gd name="T8" fmla="*/ 6 w 39"/>
                  <a:gd name="T9" fmla="*/ 20 h 41"/>
                  <a:gd name="T10" fmla="*/ 6 w 39"/>
                  <a:gd name="T11" fmla="*/ 20 h 41"/>
                  <a:gd name="T12" fmla="*/ 19 w 39"/>
                  <a:gd name="T13" fmla="*/ 41 h 41"/>
                  <a:gd name="T14" fmla="*/ 39 w 39"/>
                  <a:gd name="T15" fmla="*/ 20 h 41"/>
                  <a:gd name="T16" fmla="*/ 19 w 39"/>
                  <a:gd name="T17" fmla="*/ 0 h 41"/>
                  <a:gd name="T18" fmla="*/ 0 w 39"/>
                  <a:gd name="T19" fmla="*/ 20 h 41"/>
                  <a:gd name="T20" fmla="*/ 19 w 39"/>
                  <a:gd name="T21" fmla="*/ 41 h 41"/>
                  <a:gd name="T22" fmla="*/ 19 w 39"/>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41">
                    <a:moveTo>
                      <a:pt x="6" y="20"/>
                    </a:moveTo>
                    <a:cubicBezTo>
                      <a:pt x="6" y="10"/>
                      <a:pt x="11" y="3"/>
                      <a:pt x="19" y="3"/>
                    </a:cubicBezTo>
                    <a:cubicBezTo>
                      <a:pt x="27" y="3"/>
                      <a:pt x="33" y="10"/>
                      <a:pt x="33" y="20"/>
                    </a:cubicBezTo>
                    <a:cubicBezTo>
                      <a:pt x="33" y="33"/>
                      <a:pt x="27" y="38"/>
                      <a:pt x="19" y="38"/>
                    </a:cubicBezTo>
                    <a:cubicBezTo>
                      <a:pt x="12" y="38"/>
                      <a:pt x="6" y="31"/>
                      <a:pt x="6" y="20"/>
                    </a:cubicBezTo>
                    <a:cubicBezTo>
                      <a:pt x="6" y="20"/>
                      <a:pt x="6" y="20"/>
                      <a:pt x="6" y="20"/>
                    </a:cubicBezTo>
                    <a:close/>
                    <a:moveTo>
                      <a:pt x="19" y="41"/>
                    </a:moveTo>
                    <a:cubicBezTo>
                      <a:pt x="31" y="41"/>
                      <a:pt x="39" y="33"/>
                      <a:pt x="39" y="20"/>
                    </a:cubicBezTo>
                    <a:cubicBezTo>
                      <a:pt x="39" y="9"/>
                      <a:pt x="31" y="0"/>
                      <a:pt x="19" y="0"/>
                    </a:cubicBezTo>
                    <a:cubicBezTo>
                      <a:pt x="8" y="0"/>
                      <a:pt x="0" y="9"/>
                      <a:pt x="0" y="20"/>
                    </a:cubicBezTo>
                    <a:cubicBezTo>
                      <a:pt x="0" y="32"/>
                      <a:pt x="7" y="41"/>
                      <a:pt x="19" y="41"/>
                    </a:cubicBezTo>
                    <a:cubicBezTo>
                      <a:pt x="19" y="41"/>
                      <a:pt x="19" y="41"/>
                      <a:pt x="19"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7" name="Freeform 23">
                <a:extLst>
                  <a:ext uri="{FF2B5EF4-FFF2-40B4-BE49-F238E27FC236}">
                    <a16:creationId xmlns:a16="http://schemas.microsoft.com/office/drawing/2014/main" id="{4FAAD1C3-614D-8B0E-06B3-946C6778C91F}"/>
                  </a:ext>
                </a:extLst>
              </p:cNvPr>
              <p:cNvSpPr>
                <a:spLocks/>
              </p:cNvSpPr>
              <p:nvPr/>
            </p:nvSpPr>
            <p:spPr bwMode="auto">
              <a:xfrm>
                <a:off x="10883937" y="6435663"/>
                <a:ext cx="75377" cy="64735"/>
              </a:xfrm>
              <a:custGeom>
                <a:avLst/>
                <a:gdLst>
                  <a:gd name="T0" fmla="*/ 39 w 45"/>
                  <a:gd name="T1" fmla="*/ 39 h 39"/>
                  <a:gd name="T2" fmla="*/ 40 w 45"/>
                  <a:gd name="T3" fmla="*/ 6 h 39"/>
                  <a:gd name="T4" fmla="*/ 44 w 45"/>
                  <a:gd name="T5" fmla="*/ 1 h 39"/>
                  <a:gd name="T6" fmla="*/ 45 w 45"/>
                  <a:gd name="T7" fmla="*/ 0 h 39"/>
                  <a:gd name="T8" fmla="*/ 44 w 45"/>
                  <a:gd name="T9" fmla="*/ 0 h 39"/>
                  <a:gd name="T10" fmla="*/ 32 w 45"/>
                  <a:gd name="T11" fmla="*/ 0 h 39"/>
                  <a:gd name="T12" fmla="*/ 31 w 45"/>
                  <a:gd name="T13" fmla="*/ 0 h 39"/>
                  <a:gd name="T14" fmla="*/ 32 w 45"/>
                  <a:gd name="T15" fmla="*/ 1 h 39"/>
                  <a:gd name="T16" fmla="*/ 36 w 45"/>
                  <a:gd name="T17" fmla="*/ 6 h 39"/>
                  <a:gd name="T18" fmla="*/ 37 w 45"/>
                  <a:gd name="T19" fmla="*/ 29 h 39"/>
                  <a:gd name="T20" fmla="*/ 12 w 45"/>
                  <a:gd name="T21" fmla="*/ 0 h 39"/>
                  <a:gd name="T22" fmla="*/ 1 w 45"/>
                  <a:gd name="T23" fmla="*/ 0 h 39"/>
                  <a:gd name="T24" fmla="*/ 1 w 45"/>
                  <a:gd name="T25" fmla="*/ 0 h 39"/>
                  <a:gd name="T26" fmla="*/ 1 w 45"/>
                  <a:gd name="T27" fmla="*/ 1 h 39"/>
                  <a:gd name="T28" fmla="*/ 5 w 45"/>
                  <a:gd name="T29" fmla="*/ 5 h 39"/>
                  <a:gd name="T30" fmla="*/ 5 w 45"/>
                  <a:gd name="T31" fmla="*/ 33 h 39"/>
                  <a:gd name="T32" fmla="*/ 1 w 45"/>
                  <a:gd name="T33" fmla="*/ 38 h 39"/>
                  <a:gd name="T34" fmla="*/ 0 w 45"/>
                  <a:gd name="T35" fmla="*/ 39 h 39"/>
                  <a:gd name="T36" fmla="*/ 1 w 45"/>
                  <a:gd name="T37" fmla="*/ 39 h 39"/>
                  <a:gd name="T38" fmla="*/ 13 w 45"/>
                  <a:gd name="T39" fmla="*/ 39 h 39"/>
                  <a:gd name="T40" fmla="*/ 14 w 45"/>
                  <a:gd name="T41" fmla="*/ 39 h 39"/>
                  <a:gd name="T42" fmla="*/ 13 w 45"/>
                  <a:gd name="T43" fmla="*/ 38 h 39"/>
                  <a:gd name="T44" fmla="*/ 8 w 45"/>
                  <a:gd name="T45" fmla="*/ 33 h 39"/>
                  <a:gd name="T46" fmla="*/ 8 w 45"/>
                  <a:gd name="T47" fmla="*/ 5 h 39"/>
                  <a:gd name="T48" fmla="*/ 37 w 45"/>
                  <a:gd name="T49" fmla="*/ 39 h 39"/>
                  <a:gd name="T50" fmla="*/ 39 w 45"/>
                  <a:gd name="T5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9">
                    <a:moveTo>
                      <a:pt x="39" y="39"/>
                    </a:moveTo>
                    <a:cubicBezTo>
                      <a:pt x="40" y="6"/>
                      <a:pt x="40" y="6"/>
                      <a:pt x="40" y="6"/>
                    </a:cubicBezTo>
                    <a:cubicBezTo>
                      <a:pt x="40" y="3"/>
                      <a:pt x="41" y="2"/>
                      <a:pt x="44" y="1"/>
                    </a:cubicBezTo>
                    <a:cubicBezTo>
                      <a:pt x="44" y="1"/>
                      <a:pt x="45" y="1"/>
                      <a:pt x="45" y="0"/>
                    </a:cubicBezTo>
                    <a:cubicBezTo>
                      <a:pt x="45" y="0"/>
                      <a:pt x="44" y="0"/>
                      <a:pt x="44" y="0"/>
                    </a:cubicBezTo>
                    <a:cubicBezTo>
                      <a:pt x="32" y="0"/>
                      <a:pt x="32" y="0"/>
                      <a:pt x="32" y="0"/>
                    </a:cubicBezTo>
                    <a:cubicBezTo>
                      <a:pt x="31" y="0"/>
                      <a:pt x="31" y="0"/>
                      <a:pt x="31" y="0"/>
                    </a:cubicBezTo>
                    <a:cubicBezTo>
                      <a:pt x="31" y="1"/>
                      <a:pt x="31" y="1"/>
                      <a:pt x="32" y="1"/>
                    </a:cubicBezTo>
                    <a:cubicBezTo>
                      <a:pt x="35" y="2"/>
                      <a:pt x="36" y="3"/>
                      <a:pt x="36" y="6"/>
                    </a:cubicBezTo>
                    <a:cubicBezTo>
                      <a:pt x="37" y="29"/>
                      <a:pt x="37" y="29"/>
                      <a:pt x="37" y="29"/>
                    </a:cubicBezTo>
                    <a:cubicBezTo>
                      <a:pt x="12" y="0"/>
                      <a:pt x="12" y="0"/>
                      <a:pt x="12" y="0"/>
                    </a:cubicBezTo>
                    <a:cubicBezTo>
                      <a:pt x="1" y="0"/>
                      <a:pt x="1" y="0"/>
                      <a:pt x="1" y="0"/>
                    </a:cubicBezTo>
                    <a:cubicBezTo>
                      <a:pt x="1" y="0"/>
                      <a:pt x="1" y="0"/>
                      <a:pt x="1" y="0"/>
                    </a:cubicBezTo>
                    <a:cubicBezTo>
                      <a:pt x="1" y="1"/>
                      <a:pt x="1" y="1"/>
                      <a:pt x="1" y="1"/>
                    </a:cubicBezTo>
                    <a:cubicBezTo>
                      <a:pt x="4" y="2"/>
                      <a:pt x="5" y="2"/>
                      <a:pt x="5" y="5"/>
                    </a:cubicBezTo>
                    <a:cubicBezTo>
                      <a:pt x="5" y="33"/>
                      <a:pt x="5" y="33"/>
                      <a:pt x="5" y="33"/>
                    </a:cubicBezTo>
                    <a:cubicBezTo>
                      <a:pt x="5" y="36"/>
                      <a:pt x="4" y="37"/>
                      <a:pt x="1" y="38"/>
                    </a:cubicBezTo>
                    <a:cubicBezTo>
                      <a:pt x="0" y="38"/>
                      <a:pt x="0" y="38"/>
                      <a:pt x="0" y="39"/>
                    </a:cubicBezTo>
                    <a:cubicBezTo>
                      <a:pt x="0" y="39"/>
                      <a:pt x="0" y="39"/>
                      <a:pt x="1" y="39"/>
                    </a:cubicBezTo>
                    <a:cubicBezTo>
                      <a:pt x="13" y="39"/>
                      <a:pt x="13" y="39"/>
                      <a:pt x="13" y="39"/>
                    </a:cubicBezTo>
                    <a:cubicBezTo>
                      <a:pt x="13" y="39"/>
                      <a:pt x="14" y="39"/>
                      <a:pt x="14" y="39"/>
                    </a:cubicBezTo>
                    <a:cubicBezTo>
                      <a:pt x="14" y="38"/>
                      <a:pt x="13" y="38"/>
                      <a:pt x="13" y="38"/>
                    </a:cubicBezTo>
                    <a:cubicBezTo>
                      <a:pt x="11" y="37"/>
                      <a:pt x="8" y="37"/>
                      <a:pt x="8" y="33"/>
                    </a:cubicBezTo>
                    <a:cubicBezTo>
                      <a:pt x="8" y="5"/>
                      <a:pt x="8" y="5"/>
                      <a:pt x="8" y="5"/>
                    </a:cubicBezTo>
                    <a:cubicBezTo>
                      <a:pt x="37" y="39"/>
                      <a:pt x="37" y="39"/>
                      <a:pt x="37" y="39"/>
                    </a:cubicBezTo>
                    <a:cubicBezTo>
                      <a:pt x="39" y="39"/>
                      <a:pt x="39" y="39"/>
                      <a:pt x="39"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8" name="Freeform 24">
                <a:extLst>
                  <a:ext uri="{FF2B5EF4-FFF2-40B4-BE49-F238E27FC236}">
                    <a16:creationId xmlns:a16="http://schemas.microsoft.com/office/drawing/2014/main" id="{EA38F37C-85F0-5EBE-B8EF-0EFFF36B8A73}"/>
                  </a:ext>
                </a:extLst>
              </p:cNvPr>
              <p:cNvSpPr>
                <a:spLocks noEditPoints="1"/>
              </p:cNvSpPr>
              <p:nvPr/>
            </p:nvSpPr>
            <p:spPr bwMode="auto">
              <a:xfrm>
                <a:off x="10963747" y="6435663"/>
                <a:ext cx="70056" cy="64735"/>
              </a:xfrm>
              <a:custGeom>
                <a:avLst/>
                <a:gdLst>
                  <a:gd name="T0" fmla="*/ 11 w 42"/>
                  <a:gd name="T1" fmla="*/ 6 h 39"/>
                  <a:gd name="T2" fmla="*/ 18 w 42"/>
                  <a:gd name="T3" fmla="*/ 2 h 39"/>
                  <a:gd name="T4" fmla="*/ 35 w 42"/>
                  <a:gd name="T5" fmla="*/ 19 h 39"/>
                  <a:gd name="T6" fmla="*/ 19 w 42"/>
                  <a:gd name="T7" fmla="*/ 37 h 39"/>
                  <a:gd name="T8" fmla="*/ 17 w 42"/>
                  <a:gd name="T9" fmla="*/ 37 h 39"/>
                  <a:gd name="T10" fmla="*/ 11 w 42"/>
                  <a:gd name="T11" fmla="*/ 31 h 39"/>
                  <a:gd name="T12" fmla="*/ 11 w 42"/>
                  <a:gd name="T13" fmla="*/ 6 h 39"/>
                  <a:gd name="T14" fmla="*/ 1 w 42"/>
                  <a:gd name="T15" fmla="*/ 0 h 39"/>
                  <a:gd name="T16" fmla="*/ 0 w 42"/>
                  <a:gd name="T17" fmla="*/ 0 h 39"/>
                  <a:gd name="T18" fmla="*/ 1 w 42"/>
                  <a:gd name="T19" fmla="*/ 1 h 39"/>
                  <a:gd name="T20" fmla="*/ 5 w 42"/>
                  <a:gd name="T21" fmla="*/ 6 h 39"/>
                  <a:gd name="T22" fmla="*/ 5 w 42"/>
                  <a:gd name="T23" fmla="*/ 33 h 39"/>
                  <a:gd name="T24" fmla="*/ 1 w 42"/>
                  <a:gd name="T25" fmla="*/ 38 h 39"/>
                  <a:gd name="T26" fmla="*/ 0 w 42"/>
                  <a:gd name="T27" fmla="*/ 39 h 39"/>
                  <a:gd name="T28" fmla="*/ 1 w 42"/>
                  <a:gd name="T29" fmla="*/ 39 h 39"/>
                  <a:gd name="T30" fmla="*/ 20 w 42"/>
                  <a:gd name="T31" fmla="*/ 39 h 39"/>
                  <a:gd name="T32" fmla="*/ 42 w 42"/>
                  <a:gd name="T33" fmla="*/ 19 h 39"/>
                  <a:gd name="T34" fmla="*/ 20 w 42"/>
                  <a:gd name="T35" fmla="*/ 0 h 39"/>
                  <a:gd name="T36" fmla="*/ 1 w 42"/>
                  <a:gd name="T3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39">
                    <a:moveTo>
                      <a:pt x="11" y="6"/>
                    </a:moveTo>
                    <a:cubicBezTo>
                      <a:pt x="11" y="2"/>
                      <a:pt x="13" y="2"/>
                      <a:pt x="18" y="2"/>
                    </a:cubicBezTo>
                    <a:cubicBezTo>
                      <a:pt x="27" y="2"/>
                      <a:pt x="35" y="6"/>
                      <a:pt x="35" y="19"/>
                    </a:cubicBezTo>
                    <a:cubicBezTo>
                      <a:pt x="35" y="31"/>
                      <a:pt x="28" y="37"/>
                      <a:pt x="19" y="37"/>
                    </a:cubicBezTo>
                    <a:cubicBezTo>
                      <a:pt x="17" y="37"/>
                      <a:pt x="17" y="37"/>
                      <a:pt x="17" y="37"/>
                    </a:cubicBezTo>
                    <a:cubicBezTo>
                      <a:pt x="14" y="37"/>
                      <a:pt x="11" y="36"/>
                      <a:pt x="11" y="31"/>
                    </a:cubicBezTo>
                    <a:cubicBezTo>
                      <a:pt x="11" y="6"/>
                      <a:pt x="11" y="6"/>
                      <a:pt x="11" y="6"/>
                    </a:cubicBezTo>
                    <a:close/>
                    <a:moveTo>
                      <a:pt x="1" y="0"/>
                    </a:moveTo>
                    <a:cubicBezTo>
                      <a:pt x="0" y="0"/>
                      <a:pt x="0" y="0"/>
                      <a:pt x="0" y="0"/>
                    </a:cubicBezTo>
                    <a:cubicBezTo>
                      <a:pt x="0" y="1"/>
                      <a:pt x="0" y="1"/>
                      <a:pt x="1" y="1"/>
                    </a:cubicBezTo>
                    <a:cubicBezTo>
                      <a:pt x="4" y="1"/>
                      <a:pt x="5" y="3"/>
                      <a:pt x="5" y="6"/>
                    </a:cubicBezTo>
                    <a:cubicBezTo>
                      <a:pt x="5" y="33"/>
                      <a:pt x="5" y="33"/>
                      <a:pt x="5" y="33"/>
                    </a:cubicBezTo>
                    <a:cubicBezTo>
                      <a:pt x="5" y="36"/>
                      <a:pt x="4" y="38"/>
                      <a:pt x="1" y="38"/>
                    </a:cubicBezTo>
                    <a:cubicBezTo>
                      <a:pt x="0" y="38"/>
                      <a:pt x="0" y="38"/>
                      <a:pt x="0" y="39"/>
                    </a:cubicBezTo>
                    <a:cubicBezTo>
                      <a:pt x="0" y="39"/>
                      <a:pt x="0" y="39"/>
                      <a:pt x="1" y="39"/>
                    </a:cubicBezTo>
                    <a:cubicBezTo>
                      <a:pt x="20" y="39"/>
                      <a:pt x="20" y="39"/>
                      <a:pt x="20" y="39"/>
                    </a:cubicBezTo>
                    <a:cubicBezTo>
                      <a:pt x="28" y="39"/>
                      <a:pt x="42" y="35"/>
                      <a:pt x="42" y="19"/>
                    </a:cubicBezTo>
                    <a:cubicBezTo>
                      <a:pt x="42" y="5"/>
                      <a:pt x="31" y="0"/>
                      <a:pt x="20" y="0"/>
                    </a:cubicBezTo>
                    <a:cubicBezTo>
                      <a:pt x="1"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9" name="Freeform 25">
                <a:extLst>
                  <a:ext uri="{FF2B5EF4-FFF2-40B4-BE49-F238E27FC236}">
                    <a16:creationId xmlns:a16="http://schemas.microsoft.com/office/drawing/2014/main" id="{6140BC8B-EB8C-7AB0-B911-C0250386D9FD}"/>
                  </a:ext>
                </a:extLst>
              </p:cNvPr>
              <p:cNvSpPr>
                <a:spLocks noEditPoints="1"/>
              </p:cNvSpPr>
              <p:nvPr/>
            </p:nvSpPr>
            <p:spPr bwMode="auto">
              <a:xfrm>
                <a:off x="11042670" y="6433889"/>
                <a:ext cx="66509" cy="68282"/>
              </a:xfrm>
              <a:custGeom>
                <a:avLst/>
                <a:gdLst>
                  <a:gd name="T0" fmla="*/ 7 w 40"/>
                  <a:gd name="T1" fmla="*/ 20 h 41"/>
                  <a:gd name="T2" fmla="*/ 20 w 40"/>
                  <a:gd name="T3" fmla="*/ 3 h 41"/>
                  <a:gd name="T4" fmla="*/ 33 w 40"/>
                  <a:gd name="T5" fmla="*/ 20 h 41"/>
                  <a:gd name="T6" fmla="*/ 20 w 40"/>
                  <a:gd name="T7" fmla="*/ 38 h 41"/>
                  <a:gd name="T8" fmla="*/ 7 w 40"/>
                  <a:gd name="T9" fmla="*/ 20 h 41"/>
                  <a:gd name="T10" fmla="*/ 7 w 40"/>
                  <a:gd name="T11" fmla="*/ 20 h 41"/>
                  <a:gd name="T12" fmla="*/ 20 w 40"/>
                  <a:gd name="T13" fmla="*/ 41 h 41"/>
                  <a:gd name="T14" fmla="*/ 40 w 40"/>
                  <a:gd name="T15" fmla="*/ 20 h 41"/>
                  <a:gd name="T16" fmla="*/ 20 w 40"/>
                  <a:gd name="T17" fmla="*/ 0 h 41"/>
                  <a:gd name="T18" fmla="*/ 0 w 40"/>
                  <a:gd name="T19" fmla="*/ 20 h 41"/>
                  <a:gd name="T20" fmla="*/ 20 w 40"/>
                  <a:gd name="T21" fmla="*/ 41 h 41"/>
                  <a:gd name="T22" fmla="*/ 20 w 40"/>
                  <a:gd name="T23"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41">
                    <a:moveTo>
                      <a:pt x="7" y="20"/>
                    </a:moveTo>
                    <a:cubicBezTo>
                      <a:pt x="7" y="10"/>
                      <a:pt x="11" y="3"/>
                      <a:pt x="20" y="3"/>
                    </a:cubicBezTo>
                    <a:cubicBezTo>
                      <a:pt x="27" y="3"/>
                      <a:pt x="33" y="10"/>
                      <a:pt x="33" y="20"/>
                    </a:cubicBezTo>
                    <a:cubicBezTo>
                      <a:pt x="33" y="33"/>
                      <a:pt x="28" y="38"/>
                      <a:pt x="20" y="38"/>
                    </a:cubicBezTo>
                    <a:cubicBezTo>
                      <a:pt x="12" y="38"/>
                      <a:pt x="7" y="31"/>
                      <a:pt x="7" y="20"/>
                    </a:cubicBezTo>
                    <a:cubicBezTo>
                      <a:pt x="7" y="20"/>
                      <a:pt x="7" y="20"/>
                      <a:pt x="7" y="20"/>
                    </a:cubicBezTo>
                    <a:close/>
                    <a:moveTo>
                      <a:pt x="20" y="41"/>
                    </a:moveTo>
                    <a:cubicBezTo>
                      <a:pt x="31" y="41"/>
                      <a:pt x="40" y="33"/>
                      <a:pt x="40" y="20"/>
                    </a:cubicBezTo>
                    <a:cubicBezTo>
                      <a:pt x="40" y="9"/>
                      <a:pt x="32" y="0"/>
                      <a:pt x="20" y="0"/>
                    </a:cubicBezTo>
                    <a:cubicBezTo>
                      <a:pt x="8" y="0"/>
                      <a:pt x="0" y="9"/>
                      <a:pt x="0" y="20"/>
                    </a:cubicBezTo>
                    <a:cubicBezTo>
                      <a:pt x="0" y="32"/>
                      <a:pt x="8" y="41"/>
                      <a:pt x="20" y="41"/>
                    </a:cubicBezTo>
                    <a:cubicBezTo>
                      <a:pt x="20" y="41"/>
                      <a:pt x="20" y="41"/>
                      <a:pt x="20"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60" name="Freeform 26">
                <a:extLst>
                  <a:ext uri="{FF2B5EF4-FFF2-40B4-BE49-F238E27FC236}">
                    <a16:creationId xmlns:a16="http://schemas.microsoft.com/office/drawing/2014/main" id="{6951E105-1C10-2494-0B80-4C4204990C77}"/>
                  </a:ext>
                </a:extLst>
              </p:cNvPr>
              <p:cNvSpPr>
                <a:spLocks/>
              </p:cNvSpPr>
              <p:nvPr/>
            </p:nvSpPr>
            <p:spPr bwMode="auto">
              <a:xfrm>
                <a:off x="11112726" y="6435663"/>
                <a:ext cx="74490" cy="64735"/>
              </a:xfrm>
              <a:custGeom>
                <a:avLst/>
                <a:gdLst>
                  <a:gd name="T0" fmla="*/ 40 w 45"/>
                  <a:gd name="T1" fmla="*/ 39 h 39"/>
                  <a:gd name="T2" fmla="*/ 40 w 45"/>
                  <a:gd name="T3" fmla="*/ 6 h 39"/>
                  <a:gd name="T4" fmla="*/ 44 w 45"/>
                  <a:gd name="T5" fmla="*/ 1 h 39"/>
                  <a:gd name="T6" fmla="*/ 45 w 45"/>
                  <a:gd name="T7" fmla="*/ 0 h 39"/>
                  <a:gd name="T8" fmla="*/ 44 w 45"/>
                  <a:gd name="T9" fmla="*/ 0 h 39"/>
                  <a:gd name="T10" fmla="*/ 32 w 45"/>
                  <a:gd name="T11" fmla="*/ 0 h 39"/>
                  <a:gd name="T12" fmla="*/ 31 w 45"/>
                  <a:gd name="T13" fmla="*/ 0 h 39"/>
                  <a:gd name="T14" fmla="*/ 32 w 45"/>
                  <a:gd name="T15" fmla="*/ 1 h 39"/>
                  <a:gd name="T16" fmla="*/ 37 w 45"/>
                  <a:gd name="T17" fmla="*/ 6 h 39"/>
                  <a:gd name="T18" fmla="*/ 37 w 45"/>
                  <a:gd name="T19" fmla="*/ 29 h 39"/>
                  <a:gd name="T20" fmla="*/ 12 w 45"/>
                  <a:gd name="T21" fmla="*/ 0 h 39"/>
                  <a:gd name="T22" fmla="*/ 2 w 45"/>
                  <a:gd name="T23" fmla="*/ 0 h 39"/>
                  <a:gd name="T24" fmla="*/ 1 w 45"/>
                  <a:gd name="T25" fmla="*/ 0 h 39"/>
                  <a:gd name="T26" fmla="*/ 2 w 45"/>
                  <a:gd name="T27" fmla="*/ 1 h 39"/>
                  <a:gd name="T28" fmla="*/ 6 w 45"/>
                  <a:gd name="T29" fmla="*/ 5 h 39"/>
                  <a:gd name="T30" fmla="*/ 5 w 45"/>
                  <a:gd name="T31" fmla="*/ 33 h 39"/>
                  <a:gd name="T32" fmla="*/ 1 w 45"/>
                  <a:gd name="T33" fmla="*/ 38 h 39"/>
                  <a:gd name="T34" fmla="*/ 0 w 45"/>
                  <a:gd name="T35" fmla="*/ 39 h 39"/>
                  <a:gd name="T36" fmla="*/ 1 w 45"/>
                  <a:gd name="T37" fmla="*/ 39 h 39"/>
                  <a:gd name="T38" fmla="*/ 13 w 45"/>
                  <a:gd name="T39" fmla="*/ 39 h 39"/>
                  <a:gd name="T40" fmla="*/ 14 w 45"/>
                  <a:gd name="T41" fmla="*/ 39 h 39"/>
                  <a:gd name="T42" fmla="*/ 13 w 45"/>
                  <a:gd name="T43" fmla="*/ 38 h 39"/>
                  <a:gd name="T44" fmla="*/ 9 w 45"/>
                  <a:gd name="T45" fmla="*/ 33 h 39"/>
                  <a:gd name="T46" fmla="*/ 8 w 45"/>
                  <a:gd name="T47" fmla="*/ 5 h 39"/>
                  <a:gd name="T48" fmla="*/ 38 w 45"/>
                  <a:gd name="T49" fmla="*/ 39 h 39"/>
                  <a:gd name="T50" fmla="*/ 40 w 45"/>
                  <a:gd name="T5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39">
                    <a:moveTo>
                      <a:pt x="40" y="39"/>
                    </a:moveTo>
                    <a:cubicBezTo>
                      <a:pt x="40" y="6"/>
                      <a:pt x="40" y="6"/>
                      <a:pt x="40" y="6"/>
                    </a:cubicBezTo>
                    <a:cubicBezTo>
                      <a:pt x="40" y="3"/>
                      <a:pt x="41" y="2"/>
                      <a:pt x="44" y="1"/>
                    </a:cubicBezTo>
                    <a:cubicBezTo>
                      <a:pt x="45" y="1"/>
                      <a:pt x="45" y="1"/>
                      <a:pt x="45" y="0"/>
                    </a:cubicBezTo>
                    <a:cubicBezTo>
                      <a:pt x="45" y="0"/>
                      <a:pt x="45" y="0"/>
                      <a:pt x="44" y="0"/>
                    </a:cubicBezTo>
                    <a:cubicBezTo>
                      <a:pt x="32" y="0"/>
                      <a:pt x="32" y="0"/>
                      <a:pt x="32" y="0"/>
                    </a:cubicBezTo>
                    <a:cubicBezTo>
                      <a:pt x="32" y="0"/>
                      <a:pt x="31" y="0"/>
                      <a:pt x="31" y="0"/>
                    </a:cubicBezTo>
                    <a:cubicBezTo>
                      <a:pt x="31" y="1"/>
                      <a:pt x="32" y="1"/>
                      <a:pt x="32" y="1"/>
                    </a:cubicBezTo>
                    <a:cubicBezTo>
                      <a:pt x="35" y="2"/>
                      <a:pt x="37" y="3"/>
                      <a:pt x="37" y="6"/>
                    </a:cubicBezTo>
                    <a:cubicBezTo>
                      <a:pt x="37" y="29"/>
                      <a:pt x="37" y="29"/>
                      <a:pt x="37" y="29"/>
                    </a:cubicBezTo>
                    <a:cubicBezTo>
                      <a:pt x="12" y="0"/>
                      <a:pt x="12" y="0"/>
                      <a:pt x="12" y="0"/>
                    </a:cubicBezTo>
                    <a:cubicBezTo>
                      <a:pt x="2" y="0"/>
                      <a:pt x="2" y="0"/>
                      <a:pt x="2" y="0"/>
                    </a:cubicBezTo>
                    <a:cubicBezTo>
                      <a:pt x="1" y="0"/>
                      <a:pt x="1" y="0"/>
                      <a:pt x="1" y="0"/>
                    </a:cubicBezTo>
                    <a:cubicBezTo>
                      <a:pt x="1" y="1"/>
                      <a:pt x="1" y="1"/>
                      <a:pt x="2" y="1"/>
                    </a:cubicBezTo>
                    <a:cubicBezTo>
                      <a:pt x="4" y="2"/>
                      <a:pt x="6" y="2"/>
                      <a:pt x="6" y="5"/>
                    </a:cubicBezTo>
                    <a:cubicBezTo>
                      <a:pt x="5" y="33"/>
                      <a:pt x="5" y="33"/>
                      <a:pt x="5" y="33"/>
                    </a:cubicBezTo>
                    <a:cubicBezTo>
                      <a:pt x="5" y="36"/>
                      <a:pt x="4" y="37"/>
                      <a:pt x="1" y="38"/>
                    </a:cubicBezTo>
                    <a:cubicBezTo>
                      <a:pt x="1" y="38"/>
                      <a:pt x="0" y="38"/>
                      <a:pt x="0" y="39"/>
                    </a:cubicBezTo>
                    <a:cubicBezTo>
                      <a:pt x="0" y="39"/>
                      <a:pt x="0" y="39"/>
                      <a:pt x="1" y="39"/>
                    </a:cubicBezTo>
                    <a:cubicBezTo>
                      <a:pt x="13" y="39"/>
                      <a:pt x="13" y="39"/>
                      <a:pt x="13" y="39"/>
                    </a:cubicBezTo>
                    <a:cubicBezTo>
                      <a:pt x="14" y="39"/>
                      <a:pt x="14" y="39"/>
                      <a:pt x="14" y="39"/>
                    </a:cubicBezTo>
                    <a:cubicBezTo>
                      <a:pt x="14" y="38"/>
                      <a:pt x="14" y="38"/>
                      <a:pt x="13" y="38"/>
                    </a:cubicBezTo>
                    <a:cubicBezTo>
                      <a:pt x="11" y="37"/>
                      <a:pt x="9" y="37"/>
                      <a:pt x="9" y="33"/>
                    </a:cubicBezTo>
                    <a:cubicBezTo>
                      <a:pt x="8" y="5"/>
                      <a:pt x="8" y="5"/>
                      <a:pt x="8" y="5"/>
                    </a:cubicBezTo>
                    <a:cubicBezTo>
                      <a:pt x="38" y="39"/>
                      <a:pt x="38" y="39"/>
                      <a:pt x="38" y="39"/>
                    </a:cubicBezTo>
                    <a:cubicBezTo>
                      <a:pt x="40" y="39"/>
                      <a:pt x="40" y="39"/>
                      <a:pt x="40"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grpSp>
      </p:grpSp>
    </p:spTree>
    <p:extLst>
      <p:ext uri="{BB962C8B-B14F-4D97-AF65-F5344CB8AC3E}">
        <p14:creationId xmlns:p14="http://schemas.microsoft.com/office/powerpoint/2010/main" val="224653976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Layout Personalizado">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CAF4F-56E1-4C6F-AB00-FC44946BC5C9}"/>
              </a:ext>
            </a:extLst>
          </p:cNvPr>
          <p:cNvSpPr>
            <a:spLocks noGrp="1"/>
          </p:cNvSpPr>
          <p:nvPr>
            <p:ph type="pic" sz="quarter" idx="10"/>
          </p:nvPr>
        </p:nvSpPr>
        <p:spPr>
          <a:xfrm>
            <a:off x="0" y="0"/>
            <a:ext cx="4548188" cy="6858000"/>
          </a:xfrm>
          <a:prstGeom prst="rect">
            <a:avLst/>
          </a:prstGeom>
        </p:spPr>
        <p:txBody>
          <a:bodyPr/>
          <a:lstStyle/>
          <a:p>
            <a:endParaRPr lang="en-IE"/>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4740442" y="258471"/>
            <a:ext cx="5333004"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00000C"/>
                </a:solidFill>
                <a:latin typeface="Barlow" panose="00000500000000000000" pitchFamily="2" charset="0"/>
                <a:ea typeface="+mj-ea"/>
                <a:cs typeface="Arial" panose="020B0604020202020204" pitchFamily="34" charset="0"/>
              </a:defRPr>
            </a:lvl1pPr>
          </a:lstStyle>
          <a:p>
            <a:r>
              <a:rPr lang="pt-BR"/>
              <a:t>Trebuchet M font normal (size 24)</a:t>
            </a:r>
          </a:p>
        </p:txBody>
      </p:sp>
      <p:sp>
        <p:nvSpPr>
          <p:cNvPr id="5" name="Content Placeholder 2">
            <a:extLst>
              <a:ext uri="{FF2B5EF4-FFF2-40B4-BE49-F238E27FC236}">
                <a16:creationId xmlns:a16="http://schemas.microsoft.com/office/drawing/2014/main" id="{DE46EA81-0DC5-4F7E-811B-8679B853B098}"/>
              </a:ext>
            </a:extLst>
          </p:cNvPr>
          <p:cNvSpPr>
            <a:spLocks noGrp="1"/>
          </p:cNvSpPr>
          <p:nvPr>
            <p:ph idx="1" hasCustomPrompt="1"/>
          </p:nvPr>
        </p:nvSpPr>
        <p:spPr>
          <a:xfrm>
            <a:off x="4740442" y="1191520"/>
            <a:ext cx="6785960" cy="5158934"/>
          </a:xfrm>
          <a:prstGeom prst="rect">
            <a:avLst/>
          </a:prstGeom>
        </p:spPr>
        <p:txBody>
          <a:bodyPr>
            <a:noAutofit/>
          </a:bodyPr>
          <a:lstStyle>
            <a:lvl1pPr algn="l" rtl="0" fontAlgn="base">
              <a:lnSpc>
                <a:spcPct val="90000"/>
              </a:lnSpc>
              <a:spcBef>
                <a:spcPts val="414"/>
              </a:spcBef>
              <a:spcAft>
                <a:spcPts val="414"/>
              </a:spcAft>
              <a:buClr>
                <a:srgbClr val="0000CC"/>
              </a:buClr>
              <a:buSzPct val="90000"/>
              <a:buFont typeface="Verdana" pitchFamily="34" charset="0"/>
              <a:buChar char="●"/>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00000C"/>
                </a:solidFill>
                <a:latin typeface="Barlow" panose="00000500000000000000" pitchFamily="2" charset="0"/>
                <a:ea typeface="Verdana" pitchFamily="34" charset="0"/>
                <a:cs typeface="Arial" panose="020B0604020202020204"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1138201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Layout Personalizado">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7ACAF4F-56E1-4C6F-AB00-FC44946BC5C9}"/>
              </a:ext>
            </a:extLst>
          </p:cNvPr>
          <p:cNvSpPr>
            <a:spLocks noGrp="1"/>
          </p:cNvSpPr>
          <p:nvPr>
            <p:ph type="pic" sz="quarter" idx="10"/>
          </p:nvPr>
        </p:nvSpPr>
        <p:spPr>
          <a:xfrm>
            <a:off x="0" y="0"/>
            <a:ext cx="4548188" cy="6858000"/>
          </a:xfrm>
          <a:prstGeom prst="rect">
            <a:avLst/>
          </a:prstGeom>
        </p:spPr>
        <p:txBody>
          <a:bodyPr/>
          <a:lstStyle/>
          <a:p>
            <a:endParaRPr lang="en-IE"/>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4740442" y="258471"/>
            <a:ext cx="5333004"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0000CC"/>
                </a:solidFill>
                <a:latin typeface="Constantia" panose="02030602050306030303" pitchFamily="18" charset="0"/>
                <a:ea typeface="+mj-ea"/>
                <a:cs typeface="+mj-cs"/>
              </a:defRPr>
            </a:lvl1pPr>
          </a:lstStyle>
          <a:p>
            <a:r>
              <a:rPr lang="pt-BR"/>
              <a:t>Trebuchet M font normal (size 24)</a:t>
            </a:r>
          </a:p>
        </p:txBody>
      </p:sp>
      <p:sp>
        <p:nvSpPr>
          <p:cNvPr id="5" name="Content Placeholder 2">
            <a:extLst>
              <a:ext uri="{FF2B5EF4-FFF2-40B4-BE49-F238E27FC236}">
                <a16:creationId xmlns:a16="http://schemas.microsoft.com/office/drawing/2014/main" id="{DE46EA81-0DC5-4F7E-811B-8679B853B098}"/>
              </a:ext>
            </a:extLst>
          </p:cNvPr>
          <p:cNvSpPr>
            <a:spLocks noGrp="1"/>
          </p:cNvSpPr>
          <p:nvPr>
            <p:ph idx="1" hasCustomPrompt="1"/>
          </p:nvPr>
        </p:nvSpPr>
        <p:spPr>
          <a:xfrm>
            <a:off x="4740442" y="1191520"/>
            <a:ext cx="6785960" cy="5158934"/>
          </a:xfrm>
          <a:prstGeom prst="rect">
            <a:avLst/>
          </a:prstGeom>
        </p:spPr>
        <p:txBody>
          <a:bodyPr>
            <a:noAutofit/>
          </a:bodyPr>
          <a:lstStyle>
            <a:lvl1pPr algn="l" rtl="0" fontAlgn="base">
              <a:lnSpc>
                <a:spcPct val="90000"/>
              </a:lnSpc>
              <a:spcBef>
                <a:spcPts val="414"/>
              </a:spcBef>
              <a:spcAft>
                <a:spcPts val="414"/>
              </a:spcAft>
              <a:buClr>
                <a:srgbClr val="0000CC"/>
              </a:buClr>
              <a:buSzPct val="90000"/>
              <a:buFont typeface="Verdana" pitchFamily="34" charset="0"/>
              <a:buChar char="●"/>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002060"/>
                </a:solidFill>
                <a:latin typeface="Barlow" panose="00000500000000000000" pitchFamily="2" charset="0"/>
                <a:ea typeface="Verdana" pitchFamily="34" charset="0"/>
                <a:cs typeface="Arial" panose="020B0604020202020204"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Tree>
    <p:extLst>
      <p:ext uri="{BB962C8B-B14F-4D97-AF65-F5344CB8AC3E}">
        <p14:creationId xmlns:p14="http://schemas.microsoft.com/office/powerpoint/2010/main" val="41326631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58897" y="670647"/>
            <a:ext cx="6829140" cy="323941"/>
          </a:xfrm>
          <a:prstGeom prst="rect">
            <a:avLst/>
          </a:prstGeom>
        </p:spPr>
        <p:txBody>
          <a:bodyPr/>
          <a:lstStyle>
            <a:lvl1pPr marL="0" indent="0" algn="l">
              <a:buNone/>
              <a:defRPr sz="1400">
                <a:solidFill>
                  <a:schemeClr val="tx1"/>
                </a:solidFill>
                <a:latin typeface="+mn-lt"/>
              </a:defRPr>
            </a:lvl1pPr>
          </a:lstStyle>
          <a:p>
            <a:pPr lvl="0"/>
            <a:r>
              <a:rPr lang="pt-BR"/>
              <a:t>Arial (size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58898" y="258471"/>
            <a:ext cx="9787894" cy="370620"/>
          </a:xfrm>
          <a:prstGeom prst="rect">
            <a:avLst/>
          </a:prstGeom>
        </p:spPr>
        <p:txBody>
          <a:bodyPr/>
          <a:lstStyle>
            <a:lvl1pPr algn="l">
              <a:tabLst/>
              <a:defRPr sz="2400" b="1">
                <a:solidFill>
                  <a:schemeClr val="tx1"/>
                </a:solidFill>
                <a:latin typeface="Barlow" panose="00000500000000000000" pitchFamily="2" charset="0"/>
              </a:defRPr>
            </a:lvl1pPr>
          </a:lstStyle>
          <a:p>
            <a:r>
              <a:rPr lang="pt-BR"/>
              <a:t>Arial (size 26)</a:t>
            </a:r>
          </a:p>
        </p:txBody>
      </p:sp>
    </p:spTree>
    <p:extLst>
      <p:ext uri="{BB962C8B-B14F-4D97-AF65-F5344CB8AC3E}">
        <p14:creationId xmlns:p14="http://schemas.microsoft.com/office/powerpoint/2010/main" val="1600468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STYLE 3">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2B650A8-9C21-DC86-F471-38B40FC6D582}"/>
              </a:ext>
            </a:extLst>
          </p:cNvPr>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3975100 h 6858000"/>
              <a:gd name="connsiteX3" fmla="*/ 93091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3975100"/>
                </a:lnTo>
                <a:lnTo>
                  <a:pt x="9309100" y="6858000"/>
                </a:lnTo>
                <a:lnTo>
                  <a:pt x="0" y="6858000"/>
                </a:lnTo>
                <a:close/>
              </a:path>
            </a:pathLst>
          </a:custGeom>
          <a:pattFill prst="dkUpDiag">
            <a:fgClr>
              <a:schemeClr val="bg1">
                <a:lumMod val="85000"/>
              </a:schemeClr>
            </a:fgClr>
            <a:bgClr>
              <a:schemeClr val="bg1"/>
            </a:bgClr>
          </a:pattFill>
        </p:spPr>
        <p:txBody>
          <a:bodyPr vert="horz" wrap="square" lIns="0" tIns="0" rIns="0" bIns="2520000" rtlCol="0" anchor="b">
            <a:noAutofit/>
          </a:bodyPr>
          <a:lstStyle>
            <a:lvl1pPr>
              <a:defRPr lang="en-GB" sz="1800"/>
            </a:lvl1pPr>
          </a:lstStyle>
          <a:p>
            <a:pPr lvl="0" algn="ctr"/>
            <a:r>
              <a:rPr lang="en-GB"/>
              <a:t>Click icon to insert image</a:t>
            </a:r>
          </a:p>
        </p:txBody>
      </p:sp>
      <p:sp>
        <p:nvSpPr>
          <p:cNvPr id="2" name="Title 1">
            <a:extLst>
              <a:ext uri="{FF2B5EF4-FFF2-40B4-BE49-F238E27FC236}">
                <a16:creationId xmlns:a16="http://schemas.microsoft.com/office/drawing/2014/main" id="{B66D97C3-1B7F-5C9F-E63F-96F1A14B6253}"/>
              </a:ext>
            </a:extLst>
          </p:cNvPr>
          <p:cNvSpPr>
            <a:spLocks noGrp="1"/>
          </p:cNvSpPr>
          <p:nvPr>
            <p:ph type="title" hasCustomPrompt="1"/>
          </p:nvPr>
        </p:nvSpPr>
        <p:spPr>
          <a:xfrm>
            <a:off x="432000" y="1350000"/>
            <a:ext cx="6797676" cy="715669"/>
          </a:xfrm>
        </p:spPr>
        <p:txBody>
          <a:bodyPr vert="horz" wrap="square" lIns="0" tIns="0" rIns="0" bIns="0" rtlCol="0" anchor="t">
            <a:noAutofit/>
          </a:bodyPr>
          <a:lstStyle>
            <a:lvl1pPr>
              <a:defRPr lang="en-GB" sz="4800" b="0" cap="all" baseline="0" dirty="0">
                <a:solidFill>
                  <a:schemeClr val="bg1"/>
                </a:solidFill>
                <a:latin typeface="+mj-lt"/>
              </a:defRPr>
            </a:lvl1pPr>
          </a:lstStyle>
          <a:p>
            <a:pPr lvl="0"/>
            <a:r>
              <a:rPr lang="en-US"/>
              <a:t>CLICK TO EDIT MASTER TITLE STYLE</a:t>
            </a:r>
            <a:endParaRPr lang="en-GB"/>
          </a:p>
        </p:txBody>
      </p:sp>
      <p:sp>
        <p:nvSpPr>
          <p:cNvPr id="3" name="Text Placeholder 16">
            <a:extLst>
              <a:ext uri="{FF2B5EF4-FFF2-40B4-BE49-F238E27FC236}">
                <a16:creationId xmlns:a16="http://schemas.microsoft.com/office/drawing/2014/main" id="{291164C1-FFDE-EA90-BDBC-A8ECC8F00D0B}"/>
              </a:ext>
            </a:extLst>
          </p:cNvPr>
          <p:cNvSpPr>
            <a:spLocks noGrp="1"/>
          </p:cNvSpPr>
          <p:nvPr>
            <p:ph type="body" sz="quarter" idx="12" hasCustomPrompt="1"/>
          </p:nvPr>
        </p:nvSpPr>
        <p:spPr>
          <a:xfrm>
            <a:off x="431800" y="3494989"/>
            <a:ext cx="4720771" cy="1274763"/>
          </a:xfrm>
        </p:spPr>
        <p:txBody>
          <a:bodyPr/>
          <a:lstStyle>
            <a:lvl1pPr>
              <a:defRPr sz="2400">
                <a:solidFill>
                  <a:schemeClr val="bg1"/>
                </a:solidFill>
              </a:defRPr>
            </a:lvl1pPr>
            <a:lvl2pPr marL="0" indent="0">
              <a:buNone/>
              <a:defRPr/>
            </a:lvl2pPr>
          </a:lstStyle>
          <a:p>
            <a:pPr lvl="0"/>
            <a:r>
              <a:rPr lang="en-US"/>
              <a:t>Optional additional information</a:t>
            </a:r>
          </a:p>
        </p:txBody>
      </p:sp>
      <p:pic>
        <p:nvPicPr>
          <p:cNvPr id="8" name="Picture 7" descr="A blue and black logo&#10;&#10;Description automatically generated">
            <a:extLst>
              <a:ext uri="{FF2B5EF4-FFF2-40B4-BE49-F238E27FC236}">
                <a16:creationId xmlns:a16="http://schemas.microsoft.com/office/drawing/2014/main" id="{A2843BB3-3C12-A413-8488-9937E353F8B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53051" y="6129569"/>
            <a:ext cx="1000010" cy="475749"/>
          </a:xfrm>
          <a:prstGeom prst="rect">
            <a:avLst/>
          </a:prstGeom>
        </p:spPr>
      </p:pic>
    </p:spTree>
    <p:extLst>
      <p:ext uri="{BB962C8B-B14F-4D97-AF65-F5344CB8AC3E}">
        <p14:creationId xmlns:p14="http://schemas.microsoft.com/office/powerpoint/2010/main" val="2799147108"/>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l_clea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4F419-BE4D-C750-7148-9CE8C43FA61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TextBox 12">
            <a:extLst>
              <a:ext uri="{FF2B5EF4-FFF2-40B4-BE49-F238E27FC236}">
                <a16:creationId xmlns:a16="http://schemas.microsoft.com/office/drawing/2014/main" id="{E1CCDBCE-4D82-219C-1461-D5A253117AE4}"/>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solidFill>
                  <a:schemeClr val="bg1"/>
                </a:solidFill>
              </a:rPr>
              <a:pPr algn="ctr" rtl="0">
                <a:lnSpc>
                  <a:spcPct val="110000"/>
                </a:lnSpc>
                <a:spcBef>
                  <a:spcPts val="400"/>
                </a:spcBef>
                <a:spcAft>
                  <a:spcPts val="400"/>
                </a:spcAft>
              </a:pPr>
              <a:t>‹#›</a:t>
            </a:fld>
            <a:endParaRPr lang="en-GB" sz="900">
              <a:solidFill>
                <a:schemeClr val="bg1"/>
              </a:solidFill>
            </a:endParaRPr>
          </a:p>
        </p:txBody>
      </p:sp>
      <p:sp>
        <p:nvSpPr>
          <p:cNvPr id="15" name="Classification">
            <a:extLst>
              <a:ext uri="{FF2B5EF4-FFF2-40B4-BE49-F238E27FC236}">
                <a16:creationId xmlns:a16="http://schemas.microsoft.com/office/drawing/2014/main" id="{1E7C5A24-A74F-E7F8-8755-0ACC3462B3C8}"/>
              </a:ext>
              <a:ext uri="{C183D7F6-B498-43B3-948B-1728B52AA6E4}">
                <adec:decorative xmlns:adec="http://schemas.microsoft.com/office/drawing/2017/decorative" val="1"/>
              </a:ext>
            </a:extLst>
          </p:cNvPr>
          <p:cNvSpPr txBox="1">
            <a:spLocks/>
          </p:cNvSpPr>
          <p:nvPr userDrawn="1"/>
        </p:nvSpPr>
        <p:spPr>
          <a:xfrm>
            <a:off x="440938" y="6488640"/>
            <a:ext cx="4672238"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effectLst/>
              </a:rPr>
              <a:t>© Ipsos B&amp;A  | </a:t>
            </a:r>
            <a:r>
              <a:rPr lang="en-US" sz="800" dirty="0" err="1">
                <a:solidFill>
                  <a:schemeClr val="bg1"/>
                </a:solidFill>
                <a:effectLst/>
              </a:rPr>
              <a:t>Dóchas</a:t>
            </a:r>
            <a:r>
              <a:rPr lang="en-US" sz="800" dirty="0">
                <a:solidFill>
                  <a:schemeClr val="bg1"/>
                </a:solidFill>
                <a:effectLst/>
              </a:rPr>
              <a:t> Public Engagement Survey | Aug 2025 | Internal | Strictly Confidential</a:t>
            </a:r>
          </a:p>
        </p:txBody>
      </p:sp>
      <p:pic>
        <p:nvPicPr>
          <p:cNvPr id="3" name="Graphic 2">
            <a:extLst>
              <a:ext uri="{FF2B5EF4-FFF2-40B4-BE49-F238E27FC236}">
                <a16:creationId xmlns:a16="http://schemas.microsoft.com/office/drawing/2014/main" id="{A7B9DA72-0ECA-44B6-A483-079BF1FC728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63361" y="6173519"/>
            <a:ext cx="492637" cy="446920"/>
          </a:xfrm>
          <a:prstGeom prst="rect">
            <a:avLst/>
          </a:prstGeom>
        </p:spPr>
      </p:pic>
    </p:spTree>
    <p:extLst>
      <p:ext uri="{BB962C8B-B14F-4D97-AF65-F5344CB8AC3E}">
        <p14:creationId xmlns:p14="http://schemas.microsoft.com/office/powerpoint/2010/main" val="335496024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Diagram (long) x 1 box">
    <p:spTree>
      <p:nvGrpSpPr>
        <p:cNvPr id="1" name=""/>
        <p:cNvGrpSpPr/>
        <p:nvPr/>
      </p:nvGrpSpPr>
      <p:grpSpPr>
        <a:xfrm>
          <a:off x="0" y="0"/>
          <a:ext cx="0" cy="0"/>
          <a:chOff x="0" y="0"/>
          <a:chExt cx="0" cy="0"/>
        </a:xfrm>
      </p:grpSpPr>
      <p:sp>
        <p:nvSpPr>
          <p:cNvPr id="5" name="Title" descr="Header">
            <a:extLst>
              <a:ext uri="{FF2B5EF4-FFF2-40B4-BE49-F238E27FC236}">
                <a16:creationId xmlns:a16="http://schemas.microsoft.com/office/drawing/2014/main" id="{93A2C7FC-586B-457F-BC57-4BB7FE1F784D}"/>
              </a:ext>
            </a:extLst>
          </p:cNvPr>
          <p:cNvSpPr>
            <a:spLocks noGrp="1"/>
          </p:cNvSpPr>
          <p:nvPr>
            <p:ph type="title"/>
          </p:nvPr>
        </p:nvSpPr>
        <p:spPr>
          <a:xfrm>
            <a:off x="438993" y="115057"/>
            <a:ext cx="11285432" cy="715669"/>
          </a:xfrm>
        </p:spPr>
        <p:txBody>
          <a:bodyPr anchor="b" anchorCtr="0"/>
          <a:lstStyle>
            <a:lvl1pPr>
              <a:defRPr sz="2400"/>
            </a:lvl1pPr>
          </a:lstStyle>
          <a:p>
            <a:r>
              <a:rPr lang="en-US"/>
              <a:t>Click to edit Master title style</a:t>
            </a:r>
            <a:endParaRPr lang="en-GB"/>
          </a:p>
        </p:txBody>
      </p:sp>
      <p:sp>
        <p:nvSpPr>
          <p:cNvPr id="3" name="Chart / Diagram">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2800"/>
            <a:ext cx="11274425" cy="3876675"/>
          </a:xfrm>
          <a:noFill/>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Insert diagram here</a:t>
            </a:r>
          </a:p>
        </p:txBody>
      </p:sp>
      <p:sp>
        <p:nvSpPr>
          <p:cNvPr id="11" name="Slide Number">
            <a:extLst>
              <a:ext uri="{FF2B5EF4-FFF2-40B4-BE49-F238E27FC236}">
                <a16:creationId xmlns:a16="http://schemas.microsoft.com/office/drawing/2014/main" id="{0BB3773D-6CED-4B8A-A46D-AF2BA032FCD8}"/>
              </a:ext>
              <a:ext uri="{C183D7F6-B498-43B3-948B-1728B52AA6E4}">
                <adec:decorative xmlns:adec="http://schemas.microsoft.com/office/drawing/2017/decorative" val="1"/>
              </a:ext>
            </a:extLst>
          </p:cNvPr>
          <p:cNvSpPr>
            <a:spLocks noGrp="1"/>
          </p:cNvSpPr>
          <p:nvPr>
            <p:ph type="sldNum" sz="quarter" idx="19"/>
          </p:nvPr>
        </p:nvSpPr>
        <p:spPr/>
        <p:txBody>
          <a:bodyPr/>
          <a:lstStyle/>
          <a:p>
            <a:r>
              <a:rPr lang="en-GB"/>
              <a:t> </a:t>
            </a:r>
          </a:p>
        </p:txBody>
      </p:sp>
      <p:sp>
        <p:nvSpPr>
          <p:cNvPr id="2" name="Subtitle">
            <a:extLst>
              <a:ext uri="{FF2B5EF4-FFF2-40B4-BE49-F238E27FC236}">
                <a16:creationId xmlns:a16="http://schemas.microsoft.com/office/drawing/2014/main" id="{94A477D8-0A36-8B24-8B3A-B85F5EE57772}"/>
              </a:ext>
            </a:extLst>
          </p:cNvPr>
          <p:cNvSpPr>
            <a:spLocks noGrp="1"/>
          </p:cNvSpPr>
          <p:nvPr>
            <p:ph type="body" sz="quarter" idx="15" hasCustomPrompt="1"/>
          </p:nvPr>
        </p:nvSpPr>
        <p:spPr>
          <a:xfrm>
            <a:off x="450000" y="830726"/>
            <a:ext cx="9341700" cy="246221"/>
          </a:xfrm>
          <a:noFill/>
        </p:spPr>
        <p:txBody>
          <a:bodyPr vert="horz" wrap="square" lIns="0" tIns="0" rIns="0" bIns="0" rtlCol="0">
            <a:spAutoFit/>
          </a:bodyPr>
          <a:lstStyle>
            <a:lvl1pPr>
              <a:lnSpc>
                <a:spcPct val="110000"/>
              </a:lnSpc>
              <a:defRPr lang="en-GB" sz="1600" b="1" dirty="0">
                <a:solidFill>
                  <a:schemeClr val="tx2"/>
                </a:solidFill>
              </a:defRPr>
            </a:lvl1pPr>
          </a:lstStyle>
          <a:p>
            <a:pPr lvl="0">
              <a:lnSpc>
                <a:spcPct val="100000"/>
              </a:lnSpc>
            </a:pPr>
            <a:r>
              <a:rPr lang="en-GB"/>
              <a:t>Subtitle here</a:t>
            </a:r>
          </a:p>
        </p:txBody>
      </p:sp>
      <p:sp>
        <p:nvSpPr>
          <p:cNvPr id="4" name="Subtitle">
            <a:extLst>
              <a:ext uri="{FF2B5EF4-FFF2-40B4-BE49-F238E27FC236}">
                <a16:creationId xmlns:a16="http://schemas.microsoft.com/office/drawing/2014/main" id="{066EF9DE-5FC4-17E3-4BAA-BC4F9AF60062}"/>
              </a:ext>
            </a:extLst>
          </p:cNvPr>
          <p:cNvSpPr>
            <a:spLocks noGrp="1"/>
          </p:cNvSpPr>
          <p:nvPr>
            <p:ph type="body" sz="quarter" idx="17" hasCustomPrompt="1"/>
          </p:nvPr>
        </p:nvSpPr>
        <p:spPr>
          <a:xfrm>
            <a:off x="450000" y="6018482"/>
            <a:ext cx="9341700" cy="333425"/>
          </a:xfrm>
          <a:noFill/>
        </p:spPr>
        <p:txBody>
          <a:bodyPr vert="horz" wrap="square" lIns="0" tIns="0" rIns="0" bIns="0" rtlCol="0">
            <a:spAutoFit/>
          </a:bodyPr>
          <a:lstStyle>
            <a:lvl1pPr>
              <a:spcBef>
                <a:spcPts val="0"/>
              </a:spcBef>
              <a:spcAft>
                <a:spcPts val="200"/>
              </a:spcAft>
              <a:defRPr lang="en-GB" sz="1000" b="0" dirty="0">
                <a:solidFill>
                  <a:schemeClr val="tx1"/>
                </a:solidFill>
              </a:defRPr>
            </a:lvl1pPr>
          </a:lstStyle>
          <a:p>
            <a:pPr lvl="0">
              <a:lnSpc>
                <a:spcPct val="100000"/>
              </a:lnSpc>
            </a:pPr>
            <a:r>
              <a:rPr lang="en-GB"/>
              <a:t>Q.</a:t>
            </a:r>
          </a:p>
          <a:p>
            <a:pPr lvl="0">
              <a:lnSpc>
                <a:spcPct val="100000"/>
              </a:lnSpc>
            </a:pPr>
            <a:r>
              <a:rPr lang="en-GB"/>
              <a:t>Base:</a:t>
            </a:r>
          </a:p>
        </p:txBody>
      </p:sp>
    </p:spTree>
    <p:extLst>
      <p:ext uri="{BB962C8B-B14F-4D97-AF65-F5344CB8AC3E}">
        <p14:creationId xmlns:p14="http://schemas.microsoft.com/office/powerpoint/2010/main" val="93012535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column layou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11299088" cy="3861312"/>
          </a:xfrm>
        </p:spPr>
        <p:txBody>
          <a:bodyPr numCol="1" spcCol="288000">
            <a:noAutofit/>
          </a:bodyPr>
          <a:lstStyle>
            <a:lvl1pPr>
              <a:spcBef>
                <a:spcPts val="400"/>
              </a:spcBef>
              <a:defRPr sz="1800">
                <a:solidFill>
                  <a:schemeClr val="tx1"/>
                </a:solidFill>
              </a:defRPr>
            </a:lvl1pPr>
            <a:lvl2pPr>
              <a:spcBef>
                <a:spcPts val="400"/>
              </a:spcBef>
              <a:defRPr sz="1800">
                <a:solidFill>
                  <a:schemeClr val="tx1"/>
                </a:solidFill>
              </a:defRPr>
            </a:lvl2pPr>
            <a:lvl3pPr>
              <a:spcBef>
                <a:spcPts val="400"/>
              </a:spcBef>
              <a:defRPr sz="18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931429DE-4D63-DCEA-0E6E-B1E263115B2B}"/>
              </a:ext>
            </a:extLst>
          </p:cNvPr>
          <p:cNvSpPr>
            <a:spLocks noGrp="1"/>
          </p:cNvSpPr>
          <p:nvPr>
            <p:ph type="title" hasCustomPrompt="1"/>
          </p:nvPr>
        </p:nvSpPr>
        <p:spPr/>
        <p:txBody>
          <a:bodyPr/>
          <a:lstStyle>
            <a:lvl1pPr>
              <a:defRPr lang="en-US" sz="2800" b="1" kern="1200" cap="none" spc="0" baseline="0" dirty="0">
                <a:solidFill>
                  <a:schemeClr val="tx1"/>
                </a:solidFill>
                <a:latin typeface="+mn-lt"/>
                <a:ea typeface="+mj-ea"/>
                <a:cs typeface="+mj-cs"/>
              </a:defRPr>
            </a:lvl1pPr>
          </a:lstStyle>
          <a:p>
            <a:r>
              <a:rPr lang="en-US"/>
              <a:t>Single column layout</a:t>
            </a:r>
            <a:endParaRPr lang="en-GB"/>
          </a:p>
        </p:txBody>
      </p:sp>
    </p:spTree>
    <p:extLst>
      <p:ext uri="{BB962C8B-B14F-4D97-AF65-F5344CB8AC3E}">
        <p14:creationId xmlns:p14="http://schemas.microsoft.com/office/powerpoint/2010/main" val="6571967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white_standard_content">
    <p:spTree>
      <p:nvGrpSpPr>
        <p:cNvPr id="1" name=""/>
        <p:cNvGrpSpPr/>
        <p:nvPr/>
      </p:nvGrpSpPr>
      <p:grpSpPr>
        <a:xfrm>
          <a:off x="0" y="0"/>
          <a:ext cx="0" cy="0"/>
          <a:chOff x="0" y="0"/>
          <a:chExt cx="0" cy="0"/>
        </a:xfrm>
      </p:grpSpPr>
      <p:sp>
        <p:nvSpPr>
          <p:cNvPr id="3" name="Placeholder">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4"/>
            <a:ext cx="11274425" cy="3852861"/>
          </a:xfrm>
        </p:spPr>
        <p:txBody>
          <a:bodyPr numCol="1" spcCol="306000">
            <a:noAutofit/>
          </a:bodyPr>
          <a:lstStyle>
            <a:lvl1pPr>
              <a:spcBef>
                <a:spcPts val="400"/>
              </a:spcBef>
              <a:defRPr sz="1600" b="0">
                <a:solidFill>
                  <a:schemeClr val="tx1"/>
                </a:solidFill>
              </a:defRPr>
            </a:lvl1pPr>
            <a:lvl2pPr>
              <a:spcBef>
                <a:spcPts val="400"/>
              </a:spcBef>
              <a:defRPr sz="1600" b="0">
                <a:solidFill>
                  <a:schemeClr val="tx1"/>
                </a:solidFill>
              </a:defRPr>
            </a:lvl2pPr>
            <a:lvl3pPr>
              <a:spcBef>
                <a:spcPts val="400"/>
              </a:spcBef>
              <a:defRPr sz="16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1">
            <a:extLst>
              <a:ext uri="{FF2B5EF4-FFF2-40B4-BE49-F238E27FC236}">
                <a16:creationId xmlns:a16="http://schemas.microsoft.com/office/drawing/2014/main" id="{05856702-F7CA-EFF2-BBCC-1DCC4703E0AF}"/>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978861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x 2 boxes">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1703231E-4063-4D72-A4F3-5BF19050C303}"/>
              </a:ext>
            </a:extLst>
          </p:cNvPr>
          <p:cNvSpPr>
            <a:spLocks noGrp="1"/>
          </p:cNvSpPr>
          <p:nvPr>
            <p:ph idx="1" hasCustomPrompt="1"/>
          </p:nvPr>
        </p:nvSpPr>
        <p:spPr>
          <a:xfrm>
            <a:off x="450000" y="1808163"/>
            <a:ext cx="5456880" cy="3861312"/>
          </a:xfrm>
        </p:spPr>
        <p:txBody>
          <a:bodyPr>
            <a:noAutofit/>
          </a:bodyPr>
          <a:lstStyle>
            <a:lvl1pPr>
              <a:spcBef>
                <a:spcPts val="400"/>
              </a:spcBef>
              <a:defRPr sz="1800">
                <a:solidFill>
                  <a:schemeClr val="tx1"/>
                </a:solidFill>
              </a:defRPr>
            </a:lvl1pPr>
            <a:lvl2pPr>
              <a:spcBef>
                <a:spcPts val="400"/>
              </a:spcBef>
              <a:defRPr sz="1800">
                <a:solidFill>
                  <a:schemeClr val="tx1"/>
                </a:solidFill>
              </a:defRPr>
            </a:lvl2pPr>
            <a:lvl3pPr>
              <a:spcBef>
                <a:spcPts val="400"/>
              </a:spcBef>
              <a:defRPr sz="18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10" name="Placeholder 2">
            <a:extLst>
              <a:ext uri="{FF2B5EF4-FFF2-40B4-BE49-F238E27FC236}">
                <a16:creationId xmlns:a16="http://schemas.microsoft.com/office/drawing/2014/main" id="{58EBDB8A-A132-411F-B6B9-59DC085B79E1}"/>
              </a:ext>
            </a:extLst>
          </p:cNvPr>
          <p:cNvSpPr>
            <a:spLocks noGrp="1"/>
          </p:cNvSpPr>
          <p:nvPr>
            <p:ph idx="15" hasCustomPrompt="1"/>
          </p:nvPr>
        </p:nvSpPr>
        <p:spPr>
          <a:xfrm>
            <a:off x="6273992" y="1808163"/>
            <a:ext cx="5456880" cy="3861312"/>
          </a:xfrm>
        </p:spPr>
        <p:txBody>
          <a:bodyPr>
            <a:noAutofit/>
          </a:bodyPr>
          <a:lstStyle>
            <a:lvl1pPr>
              <a:spcBef>
                <a:spcPts val="400"/>
              </a:spcBef>
              <a:defRPr sz="1800">
                <a:solidFill>
                  <a:schemeClr val="tx1"/>
                </a:solidFill>
              </a:defRPr>
            </a:lvl1pPr>
            <a:lvl2pPr>
              <a:spcBef>
                <a:spcPts val="400"/>
              </a:spcBef>
              <a:defRPr sz="1800">
                <a:solidFill>
                  <a:schemeClr val="tx1"/>
                </a:solidFill>
              </a:defRPr>
            </a:lvl2pPr>
            <a:lvl3pPr>
              <a:spcBef>
                <a:spcPts val="400"/>
              </a:spcBef>
              <a:defRPr sz="18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2" name="Title" descr="Header">
            <a:extLst>
              <a:ext uri="{FF2B5EF4-FFF2-40B4-BE49-F238E27FC236}">
                <a16:creationId xmlns:a16="http://schemas.microsoft.com/office/drawing/2014/main" id="{077A5D45-2436-787C-9566-CBFB23A33B26}"/>
              </a:ext>
            </a:extLst>
          </p:cNvPr>
          <p:cNvSpPr>
            <a:spLocks noGrp="1"/>
          </p:cNvSpPr>
          <p:nvPr>
            <p:ph type="title"/>
          </p:nvPr>
        </p:nvSpPr>
        <p:spPr>
          <a:xfrm>
            <a:off x="450000" y="86731"/>
            <a:ext cx="11299088" cy="715669"/>
          </a:xfrm>
        </p:spPr>
        <p:txBody>
          <a:bodyPr anchor="b"/>
          <a:lstStyle/>
          <a:p>
            <a:r>
              <a:rPr lang="en-US"/>
              <a:t>Click to edit Master title style</a:t>
            </a:r>
            <a:endParaRPr lang="en-GB"/>
          </a:p>
        </p:txBody>
      </p:sp>
      <p:sp>
        <p:nvSpPr>
          <p:cNvPr id="4" name="Subtitle">
            <a:extLst>
              <a:ext uri="{FF2B5EF4-FFF2-40B4-BE49-F238E27FC236}">
                <a16:creationId xmlns:a16="http://schemas.microsoft.com/office/drawing/2014/main" id="{57CBCAE8-356D-9ADC-8A6B-88B2E3D48705}"/>
              </a:ext>
            </a:extLst>
          </p:cNvPr>
          <p:cNvSpPr>
            <a:spLocks noGrp="1"/>
          </p:cNvSpPr>
          <p:nvPr>
            <p:ph type="body" sz="quarter" idx="16" hasCustomPrompt="1"/>
          </p:nvPr>
        </p:nvSpPr>
        <p:spPr>
          <a:xfrm>
            <a:off x="450000" y="830726"/>
            <a:ext cx="9341700" cy="246221"/>
          </a:xfrm>
          <a:noFill/>
        </p:spPr>
        <p:txBody>
          <a:bodyPr vert="horz" wrap="square" lIns="0" tIns="0" rIns="0" bIns="0" rtlCol="0">
            <a:spAutoFit/>
          </a:bodyPr>
          <a:lstStyle>
            <a:lvl1pPr>
              <a:defRPr lang="en-GB" sz="1600" b="1" dirty="0">
                <a:solidFill>
                  <a:schemeClr val="tx2"/>
                </a:solidFill>
              </a:defRPr>
            </a:lvl1pPr>
          </a:lstStyle>
          <a:p>
            <a:pPr lvl="0">
              <a:lnSpc>
                <a:spcPct val="100000"/>
              </a:lnSpc>
            </a:pPr>
            <a:r>
              <a:rPr lang="en-GB"/>
              <a:t>Subtitle here</a:t>
            </a:r>
          </a:p>
        </p:txBody>
      </p:sp>
      <p:sp>
        <p:nvSpPr>
          <p:cNvPr id="5" name="Subtitle">
            <a:extLst>
              <a:ext uri="{FF2B5EF4-FFF2-40B4-BE49-F238E27FC236}">
                <a16:creationId xmlns:a16="http://schemas.microsoft.com/office/drawing/2014/main" id="{9DE1B0E0-28B6-A169-478C-3959166E4C87}"/>
              </a:ext>
            </a:extLst>
          </p:cNvPr>
          <p:cNvSpPr>
            <a:spLocks noGrp="1"/>
          </p:cNvSpPr>
          <p:nvPr>
            <p:ph type="body" sz="quarter" idx="17" hasCustomPrompt="1"/>
          </p:nvPr>
        </p:nvSpPr>
        <p:spPr>
          <a:xfrm>
            <a:off x="450000" y="6018482"/>
            <a:ext cx="9341700" cy="400110"/>
          </a:xfrm>
          <a:noFill/>
        </p:spPr>
        <p:txBody>
          <a:bodyPr vert="horz" wrap="square" lIns="0" tIns="0" rIns="0" bIns="0" rtlCol="0">
            <a:spAutoFit/>
          </a:bodyPr>
          <a:lstStyle>
            <a:lvl1pPr>
              <a:spcBef>
                <a:spcPts val="0"/>
              </a:spcBef>
              <a:spcAft>
                <a:spcPts val="600"/>
              </a:spcAft>
              <a:tabLst>
                <a:tab pos="534988" algn="l"/>
              </a:tabLst>
              <a:defRPr lang="en-GB" sz="1050" b="0" dirty="0">
                <a:solidFill>
                  <a:schemeClr val="tx1"/>
                </a:solidFill>
              </a:defRPr>
            </a:lvl1pPr>
          </a:lstStyle>
          <a:p>
            <a:pPr lvl="0">
              <a:lnSpc>
                <a:spcPct val="100000"/>
              </a:lnSpc>
            </a:pPr>
            <a:r>
              <a:rPr lang="en-GB"/>
              <a:t>Q.	x	</a:t>
            </a:r>
          </a:p>
          <a:p>
            <a:pPr lvl="0">
              <a:lnSpc>
                <a:spcPct val="100000"/>
              </a:lnSpc>
            </a:pPr>
            <a:r>
              <a:rPr lang="en-GB"/>
              <a:t>Base:	x</a:t>
            </a:r>
          </a:p>
        </p:txBody>
      </p:sp>
    </p:spTree>
    <p:extLst>
      <p:ext uri="{BB962C8B-B14F-4D97-AF65-F5344CB8AC3E}">
        <p14:creationId xmlns:p14="http://schemas.microsoft.com/office/powerpoint/2010/main" val="2093080706"/>
      </p:ext>
    </p:extLst>
  </p:cSld>
  <p:clrMapOvr>
    <a:masterClrMapping/>
  </p:clrMapOvr>
  <p:extLst>
    <p:ext uri="{DCECCB84-F9BA-43D5-87BE-67443E8EF086}">
      <p15:sldGuideLst xmlns:p15="http://schemas.microsoft.com/office/powerpoint/2012/main">
        <p15:guide id="1"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descr="Header">
            <a:extLst>
              <a:ext uri="{FF2B5EF4-FFF2-40B4-BE49-F238E27FC236}">
                <a16:creationId xmlns:a16="http://schemas.microsoft.com/office/drawing/2014/main" id="{451F5451-CC20-46A2-802F-F9D60C2A61E7}"/>
              </a:ext>
            </a:extLst>
          </p:cNvPr>
          <p:cNvSpPr>
            <a:spLocks noGrp="1"/>
          </p:cNvSpPr>
          <p:nvPr>
            <p:ph type="title"/>
          </p:nvPr>
        </p:nvSpPr>
        <p:spPr>
          <a:xfrm>
            <a:off x="440938" y="320852"/>
            <a:ext cx="11285432" cy="715669"/>
          </a:xfrm>
          <a:prstGeom prst="rect">
            <a:avLst/>
          </a:prstGeom>
        </p:spPr>
        <p:txBody>
          <a:bodyPr vert="horz" wrap="square" lIns="0" tIns="0" rIns="0" bIns="0" rtlCol="0" anchor="b">
            <a:noAutofit/>
          </a:bodyPr>
          <a:lstStyle/>
          <a:p>
            <a:r>
              <a:rPr lang="en-GB"/>
              <a:t>Short slide title</a:t>
            </a:r>
          </a:p>
        </p:txBody>
      </p:sp>
      <p:sp>
        <p:nvSpPr>
          <p:cNvPr id="3" name="Placeholder">
            <a:extLst>
              <a:ext uri="{FF2B5EF4-FFF2-40B4-BE49-F238E27FC236}">
                <a16:creationId xmlns:a16="http://schemas.microsoft.com/office/drawing/2014/main" id="{41F54BE0-878D-4EDE-9290-206FC15489D4}"/>
              </a:ext>
            </a:extLst>
          </p:cNvPr>
          <p:cNvSpPr>
            <a:spLocks noGrp="1"/>
          </p:cNvSpPr>
          <p:nvPr>
            <p:ph type="body" idx="1"/>
          </p:nvPr>
        </p:nvSpPr>
        <p:spPr>
          <a:xfrm>
            <a:off x="450000" y="1808163"/>
            <a:ext cx="11299088" cy="3852862"/>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96" name="TextBox 95">
            <a:extLst>
              <a:ext uri="{FF2B5EF4-FFF2-40B4-BE49-F238E27FC236}">
                <a16:creationId xmlns:a16="http://schemas.microsoft.com/office/drawing/2014/main" id="{A19EB2BF-21C7-DA01-6AAC-8D446BDFC72B}"/>
              </a:ext>
            </a:extLst>
          </p:cNvPr>
          <p:cNvSpPr txBox="1"/>
          <p:nvPr userDrawn="1"/>
        </p:nvSpPr>
        <p:spPr>
          <a:xfrm>
            <a:off x="5849681" y="6479951"/>
            <a:ext cx="492637" cy="140488"/>
          </a:xfrm>
          <a:prstGeom prst="rect">
            <a:avLst/>
          </a:prstGeom>
          <a:noFill/>
        </p:spPr>
        <p:txBody>
          <a:bodyPr wrap="square" lIns="0" tIns="0" rIns="0" bIns="0" rtlCol="0">
            <a:spAutoFit/>
          </a:bodyPr>
          <a:lstStyle/>
          <a:p>
            <a:pPr algn="ctr" rtl="0">
              <a:lnSpc>
                <a:spcPct val="110000"/>
              </a:lnSpc>
              <a:spcBef>
                <a:spcPts val="400"/>
              </a:spcBef>
              <a:spcAft>
                <a:spcPts val="400"/>
              </a:spcAft>
            </a:pPr>
            <a:fld id="{42C674B8-9BBC-4FFF-A23E-570BB0655C41}" type="slidenum">
              <a:rPr lang="en-GB" sz="900" smtClean="0"/>
              <a:pPr algn="ctr" rtl="0">
                <a:lnSpc>
                  <a:spcPct val="110000"/>
                </a:lnSpc>
                <a:spcBef>
                  <a:spcPts val="400"/>
                </a:spcBef>
                <a:spcAft>
                  <a:spcPts val="400"/>
                </a:spcAft>
              </a:pPr>
              <a:t>‹#›</a:t>
            </a:fld>
            <a:endParaRPr lang="en-GB" sz="900"/>
          </a:p>
        </p:txBody>
      </p:sp>
      <p:sp>
        <p:nvSpPr>
          <p:cNvPr id="6" name="Classification">
            <a:extLst>
              <a:ext uri="{FF2B5EF4-FFF2-40B4-BE49-F238E27FC236}">
                <a16:creationId xmlns:a16="http://schemas.microsoft.com/office/drawing/2014/main" id="{5145A4F0-7D5B-0FE6-3F2E-55FC068D8DC1}"/>
              </a:ext>
              <a:ext uri="{C183D7F6-B498-43B3-948B-1728B52AA6E4}">
                <adec:decorative xmlns:adec="http://schemas.microsoft.com/office/drawing/2017/decorative" val="1"/>
              </a:ext>
            </a:extLst>
          </p:cNvPr>
          <p:cNvSpPr txBox="1">
            <a:spLocks/>
          </p:cNvSpPr>
          <p:nvPr userDrawn="1"/>
        </p:nvSpPr>
        <p:spPr>
          <a:xfrm>
            <a:off x="440938" y="6488640"/>
            <a:ext cx="5577840" cy="123111"/>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effectLst/>
              </a:rPr>
              <a:t>© Ipsos B&amp;A  | </a:t>
            </a:r>
            <a:r>
              <a:rPr lang="en-US" sz="800" dirty="0" err="1">
                <a:solidFill>
                  <a:schemeClr val="tx1"/>
                </a:solidFill>
                <a:effectLst/>
              </a:rPr>
              <a:t>Dóchas</a:t>
            </a:r>
            <a:r>
              <a:rPr lang="en-US" sz="800" dirty="0">
                <a:solidFill>
                  <a:schemeClr val="tx1"/>
                </a:solidFill>
                <a:effectLst/>
              </a:rPr>
              <a:t> Public Engagement Survey | Aug 2025 | Internal | Strictly Confidential</a:t>
            </a:r>
          </a:p>
        </p:txBody>
      </p:sp>
      <p:pic>
        <p:nvPicPr>
          <p:cNvPr id="5" name="Graphic 5">
            <a:extLst>
              <a:ext uri="{FF2B5EF4-FFF2-40B4-BE49-F238E27FC236}">
                <a16:creationId xmlns:a16="http://schemas.microsoft.com/office/drawing/2014/main" id="{24C52533-67B2-A66E-6439-AF0EA8AB64A9}"/>
              </a:ext>
              <a:ext uri="{C183D7F6-B498-43B3-948B-1728B52AA6E4}">
                <adec:decorative xmlns:adec="http://schemas.microsoft.com/office/drawing/2017/decorative" val="1"/>
              </a:ext>
            </a:extLst>
          </p:cNvPr>
          <p:cNvPicPr>
            <a:picLocks noChangeAspect="1"/>
          </p:cNvPicPr>
          <p:nvPr userDrawn="1"/>
        </p:nvPicPr>
        <p:blipFill>
          <a:blip r:embed="rId52" cstate="email">
            <a:extLst>
              <a:ext uri="{28A0092B-C50C-407E-A947-70E740481C1C}">
                <a14:useLocalDpi xmlns:a14="http://schemas.microsoft.com/office/drawing/2010/main"/>
              </a:ext>
            </a:extLst>
          </a:blip>
          <a:srcRect/>
          <a:stretch/>
        </p:blipFill>
        <p:spPr>
          <a:xfrm>
            <a:off x="11172185" y="6317600"/>
            <a:ext cx="722170" cy="342080"/>
          </a:xfrm>
          <a:prstGeom prst="rect">
            <a:avLst/>
          </a:prstGeom>
        </p:spPr>
      </p:pic>
    </p:spTree>
    <p:extLst>
      <p:ext uri="{BB962C8B-B14F-4D97-AF65-F5344CB8AC3E}">
        <p14:creationId xmlns:p14="http://schemas.microsoft.com/office/powerpoint/2010/main" val="2828808330"/>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 id="2147483887" r:id="rId25"/>
    <p:sldLayoutId id="2147483888" r:id="rId26"/>
    <p:sldLayoutId id="2147483889" r:id="rId27"/>
    <p:sldLayoutId id="2147483890" r:id="rId28"/>
    <p:sldLayoutId id="2147483891" r:id="rId29"/>
    <p:sldLayoutId id="2147483892" r:id="rId30"/>
    <p:sldLayoutId id="2147483893" r:id="rId31"/>
    <p:sldLayoutId id="2147483895" r:id="rId32"/>
    <p:sldLayoutId id="2147483896" r:id="rId33"/>
    <p:sldLayoutId id="2147483897" r:id="rId34"/>
    <p:sldLayoutId id="2147483898" r:id="rId35"/>
    <p:sldLayoutId id="2147483900" r:id="rId36"/>
    <p:sldLayoutId id="2147483901" r:id="rId37"/>
    <p:sldLayoutId id="2147483902" r:id="rId38"/>
    <p:sldLayoutId id="2147483903" r:id="rId39"/>
    <p:sldLayoutId id="2147483904" r:id="rId40"/>
    <p:sldLayoutId id="2147483905" r:id="rId41"/>
    <p:sldLayoutId id="2147483906" r:id="rId42"/>
    <p:sldLayoutId id="2147483907" r:id="rId43"/>
    <p:sldLayoutId id="2147483912" r:id="rId44"/>
    <p:sldLayoutId id="2147483915" r:id="rId45"/>
    <p:sldLayoutId id="2147483917" r:id="rId46"/>
    <p:sldLayoutId id="2147483660" r:id="rId47"/>
    <p:sldLayoutId id="2147483695" r:id="rId48"/>
    <p:sldLayoutId id="2147483918" r:id="rId49"/>
    <p:sldLayoutId id="2147483919" r:id="rId50"/>
  </p:sldLayoutIdLst>
  <p:hf hdr="0" ftr="0" dt="0"/>
  <p:txStyles>
    <p:titleStyle>
      <a:lvl1pPr algn="l" defTabSz="914400" rtl="0" eaLnBrk="1" latinLnBrk="0" hangingPunct="1">
        <a:lnSpc>
          <a:spcPct val="90000"/>
        </a:lnSpc>
        <a:spcBef>
          <a:spcPct val="0"/>
        </a:spcBef>
        <a:buNone/>
        <a:defRPr sz="2800" b="1" kern="1200" cap="none" spc="0" baseline="0">
          <a:solidFill>
            <a:schemeClr val="tx1"/>
          </a:solidFill>
          <a:latin typeface="+mn-lt"/>
          <a:ea typeface="+mj-ea"/>
          <a:cs typeface="+mj-cs"/>
        </a:defRPr>
      </a:lvl1pPr>
    </p:titleStyle>
    <p:body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8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18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18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orient="horz" pos="436">
          <p15:clr>
            <a:srgbClr val="9FCC3B"/>
          </p15:clr>
        </p15:guide>
        <p15:guide id="23" pos="279">
          <p15:clr>
            <a:srgbClr val="9FCC3B"/>
          </p15:clr>
        </p15:guide>
        <p15:guide id="24" pos="7401">
          <p15:clr>
            <a:srgbClr val="9FCC3B"/>
          </p15:clr>
        </p15:guide>
        <p15:guide id="25" pos="2509">
          <p15:clr>
            <a:srgbClr val="5ACBF0"/>
          </p15:clr>
        </p15:guide>
        <p15:guide id="26" pos="2729">
          <p15:clr>
            <a:srgbClr val="5ACBF0"/>
          </p15:clr>
        </p15:guide>
        <p15:guide id="30" pos="4951">
          <p15:clr>
            <a:srgbClr val="5ACBF0"/>
          </p15:clr>
        </p15:guide>
        <p15:guide id="31" pos="5178">
          <p15:clr>
            <a:srgbClr val="5ACBF0"/>
          </p15:clr>
        </p15:guide>
        <p15:guide id="35" orient="horz" pos="3747">
          <p15:clr>
            <a:srgbClr val="9FCC3B"/>
          </p15:clr>
        </p15:guide>
        <p15:guide id="36" orient="horz" pos="3884">
          <p15:clr>
            <a:srgbClr val="000000"/>
          </p15:clr>
        </p15:guide>
        <p15:guide id="38" orient="horz" pos="913">
          <p15:clr>
            <a:srgbClr val="C35EA4"/>
          </p15:clr>
        </p15:guide>
        <p15:guide id="39" orient="horz" pos="1139">
          <p15:clr>
            <a:srgbClr val="5ACBF0"/>
          </p15:clr>
        </p15:guide>
        <p15:guide id="41" pos="1916">
          <p15:clr>
            <a:srgbClr val="F26B43"/>
          </p15:clr>
        </p15:guide>
        <p15:guide id="42" pos="2114">
          <p15:clr>
            <a:srgbClr val="F26B43"/>
          </p15:clr>
        </p15:guide>
        <p15:guide id="43" pos="3942">
          <p15:clr>
            <a:srgbClr val="F26B43"/>
          </p15:clr>
        </p15:guide>
        <p15:guide id="45" pos="3747">
          <p15:clr>
            <a:srgbClr val="F26B43"/>
          </p15:clr>
        </p15:guide>
        <p15:guide id="46" pos="5574">
          <p15:clr>
            <a:srgbClr val="F26B43"/>
          </p15:clr>
        </p15:guide>
        <p15:guide id="47" pos="5763">
          <p15:clr>
            <a:srgbClr val="F26B43"/>
          </p15:clr>
        </p15:guide>
        <p15:guide id="48" orient="horz" pos="142">
          <p15:clr>
            <a:srgbClr val="000000"/>
          </p15:clr>
        </p15:guide>
        <p15:guide id="49" orient="horz" pos="3566">
          <p15:clr>
            <a:srgbClr val="5ACBF0"/>
          </p15:clr>
        </p15:guide>
        <p15:guide id="50" orient="horz" pos="4166">
          <p15:clr>
            <a:srgbClr val="000000"/>
          </p15:clr>
        </p15:guide>
        <p15:guide id="51" pos="140">
          <p15:clr>
            <a:srgbClr val="000000"/>
          </p15:clr>
        </p15:guide>
        <p15:guide id="52" pos="7537">
          <p15:clr>
            <a:srgbClr val="0000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chart" Target="../charts/char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0.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chart" Target="../charts/chart38.xml"/></Relationships>
</file>

<file path=ppt/slides/_rels/slide4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chart" Target="../charts/chart42.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slideLayout" Target="../slideLayouts/slideLayout50.xml"/><Relationship Id="rId1" Type="http://schemas.openxmlformats.org/officeDocument/2006/relationships/tags" Target="../tags/tag18.xml"/></Relationships>
</file>

<file path=ppt/slides/_rels/slide5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slideLayout" Target="../slideLayouts/slideLayout50.xml"/><Relationship Id="rId1" Type="http://schemas.openxmlformats.org/officeDocument/2006/relationships/tags" Target="../tags/tag19.xml"/></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notesSlide" Target="../notesSlides/notesSlide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slideLayout" Target="../slideLayouts/slideLayout6.xml"/><Relationship Id="rId17" Type="http://schemas.openxmlformats.org/officeDocument/2006/relationships/chart" Target="../charts/chart4.xml"/><Relationship Id="rId2" Type="http://schemas.openxmlformats.org/officeDocument/2006/relationships/tags" Target="../tags/tag4.xml"/><Relationship Id="rId16" Type="http://schemas.openxmlformats.org/officeDocument/2006/relationships/chart" Target="../charts/chart3.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chart" Target="../charts/chart2.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chart" Target="../charts/chart1.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Katie.Kirkwood@ipsos.com" TargetMode="External"/><Relationship Id="rId1" Type="http://schemas.openxmlformats.org/officeDocument/2006/relationships/slideLayout" Target="../slideLayouts/slideLayout46.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8DE67DD-2173-5586-B9BD-8A8BD3154D08}"/>
              </a:ext>
            </a:extLst>
          </p:cNvPr>
          <p:cNvSpPr>
            <a:spLocks noGrp="1"/>
          </p:cNvSpPr>
          <p:nvPr>
            <p:ph type="title"/>
          </p:nvPr>
        </p:nvSpPr>
        <p:spPr>
          <a:xfrm>
            <a:off x="432000" y="841392"/>
            <a:ext cx="5664000" cy="1945238"/>
          </a:xfrm>
        </p:spPr>
        <p:txBody>
          <a:bodyPr vert="horz" wrap="square" lIns="0" tIns="0" rIns="0" bIns="0" rtlCol="0" anchor="t">
            <a:noAutofit/>
          </a:bodyPr>
          <a:lstStyle/>
          <a:p>
            <a:r>
              <a:rPr lang="en-US" b="0"/>
              <a:t>Worldview</a:t>
            </a:r>
            <a:br>
              <a:rPr lang="en-US" b="0"/>
            </a:br>
            <a:r>
              <a:rPr lang="en-US" b="0" err="1"/>
              <a:t>Dóchas</a:t>
            </a:r>
            <a:r>
              <a:rPr lang="en-US" b="0"/>
              <a:t> Public Engagement Survey</a:t>
            </a:r>
            <a:br>
              <a:rPr lang="en-US" b="0"/>
            </a:br>
            <a:endParaRPr lang="en-GB" b="0"/>
          </a:p>
        </p:txBody>
      </p:sp>
      <p:sp>
        <p:nvSpPr>
          <p:cNvPr id="29" name="Text Placeholder 28">
            <a:extLst>
              <a:ext uri="{FF2B5EF4-FFF2-40B4-BE49-F238E27FC236}">
                <a16:creationId xmlns:a16="http://schemas.microsoft.com/office/drawing/2014/main" id="{AD142655-6C80-74F2-3FC7-414E43FED1A7}"/>
              </a:ext>
            </a:extLst>
          </p:cNvPr>
          <p:cNvSpPr>
            <a:spLocks noGrp="1"/>
          </p:cNvSpPr>
          <p:nvPr>
            <p:ph type="body" sz="quarter" idx="12"/>
          </p:nvPr>
        </p:nvSpPr>
        <p:spPr>
          <a:xfrm>
            <a:off x="431800" y="3476522"/>
            <a:ext cx="3851275" cy="610112"/>
          </a:xfrm>
        </p:spPr>
        <p:txBody>
          <a:bodyPr/>
          <a:lstStyle/>
          <a:p>
            <a:r>
              <a:rPr lang="en-IE" sz="2400"/>
              <a:t>Topline findings</a:t>
            </a:r>
            <a:endParaRPr lang="en-GB"/>
          </a:p>
        </p:txBody>
      </p:sp>
      <p:sp>
        <p:nvSpPr>
          <p:cNvPr id="27" name="TextBox 26">
            <a:extLst>
              <a:ext uri="{FF2B5EF4-FFF2-40B4-BE49-F238E27FC236}">
                <a16:creationId xmlns:a16="http://schemas.microsoft.com/office/drawing/2014/main" id="{C8156D8E-FE87-2AB6-CD0F-996978C0AE0E}"/>
              </a:ext>
            </a:extLst>
          </p:cNvPr>
          <p:cNvSpPr txBox="1"/>
          <p:nvPr/>
        </p:nvSpPr>
        <p:spPr>
          <a:xfrm>
            <a:off x="430555" y="4086633"/>
            <a:ext cx="4153971"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solidFill>
                  <a:prstClr val="white"/>
                </a:solidFill>
                <a:effectLst>
                  <a:outerShdw blurRad="38100" dist="38100" dir="2700000" algn="tl">
                    <a:srgbClr val="000000">
                      <a:alpha val="43137"/>
                    </a:srgbClr>
                  </a:outerShdw>
                </a:effectLst>
                <a:latin typeface="Barlow"/>
              </a:rPr>
              <a:t>25-021920</a:t>
            </a:r>
            <a:endPar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rPr>
              <a:t>Presented by:</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600" dirty="0">
                <a:solidFill>
                  <a:prstClr val="white"/>
                </a:solidFill>
                <a:effectLst>
                  <a:outerShdw blurRad="38100" dist="38100" dir="2700000" algn="tl">
                    <a:srgbClr val="000000">
                      <a:alpha val="43137"/>
                    </a:srgbClr>
                  </a:outerShdw>
                </a:effectLst>
                <a:latin typeface="Barlow"/>
              </a:rPr>
              <a:t>Katie Kirkwood</a:t>
            </a:r>
            <a:endParaRPr kumimoji="0" lang="en-IE"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Barlow"/>
              <a:ea typeface="+mn-ea"/>
              <a:cs typeface="+mn-cs"/>
            </a:endParaRPr>
          </a:p>
        </p:txBody>
      </p:sp>
      <p:sp>
        <p:nvSpPr>
          <p:cNvPr id="26" name="TextBox 25">
            <a:extLst>
              <a:ext uri="{FF2B5EF4-FFF2-40B4-BE49-F238E27FC236}">
                <a16:creationId xmlns:a16="http://schemas.microsoft.com/office/drawing/2014/main" id="{74BA5268-2853-0280-7DD8-033F7F894E42}"/>
              </a:ext>
            </a:extLst>
          </p:cNvPr>
          <p:cNvSpPr txBox="1"/>
          <p:nvPr/>
        </p:nvSpPr>
        <p:spPr>
          <a:xfrm>
            <a:off x="430556" y="5294028"/>
            <a:ext cx="2236444"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prstClr val="white"/>
                </a:solidFill>
                <a:latin typeface="Barlow"/>
              </a:rPr>
              <a:t>August 2025</a:t>
            </a:r>
            <a:endParaRPr kumimoji="0" lang="en-GB" sz="1600" b="0" i="0" u="none" strike="noStrike" kern="1200" cap="none" spc="0" normalizeH="0" baseline="0" noProof="0">
              <a:ln>
                <a:noFill/>
              </a:ln>
              <a:solidFill>
                <a:prstClr val="white"/>
              </a:solidFill>
              <a:effectLst/>
              <a:uLnTx/>
              <a:uFillTx/>
              <a:latin typeface="Barlow"/>
              <a:ea typeface="+mn-ea"/>
              <a:cs typeface="+mn-cs"/>
            </a:endParaRPr>
          </a:p>
        </p:txBody>
      </p:sp>
      <p:sp>
        <p:nvSpPr>
          <p:cNvPr id="11" name="Right Triangle 10">
            <a:extLst>
              <a:ext uri="{FF2B5EF4-FFF2-40B4-BE49-F238E27FC236}">
                <a16:creationId xmlns:a16="http://schemas.microsoft.com/office/drawing/2014/main" id="{E8C2CACD-E824-DE3B-60FE-427B751999B5}"/>
              </a:ext>
              <a:ext uri="{C183D7F6-B498-43B3-948B-1728B52AA6E4}">
                <adec:decorative xmlns:adec="http://schemas.microsoft.com/office/drawing/2017/decorative" val="1"/>
              </a:ext>
            </a:extLst>
          </p:cNvPr>
          <p:cNvSpPr/>
          <p:nvPr/>
        </p:nvSpPr>
        <p:spPr>
          <a:xfrm rot="16200000">
            <a:off x="8661370" y="3324649"/>
            <a:ext cx="3492560" cy="3594098"/>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arlow"/>
              <a:ea typeface="+mn-ea"/>
              <a:cs typeface="+mn-cs"/>
            </a:endParaRPr>
          </a:p>
        </p:txBody>
      </p:sp>
      <p:sp>
        <p:nvSpPr>
          <p:cNvPr id="9" name="Freeform: Shape 8">
            <a:extLst>
              <a:ext uri="{FF2B5EF4-FFF2-40B4-BE49-F238E27FC236}">
                <a16:creationId xmlns:a16="http://schemas.microsoft.com/office/drawing/2014/main" id="{CEC544CE-DA48-E496-5DA5-4BEDD3E45634}"/>
              </a:ext>
              <a:ext uri="{C183D7F6-B498-43B3-948B-1728B52AA6E4}">
                <adec:decorative xmlns:adec="http://schemas.microsoft.com/office/drawing/2017/decorative" val="1"/>
              </a:ext>
            </a:extLst>
          </p:cNvPr>
          <p:cNvSpPr/>
          <p:nvPr/>
        </p:nvSpPr>
        <p:spPr>
          <a:xfrm rot="8100000">
            <a:off x="7902608" y="5576008"/>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arlow"/>
              <a:ea typeface="+mn-ea"/>
              <a:cs typeface="+mn-cs"/>
            </a:endParaRPr>
          </a:p>
        </p:txBody>
      </p:sp>
      <p:sp>
        <p:nvSpPr>
          <p:cNvPr id="20" name="Freeform: Shape 19">
            <a:extLst>
              <a:ext uri="{FF2B5EF4-FFF2-40B4-BE49-F238E27FC236}">
                <a16:creationId xmlns:a16="http://schemas.microsoft.com/office/drawing/2014/main" id="{D96FD40F-EE17-C82C-82CB-DF36F7A95CF6}"/>
              </a:ext>
              <a:ext uri="{C183D7F6-B498-43B3-948B-1728B52AA6E4}">
                <adec:decorative xmlns:adec="http://schemas.microsoft.com/office/drawing/2017/decorative" val="1"/>
              </a:ext>
            </a:extLst>
          </p:cNvPr>
          <p:cNvSpPr/>
          <p:nvPr/>
        </p:nvSpPr>
        <p:spPr>
          <a:xfrm rot="18900000">
            <a:off x="6149040" y="431596"/>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Barlow"/>
              <a:ea typeface="+mn-ea"/>
              <a:cs typeface="+mn-cs"/>
            </a:endParaRPr>
          </a:p>
        </p:txBody>
      </p:sp>
      <p:sp>
        <p:nvSpPr>
          <p:cNvPr id="2" name="Classification">
            <a:extLst>
              <a:ext uri="{FF2B5EF4-FFF2-40B4-BE49-F238E27FC236}">
                <a16:creationId xmlns:a16="http://schemas.microsoft.com/office/drawing/2014/main" id="{B127AAF8-966B-58DA-AC4F-5A8E8B43BF2C}"/>
              </a:ext>
              <a:ext uri="{C183D7F6-B498-43B3-948B-1728B52AA6E4}">
                <adec:decorative xmlns:adec="http://schemas.microsoft.com/office/drawing/2017/decorative" val="1"/>
              </a:ext>
            </a:extLst>
          </p:cNvPr>
          <p:cNvSpPr txBox="1">
            <a:spLocks/>
          </p:cNvSpPr>
          <p:nvPr/>
        </p:nvSpPr>
        <p:spPr>
          <a:xfrm>
            <a:off x="440937" y="6251108"/>
            <a:ext cx="1660390" cy="369332"/>
          </a:xfrm>
          <a:prstGeom prst="rect">
            <a:avLst/>
          </a:prstGeom>
          <a:effectLst/>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Barlow"/>
                <a:ea typeface="+mn-ea"/>
                <a:cs typeface="+mn-cs"/>
              </a:rPr>
              <a:t>© Ipsos B&amp;A  | Dóchas Public Engagement Survey | Aug 2025 | Internal | Strictly Confidential</a:t>
            </a:r>
            <a:endParaRPr kumimoji="0" lang="en-GB" sz="800" b="0" i="0" u="none" strike="noStrike" kern="1200" cap="none" spc="0" normalizeH="0" baseline="0" noProof="0">
              <a:ln>
                <a:noFill/>
              </a:ln>
              <a:solidFill>
                <a:prstClr val="white"/>
              </a:solidFill>
              <a:effectLst/>
              <a:uLnTx/>
              <a:uFillTx/>
              <a:latin typeface="Barlow"/>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FFDE06DB-58B7-8CC4-C57A-E6F933958B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14598" y="6208488"/>
            <a:ext cx="908051" cy="432000"/>
          </a:xfrm>
          <a:prstGeom prst="rect">
            <a:avLst/>
          </a:prstGeom>
        </p:spPr>
      </p:pic>
    </p:spTree>
    <p:extLst>
      <p:ext uri="{BB962C8B-B14F-4D97-AF65-F5344CB8AC3E}">
        <p14:creationId xmlns:p14="http://schemas.microsoft.com/office/powerpoint/2010/main" val="28104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BB01FE6-BCDB-4599-E55F-D5938400E38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a:xfrm>
            <a:off x="438993" y="-14684"/>
            <a:ext cx="11285432" cy="715669"/>
          </a:xfrm>
        </p:spPr>
        <p:txBody>
          <a:bodyPr>
            <a:normAutofit/>
          </a:bodyPr>
          <a:lstStyle/>
          <a:p>
            <a:r>
              <a:rPr lang="en-IE"/>
              <a:t>Issues of Personal Concern</a:t>
            </a:r>
          </a:p>
        </p:txBody>
      </p:sp>
      <p:sp>
        <p:nvSpPr>
          <p:cNvPr id="5" name="Text Placeholder 4">
            <a:extLst>
              <a:ext uri="{FF2B5EF4-FFF2-40B4-BE49-F238E27FC236}">
                <a16:creationId xmlns:a16="http://schemas.microsoft.com/office/drawing/2014/main" id="{A9C1CD1B-BC2F-B5B6-CB8B-BF9C245FE159}"/>
              </a:ext>
            </a:extLst>
          </p:cNvPr>
          <p:cNvSpPr>
            <a:spLocks noGrp="1"/>
          </p:cNvSpPr>
          <p:nvPr>
            <p:ph type="body" sz="quarter" idx="15"/>
          </p:nvPr>
        </p:nvSpPr>
        <p:spPr>
          <a:xfrm>
            <a:off x="450000" y="830725"/>
            <a:ext cx="10343692" cy="409343"/>
          </a:xfrm>
        </p:spPr>
        <p:txBody>
          <a:bodyPr/>
          <a:lstStyle/>
          <a:p>
            <a:pPr>
              <a:lnSpc>
                <a:spcPct val="95000"/>
              </a:lnSpc>
            </a:pPr>
            <a:r>
              <a:rPr lang="en-US" sz="1400" dirty="0"/>
              <a:t>Immigration has fallen back slightly (albeit still very high mentions), with war, conflict, and terrorism back into the top spot,  with Gaza and Ukraine undoubtedly influencing this shift. Economic worries remain in third place, having increased slightly. </a:t>
            </a:r>
            <a:endParaRPr lang="en-US" sz="1200" dirty="0"/>
          </a:p>
        </p:txBody>
      </p:sp>
      <p:sp>
        <p:nvSpPr>
          <p:cNvPr id="6" name="Text Placeholder 5">
            <a:extLst>
              <a:ext uri="{FF2B5EF4-FFF2-40B4-BE49-F238E27FC236}">
                <a16:creationId xmlns:a16="http://schemas.microsoft.com/office/drawing/2014/main" id="{AF5651BD-5232-89D3-42CC-51BC1B897C10}"/>
              </a:ext>
            </a:extLst>
          </p:cNvPr>
          <p:cNvSpPr>
            <a:spLocks noGrp="1"/>
          </p:cNvSpPr>
          <p:nvPr>
            <p:ph type="body" sz="quarter" idx="17"/>
          </p:nvPr>
        </p:nvSpPr>
        <p:spPr/>
        <p:txBody>
          <a:bodyPr>
            <a:noAutofit/>
          </a:bodyPr>
          <a:lstStyle/>
          <a:p>
            <a:r>
              <a:rPr lang="en-US">
                <a:latin typeface="Barlow" panose="00000500000000000000" pitchFamily="2" charset="0"/>
              </a:rPr>
              <a:t>Base: All Adults aged 18+ years- 2,002 (Aug ‘24 2,504), </a:t>
            </a:r>
          </a:p>
          <a:p>
            <a:r>
              <a:rPr lang="en-US">
                <a:latin typeface="Barlow" panose="00000500000000000000" pitchFamily="2" charset="0"/>
              </a:rPr>
              <a:t>Q.2 Which of the following issues are you personally most concerned about? </a:t>
            </a:r>
          </a:p>
        </p:txBody>
      </p:sp>
      <p:graphicFrame>
        <p:nvGraphicFramePr>
          <p:cNvPr id="3" name="Chart 8">
            <a:extLst>
              <a:ext uri="{FF2B5EF4-FFF2-40B4-BE49-F238E27FC236}">
                <a16:creationId xmlns:a16="http://schemas.microsoft.com/office/drawing/2014/main" id="{7BA0F8E8-7B51-0981-2D19-7FCB81B6EDE8}"/>
              </a:ext>
            </a:extLst>
          </p:cNvPr>
          <p:cNvGraphicFramePr/>
          <p:nvPr>
            <p:custDataLst>
              <p:tags r:id="rId1"/>
            </p:custDataLst>
            <p:extLst>
              <p:ext uri="{D42A27DB-BD31-4B8C-83A1-F6EECF244321}">
                <p14:modId xmlns:p14="http://schemas.microsoft.com/office/powerpoint/2010/main" val="3518379108"/>
              </p:ext>
            </p:extLst>
          </p:nvPr>
        </p:nvGraphicFramePr>
        <p:xfrm>
          <a:off x="438993" y="1360981"/>
          <a:ext cx="11214663" cy="4508194"/>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Arrow Connector 6">
            <a:extLst>
              <a:ext uri="{FF2B5EF4-FFF2-40B4-BE49-F238E27FC236}">
                <a16:creationId xmlns:a16="http://schemas.microsoft.com/office/drawing/2014/main" id="{BC6F1C05-C347-5E03-B45A-97E1B2D14285}"/>
              </a:ext>
            </a:extLst>
          </p:cNvPr>
          <p:cNvCxnSpPr>
            <a:cxnSpLocks/>
          </p:cNvCxnSpPr>
          <p:nvPr/>
        </p:nvCxnSpPr>
        <p:spPr>
          <a:xfrm flipV="1">
            <a:off x="7193779" y="2095691"/>
            <a:ext cx="0" cy="2616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0ADAACB-0423-E767-0F05-E01169AD1425}"/>
              </a:ext>
            </a:extLst>
          </p:cNvPr>
          <p:cNvSpPr txBox="1"/>
          <p:nvPr/>
        </p:nvSpPr>
        <p:spPr>
          <a:xfrm>
            <a:off x="7161880" y="2095691"/>
            <a:ext cx="1009403" cy="261610"/>
          </a:xfrm>
          <a:prstGeom prst="rect">
            <a:avLst/>
          </a:prstGeom>
          <a:noFill/>
        </p:spPr>
        <p:txBody>
          <a:bodyPr wrap="square" rtlCol="0">
            <a:spAutoFit/>
          </a:bodyPr>
          <a:lstStyle/>
          <a:p>
            <a:r>
              <a:rPr lang="en-IE" sz="1100"/>
              <a:t>Up 4%</a:t>
            </a:r>
            <a:endParaRPr lang="en-GB" sz="1100"/>
          </a:p>
        </p:txBody>
      </p:sp>
      <p:graphicFrame>
        <p:nvGraphicFramePr>
          <p:cNvPr id="14" name="Table 13">
            <a:extLst>
              <a:ext uri="{FF2B5EF4-FFF2-40B4-BE49-F238E27FC236}">
                <a16:creationId xmlns:a16="http://schemas.microsoft.com/office/drawing/2014/main" id="{FC901B5D-F1E7-E91C-944E-94953C8FE7C6}"/>
              </a:ext>
            </a:extLst>
          </p:cNvPr>
          <p:cNvGraphicFramePr>
            <a:graphicFrameLocks noGrp="1"/>
          </p:cNvGraphicFramePr>
          <p:nvPr>
            <p:extLst>
              <p:ext uri="{D42A27DB-BD31-4B8C-83A1-F6EECF244321}">
                <p14:modId xmlns:p14="http://schemas.microsoft.com/office/powerpoint/2010/main" val="3653056648"/>
              </p:ext>
            </p:extLst>
          </p:nvPr>
        </p:nvGraphicFramePr>
        <p:xfrm>
          <a:off x="8631777" y="1490720"/>
          <a:ext cx="1658941" cy="4248715"/>
        </p:xfrm>
        <a:graphic>
          <a:graphicData uri="http://schemas.openxmlformats.org/drawingml/2006/table">
            <a:tbl>
              <a:tblPr bandRow="1">
                <a:tableStyleId>{2A488322-F2BA-4B5B-9748-0D474271808F}</a:tableStyleId>
              </a:tblPr>
              <a:tblGrid>
                <a:gridCol w="772149">
                  <a:extLst>
                    <a:ext uri="{9D8B030D-6E8A-4147-A177-3AD203B41FA5}">
                      <a16:colId xmlns:a16="http://schemas.microsoft.com/office/drawing/2014/main" val="916932659"/>
                    </a:ext>
                  </a:extLst>
                </a:gridCol>
                <a:gridCol w="886792">
                  <a:extLst>
                    <a:ext uri="{9D8B030D-6E8A-4147-A177-3AD203B41FA5}">
                      <a16:colId xmlns:a16="http://schemas.microsoft.com/office/drawing/2014/main" val="3412085339"/>
                    </a:ext>
                  </a:extLst>
                </a:gridCol>
              </a:tblGrid>
              <a:tr h="372170">
                <a:tc>
                  <a:txBody>
                    <a:bodyPr/>
                    <a:lstStyle/>
                    <a:p>
                      <a:pPr algn="ctr" fontAlgn="b"/>
                      <a:r>
                        <a:rPr lang="en-IE" sz="1100" b="1" i="0" u="none" strike="noStrike">
                          <a:solidFill>
                            <a:schemeClr val="bg1"/>
                          </a:solidFill>
                          <a:effectLst/>
                          <a:latin typeface="Barlow" panose="00000500000000000000" pitchFamily="2" charset="0"/>
                          <a:cs typeface="Arial" panose="020B0604020202020204" pitchFamily="34" charset="0"/>
                        </a:rPr>
                        <a:t>Aug 24</a:t>
                      </a: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en-IE" sz="1100" b="1" u="none" strike="noStrike">
                          <a:solidFill>
                            <a:schemeClr val="bg1"/>
                          </a:solidFill>
                          <a:effectLst/>
                          <a:latin typeface="Barlow" panose="00000500000000000000" pitchFamily="2" charset="0"/>
                          <a:cs typeface="Arial" panose="020B0604020202020204" pitchFamily="34" charset="0"/>
                        </a:rPr>
                        <a:t>Diff vs 2024</a:t>
                      </a:r>
                      <a:endParaRPr lang="en-IE" sz="1100" b="1" i="0" u="none" strike="noStrike">
                        <a:solidFill>
                          <a:schemeClr val="bg1"/>
                        </a:solidFill>
                        <a:effectLst/>
                        <a:latin typeface="Barlow" panose="00000500000000000000" pitchFamily="2" charset="0"/>
                        <a:cs typeface="Arial" panose="020B0604020202020204" pitchFamily="34" charset="0"/>
                      </a:endParaRP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1984618"/>
                  </a:ext>
                </a:extLst>
              </a:tr>
              <a:tr h="214445">
                <a:tc>
                  <a:txBody>
                    <a:bodyPr/>
                    <a:lstStyle/>
                    <a:p>
                      <a:pPr algn="ctr" fontAlgn="t"/>
                      <a:r>
                        <a:rPr lang="en-US" sz="1100" b="0" i="0" u="none" strike="noStrike">
                          <a:solidFill>
                            <a:srgbClr val="000000"/>
                          </a:solidFill>
                          <a:effectLst/>
                          <a:latin typeface="Barlow" panose="00000500000000000000" pitchFamily="2" charset="0"/>
                        </a:rPr>
                        <a:t>%</a:t>
                      </a:r>
                      <a:endParaRPr lang="en-IE" sz="1100" b="0" i="0" u="none" strike="noStrike">
                        <a:solidFill>
                          <a:srgbClr val="000000"/>
                        </a:solidFill>
                        <a:effectLst/>
                        <a:latin typeface="Barlow" panose="00000500000000000000" pitchFamily="2"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Barlow" panose="00000500000000000000" pitchFamily="2" charset="0"/>
                        </a:rPr>
                        <a:t>%</a:t>
                      </a:r>
                      <a:endParaRPr lang="en-IE" sz="1100" b="0" i="0" u="none" strike="noStrike">
                        <a:solidFill>
                          <a:srgbClr val="000000"/>
                        </a:solidFill>
                        <a:effectLst/>
                        <a:latin typeface="Barlow" panose="00000500000000000000" pitchFamily="2"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92916"/>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41</a:t>
                      </a:r>
                    </a:p>
                  </a:txBody>
                  <a:tcPr marL="7620" marR="7620" marT="7620" marB="0" anchor="ctr">
                    <a:lnT w="28575" cap="flat" cmpd="sng" algn="ctr">
                      <a:solidFill>
                        <a:schemeClr val="tx1"/>
                      </a:solidFill>
                      <a:prstDash val="solid"/>
                      <a:round/>
                      <a:headEnd type="none" w="med" len="med"/>
                      <a:tailEnd type="none" w="med" len="med"/>
                    </a:lnT>
                  </a:tcP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+4</a:t>
                      </a:r>
                    </a:p>
                  </a:txBody>
                  <a:tcPr marL="7620" marR="7620" marT="762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46</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-3</a:t>
                      </a:r>
                    </a:p>
                  </a:txBody>
                  <a:tcPr marL="7620" marR="7620" marT="7620" marB="0" anchor="ctr"/>
                </a:tc>
                <a:extLst>
                  <a:ext uri="{0D108BD9-81ED-4DB2-BD59-A6C34878D82A}">
                    <a16:rowId xmlns:a16="http://schemas.microsoft.com/office/drawing/2014/main" val="701850956"/>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40</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extLst>
                  <a:ext uri="{0D108BD9-81ED-4DB2-BD59-A6C34878D82A}">
                    <a16:rowId xmlns:a16="http://schemas.microsoft.com/office/drawing/2014/main" val="2623079775"/>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36</a:t>
                      </a:r>
                    </a:p>
                  </a:txBody>
                  <a:tcPr marL="7620" marR="7620" marT="7620" marB="0" anchor="ctr"/>
                </a:tc>
                <a:tc>
                  <a:txBody>
                    <a:bodyPr/>
                    <a:lstStyle/>
                    <a:p>
                      <a:pPr algn="ctr" fontAlgn="ctr"/>
                      <a:r>
                        <a:rPr lang="en-GB" sz="1100" b="0" i="0" u="none" strike="noStrike" kern="1200">
                          <a:solidFill>
                            <a:srgbClr val="000000"/>
                          </a:solidFill>
                          <a:effectLst/>
                          <a:latin typeface="Barlow" panose="00000500000000000000" pitchFamily="2" charset="0"/>
                          <a:ea typeface="+mn-ea"/>
                          <a:cs typeface="+mn-cs"/>
                        </a:rPr>
                        <a:t>=</a:t>
                      </a:r>
                      <a:endParaRPr lang="en-IE" sz="1100" b="0" i="0" u="none" strike="noStrike" kern="1200">
                        <a:solidFill>
                          <a:srgbClr val="000000"/>
                        </a:solidFill>
                        <a:effectLst/>
                        <a:latin typeface="Barlow" panose="00000500000000000000" pitchFamily="2" charset="0"/>
                        <a:ea typeface="+mn-ea"/>
                        <a:cs typeface="+mn-cs"/>
                      </a:endParaRPr>
                    </a:p>
                  </a:txBody>
                  <a:tcPr marL="7620" marR="7620" marT="7620" marB="0" anchor="ctr"/>
                </a:tc>
                <a:extLst>
                  <a:ext uri="{0D108BD9-81ED-4DB2-BD59-A6C34878D82A}">
                    <a16:rowId xmlns:a16="http://schemas.microsoft.com/office/drawing/2014/main" val="3171841692"/>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32</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extLst>
                  <a:ext uri="{0D108BD9-81ED-4DB2-BD59-A6C34878D82A}">
                    <a16:rowId xmlns:a16="http://schemas.microsoft.com/office/drawing/2014/main" val="4084600294"/>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26</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extLst>
                  <a:ext uri="{0D108BD9-81ED-4DB2-BD59-A6C34878D82A}">
                    <a16:rowId xmlns:a16="http://schemas.microsoft.com/office/drawing/2014/main" val="882180494"/>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25</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2844597999"/>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29</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-6</a:t>
                      </a:r>
                    </a:p>
                  </a:txBody>
                  <a:tcPr marL="7620" marR="7620" marT="7620" marB="0" anchor="ctr"/>
                </a:tc>
                <a:extLst>
                  <a:ext uri="{0D108BD9-81ED-4DB2-BD59-A6C34878D82A}">
                    <a16:rowId xmlns:a16="http://schemas.microsoft.com/office/drawing/2014/main" val="986089785"/>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10</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+3</a:t>
                      </a:r>
                    </a:p>
                  </a:txBody>
                  <a:tcPr marL="7620" marR="7620" marT="7620" marB="0" anchor="ctr"/>
                </a:tc>
                <a:extLst>
                  <a:ext uri="{0D108BD9-81ED-4DB2-BD59-A6C34878D82A}">
                    <a16:rowId xmlns:a16="http://schemas.microsoft.com/office/drawing/2014/main" val="3172969852"/>
                  </a:ext>
                </a:extLst>
              </a:tr>
              <a:tr h="366210">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14</a:t>
                      </a:r>
                    </a:p>
                  </a:txBody>
                  <a:tcPr marL="7620" marR="7620" marT="7620" marB="0" anchor="ctr"/>
                </a:tc>
                <a:tc>
                  <a:txBody>
                    <a:bodyPr/>
                    <a:lstStyle/>
                    <a:p>
                      <a:pPr algn="ctr" fontAlgn="ctr"/>
                      <a:r>
                        <a:rPr lang="en-IE" sz="1100" b="0" i="0" u="none" strike="noStrike" kern="1200">
                          <a:solidFill>
                            <a:srgbClr val="000000"/>
                          </a:solidFill>
                          <a:effectLst/>
                          <a:latin typeface="Barlow" panose="00000500000000000000" pitchFamily="2" charset="0"/>
                          <a:ea typeface="+mn-ea"/>
                          <a:cs typeface="+mn-cs"/>
                        </a:rPr>
                        <a:t>-3</a:t>
                      </a:r>
                    </a:p>
                  </a:txBody>
                  <a:tcPr marL="7620" marR="7620" marT="7620" marB="0" anchor="ctr"/>
                </a:tc>
                <a:extLst>
                  <a:ext uri="{0D108BD9-81ED-4DB2-BD59-A6C34878D82A}">
                    <a16:rowId xmlns:a16="http://schemas.microsoft.com/office/drawing/2014/main" val="3792287003"/>
                  </a:ext>
                </a:extLst>
              </a:tr>
            </a:tbl>
          </a:graphicData>
        </a:graphic>
      </p:graphicFrame>
      <p:cxnSp>
        <p:nvCxnSpPr>
          <p:cNvPr id="8" name="Straight Arrow Connector 7">
            <a:extLst>
              <a:ext uri="{FF2B5EF4-FFF2-40B4-BE49-F238E27FC236}">
                <a16:creationId xmlns:a16="http://schemas.microsoft.com/office/drawing/2014/main" id="{D71A2F63-4A5E-DA5D-6674-1621A6E89D43}"/>
              </a:ext>
            </a:extLst>
          </p:cNvPr>
          <p:cNvCxnSpPr>
            <a:cxnSpLocks/>
          </p:cNvCxnSpPr>
          <p:nvPr/>
        </p:nvCxnSpPr>
        <p:spPr>
          <a:xfrm>
            <a:off x="6148689" y="4698533"/>
            <a:ext cx="0" cy="20150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83B61D3-A39D-C7BC-5FAC-FF3F8C9104E7}"/>
              </a:ext>
            </a:extLst>
          </p:cNvPr>
          <p:cNvSpPr txBox="1"/>
          <p:nvPr/>
        </p:nvSpPr>
        <p:spPr>
          <a:xfrm>
            <a:off x="6148689" y="4698533"/>
            <a:ext cx="1009403" cy="261610"/>
          </a:xfrm>
          <a:prstGeom prst="rect">
            <a:avLst/>
          </a:prstGeom>
          <a:noFill/>
        </p:spPr>
        <p:txBody>
          <a:bodyPr wrap="square" rtlCol="0">
            <a:spAutoFit/>
          </a:bodyPr>
          <a:lstStyle/>
          <a:p>
            <a:r>
              <a:rPr lang="en-IE" sz="1100"/>
              <a:t>Down 6%</a:t>
            </a:r>
            <a:endParaRPr lang="en-GB" sz="1100"/>
          </a:p>
        </p:txBody>
      </p:sp>
    </p:spTree>
    <p:extLst>
      <p:ext uri="{BB962C8B-B14F-4D97-AF65-F5344CB8AC3E}">
        <p14:creationId xmlns:p14="http://schemas.microsoft.com/office/powerpoint/2010/main" val="2620930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71B9DFB5-8A82-5704-D35C-53AF91DA4D01}"/>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p:txBody>
          <a:bodyPr>
            <a:normAutofit/>
          </a:bodyPr>
          <a:lstStyle/>
          <a:p>
            <a:r>
              <a:rPr lang="en-IE"/>
              <a:t>Issues of Personal Concern x Segments</a:t>
            </a:r>
          </a:p>
        </p:txBody>
      </p:sp>
      <p:sp>
        <p:nvSpPr>
          <p:cNvPr id="6" name="Text Placeholder 5">
            <a:extLst>
              <a:ext uri="{FF2B5EF4-FFF2-40B4-BE49-F238E27FC236}">
                <a16:creationId xmlns:a16="http://schemas.microsoft.com/office/drawing/2014/main" id="{AF5651BD-5232-89D3-42CC-51BC1B897C10}"/>
              </a:ext>
            </a:extLst>
          </p:cNvPr>
          <p:cNvSpPr>
            <a:spLocks noGrp="1"/>
          </p:cNvSpPr>
          <p:nvPr>
            <p:ph type="body" sz="quarter" idx="17"/>
          </p:nvPr>
        </p:nvSpPr>
        <p:spPr/>
        <p:txBody>
          <a:bodyPr>
            <a:noAutofit/>
          </a:bodyPr>
          <a:lstStyle/>
          <a:p>
            <a:r>
              <a:rPr lang="en-US" sz="1000"/>
              <a:t>Base: All Adults aged 18+ years- 2,002 </a:t>
            </a:r>
          </a:p>
          <a:p>
            <a:r>
              <a:rPr lang="en-US" sz="1000"/>
              <a:t>Q.2 Which of the following issues are you personally most concerned about? </a:t>
            </a:r>
          </a:p>
        </p:txBody>
      </p:sp>
      <p:sp>
        <p:nvSpPr>
          <p:cNvPr id="9" name="Placeholder 1">
            <a:extLst>
              <a:ext uri="{FF2B5EF4-FFF2-40B4-BE49-F238E27FC236}">
                <a16:creationId xmlns:a16="http://schemas.microsoft.com/office/drawing/2014/main" id="{E19FC19F-782B-5D52-BDDA-4D1609B8D1C5}"/>
              </a:ext>
            </a:extLst>
          </p:cNvPr>
          <p:cNvSpPr/>
          <p:nvPr/>
        </p:nvSpPr>
        <p:spPr>
          <a:xfrm rot="5400000">
            <a:off x="8549607" y="1925153"/>
            <a:ext cx="4205277" cy="2717558"/>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144000" bIns="144000" rtlCol="0" anchor="t"/>
          <a:lstStyle/>
          <a:p>
            <a:pPr algn="ctr">
              <a:lnSpc>
                <a:spcPct val="110000"/>
              </a:lnSpc>
              <a:spcAft>
                <a:spcPts val="600"/>
              </a:spcAft>
            </a:pPr>
            <a:endParaRPr lang="en-US" sz="1400">
              <a:solidFill>
                <a:schemeClr val="bg1"/>
              </a:solidFill>
              <a:latin typeface="Barlow" panose="00000500000000000000" pitchFamily="2" charset="0"/>
            </a:endParaRPr>
          </a:p>
          <a:p>
            <a:pPr>
              <a:spcAft>
                <a:spcPts val="600"/>
              </a:spcAft>
            </a:pPr>
            <a:r>
              <a:rPr lang="en-IE" sz="1400" b="1" dirty="0">
                <a:solidFill>
                  <a:schemeClr val="bg1"/>
                </a:solidFill>
                <a:latin typeface="Barlow" panose="00000500000000000000" pitchFamily="2" charset="0"/>
              </a:rPr>
              <a:t>Concerns about immigration and economic crises are driven by disengaged and (to a lesser extent) empathisers. </a:t>
            </a:r>
          </a:p>
          <a:p>
            <a:pPr>
              <a:spcAft>
                <a:spcPts val="600"/>
              </a:spcAft>
            </a:pPr>
            <a:r>
              <a:rPr lang="en-IE" sz="1400" b="1" dirty="0">
                <a:solidFill>
                  <a:schemeClr val="bg1"/>
                </a:solidFill>
                <a:latin typeface="Barlow" panose="00000500000000000000" pitchFamily="2" charset="0"/>
              </a:rPr>
              <a:t>Notably, disengaged and multilateralists also show much lower levels of concern regarding populism, compared to all other segments. </a:t>
            </a:r>
          </a:p>
          <a:p>
            <a:pPr>
              <a:spcAft>
                <a:spcPts val="600"/>
              </a:spcAft>
            </a:pPr>
            <a:r>
              <a:rPr lang="en-IE" sz="1400" b="1" dirty="0">
                <a:solidFill>
                  <a:schemeClr val="bg1"/>
                </a:solidFill>
                <a:latin typeface="Barlow" panose="00000500000000000000" pitchFamily="2" charset="0"/>
              </a:rPr>
              <a:t>Multilateralists, Community Champions, and Global Citizens continue to display more concern for climate/environment than the average.</a:t>
            </a:r>
          </a:p>
          <a:p>
            <a:pPr>
              <a:spcAft>
                <a:spcPts val="600"/>
              </a:spcAft>
            </a:pPr>
            <a:endParaRPr lang="en-IE" sz="1400" b="1" dirty="0">
              <a:solidFill>
                <a:schemeClr val="bg1"/>
              </a:solidFill>
              <a:latin typeface="Barlow" panose="00000500000000000000" pitchFamily="2" charset="0"/>
            </a:endParaRPr>
          </a:p>
        </p:txBody>
      </p:sp>
      <p:grpSp>
        <p:nvGrpSpPr>
          <p:cNvPr id="10" name="Group 9">
            <a:extLst>
              <a:ext uri="{FF2B5EF4-FFF2-40B4-BE49-F238E27FC236}">
                <a16:creationId xmlns:a16="http://schemas.microsoft.com/office/drawing/2014/main" id="{3F006EA0-08AB-360D-4052-943D62EFC3D0}"/>
              </a:ext>
            </a:extLst>
          </p:cNvPr>
          <p:cNvGrpSpPr/>
          <p:nvPr/>
        </p:nvGrpSpPr>
        <p:grpSpPr>
          <a:xfrm>
            <a:off x="6934235" y="403532"/>
            <a:ext cx="2359232" cy="456557"/>
            <a:chOff x="9641528" y="618763"/>
            <a:chExt cx="2436173" cy="595502"/>
          </a:xfrm>
        </p:grpSpPr>
        <p:sp>
          <p:nvSpPr>
            <p:cNvPr id="11" name="Rectangle 10">
              <a:extLst>
                <a:ext uri="{FF2B5EF4-FFF2-40B4-BE49-F238E27FC236}">
                  <a16:creationId xmlns:a16="http://schemas.microsoft.com/office/drawing/2014/main" id="{92BA757C-CDDD-3EAC-7B2C-0D3FC71B69B0}"/>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37702980-7175-04DF-33C0-351FC4E34759}"/>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3" name="Rectangle 12">
              <a:extLst>
                <a:ext uri="{FF2B5EF4-FFF2-40B4-BE49-F238E27FC236}">
                  <a16:creationId xmlns:a16="http://schemas.microsoft.com/office/drawing/2014/main" id="{73BD97B9-127D-C854-1BF3-9A88B1E19D45}"/>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4" name="TextBox 13">
              <a:extLst>
                <a:ext uri="{FF2B5EF4-FFF2-40B4-BE49-F238E27FC236}">
                  <a16:creationId xmlns:a16="http://schemas.microsoft.com/office/drawing/2014/main" id="{237D8DF0-3743-09F1-50E2-321E43E72781}"/>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5" name="Table 4">
            <a:extLst>
              <a:ext uri="{FF2B5EF4-FFF2-40B4-BE49-F238E27FC236}">
                <a16:creationId xmlns:a16="http://schemas.microsoft.com/office/drawing/2014/main" id="{FC19408C-9828-62CE-AF5C-11B136AF24BC}"/>
              </a:ext>
            </a:extLst>
          </p:cNvPr>
          <p:cNvGraphicFramePr>
            <a:graphicFrameLocks noGrp="1"/>
          </p:cNvGraphicFramePr>
          <p:nvPr>
            <p:extLst>
              <p:ext uri="{D42A27DB-BD31-4B8C-83A1-F6EECF244321}">
                <p14:modId xmlns:p14="http://schemas.microsoft.com/office/powerpoint/2010/main" val="4126452321"/>
              </p:ext>
            </p:extLst>
          </p:nvPr>
        </p:nvGraphicFramePr>
        <p:xfrm>
          <a:off x="526200" y="1181292"/>
          <a:ext cx="8379674" cy="4205278"/>
        </p:xfrm>
        <a:graphic>
          <a:graphicData uri="http://schemas.openxmlformats.org/drawingml/2006/table">
            <a:tbl>
              <a:tblPr/>
              <a:tblGrid>
                <a:gridCol w="3293325">
                  <a:extLst>
                    <a:ext uri="{9D8B030D-6E8A-4147-A177-3AD203B41FA5}">
                      <a16:colId xmlns:a16="http://schemas.microsoft.com/office/drawing/2014/main" val="866667239"/>
                    </a:ext>
                  </a:extLst>
                </a:gridCol>
                <a:gridCol w="504825">
                  <a:extLst>
                    <a:ext uri="{9D8B030D-6E8A-4147-A177-3AD203B41FA5}">
                      <a16:colId xmlns:a16="http://schemas.microsoft.com/office/drawing/2014/main" val="2784796442"/>
                    </a:ext>
                  </a:extLst>
                </a:gridCol>
                <a:gridCol w="676275">
                  <a:extLst>
                    <a:ext uri="{9D8B030D-6E8A-4147-A177-3AD203B41FA5}">
                      <a16:colId xmlns:a16="http://schemas.microsoft.com/office/drawing/2014/main" val="3329677230"/>
                    </a:ext>
                  </a:extLst>
                </a:gridCol>
                <a:gridCol w="742950">
                  <a:extLst>
                    <a:ext uri="{9D8B030D-6E8A-4147-A177-3AD203B41FA5}">
                      <a16:colId xmlns:a16="http://schemas.microsoft.com/office/drawing/2014/main" val="3833170613"/>
                    </a:ext>
                  </a:extLst>
                </a:gridCol>
                <a:gridCol w="800100">
                  <a:extLst>
                    <a:ext uri="{9D8B030D-6E8A-4147-A177-3AD203B41FA5}">
                      <a16:colId xmlns:a16="http://schemas.microsoft.com/office/drawing/2014/main" val="504966653"/>
                    </a:ext>
                  </a:extLst>
                </a:gridCol>
                <a:gridCol w="790575">
                  <a:extLst>
                    <a:ext uri="{9D8B030D-6E8A-4147-A177-3AD203B41FA5}">
                      <a16:colId xmlns:a16="http://schemas.microsoft.com/office/drawing/2014/main" val="4102775542"/>
                    </a:ext>
                  </a:extLst>
                </a:gridCol>
                <a:gridCol w="661614">
                  <a:extLst>
                    <a:ext uri="{9D8B030D-6E8A-4147-A177-3AD203B41FA5}">
                      <a16:colId xmlns:a16="http://schemas.microsoft.com/office/drawing/2014/main" val="2880838607"/>
                    </a:ext>
                  </a:extLst>
                </a:gridCol>
                <a:gridCol w="910010">
                  <a:extLst>
                    <a:ext uri="{9D8B030D-6E8A-4147-A177-3AD203B41FA5}">
                      <a16:colId xmlns:a16="http://schemas.microsoft.com/office/drawing/2014/main" val="4014262468"/>
                    </a:ext>
                  </a:extLst>
                </a:gridCol>
              </a:tblGrid>
              <a:tr h="282846">
                <a:tc rowSpan="2">
                  <a:txBody>
                    <a:bodyPr/>
                    <a:lstStyle/>
                    <a:p>
                      <a:pPr algn="l" rtl="0" fontAlgn="t">
                        <a:buNone/>
                      </a:pPr>
                      <a:r>
                        <a:rPr lang="en-IE" sz="1050" b="0" i="0" u="none" strike="noStrike">
                          <a:solidFill>
                            <a:srgbClr val="000000"/>
                          </a:solidFill>
                          <a:effectLst/>
                          <a:latin typeface="Barlow" panose="00000500000000000000" pitchFamily="2" charset="0"/>
                        </a:rPr>
                        <a:t> </a:t>
                      </a:r>
                    </a:p>
                  </a:txBody>
                  <a:tcPr marL="8322" marR="8322" marT="8322" marB="0">
                    <a:lnL w="12700" cap="flat" cmpd="sng" algn="ctr">
                      <a:solidFill>
                        <a:schemeClr val="tx1">
                          <a:lumMod val="50000"/>
                          <a:lumOff val="5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rowSpan="2">
                  <a:txBody>
                    <a:bodyPr/>
                    <a:lstStyle/>
                    <a:p>
                      <a:pPr algn="ctr" rtl="0" fontAlgn="ctr">
                        <a:buNone/>
                      </a:pPr>
                      <a:r>
                        <a:rPr lang="en-IE" sz="1050" b="1" i="0" u="none" strike="noStrike">
                          <a:solidFill>
                            <a:schemeClr val="bg1"/>
                          </a:solidFill>
                          <a:effectLst/>
                          <a:latin typeface="Barlow" panose="00000500000000000000" pitchFamily="2" charset="0"/>
                        </a:rPr>
                        <a:t>Total</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gridSpan="6">
                  <a:txBody>
                    <a:bodyPr/>
                    <a:lstStyle/>
                    <a:p>
                      <a:pPr algn="ctr" fontAlgn="ctr">
                        <a:buNone/>
                      </a:pPr>
                      <a:r>
                        <a:rPr lang="en-IE" sz="1050" b="1" i="0" u="none" strike="noStrike" kern="1200">
                          <a:solidFill>
                            <a:srgbClr val="FFFFFF"/>
                          </a:solidFill>
                          <a:effectLst/>
                          <a:latin typeface="Barlow" panose="00000500000000000000" pitchFamily="2" charset="0"/>
                          <a:ea typeface="+mn-ea"/>
                          <a:cs typeface="+mn-cs"/>
                        </a:rPr>
                        <a:t> Segment</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891828380"/>
                  </a:ext>
                </a:extLst>
              </a:tr>
              <a:tr h="786667">
                <a:tc vMerge="1">
                  <a:txBody>
                    <a:bodyPr/>
                    <a:lstStyle/>
                    <a:p>
                      <a:endParaRPr lang="en-IE"/>
                    </a:p>
                  </a:txBody>
                  <a:tcPr/>
                </a:tc>
                <a:tc vMerge="1">
                  <a:txBody>
                    <a:bodyPr/>
                    <a:lstStyle/>
                    <a:p>
                      <a:endParaRPr lang="en-IE"/>
                    </a:p>
                  </a:txBody>
                  <a:tcPr/>
                </a:tc>
                <a:tc>
                  <a:txBody>
                    <a:bodyPr/>
                    <a:lstStyle/>
                    <a:p>
                      <a:pPr algn="ctr" rtl="0" fontAlgn="ctr">
                        <a:buNone/>
                      </a:pPr>
                      <a:r>
                        <a:rPr lang="en-IE" sz="1050" b="1" i="0" u="none" strike="noStrike" kern="1200" dirty="0" err="1">
                          <a:solidFill>
                            <a:srgbClr val="FFFFFF"/>
                          </a:solidFill>
                          <a:effectLst/>
                          <a:latin typeface="Barlow" panose="00000500000000000000" pitchFamily="2" charset="0"/>
                          <a:ea typeface="+mn-ea"/>
                          <a:cs typeface="+mn-cs"/>
                        </a:rPr>
                        <a:t>Multilaterlists</a:t>
                      </a:r>
                      <a:endParaRPr lang="en-IE" sz="1050" b="1" i="0" u="none" strike="noStrike" kern="1200" dirty="0">
                        <a:solidFill>
                          <a:srgbClr val="FFFFFF"/>
                        </a:solidFill>
                        <a:effectLst/>
                        <a:latin typeface="Barlow" panose="00000500000000000000" pitchFamily="2" charset="0"/>
                        <a:ea typeface="+mn-ea"/>
                        <a:cs typeface="+mn-cs"/>
                      </a:endParaRPr>
                    </a:p>
                  </a:txBody>
                  <a:tcPr marL="8322" marR="8322"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kern="1200">
                          <a:solidFill>
                            <a:srgbClr val="FFFFFF"/>
                          </a:solidFill>
                          <a:effectLst/>
                          <a:latin typeface="Barlow" panose="00000500000000000000" pitchFamily="2" charset="0"/>
                          <a:ea typeface="+mn-ea"/>
                          <a:cs typeface="+mn-cs"/>
                        </a:rPr>
                        <a:t>Community Champions</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kern="1200">
                          <a:solidFill>
                            <a:srgbClr val="FFFFFF"/>
                          </a:solidFill>
                          <a:effectLst/>
                          <a:latin typeface="Barlow" panose="00000500000000000000" pitchFamily="2" charset="0"/>
                          <a:ea typeface="+mn-ea"/>
                          <a:cs typeface="+mn-cs"/>
                        </a:rPr>
                        <a:t>Disengaged</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kern="1200">
                          <a:solidFill>
                            <a:srgbClr val="FFFFFF"/>
                          </a:solidFill>
                          <a:effectLst/>
                          <a:latin typeface="Barlow" panose="00000500000000000000" pitchFamily="2" charset="0"/>
                          <a:ea typeface="+mn-ea"/>
                          <a:cs typeface="+mn-cs"/>
                        </a:rPr>
                        <a:t>Empathisers</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kern="1200" dirty="0">
                          <a:solidFill>
                            <a:srgbClr val="FFFFFF"/>
                          </a:solidFill>
                          <a:effectLst/>
                          <a:latin typeface="Barlow" panose="00000500000000000000" pitchFamily="2" charset="0"/>
                          <a:ea typeface="+mn-ea"/>
                          <a:cs typeface="+mn-cs"/>
                        </a:rPr>
                        <a:t>Global Citizens</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kern="1200">
                          <a:solidFill>
                            <a:srgbClr val="FFFFFF"/>
                          </a:solidFill>
                          <a:effectLst/>
                          <a:latin typeface="Barlow" panose="00000500000000000000" pitchFamily="2" charset="0"/>
                          <a:ea typeface="+mn-ea"/>
                          <a:cs typeface="+mn-cs"/>
                        </a:rPr>
                        <a:t>Pragmatists</a:t>
                      </a:r>
                    </a:p>
                  </a:txBody>
                  <a:tcPr marL="8322" marR="8322" marT="8322" marB="0" anchor="ctr">
                    <a:lnL w="12700" cap="flat" cmpd="sng" algn="ctr">
                      <a:solidFill>
                        <a:srgbClr val="FFFFFF"/>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121B5A"/>
                    </a:solidFill>
                  </a:tcPr>
                </a:tc>
                <a:extLst>
                  <a:ext uri="{0D108BD9-81ED-4DB2-BD59-A6C34878D82A}">
                    <a16:rowId xmlns:a16="http://schemas.microsoft.com/office/drawing/2014/main" val="1847317922"/>
                  </a:ext>
                </a:extLst>
              </a:tr>
              <a:tr h="194457">
                <a:tc>
                  <a:txBody>
                    <a:bodyPr/>
                    <a:lstStyle/>
                    <a:p>
                      <a:pPr algn="l" rtl="0" fontAlgn="t">
                        <a:buNone/>
                      </a:pPr>
                      <a:r>
                        <a:rPr lang="en-IE" sz="1100" b="1" i="1" u="none" strike="noStrike">
                          <a:solidFill>
                            <a:srgbClr val="000000"/>
                          </a:solidFill>
                          <a:effectLst/>
                          <a:latin typeface="Barlow" panose="00000500000000000000" pitchFamily="2" charset="0"/>
                        </a:rPr>
                        <a:t>Base:</a:t>
                      </a:r>
                    </a:p>
                  </a:txBody>
                  <a:tcPr marL="8322"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2002</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397</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169</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317</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497</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350</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272</a:t>
                      </a:r>
                    </a:p>
                  </a:txBody>
                  <a:tcPr marL="8322" marR="8322" marT="8322" marB="0" anchor="ctr">
                    <a:lnL w="6350" cap="flat" cmpd="sng" algn="ctr">
                      <a:solidFill>
                        <a:srgbClr val="000000"/>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extLst>
                  <a:ext uri="{0D108BD9-81ED-4DB2-BD59-A6C34878D82A}">
                    <a16:rowId xmlns:a16="http://schemas.microsoft.com/office/drawing/2014/main" val="3099804809"/>
                  </a:ext>
                </a:extLst>
              </a:tr>
              <a:tr h="194457">
                <a:tc>
                  <a:txBody>
                    <a:bodyPr/>
                    <a:lstStyle/>
                    <a:p>
                      <a:pPr algn="l" rtl="0" fontAlgn="t">
                        <a:buNone/>
                      </a:pPr>
                      <a:r>
                        <a:rPr lang="en-IE" sz="1100" b="0" i="0" u="none" strike="noStrike">
                          <a:solidFill>
                            <a:srgbClr val="000000"/>
                          </a:solidFill>
                          <a:effectLst/>
                          <a:latin typeface="Barlow" panose="00000500000000000000" pitchFamily="2" charset="0"/>
                        </a:rPr>
                        <a:t> </a:t>
                      </a:r>
                    </a:p>
                  </a:txBody>
                  <a:tcPr marL="8322"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w="6350" cap="flat" cmpd="sng" algn="ctr">
                      <a:solidFill>
                        <a:srgbClr val="000000"/>
                      </a:solidFill>
                      <a:prstDash val="solid"/>
                      <a:round/>
                      <a:headEnd type="none" w="med" len="med"/>
                      <a:tailEnd type="none" w="med" len="med"/>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n-IE" sz="1100" b="0" i="0" u="none" strike="noStrike">
                          <a:solidFill>
                            <a:srgbClr val="000000"/>
                          </a:solidFill>
                          <a:effectLst/>
                          <a:latin typeface="Barlow" panose="00000500000000000000" pitchFamily="2" charset="0"/>
                        </a:rPr>
                        <a:t>%</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4581580"/>
                  </a:ext>
                </a:extLst>
              </a:tr>
              <a:tr h="263109">
                <a:tc>
                  <a:txBody>
                    <a:bodyPr/>
                    <a:lstStyle/>
                    <a:p>
                      <a:pPr algn="l" fontAlgn="t">
                        <a:buNone/>
                      </a:pPr>
                      <a:r>
                        <a:rPr lang="en-IE" sz="1100" b="0" i="0" u="none" strike="noStrike">
                          <a:solidFill>
                            <a:srgbClr val="000000"/>
                          </a:solidFill>
                          <a:effectLst/>
                          <a:latin typeface="Barlow" panose="00000500000000000000" pitchFamily="2" charset="0"/>
                        </a:rPr>
                        <a:t>War, conflict, terrorism</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45</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8322" marR="8322" marT="832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8322" marR="8322" marT="832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32</a:t>
                      </a:r>
                    </a:p>
                  </a:txBody>
                  <a:tcPr marL="8322" marR="8322" marT="8322" marB="0" anchor="ctr">
                    <a:lnL>
                      <a:noFill/>
                    </a:lnL>
                    <a:lnR>
                      <a:noFill/>
                    </a:lnR>
                    <a:lnT w="6350" cap="flat" cmpd="sng" algn="ctr">
                      <a:solidFill>
                        <a:srgbClr val="000000"/>
                      </a:solidFill>
                      <a:prstDash val="solid"/>
                      <a:round/>
                      <a:headEnd type="none" w="med" len="med"/>
                      <a:tailEnd type="none" w="med" len="med"/>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8322" marR="8322" marT="832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43</a:t>
                      </a:r>
                    </a:p>
                  </a:txBody>
                  <a:tcPr marL="8322" marR="8322" marT="832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50</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84539057"/>
                  </a:ext>
                </a:extLst>
              </a:tr>
              <a:tr h="247490">
                <a:tc>
                  <a:txBody>
                    <a:bodyPr/>
                    <a:lstStyle/>
                    <a:p>
                      <a:pPr algn="l" fontAlgn="t">
                        <a:buNone/>
                      </a:pPr>
                      <a:r>
                        <a:rPr lang="en-IE" sz="1100" b="0" i="0" u="none" strike="noStrike">
                          <a:solidFill>
                            <a:srgbClr val="000000"/>
                          </a:solidFill>
                          <a:effectLst/>
                          <a:latin typeface="Barlow" panose="00000500000000000000" pitchFamily="2" charset="0"/>
                        </a:rPr>
                        <a:t>Immigration, migration, refugees</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43</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31</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17</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80</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dirty="0">
                          <a:solidFill>
                            <a:srgbClr val="000000"/>
                          </a:solidFill>
                          <a:effectLst/>
                          <a:latin typeface="Barlow" panose="00000500000000000000" pitchFamily="2" charset="0"/>
                        </a:rPr>
                        <a:t>48</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47</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59298036"/>
                  </a:ext>
                </a:extLst>
              </a:tr>
              <a:tr h="247490">
                <a:tc>
                  <a:txBody>
                    <a:bodyPr/>
                    <a:lstStyle/>
                    <a:p>
                      <a:pPr algn="l" fontAlgn="t">
                        <a:buNone/>
                      </a:pPr>
                      <a:r>
                        <a:rPr lang="en-GB" sz="1100" b="0" i="0" u="none" strike="noStrike">
                          <a:solidFill>
                            <a:srgbClr val="000000"/>
                          </a:solidFill>
                          <a:effectLst/>
                          <a:latin typeface="Barlow" panose="00000500000000000000" pitchFamily="2" charset="0"/>
                        </a:rPr>
                        <a:t>Economic crises, job security, wages</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42</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35</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56</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45</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40</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550318764"/>
                  </a:ext>
                </a:extLst>
              </a:tr>
              <a:tr h="371236">
                <a:tc>
                  <a:txBody>
                    <a:bodyPr/>
                    <a:lstStyle/>
                    <a:p>
                      <a:pPr algn="l" fontAlgn="t">
                        <a:buNone/>
                      </a:pPr>
                      <a:r>
                        <a:rPr lang="en-IE" sz="1100" b="0" i="0" u="none" strike="noStrike">
                          <a:solidFill>
                            <a:srgbClr val="000000"/>
                          </a:solidFill>
                          <a:effectLst/>
                          <a:latin typeface="Barlow" panose="00000500000000000000" pitchFamily="2" charset="0"/>
                        </a:rPr>
                        <a:t>Climate change, the environment, biodiversity, pollution</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36</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43</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dirty="0">
                          <a:solidFill>
                            <a:srgbClr val="000000"/>
                          </a:solidFill>
                          <a:effectLst/>
                          <a:latin typeface="Barlow" panose="00000500000000000000" pitchFamily="2" charset="0"/>
                        </a:rPr>
                        <a:t>51</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31</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49</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32</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88436103"/>
                  </a:ext>
                </a:extLst>
              </a:tr>
              <a:tr h="247490">
                <a:tc>
                  <a:txBody>
                    <a:bodyPr/>
                    <a:lstStyle/>
                    <a:p>
                      <a:pPr algn="l" fontAlgn="t">
                        <a:buNone/>
                      </a:pPr>
                      <a:r>
                        <a:rPr lang="en-GB" sz="1100" b="0" i="0" u="none" strike="noStrike">
                          <a:solidFill>
                            <a:srgbClr val="000000"/>
                          </a:solidFill>
                          <a:effectLst/>
                          <a:latin typeface="Barlow" panose="00000500000000000000" pitchFamily="2" charset="0"/>
                        </a:rPr>
                        <a:t>Inequality between the rich and the poor</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33</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31</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35</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27</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692218182"/>
                  </a:ext>
                </a:extLst>
              </a:tr>
              <a:tr h="247490">
                <a:tc>
                  <a:txBody>
                    <a:bodyPr/>
                    <a:lstStyle/>
                    <a:p>
                      <a:pPr algn="l" fontAlgn="t">
                        <a:buNone/>
                      </a:pPr>
                      <a:r>
                        <a:rPr lang="en-IE" sz="1100" b="0" i="0" u="none" strike="noStrike">
                          <a:solidFill>
                            <a:srgbClr val="000000"/>
                          </a:solidFill>
                          <a:effectLst/>
                          <a:latin typeface="Barlow" panose="00000500000000000000" pitchFamily="2" charset="0"/>
                        </a:rPr>
                        <a:t>Populism, nationalism, political extremism</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34</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dirty="0">
                          <a:solidFill>
                            <a:srgbClr val="000000"/>
                          </a:solidFill>
                          <a:effectLst/>
                          <a:latin typeface="Barlow" panose="00000500000000000000" pitchFamily="2" charset="0"/>
                        </a:rPr>
                        <a:t>40</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16</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18</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35</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36</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644400785"/>
                  </a:ext>
                </a:extLst>
              </a:tr>
              <a:tr h="247490">
                <a:tc>
                  <a:txBody>
                    <a:bodyPr/>
                    <a:lstStyle/>
                    <a:p>
                      <a:pPr algn="l" fontAlgn="t">
                        <a:buNone/>
                      </a:pPr>
                      <a:r>
                        <a:rPr lang="en-GB" sz="1100" b="0" i="0" u="none" strike="noStrike">
                          <a:solidFill>
                            <a:srgbClr val="000000"/>
                          </a:solidFill>
                          <a:effectLst/>
                          <a:latin typeface="Barlow" panose="00000500000000000000" pitchFamily="2" charset="0"/>
                        </a:rPr>
                        <a:t>Fake news, corruption of information</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21</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18</a:t>
                      </a:r>
                    </a:p>
                  </a:txBody>
                  <a:tcPr marL="8322" marR="8322" marT="8322"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31</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29</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40233674"/>
                  </a:ext>
                </a:extLst>
              </a:tr>
              <a:tr h="371236">
                <a:tc>
                  <a:txBody>
                    <a:bodyPr/>
                    <a:lstStyle/>
                    <a:p>
                      <a:pPr algn="l" fontAlgn="t">
                        <a:buNone/>
                      </a:pPr>
                      <a:r>
                        <a:rPr lang="en-GB" sz="1100" b="0" i="0" u="none" strike="noStrike">
                          <a:solidFill>
                            <a:srgbClr val="000000"/>
                          </a:solidFill>
                          <a:effectLst/>
                          <a:latin typeface="Barlow" panose="00000500000000000000" pitchFamily="2" charset="0"/>
                        </a:rPr>
                        <a:t>Education, healthcare, clean water and hunger in developing countries</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23</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18</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24</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20</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30</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20</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21</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079688699"/>
                  </a:ext>
                </a:extLst>
              </a:tr>
              <a:tr h="247490">
                <a:tc>
                  <a:txBody>
                    <a:bodyPr/>
                    <a:lstStyle/>
                    <a:p>
                      <a:pPr algn="l" fontAlgn="t">
                        <a:buNone/>
                      </a:pPr>
                      <a:r>
                        <a:rPr lang="en-IE" sz="1100" b="0" i="0" u="none" strike="noStrike">
                          <a:solidFill>
                            <a:srgbClr val="000000"/>
                          </a:solidFill>
                          <a:effectLst/>
                          <a:latin typeface="Barlow" panose="00000500000000000000" pitchFamily="2" charset="0"/>
                        </a:rPr>
                        <a:t>Technology, automation, artificial intelligence</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12</a:t>
                      </a:r>
                    </a:p>
                  </a:txBody>
                  <a:tcPr marL="8322" marR="8322" marT="832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21</a:t>
                      </a:r>
                    </a:p>
                  </a:txBody>
                  <a:tcPr marL="8322" marR="8322" marT="832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8322" marR="8322" marT="832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90789913"/>
                  </a:ext>
                </a:extLst>
              </a:tr>
              <a:tr h="256330">
                <a:tc>
                  <a:txBody>
                    <a:bodyPr/>
                    <a:lstStyle/>
                    <a:p>
                      <a:pPr algn="l" fontAlgn="t">
                        <a:buNone/>
                      </a:pPr>
                      <a:r>
                        <a:rPr lang="en-IE" sz="1100" b="0" i="0" u="none" strike="noStrike">
                          <a:solidFill>
                            <a:srgbClr val="000000"/>
                          </a:solidFill>
                          <a:effectLst/>
                          <a:latin typeface="Barlow" panose="00000500000000000000" pitchFamily="2" charset="0"/>
                        </a:rPr>
                        <a:t>Global diseases and pandemics</a:t>
                      </a:r>
                    </a:p>
                  </a:txBody>
                  <a:tcPr marL="72000" marR="8322" marT="8322" marB="0">
                    <a:lnL w="12700" cap="flat" cmpd="sng" algn="ctr">
                      <a:solidFill>
                        <a:schemeClr val="tx1">
                          <a:lumMod val="50000"/>
                          <a:lumOff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8322" marR="8322" marT="8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14</a:t>
                      </a:r>
                    </a:p>
                  </a:txBody>
                  <a:tcPr marL="8322" marR="8322" marT="8322"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8</a:t>
                      </a:r>
                    </a:p>
                  </a:txBody>
                  <a:tcPr marL="8322" marR="8322" marT="8322" marB="0" anchor="ctr">
                    <a:lnL>
                      <a:noFill/>
                    </a:lnL>
                    <a:lnR>
                      <a:noFill/>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8322" marR="8322" marT="8322" marB="0" anchor="ctr">
                    <a:lnL>
                      <a:noFill/>
                    </a:lnL>
                    <a:lnR>
                      <a:noFill/>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8322" marR="8322" marT="8322" marB="0" anchor="ctr">
                    <a:lnL>
                      <a:noFill/>
                    </a:lnL>
                    <a:lnR>
                      <a:noFill/>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8322" marR="8322" marT="8322" marB="0" anchor="ctr">
                    <a:lnL>
                      <a:noFill/>
                    </a:lnL>
                    <a:lnR>
                      <a:noFill/>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8</a:t>
                      </a:r>
                    </a:p>
                  </a:txBody>
                  <a:tcPr marL="8322" marR="8322" marT="8322" marB="0" anchor="ctr">
                    <a:lnL>
                      <a:noFill/>
                    </a:lnL>
                    <a:lnR w="12700" cap="flat" cmpd="sng" algn="ctr">
                      <a:solidFill>
                        <a:schemeClr val="tx1">
                          <a:lumMod val="50000"/>
                          <a:lumOff val="50000"/>
                        </a:schemeClr>
                      </a:solidFill>
                      <a:prstDash val="solid"/>
                      <a:round/>
                      <a:headEnd type="none" w="med" len="med"/>
                      <a:tailEnd type="none" w="med" len="med"/>
                    </a:lnR>
                    <a:lnT>
                      <a:noFill/>
                    </a:lnT>
                    <a:lnB w="12700" cap="flat" cmpd="sng" algn="ctr">
                      <a:solidFill>
                        <a:schemeClr val="tx1">
                          <a:lumMod val="50000"/>
                          <a:lumOff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461803479"/>
                  </a:ext>
                </a:extLst>
              </a:tr>
            </a:tbl>
          </a:graphicData>
        </a:graphic>
      </p:graphicFrame>
    </p:spTree>
    <p:extLst>
      <p:ext uri="{BB962C8B-B14F-4D97-AF65-F5344CB8AC3E}">
        <p14:creationId xmlns:p14="http://schemas.microsoft.com/office/powerpoint/2010/main" val="73757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sz="2700"/>
              <a:t>Perceived Individual Identity – Ranked 1st</a:t>
            </a:r>
            <a:endParaRPr lang="en-IE"/>
          </a:p>
        </p:txBody>
      </p:sp>
      <p:sp>
        <p:nvSpPr>
          <p:cNvPr id="28" name="Text Placeholder 27">
            <a:extLst>
              <a:ext uri="{FF2B5EF4-FFF2-40B4-BE49-F238E27FC236}">
                <a16:creationId xmlns:a16="http://schemas.microsoft.com/office/drawing/2014/main" id="{118EB24C-6A22-5B08-73C5-2E777BEE4FD7}"/>
              </a:ext>
            </a:extLst>
          </p:cNvPr>
          <p:cNvSpPr>
            <a:spLocks noGrp="1"/>
          </p:cNvSpPr>
          <p:nvPr>
            <p:ph type="body" sz="quarter" idx="17"/>
          </p:nvPr>
        </p:nvSpPr>
        <p:spPr>
          <a:xfrm>
            <a:off x="450000" y="6018482"/>
            <a:ext cx="9341700" cy="563616"/>
          </a:xfrm>
          <a:noFill/>
          <a:ln>
            <a:noFill/>
          </a:ln>
        </p:spPr>
        <p:style>
          <a:lnRef idx="2">
            <a:schemeClr val="accent2"/>
          </a:lnRef>
          <a:fillRef idx="1">
            <a:schemeClr val="lt1"/>
          </a:fillRef>
          <a:effectRef idx="0">
            <a:schemeClr val="accent2"/>
          </a:effectRef>
          <a:fontRef idx="minor">
            <a:schemeClr val="dk1"/>
          </a:fontRef>
        </p:style>
        <p:txBody>
          <a:bodyPr/>
          <a:lstStyle/>
          <a:p>
            <a:r>
              <a:rPr lang="en-US" sz="1000">
                <a:latin typeface="Barlow" panose="00000500000000000000" pitchFamily="2" charset="0"/>
              </a:rPr>
              <a:t>Base: All Adults aged 18+ years- 2,002 (Aug ‘24 2,504),  (Nov 23 N – 2,515, Nov 22 N – 2501; Dec 21 N – 2,026; Feb 21 N – 3,008)</a:t>
            </a:r>
          </a:p>
          <a:p>
            <a:r>
              <a:rPr lang="en-US" sz="1000">
                <a:latin typeface="Barlow" panose="00000500000000000000" pitchFamily="2" charset="0"/>
              </a:rPr>
              <a:t>Q.3 Please think of your own individual identity, and what defines it - Ranked 1st</a:t>
            </a:r>
            <a:endParaRPr lang="en-IE" sz="1000">
              <a:latin typeface="Barlow" panose="00000500000000000000" pitchFamily="2" charset="0"/>
            </a:endParaRPr>
          </a:p>
          <a:p>
            <a:endParaRPr lang="en-IE" sz="1000">
              <a:latin typeface="Barlow" panose="00000500000000000000" pitchFamily="2" charset="0"/>
            </a:endParaRPr>
          </a:p>
        </p:txBody>
      </p:sp>
      <p:sp>
        <p:nvSpPr>
          <p:cNvPr id="11" name="Title 1">
            <a:extLst>
              <a:ext uri="{FF2B5EF4-FFF2-40B4-BE49-F238E27FC236}">
                <a16:creationId xmlns:a16="http://schemas.microsoft.com/office/drawing/2014/main" id="{A416DD4C-FDD4-4A6D-B390-9615C88FE2D6}"/>
              </a:ext>
            </a:extLst>
          </p:cNvPr>
          <p:cNvSpPr txBox="1">
            <a:spLocks/>
          </p:cNvSpPr>
          <p:nvPr/>
        </p:nvSpPr>
        <p:spPr>
          <a:xfrm>
            <a:off x="7808222" y="2251569"/>
            <a:ext cx="2256389"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0000"/>
              </a:lnSpc>
              <a:spcAft>
                <a:spcPts val="1200"/>
              </a:spcAft>
            </a:pPr>
            <a:r>
              <a:rPr lang="en-US" sz="2000">
                <a:solidFill>
                  <a:schemeClr val="tx1"/>
                </a:solidFill>
                <a:latin typeface="+mn-lt"/>
                <a:cs typeface="Arial" panose="020B0604020202020204" pitchFamily="34" charset="0"/>
              </a:rPr>
              <a:t>As a global citizen</a:t>
            </a:r>
          </a:p>
        </p:txBody>
      </p:sp>
      <p:sp>
        <p:nvSpPr>
          <p:cNvPr id="12" name="Title 1">
            <a:extLst>
              <a:ext uri="{FF2B5EF4-FFF2-40B4-BE49-F238E27FC236}">
                <a16:creationId xmlns:a16="http://schemas.microsoft.com/office/drawing/2014/main" id="{0EDF2D2E-29F8-4BAA-9E30-971857F463FC}"/>
              </a:ext>
            </a:extLst>
          </p:cNvPr>
          <p:cNvSpPr txBox="1">
            <a:spLocks/>
          </p:cNvSpPr>
          <p:nvPr/>
        </p:nvSpPr>
        <p:spPr>
          <a:xfrm>
            <a:off x="5446394" y="2251569"/>
            <a:ext cx="2207836"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0000"/>
              </a:lnSpc>
              <a:spcAft>
                <a:spcPts val="1200"/>
              </a:spcAft>
            </a:pPr>
            <a:r>
              <a:rPr lang="en-US" sz="2000">
                <a:solidFill>
                  <a:schemeClr val="tx1"/>
                </a:solidFill>
                <a:latin typeface="+mn-lt"/>
                <a:cs typeface="Arial" panose="020B0604020202020204" pitchFamily="34" charset="0"/>
              </a:rPr>
              <a:t>As a European citizen</a:t>
            </a:r>
          </a:p>
        </p:txBody>
      </p:sp>
      <p:sp>
        <p:nvSpPr>
          <p:cNvPr id="13" name="Title 1">
            <a:extLst>
              <a:ext uri="{FF2B5EF4-FFF2-40B4-BE49-F238E27FC236}">
                <a16:creationId xmlns:a16="http://schemas.microsoft.com/office/drawing/2014/main" id="{F181FF63-3035-4ADF-AF8E-82A3B6FBD310}"/>
              </a:ext>
            </a:extLst>
          </p:cNvPr>
          <p:cNvSpPr txBox="1">
            <a:spLocks/>
          </p:cNvSpPr>
          <p:nvPr/>
        </p:nvSpPr>
        <p:spPr>
          <a:xfrm>
            <a:off x="780527" y="2265086"/>
            <a:ext cx="2207836"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5000"/>
              </a:lnSpc>
              <a:spcAft>
                <a:spcPts val="1200"/>
              </a:spcAft>
            </a:pPr>
            <a:r>
              <a:rPr lang="en-US" sz="2000">
                <a:solidFill>
                  <a:schemeClr val="tx1"/>
                </a:solidFill>
                <a:latin typeface="+mn-lt"/>
                <a:cs typeface="Arial" panose="020B0604020202020204" pitchFamily="34" charset="0"/>
              </a:rPr>
              <a:t>As a citizen of the country, I most closely identify with</a:t>
            </a:r>
          </a:p>
        </p:txBody>
      </p:sp>
      <p:sp>
        <p:nvSpPr>
          <p:cNvPr id="14" name="Title 1">
            <a:extLst>
              <a:ext uri="{FF2B5EF4-FFF2-40B4-BE49-F238E27FC236}">
                <a16:creationId xmlns:a16="http://schemas.microsoft.com/office/drawing/2014/main" id="{D56AE8BE-4738-4ED5-861E-DA2D436047C7}"/>
              </a:ext>
            </a:extLst>
          </p:cNvPr>
          <p:cNvSpPr txBox="1">
            <a:spLocks/>
          </p:cNvSpPr>
          <p:nvPr/>
        </p:nvSpPr>
        <p:spPr>
          <a:xfrm>
            <a:off x="3102994" y="2265086"/>
            <a:ext cx="2207836" cy="1349780"/>
          </a:xfrm>
          <a:prstGeom prst="rect">
            <a:avLst/>
          </a:prstGeom>
          <a:ln>
            <a:noFill/>
          </a:ln>
        </p:spPr>
        <p:style>
          <a:lnRef idx="2">
            <a:schemeClr val="accent1"/>
          </a:lnRef>
          <a:fillRef idx="1">
            <a:schemeClr val="lt1"/>
          </a:fillRef>
          <a:effectRef idx="0">
            <a:schemeClr val="accent1"/>
          </a:effectRef>
          <a:fontRef idx="minor">
            <a:schemeClr val="dk1"/>
          </a:fontRef>
        </p:style>
        <p:txBody>
          <a:bodyPr lIns="36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85000"/>
              </a:lnSpc>
              <a:spcAft>
                <a:spcPts val="1200"/>
              </a:spcAft>
            </a:pPr>
            <a:r>
              <a:rPr lang="en-US" sz="2000">
                <a:solidFill>
                  <a:schemeClr val="tx1"/>
                </a:solidFill>
                <a:latin typeface="+mn-lt"/>
                <a:cs typeface="Arial" panose="020B0604020202020204" pitchFamily="34" charset="0"/>
              </a:rPr>
              <a:t>As a citizen  of my local community</a:t>
            </a:r>
          </a:p>
        </p:txBody>
      </p:sp>
      <p:sp>
        <p:nvSpPr>
          <p:cNvPr id="15" name="TextBox 14">
            <a:extLst>
              <a:ext uri="{FF2B5EF4-FFF2-40B4-BE49-F238E27FC236}">
                <a16:creationId xmlns:a16="http://schemas.microsoft.com/office/drawing/2014/main" id="{3D16E9CC-9664-4FB8-84DF-48F82094C6E9}"/>
              </a:ext>
            </a:extLst>
          </p:cNvPr>
          <p:cNvSpPr txBox="1"/>
          <p:nvPr/>
        </p:nvSpPr>
        <p:spPr>
          <a:xfrm>
            <a:off x="797427" y="1531063"/>
            <a:ext cx="365806" cy="707886"/>
          </a:xfrm>
          <a:prstGeom prst="rect">
            <a:avLst/>
          </a:prstGeom>
          <a:noFill/>
        </p:spPr>
        <p:txBody>
          <a:bodyPr wrap="none" rtlCol="0">
            <a:spAutoFit/>
          </a:bodyPr>
          <a:lstStyle/>
          <a:p>
            <a:r>
              <a:rPr lang="en-IE" sz="4000" b="1">
                <a:solidFill>
                  <a:schemeClr val="tx2"/>
                </a:solidFill>
              </a:rPr>
              <a:t>1</a:t>
            </a:r>
          </a:p>
        </p:txBody>
      </p:sp>
      <p:sp>
        <p:nvSpPr>
          <p:cNvPr id="16" name="TextBox 15">
            <a:extLst>
              <a:ext uri="{FF2B5EF4-FFF2-40B4-BE49-F238E27FC236}">
                <a16:creationId xmlns:a16="http://schemas.microsoft.com/office/drawing/2014/main" id="{50CE6ED5-6EE4-4C59-809F-CE4DF8323648}"/>
              </a:ext>
            </a:extLst>
          </p:cNvPr>
          <p:cNvSpPr txBox="1"/>
          <p:nvPr/>
        </p:nvSpPr>
        <p:spPr>
          <a:xfrm>
            <a:off x="3102939" y="1531063"/>
            <a:ext cx="471604" cy="707886"/>
          </a:xfrm>
          <a:prstGeom prst="rect">
            <a:avLst/>
          </a:prstGeom>
          <a:noFill/>
        </p:spPr>
        <p:txBody>
          <a:bodyPr wrap="none" rtlCol="0">
            <a:spAutoFit/>
          </a:bodyPr>
          <a:lstStyle/>
          <a:p>
            <a:r>
              <a:rPr lang="en-IE" sz="4000" b="1">
                <a:solidFill>
                  <a:schemeClr val="accent3"/>
                </a:solidFill>
              </a:rPr>
              <a:t>2</a:t>
            </a:r>
          </a:p>
        </p:txBody>
      </p:sp>
      <p:sp>
        <p:nvSpPr>
          <p:cNvPr id="17" name="TextBox 16">
            <a:extLst>
              <a:ext uri="{FF2B5EF4-FFF2-40B4-BE49-F238E27FC236}">
                <a16:creationId xmlns:a16="http://schemas.microsoft.com/office/drawing/2014/main" id="{DADEE823-D6EF-45FE-8EDB-0ACA9B4D582A}"/>
              </a:ext>
            </a:extLst>
          </p:cNvPr>
          <p:cNvSpPr txBox="1"/>
          <p:nvPr/>
        </p:nvSpPr>
        <p:spPr>
          <a:xfrm>
            <a:off x="5613077" y="1531063"/>
            <a:ext cx="461986" cy="707886"/>
          </a:xfrm>
          <a:prstGeom prst="rect">
            <a:avLst/>
          </a:prstGeom>
          <a:noFill/>
        </p:spPr>
        <p:txBody>
          <a:bodyPr wrap="none" rtlCol="0">
            <a:spAutoFit/>
          </a:bodyPr>
          <a:lstStyle/>
          <a:p>
            <a:r>
              <a:rPr lang="en-IE" sz="4000" b="1">
                <a:solidFill>
                  <a:schemeClr val="accent4"/>
                </a:solidFill>
              </a:rPr>
              <a:t>3</a:t>
            </a:r>
          </a:p>
        </p:txBody>
      </p:sp>
      <p:sp>
        <p:nvSpPr>
          <p:cNvPr id="18" name="TextBox 17">
            <a:extLst>
              <a:ext uri="{FF2B5EF4-FFF2-40B4-BE49-F238E27FC236}">
                <a16:creationId xmlns:a16="http://schemas.microsoft.com/office/drawing/2014/main" id="{7F98C686-0CB9-4F77-9D56-BD1E719DC519}"/>
              </a:ext>
            </a:extLst>
          </p:cNvPr>
          <p:cNvSpPr txBox="1"/>
          <p:nvPr/>
        </p:nvSpPr>
        <p:spPr>
          <a:xfrm>
            <a:off x="7734461" y="1531063"/>
            <a:ext cx="495649" cy="707886"/>
          </a:xfrm>
          <a:prstGeom prst="rect">
            <a:avLst/>
          </a:prstGeom>
          <a:noFill/>
        </p:spPr>
        <p:txBody>
          <a:bodyPr wrap="none" rtlCol="0">
            <a:spAutoFit/>
          </a:bodyPr>
          <a:lstStyle/>
          <a:p>
            <a:r>
              <a:rPr lang="en-IE" sz="4000" b="1">
                <a:solidFill>
                  <a:schemeClr val="accent5"/>
                </a:solidFill>
              </a:rPr>
              <a:t>4</a:t>
            </a:r>
          </a:p>
        </p:txBody>
      </p:sp>
      <p:sp>
        <p:nvSpPr>
          <p:cNvPr id="21" name="Title 1">
            <a:extLst>
              <a:ext uri="{FF2B5EF4-FFF2-40B4-BE49-F238E27FC236}">
                <a16:creationId xmlns:a16="http://schemas.microsoft.com/office/drawing/2014/main" id="{6ECD2F65-483A-4855-8267-141D4C5882EC}"/>
              </a:ext>
            </a:extLst>
          </p:cNvPr>
          <p:cNvSpPr txBox="1">
            <a:spLocks/>
          </p:cNvSpPr>
          <p:nvPr/>
        </p:nvSpPr>
        <p:spPr>
          <a:xfrm>
            <a:off x="319562" y="4377513"/>
            <a:ext cx="2207836" cy="1171634"/>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(45%)</a:t>
            </a:r>
          </a:p>
          <a:p>
            <a:pPr algn="ctr">
              <a:lnSpc>
                <a:spcPct val="85000"/>
              </a:lnSpc>
              <a:spcAft>
                <a:spcPts val="0"/>
              </a:spcAft>
            </a:pPr>
            <a:r>
              <a:rPr lang="en-US" sz="2000" b="0">
                <a:solidFill>
                  <a:schemeClr val="tx1"/>
                </a:solidFill>
                <a:latin typeface="+mn-lt"/>
                <a:cs typeface="Arial" panose="020B0604020202020204" pitchFamily="34" charset="0"/>
              </a:rPr>
              <a:t>(45%)</a:t>
            </a:r>
          </a:p>
          <a:p>
            <a:pPr algn="ctr">
              <a:lnSpc>
                <a:spcPct val="85000"/>
              </a:lnSpc>
              <a:spcAft>
                <a:spcPts val="0"/>
              </a:spcAft>
            </a:pPr>
            <a:r>
              <a:rPr lang="en-US" sz="2000" b="0">
                <a:solidFill>
                  <a:schemeClr val="tx1"/>
                </a:solidFill>
                <a:latin typeface="+mn-lt"/>
                <a:cs typeface="Arial" panose="020B0604020202020204" pitchFamily="34" charset="0"/>
              </a:rPr>
              <a:t>(44%)</a:t>
            </a:r>
          </a:p>
          <a:p>
            <a:pPr algn="ctr">
              <a:lnSpc>
                <a:spcPct val="85000"/>
              </a:lnSpc>
              <a:spcAft>
                <a:spcPts val="0"/>
              </a:spcAft>
            </a:pPr>
            <a:r>
              <a:rPr lang="en-US" sz="2000" b="0">
                <a:solidFill>
                  <a:schemeClr val="tx1"/>
                </a:solidFill>
                <a:latin typeface="+mn-lt"/>
                <a:cs typeface="Arial" panose="020B0604020202020204" pitchFamily="34" charset="0"/>
              </a:rPr>
              <a:t>(45%) </a:t>
            </a:r>
          </a:p>
          <a:p>
            <a:pPr algn="ctr">
              <a:lnSpc>
                <a:spcPct val="85000"/>
              </a:lnSpc>
              <a:spcAft>
                <a:spcPts val="0"/>
              </a:spcAft>
            </a:pPr>
            <a:r>
              <a:rPr lang="en-US" sz="2000" b="0">
                <a:solidFill>
                  <a:schemeClr val="tx1"/>
                </a:solidFill>
                <a:latin typeface="+mn-lt"/>
                <a:cs typeface="Arial" panose="020B0604020202020204" pitchFamily="34" charset="0"/>
              </a:rPr>
              <a:t>(44%)</a:t>
            </a:r>
          </a:p>
        </p:txBody>
      </p:sp>
      <p:sp>
        <p:nvSpPr>
          <p:cNvPr id="22" name="Title 1">
            <a:extLst>
              <a:ext uri="{FF2B5EF4-FFF2-40B4-BE49-F238E27FC236}">
                <a16:creationId xmlns:a16="http://schemas.microsoft.com/office/drawing/2014/main" id="{4BAC0C6F-6FC6-423C-A346-399B9E4C4441}"/>
              </a:ext>
            </a:extLst>
          </p:cNvPr>
          <p:cNvSpPr txBox="1">
            <a:spLocks/>
          </p:cNvSpPr>
          <p:nvPr/>
        </p:nvSpPr>
        <p:spPr>
          <a:xfrm>
            <a:off x="2635951" y="4378469"/>
            <a:ext cx="2207836" cy="1171633"/>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(25%)</a:t>
            </a:r>
          </a:p>
          <a:p>
            <a:pPr algn="ctr">
              <a:lnSpc>
                <a:spcPct val="85000"/>
              </a:lnSpc>
              <a:spcAft>
                <a:spcPts val="0"/>
              </a:spcAft>
            </a:pPr>
            <a:r>
              <a:rPr lang="en-US" sz="2000" b="0">
                <a:solidFill>
                  <a:schemeClr val="tx1"/>
                </a:solidFill>
                <a:latin typeface="+mn-lt"/>
                <a:cs typeface="Arial" panose="020B0604020202020204" pitchFamily="34" charset="0"/>
              </a:rPr>
              <a:t>(26%)</a:t>
            </a:r>
          </a:p>
          <a:p>
            <a:pPr algn="ctr">
              <a:lnSpc>
                <a:spcPct val="85000"/>
              </a:lnSpc>
              <a:spcAft>
                <a:spcPts val="0"/>
              </a:spcAft>
            </a:pPr>
            <a:r>
              <a:rPr lang="en-US" sz="2000" b="0">
                <a:solidFill>
                  <a:schemeClr val="tx1"/>
                </a:solidFill>
                <a:latin typeface="+mn-lt"/>
                <a:cs typeface="Arial" panose="020B0604020202020204" pitchFamily="34" charset="0"/>
              </a:rPr>
              <a:t>(25%)</a:t>
            </a:r>
          </a:p>
          <a:p>
            <a:pPr algn="ctr">
              <a:lnSpc>
                <a:spcPct val="85000"/>
              </a:lnSpc>
              <a:spcAft>
                <a:spcPts val="0"/>
              </a:spcAft>
            </a:pPr>
            <a:r>
              <a:rPr lang="en-US" sz="2000" b="0">
                <a:solidFill>
                  <a:schemeClr val="tx1"/>
                </a:solidFill>
                <a:latin typeface="+mn-lt"/>
                <a:cs typeface="Arial" panose="020B0604020202020204" pitchFamily="34" charset="0"/>
              </a:rPr>
              <a:t>(23%)</a:t>
            </a:r>
          </a:p>
          <a:p>
            <a:pPr algn="ctr">
              <a:lnSpc>
                <a:spcPct val="85000"/>
              </a:lnSpc>
              <a:spcAft>
                <a:spcPts val="0"/>
              </a:spcAft>
            </a:pPr>
            <a:r>
              <a:rPr lang="en-US" sz="2000" b="0">
                <a:solidFill>
                  <a:schemeClr val="tx1"/>
                </a:solidFill>
                <a:latin typeface="+mn-lt"/>
                <a:cs typeface="Arial" panose="020B0604020202020204" pitchFamily="34" charset="0"/>
              </a:rPr>
              <a:t>(25%)</a:t>
            </a:r>
          </a:p>
        </p:txBody>
      </p:sp>
      <p:sp>
        <p:nvSpPr>
          <p:cNvPr id="23" name="Title 1">
            <a:extLst>
              <a:ext uri="{FF2B5EF4-FFF2-40B4-BE49-F238E27FC236}">
                <a16:creationId xmlns:a16="http://schemas.microsoft.com/office/drawing/2014/main" id="{CE192C0F-D261-4C93-AFBB-EAE077F09971}"/>
              </a:ext>
            </a:extLst>
          </p:cNvPr>
          <p:cNvSpPr txBox="1">
            <a:spLocks/>
          </p:cNvSpPr>
          <p:nvPr/>
        </p:nvSpPr>
        <p:spPr>
          <a:xfrm>
            <a:off x="4990559" y="4378470"/>
            <a:ext cx="2207836" cy="1153411"/>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(19%)</a:t>
            </a:r>
          </a:p>
          <a:p>
            <a:pPr algn="ctr">
              <a:lnSpc>
                <a:spcPct val="85000"/>
              </a:lnSpc>
              <a:spcAft>
                <a:spcPts val="0"/>
              </a:spcAft>
            </a:pPr>
            <a:r>
              <a:rPr lang="en-US" sz="2000" b="0">
                <a:solidFill>
                  <a:schemeClr val="tx1"/>
                </a:solidFill>
                <a:latin typeface="+mn-lt"/>
                <a:cs typeface="Arial" panose="020B0604020202020204" pitchFamily="34" charset="0"/>
              </a:rPr>
              <a:t>(18%)</a:t>
            </a:r>
          </a:p>
          <a:p>
            <a:pPr algn="ctr">
              <a:lnSpc>
                <a:spcPct val="85000"/>
              </a:lnSpc>
              <a:spcAft>
                <a:spcPts val="0"/>
              </a:spcAft>
            </a:pPr>
            <a:r>
              <a:rPr lang="en-US" sz="2000" b="0">
                <a:solidFill>
                  <a:schemeClr val="tx1"/>
                </a:solidFill>
                <a:latin typeface="+mn-lt"/>
                <a:cs typeface="Arial" panose="020B0604020202020204" pitchFamily="34" charset="0"/>
              </a:rPr>
              <a:t>(18%)</a:t>
            </a:r>
          </a:p>
          <a:p>
            <a:pPr algn="ctr">
              <a:lnSpc>
                <a:spcPct val="85000"/>
              </a:lnSpc>
              <a:spcAft>
                <a:spcPts val="0"/>
              </a:spcAft>
            </a:pPr>
            <a:r>
              <a:rPr lang="en-US" sz="2000" b="0">
                <a:solidFill>
                  <a:schemeClr val="tx1"/>
                </a:solidFill>
                <a:latin typeface="+mn-lt"/>
                <a:cs typeface="Arial" panose="020B0604020202020204" pitchFamily="34" charset="0"/>
              </a:rPr>
              <a:t>(20%)</a:t>
            </a:r>
          </a:p>
          <a:p>
            <a:pPr algn="ctr">
              <a:lnSpc>
                <a:spcPct val="85000"/>
              </a:lnSpc>
              <a:spcAft>
                <a:spcPts val="0"/>
              </a:spcAft>
            </a:pPr>
            <a:r>
              <a:rPr lang="en-US" sz="2000" b="0">
                <a:solidFill>
                  <a:schemeClr val="tx1"/>
                </a:solidFill>
                <a:latin typeface="+mn-lt"/>
                <a:cs typeface="Arial" panose="020B0604020202020204" pitchFamily="34" charset="0"/>
              </a:rPr>
              <a:t>(19%)</a:t>
            </a:r>
          </a:p>
        </p:txBody>
      </p:sp>
      <p:sp>
        <p:nvSpPr>
          <p:cNvPr id="24" name="Title 1">
            <a:extLst>
              <a:ext uri="{FF2B5EF4-FFF2-40B4-BE49-F238E27FC236}">
                <a16:creationId xmlns:a16="http://schemas.microsoft.com/office/drawing/2014/main" id="{60904212-E918-4A21-B72A-B922E199993A}"/>
              </a:ext>
            </a:extLst>
          </p:cNvPr>
          <p:cNvSpPr txBox="1">
            <a:spLocks/>
          </p:cNvSpPr>
          <p:nvPr/>
        </p:nvSpPr>
        <p:spPr>
          <a:xfrm>
            <a:off x="7365454" y="4378471"/>
            <a:ext cx="2207836" cy="1153410"/>
          </a:xfrm>
          <a:prstGeom prst="rect">
            <a:avLst/>
          </a:prstGeom>
          <a:ln>
            <a:noFill/>
          </a:ln>
        </p:spPr>
        <p:style>
          <a:lnRef idx="2">
            <a:schemeClr val="accent2"/>
          </a:lnRef>
          <a:fillRef idx="1">
            <a:schemeClr val="lt1"/>
          </a:fillRef>
          <a:effectRef idx="0">
            <a:schemeClr val="accent2"/>
          </a:effectRef>
          <a:fontRef idx="minor">
            <a:schemeClr val="dk1"/>
          </a:fontRef>
        </p:style>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gn="ctr">
              <a:lnSpc>
                <a:spcPct val="85000"/>
              </a:lnSpc>
              <a:spcAft>
                <a:spcPts val="0"/>
              </a:spcAft>
            </a:pPr>
            <a:r>
              <a:rPr lang="en-US" sz="2000" b="0">
                <a:solidFill>
                  <a:schemeClr val="tx1"/>
                </a:solidFill>
                <a:latin typeface="+mn-lt"/>
                <a:cs typeface="Arial" panose="020B0604020202020204" pitchFamily="34" charset="0"/>
              </a:rPr>
              <a:t>(11%)</a:t>
            </a:r>
          </a:p>
          <a:p>
            <a:pPr algn="ctr">
              <a:lnSpc>
                <a:spcPct val="85000"/>
              </a:lnSpc>
              <a:spcAft>
                <a:spcPts val="0"/>
              </a:spcAft>
            </a:pPr>
            <a:r>
              <a:rPr lang="en-US" sz="2000" b="0">
                <a:solidFill>
                  <a:schemeClr val="tx1"/>
                </a:solidFill>
                <a:latin typeface="+mn-lt"/>
                <a:cs typeface="Arial" panose="020B0604020202020204" pitchFamily="34" charset="0"/>
              </a:rPr>
              <a:t>(10%)</a:t>
            </a:r>
          </a:p>
          <a:p>
            <a:pPr algn="ctr">
              <a:lnSpc>
                <a:spcPct val="85000"/>
              </a:lnSpc>
              <a:spcAft>
                <a:spcPts val="0"/>
              </a:spcAft>
            </a:pPr>
            <a:r>
              <a:rPr lang="en-US" sz="2000" b="0">
                <a:solidFill>
                  <a:schemeClr val="tx1"/>
                </a:solidFill>
                <a:latin typeface="+mn-lt"/>
                <a:cs typeface="Arial" panose="020B0604020202020204" pitchFamily="34" charset="0"/>
              </a:rPr>
              <a:t>(13%)</a:t>
            </a:r>
          </a:p>
          <a:p>
            <a:pPr algn="ctr">
              <a:lnSpc>
                <a:spcPct val="85000"/>
              </a:lnSpc>
              <a:spcAft>
                <a:spcPts val="0"/>
              </a:spcAft>
            </a:pPr>
            <a:r>
              <a:rPr lang="en-US" sz="2000" b="0">
                <a:solidFill>
                  <a:schemeClr val="tx1"/>
                </a:solidFill>
                <a:latin typeface="+mn-lt"/>
                <a:cs typeface="Arial" panose="020B0604020202020204" pitchFamily="34" charset="0"/>
              </a:rPr>
              <a:t>(12%)</a:t>
            </a:r>
          </a:p>
          <a:p>
            <a:pPr algn="ctr">
              <a:lnSpc>
                <a:spcPct val="85000"/>
              </a:lnSpc>
              <a:spcAft>
                <a:spcPts val="0"/>
              </a:spcAft>
            </a:pPr>
            <a:r>
              <a:rPr lang="en-US" sz="2000" b="0">
                <a:solidFill>
                  <a:schemeClr val="tx1"/>
                </a:solidFill>
                <a:latin typeface="+mn-lt"/>
                <a:cs typeface="Arial" panose="020B0604020202020204" pitchFamily="34" charset="0"/>
              </a:rPr>
              <a:t>(13%)</a:t>
            </a:r>
          </a:p>
        </p:txBody>
      </p:sp>
      <p:sp>
        <p:nvSpPr>
          <p:cNvPr id="2" name="TextBox 1">
            <a:extLst>
              <a:ext uri="{FF2B5EF4-FFF2-40B4-BE49-F238E27FC236}">
                <a16:creationId xmlns:a16="http://schemas.microsoft.com/office/drawing/2014/main" id="{96B4C442-F381-43C4-A341-38CFC30AC869}"/>
              </a:ext>
            </a:extLst>
          </p:cNvPr>
          <p:cNvSpPr txBox="1"/>
          <p:nvPr/>
        </p:nvSpPr>
        <p:spPr>
          <a:xfrm>
            <a:off x="338285" y="5325384"/>
            <a:ext cx="708848" cy="307777"/>
          </a:xfrm>
          <a:prstGeom prst="rect">
            <a:avLst/>
          </a:prstGeom>
          <a:noFill/>
        </p:spPr>
        <p:txBody>
          <a:bodyPr wrap="none" rtlCol="0">
            <a:spAutoFit/>
          </a:bodyPr>
          <a:lstStyle/>
          <a:p>
            <a:r>
              <a:rPr lang="en-IE" sz="1400" i="1"/>
              <a:t>Feb. 21</a:t>
            </a:r>
          </a:p>
        </p:txBody>
      </p:sp>
      <p:sp>
        <p:nvSpPr>
          <p:cNvPr id="6" name="TextBox 5">
            <a:extLst>
              <a:ext uri="{FF2B5EF4-FFF2-40B4-BE49-F238E27FC236}">
                <a16:creationId xmlns:a16="http://schemas.microsoft.com/office/drawing/2014/main" id="{4AC542E1-4476-6103-F75C-A579B7B567AD}"/>
              </a:ext>
            </a:extLst>
          </p:cNvPr>
          <p:cNvSpPr txBox="1"/>
          <p:nvPr/>
        </p:nvSpPr>
        <p:spPr>
          <a:xfrm>
            <a:off x="335079" y="5031870"/>
            <a:ext cx="712054" cy="307777"/>
          </a:xfrm>
          <a:prstGeom prst="rect">
            <a:avLst/>
          </a:prstGeom>
          <a:noFill/>
        </p:spPr>
        <p:txBody>
          <a:bodyPr wrap="none" rtlCol="0">
            <a:spAutoFit/>
          </a:bodyPr>
          <a:lstStyle/>
          <a:p>
            <a:r>
              <a:rPr lang="en-IE" sz="1400" i="1"/>
              <a:t>Dec. 21</a:t>
            </a:r>
          </a:p>
        </p:txBody>
      </p:sp>
      <p:sp>
        <p:nvSpPr>
          <p:cNvPr id="8" name="TextBox 7">
            <a:extLst>
              <a:ext uri="{FF2B5EF4-FFF2-40B4-BE49-F238E27FC236}">
                <a16:creationId xmlns:a16="http://schemas.microsoft.com/office/drawing/2014/main" id="{BCD2C775-9D0E-5044-8315-E9F62438BC37}"/>
              </a:ext>
            </a:extLst>
          </p:cNvPr>
          <p:cNvSpPr txBox="1"/>
          <p:nvPr/>
        </p:nvSpPr>
        <p:spPr>
          <a:xfrm>
            <a:off x="3370397" y="3478428"/>
            <a:ext cx="873957" cy="523220"/>
          </a:xfrm>
          <a:prstGeom prst="rect">
            <a:avLst/>
          </a:prstGeom>
          <a:noFill/>
        </p:spPr>
        <p:txBody>
          <a:bodyPr wrap="none" rtlCol="0">
            <a:spAutoFit/>
          </a:bodyPr>
          <a:lstStyle/>
          <a:p>
            <a:r>
              <a:rPr lang="en-IE" sz="2800" b="1">
                <a:solidFill>
                  <a:schemeClr val="accent3"/>
                </a:solidFill>
              </a:rPr>
              <a:t>26%</a:t>
            </a:r>
          </a:p>
        </p:txBody>
      </p:sp>
      <p:sp>
        <p:nvSpPr>
          <p:cNvPr id="9" name="TextBox 8">
            <a:extLst>
              <a:ext uri="{FF2B5EF4-FFF2-40B4-BE49-F238E27FC236}">
                <a16:creationId xmlns:a16="http://schemas.microsoft.com/office/drawing/2014/main" id="{06AA3E86-8C2B-8A9E-72AC-1EB401EB0EB9}"/>
              </a:ext>
            </a:extLst>
          </p:cNvPr>
          <p:cNvSpPr txBox="1"/>
          <p:nvPr/>
        </p:nvSpPr>
        <p:spPr>
          <a:xfrm>
            <a:off x="990974" y="3478428"/>
            <a:ext cx="917239" cy="523220"/>
          </a:xfrm>
          <a:prstGeom prst="rect">
            <a:avLst/>
          </a:prstGeom>
          <a:noFill/>
        </p:spPr>
        <p:txBody>
          <a:bodyPr wrap="none" rtlCol="0">
            <a:spAutoFit/>
          </a:bodyPr>
          <a:lstStyle/>
          <a:p>
            <a:r>
              <a:rPr lang="en-IE" sz="2800" b="1">
                <a:solidFill>
                  <a:schemeClr val="tx2"/>
                </a:solidFill>
              </a:rPr>
              <a:t>44%</a:t>
            </a:r>
          </a:p>
        </p:txBody>
      </p:sp>
      <p:sp>
        <p:nvSpPr>
          <p:cNvPr id="19" name="TextBox 18">
            <a:extLst>
              <a:ext uri="{FF2B5EF4-FFF2-40B4-BE49-F238E27FC236}">
                <a16:creationId xmlns:a16="http://schemas.microsoft.com/office/drawing/2014/main" id="{5F6FE98A-3D9B-41F9-2A33-71977ADB44FD}"/>
              </a:ext>
            </a:extLst>
          </p:cNvPr>
          <p:cNvSpPr txBox="1"/>
          <p:nvPr/>
        </p:nvSpPr>
        <p:spPr>
          <a:xfrm>
            <a:off x="5668586" y="3478428"/>
            <a:ext cx="801823" cy="523220"/>
          </a:xfrm>
          <a:prstGeom prst="rect">
            <a:avLst/>
          </a:prstGeom>
          <a:noFill/>
        </p:spPr>
        <p:txBody>
          <a:bodyPr wrap="none" rtlCol="0">
            <a:spAutoFit/>
          </a:bodyPr>
          <a:lstStyle/>
          <a:p>
            <a:r>
              <a:rPr lang="en-IE" sz="2800" b="1">
                <a:solidFill>
                  <a:schemeClr val="accent4"/>
                </a:solidFill>
              </a:rPr>
              <a:t>18%</a:t>
            </a:r>
          </a:p>
        </p:txBody>
      </p:sp>
      <p:sp>
        <p:nvSpPr>
          <p:cNvPr id="26" name="TextBox 25">
            <a:extLst>
              <a:ext uri="{FF2B5EF4-FFF2-40B4-BE49-F238E27FC236}">
                <a16:creationId xmlns:a16="http://schemas.microsoft.com/office/drawing/2014/main" id="{BC69F0BE-7D24-F733-937E-F61F66601659}"/>
              </a:ext>
            </a:extLst>
          </p:cNvPr>
          <p:cNvSpPr txBox="1"/>
          <p:nvPr/>
        </p:nvSpPr>
        <p:spPr>
          <a:xfrm>
            <a:off x="8026562" y="3478428"/>
            <a:ext cx="808235" cy="523220"/>
          </a:xfrm>
          <a:prstGeom prst="rect">
            <a:avLst/>
          </a:prstGeom>
          <a:noFill/>
        </p:spPr>
        <p:txBody>
          <a:bodyPr wrap="none" rtlCol="0">
            <a:spAutoFit/>
          </a:bodyPr>
          <a:lstStyle/>
          <a:p>
            <a:r>
              <a:rPr lang="en-IE" sz="2800" b="1">
                <a:solidFill>
                  <a:schemeClr val="accent5"/>
                </a:solidFill>
              </a:rPr>
              <a:t>12%</a:t>
            </a:r>
          </a:p>
        </p:txBody>
      </p:sp>
      <p:sp>
        <p:nvSpPr>
          <p:cNvPr id="25" name="Title 1">
            <a:extLst>
              <a:ext uri="{FF2B5EF4-FFF2-40B4-BE49-F238E27FC236}">
                <a16:creationId xmlns:a16="http://schemas.microsoft.com/office/drawing/2014/main" id="{CF5EE776-2B2A-88B1-171C-7A26FE4F785B}"/>
              </a:ext>
            </a:extLst>
          </p:cNvPr>
          <p:cNvSpPr txBox="1">
            <a:spLocks/>
          </p:cNvSpPr>
          <p:nvPr/>
        </p:nvSpPr>
        <p:spPr>
          <a:xfrm>
            <a:off x="9945622" y="2939976"/>
            <a:ext cx="2026718" cy="2143815"/>
          </a:xfrm>
          <a:prstGeom prst="rect">
            <a:avLst/>
          </a:prstGeom>
          <a:solidFill>
            <a:schemeClr val="accent1"/>
          </a:solidFill>
          <a:effectLst>
            <a:outerShdw blurRad="50800" dist="38100" dir="2700000" algn="tl" rotWithShape="0">
              <a:prstClr val="black">
                <a:alpha val="40000"/>
              </a:prstClr>
            </a:outerShdw>
          </a:effectLst>
        </p:spPr>
        <p:txBody>
          <a:bodyPr lIns="252000" tIns="180000" rIns="252000" bIns="180000" anchor="ctr" anchorCtr="0"/>
          <a:lstStyle>
            <a:lvl1pPr algn="l" defTabSz="914400" rtl="0" eaLnBrk="1" fontAlgn="base" latinLnBrk="0" hangingPunct="1">
              <a:lnSpc>
                <a:spcPct val="90000"/>
              </a:lnSpc>
              <a:spcBef>
                <a:spcPct val="0"/>
              </a:spcBef>
              <a:spcAft>
                <a:spcPct val="0"/>
              </a:spcAft>
              <a:buNone/>
              <a:tabLst/>
              <a:defRPr lang="pt-BR" sz="2400" b="1" kern="1200" dirty="0">
                <a:solidFill>
                  <a:srgbClr val="54C0E8"/>
                </a:solidFill>
                <a:latin typeface="Trebuchet MS" panose="020B0603020202020204" pitchFamily="34" charset="0"/>
                <a:ea typeface="+mj-ea"/>
                <a:cs typeface="+mj-cs"/>
              </a:defRPr>
            </a:lvl1pPr>
          </a:lstStyle>
          <a:p>
            <a:pPr>
              <a:lnSpc>
                <a:spcPct val="120000"/>
              </a:lnSpc>
              <a:spcAft>
                <a:spcPts val="1800"/>
              </a:spcAft>
            </a:pPr>
            <a:r>
              <a:rPr lang="en-US" sz="1600" dirty="0">
                <a:solidFill>
                  <a:schemeClr val="bg1"/>
                </a:solidFill>
                <a:latin typeface="Barlow" panose="00000500000000000000" pitchFamily="2" charset="0"/>
                <a:cs typeface="Arial" panose="020B0604020202020204" pitchFamily="34" charset="0"/>
              </a:rPr>
              <a:t>Perceived identity has remained stable across recent waves.</a:t>
            </a:r>
          </a:p>
        </p:txBody>
      </p:sp>
      <p:sp>
        <p:nvSpPr>
          <p:cNvPr id="27" name="TextBox 26">
            <a:extLst>
              <a:ext uri="{FF2B5EF4-FFF2-40B4-BE49-F238E27FC236}">
                <a16:creationId xmlns:a16="http://schemas.microsoft.com/office/drawing/2014/main" id="{9EFA8107-D6C4-9A19-9EFF-63BC4D03EBBF}"/>
              </a:ext>
            </a:extLst>
          </p:cNvPr>
          <p:cNvSpPr txBox="1"/>
          <p:nvPr/>
        </p:nvSpPr>
        <p:spPr>
          <a:xfrm>
            <a:off x="319562" y="4772035"/>
            <a:ext cx="727571" cy="307777"/>
          </a:xfrm>
          <a:prstGeom prst="rect">
            <a:avLst/>
          </a:prstGeom>
          <a:noFill/>
        </p:spPr>
        <p:txBody>
          <a:bodyPr wrap="none" rtlCol="0">
            <a:spAutoFit/>
          </a:bodyPr>
          <a:lstStyle/>
          <a:p>
            <a:r>
              <a:rPr lang="en-IE" sz="1400" i="1"/>
              <a:t>Nov 22</a:t>
            </a:r>
          </a:p>
        </p:txBody>
      </p:sp>
      <p:sp>
        <p:nvSpPr>
          <p:cNvPr id="31" name="TextBox 30">
            <a:extLst>
              <a:ext uri="{FF2B5EF4-FFF2-40B4-BE49-F238E27FC236}">
                <a16:creationId xmlns:a16="http://schemas.microsoft.com/office/drawing/2014/main" id="{E15B69D5-E7A6-6008-653F-D96660AE92E1}"/>
              </a:ext>
            </a:extLst>
          </p:cNvPr>
          <p:cNvSpPr txBox="1"/>
          <p:nvPr/>
        </p:nvSpPr>
        <p:spPr>
          <a:xfrm>
            <a:off x="349506" y="4516129"/>
            <a:ext cx="697627" cy="307777"/>
          </a:xfrm>
          <a:prstGeom prst="rect">
            <a:avLst/>
          </a:prstGeom>
          <a:noFill/>
        </p:spPr>
        <p:txBody>
          <a:bodyPr wrap="none" rtlCol="0">
            <a:spAutoFit/>
          </a:bodyPr>
          <a:lstStyle/>
          <a:p>
            <a:r>
              <a:rPr lang="en-IE" sz="1400" i="1"/>
              <a:t>Nov 23</a:t>
            </a:r>
          </a:p>
        </p:txBody>
      </p:sp>
      <p:cxnSp>
        <p:nvCxnSpPr>
          <p:cNvPr id="34" name="Straight Connector 33">
            <a:extLst>
              <a:ext uri="{FF2B5EF4-FFF2-40B4-BE49-F238E27FC236}">
                <a16:creationId xmlns:a16="http://schemas.microsoft.com/office/drawing/2014/main" id="{79A447C9-BEF2-B890-5D06-2751C788F025}"/>
              </a:ext>
            </a:extLst>
          </p:cNvPr>
          <p:cNvCxnSpPr>
            <a:cxnSpLocks/>
          </p:cNvCxnSpPr>
          <p:nvPr/>
        </p:nvCxnSpPr>
        <p:spPr>
          <a:xfrm>
            <a:off x="780527" y="2265086"/>
            <a:ext cx="1635127" cy="0"/>
          </a:xfrm>
          <a:prstGeom prst="line">
            <a:avLst/>
          </a:prstGeom>
          <a:ln w="571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B2323E5-2E0A-F1EF-E3A4-15126B337E3D}"/>
              </a:ext>
            </a:extLst>
          </p:cNvPr>
          <p:cNvCxnSpPr>
            <a:cxnSpLocks/>
          </p:cNvCxnSpPr>
          <p:nvPr/>
        </p:nvCxnSpPr>
        <p:spPr>
          <a:xfrm>
            <a:off x="3102939" y="2265086"/>
            <a:ext cx="1635127" cy="0"/>
          </a:xfrm>
          <a:prstGeom prst="line">
            <a:avLst/>
          </a:prstGeom>
          <a:ln w="57150">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CE0D0F9-FCA8-88A7-D647-009D0EFB85D6}"/>
              </a:ext>
            </a:extLst>
          </p:cNvPr>
          <p:cNvCxnSpPr>
            <a:cxnSpLocks/>
          </p:cNvCxnSpPr>
          <p:nvPr/>
        </p:nvCxnSpPr>
        <p:spPr>
          <a:xfrm>
            <a:off x="5563268" y="2265086"/>
            <a:ext cx="1635127"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CFEB9E6-8F6E-2AEF-ADCB-EC2019AE2CE8}"/>
              </a:ext>
            </a:extLst>
          </p:cNvPr>
          <p:cNvCxnSpPr>
            <a:cxnSpLocks/>
          </p:cNvCxnSpPr>
          <p:nvPr/>
        </p:nvCxnSpPr>
        <p:spPr>
          <a:xfrm>
            <a:off x="7651808" y="2265086"/>
            <a:ext cx="1635127" cy="0"/>
          </a:xfrm>
          <a:prstGeom prst="line">
            <a:avLst/>
          </a:prstGeom>
          <a:ln w="5715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9" name="Picture 38" descr="A black background with a black square&#10;&#10;Description automatically generated with medium confidence">
            <a:extLst>
              <a:ext uri="{FF2B5EF4-FFF2-40B4-BE49-F238E27FC236}">
                <a16:creationId xmlns:a16="http://schemas.microsoft.com/office/drawing/2014/main" id="{4286CB1C-1A78-1D29-BF8C-E16E047A3E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058" y="1544010"/>
            <a:ext cx="684000" cy="684000"/>
          </a:xfrm>
          <a:prstGeom prst="rect">
            <a:avLst/>
          </a:prstGeom>
        </p:spPr>
      </p:pic>
      <p:pic>
        <p:nvPicPr>
          <p:cNvPr id="1026" name="Picture 2" descr="Population ">
            <a:extLst>
              <a:ext uri="{FF2B5EF4-FFF2-40B4-BE49-F238E27FC236}">
                <a16:creationId xmlns:a16="http://schemas.microsoft.com/office/drawing/2014/main" id="{8FC4E28D-3A1D-C9AE-C100-C9D53954A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952" y="1482063"/>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urope ">
            <a:extLst>
              <a:ext uri="{FF2B5EF4-FFF2-40B4-BE49-F238E27FC236}">
                <a16:creationId xmlns:a16="http://schemas.microsoft.com/office/drawing/2014/main" id="{B250A6A5-02EC-ED21-8936-8A82A7819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987" y="1482063"/>
            <a:ext cx="684000" cy="684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descr="A black background with a black square&#10;&#10;Description automatically generated with medium confidence">
            <a:extLst>
              <a:ext uri="{FF2B5EF4-FFF2-40B4-BE49-F238E27FC236}">
                <a16:creationId xmlns:a16="http://schemas.microsoft.com/office/drawing/2014/main" id="{BB84197D-F6F0-2847-B439-BD07711180C8}"/>
              </a:ext>
            </a:extLst>
          </p:cNvPr>
          <p:cNvPicPr>
            <a:picLocks noChangeAspect="1"/>
          </p:cNvPicPr>
          <p:nvPr/>
        </p:nvPicPr>
        <p:blipFill rotWithShape="1">
          <a:blip r:embed="rId3">
            <a:extLst>
              <a:ext uri="{28A0092B-C50C-407E-A947-70E740481C1C}">
                <a14:useLocalDpi xmlns:a14="http://schemas.microsoft.com/office/drawing/2010/main" val="0"/>
              </a:ext>
            </a:extLst>
          </a:blip>
          <a:srcRect b="41470"/>
          <a:stretch/>
        </p:blipFill>
        <p:spPr>
          <a:xfrm>
            <a:off x="6669955" y="1679010"/>
            <a:ext cx="421902" cy="246939"/>
          </a:xfrm>
          <a:prstGeom prst="rect">
            <a:avLst/>
          </a:prstGeom>
        </p:spPr>
      </p:pic>
      <p:pic>
        <p:nvPicPr>
          <p:cNvPr id="1030" name="Picture 6" descr="Coronavirus ">
            <a:extLst>
              <a:ext uri="{FF2B5EF4-FFF2-40B4-BE49-F238E27FC236}">
                <a16:creationId xmlns:a16="http://schemas.microsoft.com/office/drawing/2014/main" id="{3E6AF2F6-EFF7-18E2-B2A0-A5AC76FF44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4591" y="1511966"/>
            <a:ext cx="684000" cy="684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999452-205D-3AC3-7195-499BD0B5C8A5}"/>
              </a:ext>
            </a:extLst>
          </p:cNvPr>
          <p:cNvSpPr txBox="1"/>
          <p:nvPr/>
        </p:nvSpPr>
        <p:spPr>
          <a:xfrm>
            <a:off x="362580" y="4247220"/>
            <a:ext cx="700833" cy="307777"/>
          </a:xfrm>
          <a:prstGeom prst="rect">
            <a:avLst/>
          </a:prstGeom>
          <a:noFill/>
        </p:spPr>
        <p:txBody>
          <a:bodyPr wrap="none" rtlCol="0">
            <a:spAutoFit/>
          </a:bodyPr>
          <a:lstStyle/>
          <a:p>
            <a:r>
              <a:rPr lang="en-IE" sz="1400" i="1"/>
              <a:t>Aug 24</a:t>
            </a:r>
          </a:p>
        </p:txBody>
      </p:sp>
    </p:spTree>
    <p:extLst>
      <p:ext uri="{BB962C8B-B14F-4D97-AF65-F5344CB8AC3E}">
        <p14:creationId xmlns:p14="http://schemas.microsoft.com/office/powerpoint/2010/main" val="2518946947"/>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Perceived Individual Identity</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760826"/>
          </a:xfrm>
        </p:spPr>
        <p:txBody>
          <a:bodyPr/>
          <a:lstStyle/>
          <a:p>
            <a:r>
              <a:rPr lang="en-US"/>
              <a:t>There is a similar pattern to selection when compared to November </a:t>
            </a:r>
            <a:r>
              <a:rPr lang="en-US" dirty="0"/>
              <a:t>2024</a:t>
            </a:r>
            <a:r>
              <a:rPr lang="en-US"/>
              <a:t>, with almost half first identifying with their country. 2 in 3 continue to select global citizen last</a:t>
            </a:r>
            <a:r>
              <a:rPr lang="en-US" dirty="0"/>
              <a:t>, showing less of a focus on global connection</a:t>
            </a:r>
            <a:r>
              <a:rPr lang="en-US"/>
              <a:t>. </a:t>
            </a:r>
          </a:p>
          <a:p>
            <a:endParaRPr lang="en-US"/>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45778"/>
            <a:ext cx="9341700" cy="307777"/>
          </a:xfrm>
        </p:spPr>
        <p:txBody>
          <a:bodyPr/>
          <a:lstStyle/>
          <a:p>
            <a:pPr marL="357188" indent="-357188">
              <a:lnSpc>
                <a:spcPct val="100000"/>
              </a:lnSpc>
              <a:spcAft>
                <a:spcPts val="0"/>
              </a:spcAft>
            </a:pPr>
            <a:r>
              <a:rPr lang="en-US" sz="1000"/>
              <a:t>Base: All adults aged 18+ years- 2,002 (Aug 24 2,504</a:t>
            </a:r>
            <a:r>
              <a:rPr lang="en-US"/>
              <a:t>),</a:t>
            </a:r>
            <a:r>
              <a:rPr lang="en-US" sz="1000"/>
              <a:t> </a:t>
            </a:r>
          </a:p>
          <a:p>
            <a:pPr marL="357188" indent="-357188">
              <a:lnSpc>
                <a:spcPct val="100000"/>
              </a:lnSpc>
              <a:spcAft>
                <a:spcPts val="0"/>
              </a:spcAft>
            </a:pPr>
            <a:r>
              <a:rPr lang="en-US" sz="1000"/>
              <a:t>Q.3 Please think of your own individual identity, and what defines it</a:t>
            </a:r>
            <a:endParaRPr lang="en-IE" sz="1000"/>
          </a:p>
        </p:txBody>
      </p:sp>
      <p:graphicFrame>
        <p:nvGraphicFramePr>
          <p:cNvPr id="25" name="Chart 24">
            <a:extLst>
              <a:ext uri="{FF2B5EF4-FFF2-40B4-BE49-F238E27FC236}">
                <a16:creationId xmlns:a16="http://schemas.microsoft.com/office/drawing/2014/main" id="{F789D91E-0C22-2B16-0A9D-DE01F8F989EC}"/>
              </a:ext>
            </a:extLst>
          </p:cNvPr>
          <p:cNvGraphicFramePr/>
          <p:nvPr>
            <p:extLst>
              <p:ext uri="{D42A27DB-BD31-4B8C-83A1-F6EECF244321}">
                <p14:modId xmlns:p14="http://schemas.microsoft.com/office/powerpoint/2010/main" val="1561159160"/>
              </p:ext>
            </p:extLst>
          </p:nvPr>
        </p:nvGraphicFramePr>
        <p:xfrm>
          <a:off x="378784" y="1155315"/>
          <a:ext cx="9421243" cy="47784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Table 26">
            <a:extLst>
              <a:ext uri="{FF2B5EF4-FFF2-40B4-BE49-F238E27FC236}">
                <a16:creationId xmlns:a16="http://schemas.microsoft.com/office/drawing/2014/main" id="{29763D4C-3A62-6631-F025-171C6DB0F51C}"/>
              </a:ext>
            </a:extLst>
          </p:cNvPr>
          <p:cNvGraphicFramePr>
            <a:graphicFrameLocks noGrp="1"/>
          </p:cNvGraphicFramePr>
          <p:nvPr>
            <p:extLst>
              <p:ext uri="{D42A27DB-BD31-4B8C-83A1-F6EECF244321}">
                <p14:modId xmlns:p14="http://schemas.microsoft.com/office/powerpoint/2010/main" val="2748062871"/>
              </p:ext>
            </p:extLst>
          </p:nvPr>
        </p:nvGraphicFramePr>
        <p:xfrm>
          <a:off x="4168700" y="2429397"/>
          <a:ext cx="5631328" cy="161925"/>
        </p:xfrm>
        <a:graphic>
          <a:graphicData uri="http://schemas.openxmlformats.org/drawingml/2006/table">
            <a:tbl>
              <a:tblPr/>
              <a:tblGrid>
                <a:gridCol w="2242518">
                  <a:extLst>
                    <a:ext uri="{9D8B030D-6E8A-4147-A177-3AD203B41FA5}">
                      <a16:colId xmlns:a16="http://schemas.microsoft.com/office/drawing/2014/main" val="2629226144"/>
                    </a:ext>
                  </a:extLst>
                </a:gridCol>
                <a:gridCol w="1966580">
                  <a:extLst>
                    <a:ext uri="{9D8B030D-6E8A-4147-A177-3AD203B41FA5}">
                      <a16:colId xmlns:a16="http://schemas.microsoft.com/office/drawing/2014/main" val="1508145245"/>
                    </a:ext>
                  </a:extLst>
                </a:gridCol>
                <a:gridCol w="828435">
                  <a:extLst>
                    <a:ext uri="{9D8B030D-6E8A-4147-A177-3AD203B41FA5}">
                      <a16:colId xmlns:a16="http://schemas.microsoft.com/office/drawing/2014/main" val="4257839185"/>
                    </a:ext>
                  </a:extLst>
                </a:gridCol>
                <a:gridCol w="593795">
                  <a:extLst>
                    <a:ext uri="{9D8B030D-6E8A-4147-A177-3AD203B41FA5}">
                      <a16:colId xmlns:a16="http://schemas.microsoft.com/office/drawing/2014/main" val="1972400677"/>
                    </a:ext>
                  </a:extLst>
                </a:gridCol>
              </a:tblGrid>
              <a:tr h="151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(45)</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(33)</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(14)</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(8)</a:t>
                      </a:r>
                      <a:endParaRPr lang="en-IE" sz="1000" b="0" i="1" u="none" strike="noStrike">
                        <a:solidFill>
                          <a:schemeClr val="bg2">
                            <a:lumMod val="50000"/>
                          </a:schemeClr>
                        </a:solidFill>
                        <a:effectLst/>
                        <a:latin typeface="Barlow" panose="00000500000000000000" pitchFamily="2" charset="0"/>
                      </a:endParaRPr>
                    </a:p>
                  </a:txBody>
                  <a:tcPr marL="9525" marR="9525" marT="9525"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graphicFrame>
        <p:nvGraphicFramePr>
          <p:cNvPr id="28" name="Table 27">
            <a:extLst>
              <a:ext uri="{FF2B5EF4-FFF2-40B4-BE49-F238E27FC236}">
                <a16:creationId xmlns:a16="http://schemas.microsoft.com/office/drawing/2014/main" id="{875B3804-1E99-340C-82E2-2B931A4B10DA}"/>
              </a:ext>
            </a:extLst>
          </p:cNvPr>
          <p:cNvGraphicFramePr>
            <a:graphicFrameLocks noGrp="1"/>
          </p:cNvGraphicFramePr>
          <p:nvPr>
            <p:extLst>
              <p:ext uri="{D42A27DB-BD31-4B8C-83A1-F6EECF244321}">
                <p14:modId xmlns:p14="http://schemas.microsoft.com/office/powerpoint/2010/main" val="3361244753"/>
              </p:ext>
            </p:extLst>
          </p:nvPr>
        </p:nvGraphicFramePr>
        <p:xfrm>
          <a:off x="3969870" y="3429167"/>
          <a:ext cx="5631330" cy="161925"/>
        </p:xfrm>
        <a:graphic>
          <a:graphicData uri="http://schemas.openxmlformats.org/drawingml/2006/table">
            <a:tbl>
              <a:tblPr/>
              <a:tblGrid>
                <a:gridCol w="1955153">
                  <a:extLst>
                    <a:ext uri="{9D8B030D-6E8A-4147-A177-3AD203B41FA5}">
                      <a16:colId xmlns:a16="http://schemas.microsoft.com/office/drawing/2014/main" val="2629226144"/>
                    </a:ext>
                  </a:extLst>
                </a:gridCol>
                <a:gridCol w="2042520">
                  <a:extLst>
                    <a:ext uri="{9D8B030D-6E8A-4147-A177-3AD203B41FA5}">
                      <a16:colId xmlns:a16="http://schemas.microsoft.com/office/drawing/2014/main" val="1508145245"/>
                    </a:ext>
                  </a:extLst>
                </a:gridCol>
                <a:gridCol w="879060">
                  <a:extLst>
                    <a:ext uri="{9D8B030D-6E8A-4147-A177-3AD203B41FA5}">
                      <a16:colId xmlns:a16="http://schemas.microsoft.com/office/drawing/2014/main" val="4257839185"/>
                    </a:ext>
                  </a:extLst>
                </a:gridCol>
                <a:gridCol w="754597">
                  <a:extLst>
                    <a:ext uri="{9D8B030D-6E8A-4147-A177-3AD203B41FA5}">
                      <a16:colId xmlns:a16="http://schemas.microsoft.com/office/drawing/2014/main" val="1972400677"/>
                    </a:ext>
                  </a:extLst>
                </a:gridCol>
              </a:tblGrid>
              <a:tr h="151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(25)</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(39)</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(21)</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(14)</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graphicFrame>
        <p:nvGraphicFramePr>
          <p:cNvPr id="29" name="Table 28">
            <a:extLst>
              <a:ext uri="{FF2B5EF4-FFF2-40B4-BE49-F238E27FC236}">
                <a16:creationId xmlns:a16="http://schemas.microsoft.com/office/drawing/2014/main" id="{316136DC-004A-57A6-E560-6DD7942E8FC9}"/>
              </a:ext>
            </a:extLst>
          </p:cNvPr>
          <p:cNvGraphicFramePr>
            <a:graphicFrameLocks noGrp="1"/>
          </p:cNvGraphicFramePr>
          <p:nvPr>
            <p:extLst>
              <p:ext uri="{D42A27DB-BD31-4B8C-83A1-F6EECF244321}">
                <p14:modId xmlns:p14="http://schemas.microsoft.com/office/powerpoint/2010/main" val="2523514059"/>
              </p:ext>
            </p:extLst>
          </p:nvPr>
        </p:nvGraphicFramePr>
        <p:xfrm>
          <a:off x="4140199" y="4537073"/>
          <a:ext cx="5631329" cy="161925"/>
        </p:xfrm>
        <a:graphic>
          <a:graphicData uri="http://schemas.openxmlformats.org/drawingml/2006/table">
            <a:tbl>
              <a:tblPr/>
              <a:tblGrid>
                <a:gridCol w="1022811">
                  <a:extLst>
                    <a:ext uri="{9D8B030D-6E8A-4147-A177-3AD203B41FA5}">
                      <a16:colId xmlns:a16="http://schemas.microsoft.com/office/drawing/2014/main" val="2629226144"/>
                    </a:ext>
                  </a:extLst>
                </a:gridCol>
                <a:gridCol w="1250278">
                  <a:extLst>
                    <a:ext uri="{9D8B030D-6E8A-4147-A177-3AD203B41FA5}">
                      <a16:colId xmlns:a16="http://schemas.microsoft.com/office/drawing/2014/main" val="1508145245"/>
                    </a:ext>
                  </a:extLst>
                </a:gridCol>
                <a:gridCol w="2607186">
                  <a:extLst>
                    <a:ext uri="{9D8B030D-6E8A-4147-A177-3AD203B41FA5}">
                      <a16:colId xmlns:a16="http://schemas.microsoft.com/office/drawing/2014/main" val="4257839185"/>
                    </a:ext>
                  </a:extLst>
                </a:gridCol>
                <a:gridCol w="751054">
                  <a:extLst>
                    <a:ext uri="{9D8B030D-6E8A-4147-A177-3AD203B41FA5}">
                      <a16:colId xmlns:a16="http://schemas.microsoft.com/office/drawing/2014/main" val="1972400677"/>
                    </a:ext>
                  </a:extLst>
                </a:gridCol>
              </a:tblGrid>
              <a:tr h="1511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(19)</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(19)</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(49)</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(12)</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graphicFrame>
        <p:nvGraphicFramePr>
          <p:cNvPr id="30" name="Table 29">
            <a:extLst>
              <a:ext uri="{FF2B5EF4-FFF2-40B4-BE49-F238E27FC236}">
                <a16:creationId xmlns:a16="http://schemas.microsoft.com/office/drawing/2014/main" id="{9C1426EE-FF0F-F0E5-C2D4-64F105CA3E3C}"/>
              </a:ext>
            </a:extLst>
          </p:cNvPr>
          <p:cNvGraphicFramePr>
            <a:graphicFrameLocks noGrp="1"/>
          </p:cNvGraphicFramePr>
          <p:nvPr>
            <p:extLst>
              <p:ext uri="{D42A27DB-BD31-4B8C-83A1-F6EECF244321}">
                <p14:modId xmlns:p14="http://schemas.microsoft.com/office/powerpoint/2010/main" val="1554050594"/>
              </p:ext>
            </p:extLst>
          </p:nvPr>
        </p:nvGraphicFramePr>
        <p:xfrm>
          <a:off x="3969872" y="5564016"/>
          <a:ext cx="5631328" cy="161925"/>
        </p:xfrm>
        <a:graphic>
          <a:graphicData uri="http://schemas.openxmlformats.org/drawingml/2006/table">
            <a:tbl>
              <a:tblPr/>
              <a:tblGrid>
                <a:gridCol w="703591">
                  <a:extLst>
                    <a:ext uri="{9D8B030D-6E8A-4147-A177-3AD203B41FA5}">
                      <a16:colId xmlns:a16="http://schemas.microsoft.com/office/drawing/2014/main" val="2629226144"/>
                    </a:ext>
                  </a:extLst>
                </a:gridCol>
                <a:gridCol w="491115">
                  <a:extLst>
                    <a:ext uri="{9D8B030D-6E8A-4147-A177-3AD203B41FA5}">
                      <a16:colId xmlns:a16="http://schemas.microsoft.com/office/drawing/2014/main" val="1508145245"/>
                    </a:ext>
                  </a:extLst>
                </a:gridCol>
                <a:gridCol w="846358">
                  <a:extLst>
                    <a:ext uri="{9D8B030D-6E8A-4147-A177-3AD203B41FA5}">
                      <a16:colId xmlns:a16="http://schemas.microsoft.com/office/drawing/2014/main" val="4257839185"/>
                    </a:ext>
                  </a:extLst>
                </a:gridCol>
                <a:gridCol w="3590264">
                  <a:extLst>
                    <a:ext uri="{9D8B030D-6E8A-4147-A177-3AD203B41FA5}">
                      <a16:colId xmlns:a16="http://schemas.microsoft.com/office/drawing/2014/main" val="1972400677"/>
                    </a:ext>
                  </a:extLst>
                </a:gridCol>
              </a:tblGrid>
              <a:tr h="532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(11)</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(9)</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(15)</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fontAlgn="t"/>
                      <a:r>
                        <a:rPr lang="en-IE" sz="1000" i="1" u="none" strike="noStrike">
                          <a:solidFill>
                            <a:schemeClr val="bg2">
                              <a:lumMod val="50000"/>
                            </a:schemeClr>
                          </a:solidFill>
                          <a:effectLst/>
                          <a:latin typeface="Barlow" panose="00000500000000000000" pitchFamily="2" charset="0"/>
                        </a:rPr>
                        <a:t>(65)</a:t>
                      </a:r>
                      <a:endParaRPr lang="en-IE" sz="1000" b="0" i="1" u="none" strike="noStrike">
                        <a:solidFill>
                          <a:schemeClr val="bg2">
                            <a:lumMod val="50000"/>
                          </a:schemeClr>
                        </a:solidFill>
                        <a:effectLst/>
                        <a:latin typeface="Barlow" panose="00000500000000000000" pitchFamily="2"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21841472"/>
                  </a:ext>
                </a:extLst>
              </a:tr>
            </a:tbl>
          </a:graphicData>
        </a:graphic>
      </p:graphicFrame>
      <p:sp>
        <p:nvSpPr>
          <p:cNvPr id="31" name="TextBox 30">
            <a:extLst>
              <a:ext uri="{FF2B5EF4-FFF2-40B4-BE49-F238E27FC236}">
                <a16:creationId xmlns:a16="http://schemas.microsoft.com/office/drawing/2014/main" id="{1BE5B144-FDA5-2B65-8BA7-2314381480CA}"/>
              </a:ext>
            </a:extLst>
          </p:cNvPr>
          <p:cNvSpPr txBox="1"/>
          <p:nvPr/>
        </p:nvSpPr>
        <p:spPr>
          <a:xfrm>
            <a:off x="10241550" y="5574559"/>
            <a:ext cx="1728358" cy="261610"/>
          </a:xfrm>
          <a:prstGeom prst="rect">
            <a:avLst/>
          </a:prstGeom>
          <a:noFill/>
        </p:spPr>
        <p:txBody>
          <a:bodyPr wrap="none" rtlCol="0">
            <a:spAutoFit/>
          </a:bodyPr>
          <a:lstStyle/>
          <a:p>
            <a:pPr defTabSz="457200"/>
            <a:r>
              <a:rPr lang="en-IE" sz="1100" i="1"/>
              <a:t>(Figs in brackets = Aug 24)</a:t>
            </a:r>
          </a:p>
        </p:txBody>
      </p:sp>
    </p:spTree>
    <p:extLst>
      <p:ext uri="{BB962C8B-B14F-4D97-AF65-F5344CB8AC3E}">
        <p14:creationId xmlns:p14="http://schemas.microsoft.com/office/powerpoint/2010/main" val="3689689114"/>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solidFill>
                  <a:srgbClr val="00000C"/>
                </a:solidFill>
              </a:rPr>
            </a:br>
            <a:r>
              <a:rPr lang="en-IE">
                <a:solidFill>
                  <a:srgbClr val="00000C"/>
                </a:solidFill>
              </a:rPr>
              <a:t>Views on growing diversity and multi-culturalism in Ireland</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7"/>
            <a:ext cx="10503946" cy="883466"/>
          </a:xfrm>
        </p:spPr>
        <p:txBody>
          <a:bodyPr lIns="91440" tIns="45720" rIns="91440" bIns="45720" anchor="t">
            <a:noAutofit/>
          </a:bodyPr>
          <a:lstStyle/>
          <a:p>
            <a:r>
              <a:rPr lang="en-US" sz="1400" dirty="0"/>
              <a:t>Negative views on growing diversity and multi-culturalism in Ireland continue to increase year-on-year (+2% since August 2024). This negativity is being driven more so by working class cohorts and those with pre-teen families, illustrating the likely influence of squeezed financial situations.</a:t>
            </a:r>
          </a:p>
        </p:txBody>
      </p:sp>
      <p:sp>
        <p:nvSpPr>
          <p:cNvPr id="8" name="Text Placeholder 7">
            <a:extLst>
              <a:ext uri="{FF2B5EF4-FFF2-40B4-BE49-F238E27FC236}">
                <a16:creationId xmlns:a16="http://schemas.microsoft.com/office/drawing/2014/main" id="{C9B9E19C-1A1F-FDAE-F4A0-A13C25472776}"/>
              </a:ext>
            </a:extLst>
          </p:cNvPr>
          <p:cNvSpPr>
            <a:spLocks noGrp="1"/>
          </p:cNvSpPr>
          <p:nvPr>
            <p:ph type="body" sz="quarter" idx="17"/>
          </p:nvPr>
        </p:nvSpPr>
        <p:spPr>
          <a:xfrm>
            <a:off x="450000" y="5962905"/>
            <a:ext cx="10503946" cy="486736"/>
          </a:xfrm>
        </p:spPr>
        <p:txBody>
          <a:bodyPr/>
          <a:lstStyle/>
          <a:p>
            <a:r>
              <a:rPr lang="en-US" sz="900" dirty="0">
                <a:latin typeface="Barlow" panose="00000500000000000000" pitchFamily="2" charset="0"/>
              </a:rPr>
              <a:t>Base: All Adults aged 18+ years- 2,002 (Aug 24 2,504),  (Nov 23 N – 2,515, Nov 22 N – 2501; Dec 21 N – 2,026; Feb 21 N – 3,008)</a:t>
            </a:r>
          </a:p>
          <a:p>
            <a:r>
              <a:rPr lang="en-US" sz="900" dirty="0">
                <a:latin typeface="Barlow" panose="00000500000000000000" pitchFamily="2" charset="0"/>
              </a:rPr>
              <a:t>Q.5 Ireland has changed quite significantly over the last 10 to 20 years from being an historically white Catholic country to a more diverse and multi-cultural country. Would you say these changes have been more positive or more negative for Ireland?</a:t>
            </a:r>
            <a:endParaRPr lang="en-IE" sz="900" dirty="0">
              <a:latin typeface="Barlow" panose="00000500000000000000" pitchFamily="2" charset="0"/>
            </a:endParaRPr>
          </a:p>
        </p:txBody>
      </p:sp>
      <p:sp>
        <p:nvSpPr>
          <p:cNvPr id="12" name="TextBox 11">
            <a:extLst>
              <a:ext uri="{FF2B5EF4-FFF2-40B4-BE49-F238E27FC236}">
                <a16:creationId xmlns:a16="http://schemas.microsoft.com/office/drawing/2014/main" id="{196C2F13-9A1F-B3D9-E04A-10686FC1B117}"/>
              </a:ext>
            </a:extLst>
          </p:cNvPr>
          <p:cNvSpPr txBox="1"/>
          <p:nvPr/>
        </p:nvSpPr>
        <p:spPr>
          <a:xfrm>
            <a:off x="0" y="3372712"/>
            <a:ext cx="3186544"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More positive than negative</a:t>
            </a:r>
          </a:p>
        </p:txBody>
      </p:sp>
      <p:sp>
        <p:nvSpPr>
          <p:cNvPr id="13" name="TextBox 12">
            <a:extLst>
              <a:ext uri="{FF2B5EF4-FFF2-40B4-BE49-F238E27FC236}">
                <a16:creationId xmlns:a16="http://schemas.microsoft.com/office/drawing/2014/main" id="{4C707D61-4220-39CB-CB7E-B8E654D8260A}"/>
              </a:ext>
            </a:extLst>
          </p:cNvPr>
          <p:cNvSpPr txBox="1"/>
          <p:nvPr/>
        </p:nvSpPr>
        <p:spPr>
          <a:xfrm>
            <a:off x="1105525" y="5300679"/>
            <a:ext cx="2081019"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black"/>
                </a:solidFill>
                <a:effectLst/>
                <a:uLnTx/>
                <a:uFillTx/>
                <a:latin typeface="Barlow" panose="00000500000000000000" pitchFamily="2" charset="0"/>
                <a:ea typeface="+mn-ea"/>
                <a:cs typeface="+mn-cs"/>
              </a:rPr>
              <a:t>No strong opinion either way</a:t>
            </a:r>
          </a:p>
        </p:txBody>
      </p:sp>
      <p:sp>
        <p:nvSpPr>
          <p:cNvPr id="14" name="TextBox 13">
            <a:extLst>
              <a:ext uri="{FF2B5EF4-FFF2-40B4-BE49-F238E27FC236}">
                <a16:creationId xmlns:a16="http://schemas.microsoft.com/office/drawing/2014/main" id="{95C765BA-C403-97DE-ACEC-6BDD5843C2C6}"/>
              </a:ext>
            </a:extLst>
          </p:cNvPr>
          <p:cNvSpPr txBox="1"/>
          <p:nvPr/>
        </p:nvSpPr>
        <p:spPr>
          <a:xfrm>
            <a:off x="40528" y="4703196"/>
            <a:ext cx="3146016"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More negative than positive</a:t>
            </a:r>
          </a:p>
        </p:txBody>
      </p:sp>
      <p:graphicFrame>
        <p:nvGraphicFramePr>
          <p:cNvPr id="19" name="Chart 18">
            <a:extLst>
              <a:ext uri="{FF2B5EF4-FFF2-40B4-BE49-F238E27FC236}">
                <a16:creationId xmlns:a16="http://schemas.microsoft.com/office/drawing/2014/main" id="{7E380AB0-2D84-3C83-765E-C722789E3390}"/>
              </a:ext>
            </a:extLst>
          </p:cNvPr>
          <p:cNvGraphicFramePr/>
          <p:nvPr>
            <p:extLst>
              <p:ext uri="{D42A27DB-BD31-4B8C-83A1-F6EECF244321}">
                <p14:modId xmlns:p14="http://schemas.microsoft.com/office/powerpoint/2010/main" val="3668487804"/>
              </p:ext>
            </p:extLst>
          </p:nvPr>
        </p:nvGraphicFramePr>
        <p:xfrm>
          <a:off x="3112670" y="2400762"/>
          <a:ext cx="5434741" cy="34199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8A8CF87F-5FF5-0791-AAC7-4FDD88B2B2F8}"/>
              </a:ext>
            </a:extLst>
          </p:cNvPr>
          <p:cNvSpPr txBox="1"/>
          <p:nvPr/>
        </p:nvSpPr>
        <p:spPr>
          <a:xfrm>
            <a:off x="4127985" y="2034676"/>
            <a:ext cx="696024"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p:txBody>
      </p:sp>
      <p:sp>
        <p:nvSpPr>
          <p:cNvPr id="21" name="TextBox 20">
            <a:extLst>
              <a:ext uri="{FF2B5EF4-FFF2-40B4-BE49-F238E27FC236}">
                <a16:creationId xmlns:a16="http://schemas.microsoft.com/office/drawing/2014/main" id="{D8484035-D3E5-6D3B-FEB3-8CEBBDB72163}"/>
              </a:ext>
            </a:extLst>
          </p:cNvPr>
          <p:cNvSpPr txBox="1"/>
          <p:nvPr/>
        </p:nvSpPr>
        <p:spPr>
          <a:xfrm>
            <a:off x="3252296" y="2034676"/>
            <a:ext cx="699230"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p:txBody>
      </p:sp>
      <p:sp>
        <p:nvSpPr>
          <p:cNvPr id="25" name="TextBox 24">
            <a:extLst>
              <a:ext uri="{FF2B5EF4-FFF2-40B4-BE49-F238E27FC236}">
                <a16:creationId xmlns:a16="http://schemas.microsoft.com/office/drawing/2014/main" id="{FC4CCE17-5590-2449-A495-3F581C7AA20F}"/>
              </a:ext>
            </a:extLst>
          </p:cNvPr>
          <p:cNvSpPr txBox="1"/>
          <p:nvPr/>
        </p:nvSpPr>
        <p:spPr>
          <a:xfrm>
            <a:off x="5009425" y="2034676"/>
            <a:ext cx="718466"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2501</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6" name="TextBox 5">
            <a:extLst>
              <a:ext uri="{FF2B5EF4-FFF2-40B4-BE49-F238E27FC236}">
                <a16:creationId xmlns:a16="http://schemas.microsoft.com/office/drawing/2014/main" id="{FB66014D-5756-969E-501C-A801AD78BE56}"/>
              </a:ext>
            </a:extLst>
          </p:cNvPr>
          <p:cNvSpPr txBox="1"/>
          <p:nvPr/>
        </p:nvSpPr>
        <p:spPr>
          <a:xfrm>
            <a:off x="5867223" y="2034676"/>
            <a:ext cx="715259"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2515</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 name="TextBox 3">
            <a:extLst>
              <a:ext uri="{FF2B5EF4-FFF2-40B4-BE49-F238E27FC236}">
                <a16:creationId xmlns:a16="http://schemas.microsoft.com/office/drawing/2014/main" id="{E883205B-2151-32FF-794F-77035DFEFE4D}"/>
              </a:ext>
            </a:extLst>
          </p:cNvPr>
          <p:cNvSpPr txBox="1"/>
          <p:nvPr/>
        </p:nvSpPr>
        <p:spPr>
          <a:xfrm>
            <a:off x="6821600" y="2034676"/>
            <a:ext cx="728084"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2504</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10" name="Text Placeholder 2">
            <a:extLst>
              <a:ext uri="{FF2B5EF4-FFF2-40B4-BE49-F238E27FC236}">
                <a16:creationId xmlns:a16="http://schemas.microsoft.com/office/drawing/2014/main" id="{25A7F62C-1F58-B3C8-B033-C575B7A01417}"/>
              </a:ext>
            </a:extLst>
          </p:cNvPr>
          <p:cNvSpPr txBox="1">
            <a:spLocks/>
          </p:cNvSpPr>
          <p:nvPr/>
        </p:nvSpPr>
        <p:spPr>
          <a:xfrm>
            <a:off x="258898" y="674106"/>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9" name="Contents Box 2">
            <a:extLst>
              <a:ext uri="{FF2B5EF4-FFF2-40B4-BE49-F238E27FC236}">
                <a16:creationId xmlns:a16="http://schemas.microsoft.com/office/drawing/2014/main" id="{9933DD18-DF82-774A-723D-646E16DB6500}"/>
              </a:ext>
            </a:extLst>
          </p:cNvPr>
          <p:cNvSpPr/>
          <p:nvPr/>
        </p:nvSpPr>
        <p:spPr>
          <a:xfrm rot="5400000">
            <a:off x="9634242" y="1898258"/>
            <a:ext cx="1463481" cy="3061483"/>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r>
              <a:rPr lang="en-IE" sz="1400">
                <a:solidFill>
                  <a:schemeClr val="tx1"/>
                </a:solidFill>
              </a:rPr>
              <a:t>Significantly higher for </a:t>
            </a:r>
          </a:p>
          <a:p>
            <a:r>
              <a:rPr lang="en-IE" sz="1400">
                <a:solidFill>
                  <a:schemeClr val="tx1"/>
                </a:solidFill>
              </a:rPr>
              <a:t>65</a:t>
            </a:r>
            <a:r>
              <a:rPr lang="en-IE" sz="1400" dirty="0">
                <a:solidFill>
                  <a:schemeClr val="tx1"/>
                </a:solidFill>
              </a:rPr>
              <a:t>+: </a:t>
            </a:r>
            <a:r>
              <a:rPr lang="en-IE" sz="2000">
                <a:solidFill>
                  <a:schemeClr val="tx1"/>
                </a:solidFill>
              </a:rPr>
              <a:t>57% </a:t>
            </a:r>
          </a:p>
          <a:p>
            <a:r>
              <a:rPr lang="en-IE" sz="1400" dirty="0">
                <a:solidFill>
                  <a:schemeClr val="tx1"/>
                </a:solidFill>
              </a:rPr>
              <a:t>Middle-class: </a:t>
            </a:r>
            <a:r>
              <a:rPr lang="en-IE" sz="2000" dirty="0">
                <a:solidFill>
                  <a:schemeClr val="tx1"/>
                </a:solidFill>
              </a:rPr>
              <a:t>57%</a:t>
            </a:r>
          </a:p>
          <a:p>
            <a:r>
              <a:rPr lang="en-IE" sz="1400">
                <a:solidFill>
                  <a:schemeClr val="tx1"/>
                </a:solidFill>
              </a:rPr>
              <a:t>Dublin dwellers</a:t>
            </a:r>
            <a:r>
              <a:rPr lang="en-IE" sz="1400" dirty="0">
                <a:solidFill>
                  <a:schemeClr val="tx1"/>
                </a:solidFill>
              </a:rPr>
              <a:t>:</a:t>
            </a:r>
            <a:r>
              <a:rPr lang="en-IE" sz="1400">
                <a:solidFill>
                  <a:schemeClr val="tx1"/>
                </a:solidFill>
              </a:rPr>
              <a:t> </a:t>
            </a:r>
            <a:r>
              <a:rPr lang="en-IE" sz="2000">
                <a:solidFill>
                  <a:schemeClr val="tx1"/>
                </a:solidFill>
              </a:rPr>
              <a:t>56%</a:t>
            </a:r>
          </a:p>
        </p:txBody>
      </p:sp>
      <p:sp>
        <p:nvSpPr>
          <p:cNvPr id="11" name="Contents Triangle 2">
            <a:extLst>
              <a:ext uri="{FF2B5EF4-FFF2-40B4-BE49-F238E27FC236}">
                <a16:creationId xmlns:a16="http://schemas.microsoft.com/office/drawing/2014/main" id="{11CCF98C-60D9-2B9F-0C13-9FD1003E58EC}"/>
              </a:ext>
              <a:ext uri="{C183D7F6-B498-43B3-948B-1728B52AA6E4}">
                <adec:decorative xmlns:adec="http://schemas.microsoft.com/office/drawing/2017/decorative" val="1"/>
              </a:ext>
            </a:extLst>
          </p:cNvPr>
          <p:cNvSpPr/>
          <p:nvPr/>
        </p:nvSpPr>
        <p:spPr>
          <a:xfrm rot="5400000">
            <a:off x="8839725" y="2692774"/>
            <a:ext cx="308401" cy="317367"/>
          </a:xfrm>
          <a:prstGeom prst="rtTriangle">
            <a:avLst/>
          </a:prstGeom>
          <a:solidFill>
            <a:srgbClr val="1DAFA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15" name="Arrow: Right 14">
            <a:extLst>
              <a:ext uri="{FF2B5EF4-FFF2-40B4-BE49-F238E27FC236}">
                <a16:creationId xmlns:a16="http://schemas.microsoft.com/office/drawing/2014/main" id="{A9DCF0A6-4CC8-9FB8-9C0D-C7F1903C4080}"/>
              </a:ext>
            </a:extLst>
          </p:cNvPr>
          <p:cNvSpPr/>
          <p:nvPr/>
        </p:nvSpPr>
        <p:spPr>
          <a:xfrm>
            <a:off x="8547411" y="3326142"/>
            <a:ext cx="287831" cy="226970"/>
          </a:xfrm>
          <a:prstGeom prst="rightArrow">
            <a:avLst/>
          </a:prstGeom>
          <a:solidFill>
            <a:srgbClr val="1DAFAD"/>
          </a:solidFill>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sp>
        <p:nvSpPr>
          <p:cNvPr id="2" name="TextBox 1">
            <a:extLst>
              <a:ext uri="{FF2B5EF4-FFF2-40B4-BE49-F238E27FC236}">
                <a16:creationId xmlns:a16="http://schemas.microsoft.com/office/drawing/2014/main" id="{425FE18A-E9EE-AD71-A709-A093AE6F35B4}"/>
              </a:ext>
            </a:extLst>
          </p:cNvPr>
          <p:cNvSpPr txBox="1"/>
          <p:nvPr/>
        </p:nvSpPr>
        <p:spPr>
          <a:xfrm>
            <a:off x="7714710" y="2034676"/>
            <a:ext cx="718466"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 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2002</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36574618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sz="2700"/>
              <a:t>Views on growing diversity and multi-culturalism in Ireland x Segments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p:txBody>
          <a:bodyPr lIns="91440" tIns="45720" rIns="91440" bIns="45720" anchor="t">
            <a:noAutofit/>
          </a:bodyPr>
          <a:lstStyle/>
          <a:p>
            <a:r>
              <a:rPr lang="en-US" sz="1400" b="1">
                <a:latin typeface="Barlow" panose="00000500000000000000" pitchFamily="2" charset="0"/>
                <a:cs typeface="Arial" panose="020B0604020202020204" pitchFamily="34" charset="0"/>
              </a:rPr>
              <a:t>Reductions in positivity seen across all segments bar </a:t>
            </a:r>
            <a:r>
              <a:rPr lang="en-US" sz="1400" b="1" dirty="0">
                <a:latin typeface="Barlow" panose="00000500000000000000" pitchFamily="2" charset="0"/>
                <a:cs typeface="Arial" panose="020B0604020202020204" pitchFamily="34" charset="0"/>
              </a:rPr>
              <a:t>community champions and global citizens</a:t>
            </a:r>
            <a:r>
              <a:rPr lang="en-US" sz="1400" b="1">
                <a:latin typeface="Barlow" panose="00000500000000000000" pitchFamily="2" charset="0"/>
                <a:cs typeface="Arial" panose="020B0604020202020204" pitchFamily="34" charset="0"/>
              </a:rPr>
              <a:t>, with </a:t>
            </a:r>
            <a:r>
              <a:rPr lang="en-US" sz="1400" b="1" dirty="0">
                <a:latin typeface="Barlow" panose="00000500000000000000" pitchFamily="2" charset="0"/>
                <a:cs typeface="Arial" panose="020B0604020202020204" pitchFamily="34" charset="0"/>
              </a:rPr>
              <a:t>significant </a:t>
            </a:r>
            <a:r>
              <a:rPr lang="en-US" sz="1400" b="1">
                <a:latin typeface="Barlow" panose="00000500000000000000" pitchFamily="2" charset="0"/>
                <a:cs typeface="Arial" panose="020B0604020202020204" pitchFamily="34" charset="0"/>
              </a:rPr>
              <a:t>decreases seen </a:t>
            </a:r>
            <a:r>
              <a:rPr lang="en-US" sz="1400" b="1" dirty="0">
                <a:latin typeface="Barlow" panose="00000500000000000000" pitchFamily="2" charset="0"/>
                <a:cs typeface="Arial" panose="020B0604020202020204" pitchFamily="34" charset="0"/>
              </a:rPr>
              <a:t>among disengaged, </a:t>
            </a:r>
            <a:r>
              <a:rPr lang="en-US" sz="1400" b="1" dirty="0" err="1">
                <a:latin typeface="Barlow" panose="00000500000000000000" pitchFamily="2" charset="0"/>
                <a:cs typeface="Arial" panose="020B0604020202020204" pitchFamily="34" charset="0"/>
              </a:rPr>
              <a:t>empathisers</a:t>
            </a:r>
            <a:r>
              <a:rPr lang="en-US" sz="1400" b="1" dirty="0">
                <a:latin typeface="Barlow" panose="00000500000000000000" pitchFamily="2" charset="0"/>
                <a:cs typeface="Arial" panose="020B0604020202020204" pitchFamily="34" charset="0"/>
              </a:rPr>
              <a:t>, </a:t>
            </a:r>
            <a:r>
              <a:rPr lang="en-US" sz="1400" b="1">
                <a:latin typeface="Barlow" panose="00000500000000000000" pitchFamily="2" charset="0"/>
                <a:cs typeface="Arial" panose="020B0604020202020204" pitchFamily="34" charset="0"/>
              </a:rPr>
              <a:t>and </a:t>
            </a:r>
            <a:r>
              <a:rPr lang="en-US" sz="1400" b="1" dirty="0">
                <a:latin typeface="Barlow" panose="00000500000000000000" pitchFamily="2" charset="0"/>
                <a:cs typeface="Arial" panose="020B0604020202020204" pitchFamily="34" charset="0"/>
              </a:rPr>
              <a:t>pragmatists.  </a:t>
            </a:r>
            <a:endParaRPr lang="en-IE" sz="1400" b="1">
              <a:latin typeface="Barlow" panose="00000500000000000000" pitchFamily="2" charset="0"/>
              <a:cs typeface="Arial" panose="020B0604020202020204" pitchFamily="34" charset="0"/>
            </a:endParaRPr>
          </a:p>
        </p:txBody>
      </p:sp>
      <p:sp>
        <p:nvSpPr>
          <p:cNvPr id="17" name="Text Placeholder 16">
            <a:extLst>
              <a:ext uri="{FF2B5EF4-FFF2-40B4-BE49-F238E27FC236}">
                <a16:creationId xmlns:a16="http://schemas.microsoft.com/office/drawing/2014/main" id="{A2A02D1C-5339-BECE-19FE-3CE18502BDFD}"/>
              </a:ext>
            </a:extLst>
          </p:cNvPr>
          <p:cNvSpPr>
            <a:spLocks noGrp="1"/>
          </p:cNvSpPr>
          <p:nvPr>
            <p:ph type="body" sz="quarter" idx="17"/>
          </p:nvPr>
        </p:nvSpPr>
        <p:spPr>
          <a:xfrm>
            <a:off x="450000" y="5970354"/>
            <a:ext cx="10456126" cy="486736"/>
          </a:xfrm>
        </p:spPr>
        <p:txBody>
          <a:bodyPr/>
          <a:lstStyle/>
          <a:p>
            <a:r>
              <a:rPr lang="en-US" sz="900" dirty="0">
                <a:latin typeface="Barlow" panose="00000500000000000000" pitchFamily="2" charset="0"/>
              </a:rPr>
              <a:t>Base: All Adults aged 18+ years- 2,504 (Nov 23 N – 2,515, Nov 22 N – 2501; Dec 21 N – 2,026; Feb 21 N – 3,008)</a:t>
            </a:r>
          </a:p>
          <a:p>
            <a:r>
              <a:rPr lang="en-US" sz="900" dirty="0">
                <a:latin typeface="Barlow" panose="00000500000000000000" pitchFamily="2" charset="0"/>
              </a:rPr>
              <a:t>Q.5  Ireland has changed quite significantly over the last 10 to 20 years from being an historically white Catholic country to a more diverse and multi-cultural country. Would you say these changes have been more positive or more negative for Ireland?</a:t>
            </a:r>
            <a:endParaRPr lang="en-IE" sz="900" dirty="0">
              <a:latin typeface="Barlow" panose="00000500000000000000" pitchFamily="2" charset="0"/>
            </a:endParaRPr>
          </a:p>
        </p:txBody>
      </p:sp>
      <p:sp>
        <p:nvSpPr>
          <p:cNvPr id="4" name="TextBox 3">
            <a:extLst>
              <a:ext uri="{FF2B5EF4-FFF2-40B4-BE49-F238E27FC236}">
                <a16:creationId xmlns:a16="http://schemas.microsoft.com/office/drawing/2014/main" id="{3E2E7101-2317-2330-5C65-75CB7916AA17}"/>
              </a:ext>
            </a:extLst>
          </p:cNvPr>
          <p:cNvSpPr txBox="1"/>
          <p:nvPr/>
        </p:nvSpPr>
        <p:spPr>
          <a:xfrm>
            <a:off x="-263737" y="2737548"/>
            <a:ext cx="336309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More positive than negative</a:t>
            </a:r>
          </a:p>
        </p:txBody>
      </p:sp>
      <p:sp>
        <p:nvSpPr>
          <p:cNvPr id="6" name="TextBox 5">
            <a:extLst>
              <a:ext uri="{FF2B5EF4-FFF2-40B4-BE49-F238E27FC236}">
                <a16:creationId xmlns:a16="http://schemas.microsoft.com/office/drawing/2014/main" id="{53AFB19B-E43E-1AC5-353D-7AF97E248D15}"/>
              </a:ext>
            </a:extLst>
          </p:cNvPr>
          <p:cNvSpPr txBox="1"/>
          <p:nvPr/>
        </p:nvSpPr>
        <p:spPr>
          <a:xfrm>
            <a:off x="694528" y="4463217"/>
            <a:ext cx="2404826"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No strong opinion either way</a:t>
            </a:r>
          </a:p>
        </p:txBody>
      </p:sp>
      <p:sp>
        <p:nvSpPr>
          <p:cNvPr id="8" name="TextBox 7">
            <a:extLst>
              <a:ext uri="{FF2B5EF4-FFF2-40B4-BE49-F238E27FC236}">
                <a16:creationId xmlns:a16="http://schemas.microsoft.com/office/drawing/2014/main" id="{801A6FAE-6A94-F9C3-A684-61283D43CB1F}"/>
              </a:ext>
            </a:extLst>
          </p:cNvPr>
          <p:cNvSpPr txBox="1"/>
          <p:nvPr/>
        </p:nvSpPr>
        <p:spPr>
          <a:xfrm>
            <a:off x="-46662" y="3773317"/>
            <a:ext cx="3146016"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Barlow" panose="00000500000000000000" pitchFamily="2" charset="0"/>
                <a:cs typeface="Arial" panose="020B0604020202020204" pitchFamily="34" charset="0"/>
              </a:rPr>
              <a:t>More negative than positive</a:t>
            </a:r>
          </a:p>
        </p:txBody>
      </p:sp>
      <p:graphicFrame>
        <p:nvGraphicFramePr>
          <p:cNvPr id="9" name="Chart 8">
            <a:extLst>
              <a:ext uri="{FF2B5EF4-FFF2-40B4-BE49-F238E27FC236}">
                <a16:creationId xmlns:a16="http://schemas.microsoft.com/office/drawing/2014/main" id="{488593D3-807E-D9A5-59E6-9136976E6F49}"/>
              </a:ext>
            </a:extLst>
          </p:cNvPr>
          <p:cNvGraphicFramePr/>
          <p:nvPr>
            <p:extLst>
              <p:ext uri="{D42A27DB-BD31-4B8C-83A1-F6EECF244321}">
                <p14:modId xmlns:p14="http://schemas.microsoft.com/office/powerpoint/2010/main" val="3819490036"/>
              </p:ext>
            </p:extLst>
          </p:nvPr>
        </p:nvGraphicFramePr>
        <p:xfrm>
          <a:off x="3099354" y="2065547"/>
          <a:ext cx="7634358" cy="33645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51F00AF1-D3A5-D767-888F-0AF932C23B63}"/>
              </a:ext>
            </a:extLst>
          </p:cNvPr>
          <p:cNvGraphicFramePr>
            <a:graphicFrameLocks noGrp="1"/>
          </p:cNvGraphicFramePr>
          <p:nvPr>
            <p:extLst>
              <p:ext uri="{D42A27DB-BD31-4B8C-83A1-F6EECF244321}">
                <p14:modId xmlns:p14="http://schemas.microsoft.com/office/powerpoint/2010/main" val="3294395129"/>
              </p:ext>
            </p:extLst>
          </p:nvPr>
        </p:nvGraphicFramePr>
        <p:xfrm>
          <a:off x="4926757" y="1563463"/>
          <a:ext cx="5796972" cy="565397"/>
        </p:xfrm>
        <a:graphic>
          <a:graphicData uri="http://schemas.openxmlformats.org/drawingml/2006/table">
            <a:tbl>
              <a:tblPr>
                <a:tableStyleId>{5C22544A-7EE6-4342-B048-85BDC9FD1C3A}</a:tableStyleId>
              </a:tblPr>
              <a:tblGrid>
                <a:gridCol w="966162">
                  <a:extLst>
                    <a:ext uri="{9D8B030D-6E8A-4147-A177-3AD203B41FA5}">
                      <a16:colId xmlns:a16="http://schemas.microsoft.com/office/drawing/2014/main" val="746003772"/>
                    </a:ext>
                  </a:extLst>
                </a:gridCol>
                <a:gridCol w="966162">
                  <a:extLst>
                    <a:ext uri="{9D8B030D-6E8A-4147-A177-3AD203B41FA5}">
                      <a16:colId xmlns:a16="http://schemas.microsoft.com/office/drawing/2014/main" val="1779795731"/>
                    </a:ext>
                  </a:extLst>
                </a:gridCol>
                <a:gridCol w="966162">
                  <a:extLst>
                    <a:ext uri="{9D8B030D-6E8A-4147-A177-3AD203B41FA5}">
                      <a16:colId xmlns:a16="http://schemas.microsoft.com/office/drawing/2014/main" val="2225951611"/>
                    </a:ext>
                  </a:extLst>
                </a:gridCol>
                <a:gridCol w="966162">
                  <a:extLst>
                    <a:ext uri="{9D8B030D-6E8A-4147-A177-3AD203B41FA5}">
                      <a16:colId xmlns:a16="http://schemas.microsoft.com/office/drawing/2014/main" val="1338766595"/>
                    </a:ext>
                  </a:extLst>
                </a:gridCol>
                <a:gridCol w="966162">
                  <a:extLst>
                    <a:ext uri="{9D8B030D-6E8A-4147-A177-3AD203B41FA5}">
                      <a16:colId xmlns:a16="http://schemas.microsoft.com/office/drawing/2014/main" val="4065578727"/>
                    </a:ext>
                  </a:extLst>
                </a:gridCol>
                <a:gridCol w="966162">
                  <a:extLst>
                    <a:ext uri="{9D8B030D-6E8A-4147-A177-3AD203B41FA5}">
                      <a16:colId xmlns:a16="http://schemas.microsoft.com/office/drawing/2014/main" val="2398399031"/>
                    </a:ext>
                  </a:extLst>
                </a:gridCol>
              </a:tblGrid>
              <a:tr h="265526">
                <a:tc>
                  <a:txBody>
                    <a:bodyPr/>
                    <a:lstStyle/>
                    <a:p>
                      <a:pPr algn="ctr" fontAlgn="t"/>
                      <a:r>
                        <a:rPr lang="en-IE" sz="1100" u="none" strike="noStrike" dirty="0">
                          <a:effectLst/>
                          <a:latin typeface="Barlow" panose="00000500000000000000" pitchFamily="2" charset="0"/>
                          <a:cs typeface="Arial" panose="020B0604020202020204" pitchFamily="34" charset="0"/>
                        </a:rPr>
                        <a:t>Multilateralists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Community Champions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a:effectLst/>
                          <a:latin typeface="Barlow" panose="00000500000000000000" pitchFamily="2" charset="0"/>
                          <a:cs typeface="Arial" panose="020B0604020202020204" pitchFamily="34" charset="0"/>
                        </a:rPr>
                        <a:t>Disengaged</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Empathisers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Global Citizens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Pragmatists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extLst>
                  <a:ext uri="{0D108BD9-81ED-4DB2-BD59-A6C34878D82A}">
                    <a16:rowId xmlns:a16="http://schemas.microsoft.com/office/drawing/2014/main" val="53783692"/>
                  </a:ext>
                </a:extLst>
              </a:tr>
              <a:tr h="220592">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397</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169</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317</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497</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350</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272</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extLst>
                  <a:ext uri="{0D108BD9-81ED-4DB2-BD59-A6C34878D82A}">
                    <a16:rowId xmlns:a16="http://schemas.microsoft.com/office/drawing/2014/main" val="1106589089"/>
                  </a:ext>
                </a:extLst>
              </a:tr>
            </a:tbl>
          </a:graphicData>
        </a:graphic>
      </p:graphicFrame>
      <p:graphicFrame>
        <p:nvGraphicFramePr>
          <p:cNvPr id="22" name="Table 44">
            <a:extLst>
              <a:ext uri="{FF2B5EF4-FFF2-40B4-BE49-F238E27FC236}">
                <a16:creationId xmlns:a16="http://schemas.microsoft.com/office/drawing/2014/main" id="{D622E46F-9F37-1309-4414-E0A5A9DE781E}"/>
              </a:ext>
            </a:extLst>
          </p:cNvPr>
          <p:cNvGraphicFramePr>
            <a:graphicFrameLocks noGrp="1"/>
          </p:cNvGraphicFramePr>
          <p:nvPr>
            <p:extLst>
              <p:ext uri="{D42A27DB-BD31-4B8C-83A1-F6EECF244321}">
                <p14:modId xmlns:p14="http://schemas.microsoft.com/office/powerpoint/2010/main" val="4166012216"/>
              </p:ext>
            </p:extLst>
          </p:nvPr>
        </p:nvGraphicFramePr>
        <p:xfrm>
          <a:off x="489425" y="4842076"/>
          <a:ext cx="10187002" cy="1024128"/>
        </p:xfrm>
        <a:graphic>
          <a:graphicData uri="http://schemas.openxmlformats.org/drawingml/2006/table">
            <a:tbl>
              <a:tblPr>
                <a:tableStyleId>{5C22544A-7EE6-4342-B048-85BDC9FD1C3A}</a:tableStyleId>
              </a:tblPr>
              <a:tblGrid>
                <a:gridCol w="2703830">
                  <a:extLst>
                    <a:ext uri="{9D8B030D-6E8A-4147-A177-3AD203B41FA5}">
                      <a16:colId xmlns:a16="http://schemas.microsoft.com/office/drawing/2014/main" val="1015758193"/>
                    </a:ext>
                  </a:extLst>
                </a:gridCol>
                <a:gridCol w="885763">
                  <a:extLst>
                    <a:ext uri="{9D8B030D-6E8A-4147-A177-3AD203B41FA5}">
                      <a16:colId xmlns:a16="http://schemas.microsoft.com/office/drawing/2014/main" val="1024616161"/>
                    </a:ext>
                  </a:extLst>
                </a:gridCol>
                <a:gridCol w="942487">
                  <a:extLst>
                    <a:ext uri="{9D8B030D-6E8A-4147-A177-3AD203B41FA5}">
                      <a16:colId xmlns:a16="http://schemas.microsoft.com/office/drawing/2014/main" val="2294376527"/>
                    </a:ext>
                  </a:extLst>
                </a:gridCol>
                <a:gridCol w="942487">
                  <a:extLst>
                    <a:ext uri="{9D8B030D-6E8A-4147-A177-3AD203B41FA5}">
                      <a16:colId xmlns:a16="http://schemas.microsoft.com/office/drawing/2014/main" val="2263263436"/>
                    </a:ext>
                  </a:extLst>
                </a:gridCol>
                <a:gridCol w="942487">
                  <a:extLst>
                    <a:ext uri="{9D8B030D-6E8A-4147-A177-3AD203B41FA5}">
                      <a16:colId xmlns:a16="http://schemas.microsoft.com/office/drawing/2014/main" val="910871959"/>
                    </a:ext>
                  </a:extLst>
                </a:gridCol>
                <a:gridCol w="942487">
                  <a:extLst>
                    <a:ext uri="{9D8B030D-6E8A-4147-A177-3AD203B41FA5}">
                      <a16:colId xmlns:a16="http://schemas.microsoft.com/office/drawing/2014/main" val="720883665"/>
                    </a:ext>
                  </a:extLst>
                </a:gridCol>
                <a:gridCol w="942487">
                  <a:extLst>
                    <a:ext uri="{9D8B030D-6E8A-4147-A177-3AD203B41FA5}">
                      <a16:colId xmlns:a16="http://schemas.microsoft.com/office/drawing/2014/main" val="406975967"/>
                    </a:ext>
                  </a:extLst>
                </a:gridCol>
                <a:gridCol w="942487">
                  <a:extLst>
                    <a:ext uri="{9D8B030D-6E8A-4147-A177-3AD203B41FA5}">
                      <a16:colId xmlns:a16="http://schemas.microsoft.com/office/drawing/2014/main" val="2732683914"/>
                    </a:ext>
                  </a:extLst>
                </a:gridCol>
                <a:gridCol w="942487">
                  <a:extLst>
                    <a:ext uri="{9D8B030D-6E8A-4147-A177-3AD203B41FA5}">
                      <a16:colId xmlns:a16="http://schemas.microsoft.com/office/drawing/2014/main" val="2361654384"/>
                    </a:ext>
                  </a:extLst>
                </a:gridCol>
              </a:tblGrid>
              <a:tr h="20687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200" dirty="0">
                          <a:latin typeface="Barlow" panose="00000500000000000000" pitchFamily="2" charset="0"/>
                          <a:cs typeface="Arial" panose="020B0604020202020204" pitchFamily="34" charset="0"/>
                        </a:rPr>
                        <a:t>More positive than negative  Aug 2024</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200" kern="1200">
                          <a:solidFill>
                            <a:schemeClr val="dk1"/>
                          </a:solidFill>
                          <a:latin typeface="Barlow" panose="00000500000000000000" pitchFamily="2" charset="0"/>
                          <a:ea typeface="+mn-ea"/>
                          <a:cs typeface="Arial" panose="020B0604020202020204" pitchFamily="34" charset="0"/>
                        </a:rPr>
                        <a:t>54</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200" kern="120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200" kern="1200">
                          <a:solidFill>
                            <a:schemeClr val="dk1"/>
                          </a:solidFill>
                          <a:latin typeface="Barlow" panose="00000500000000000000" pitchFamily="2" charset="0"/>
                          <a:ea typeface="+mn-ea"/>
                          <a:cs typeface="Arial" panose="020B0604020202020204" pitchFamily="34" charset="0"/>
                        </a:rPr>
                        <a:t>6</a:t>
                      </a:r>
                      <a:r>
                        <a:rPr lang="en-IE" sz="1200" kern="1200">
                          <a:solidFill>
                            <a:schemeClr val="dk1"/>
                          </a:solidFill>
                          <a:latin typeface="Barlow" panose="00000500000000000000" pitchFamily="2" charset="0"/>
                          <a:ea typeface="+mn-ea"/>
                          <a:cs typeface="Arial" panose="020B0604020202020204" pitchFamily="34" charset="0"/>
                        </a:rPr>
                        <a:t>5</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b"/>
                      <a:r>
                        <a:rPr lang="en-IE" sz="1200" kern="1200">
                          <a:solidFill>
                            <a:schemeClr val="dk1"/>
                          </a:solidFill>
                          <a:latin typeface="Barlow" panose="00000500000000000000" pitchFamily="2" charset="0"/>
                          <a:ea typeface="+mn-ea"/>
                          <a:cs typeface="Arial" panose="020B0604020202020204" pitchFamily="34" charset="0"/>
                        </a:rPr>
                        <a:t>79</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b"/>
                      <a:r>
                        <a:rPr lang="en-IE" sz="1200" kern="1200">
                          <a:solidFill>
                            <a:schemeClr val="dk1"/>
                          </a:solidFill>
                          <a:latin typeface="Barlow" panose="00000500000000000000" pitchFamily="2" charset="0"/>
                          <a:ea typeface="+mn-ea"/>
                          <a:cs typeface="Arial" panose="020B0604020202020204" pitchFamily="34" charset="0"/>
                        </a:rPr>
                        <a:t>20</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IE" sz="1200" kern="1200">
                          <a:solidFill>
                            <a:schemeClr val="dk1"/>
                          </a:solidFill>
                          <a:latin typeface="Barlow" panose="00000500000000000000" pitchFamily="2" charset="0"/>
                          <a:ea typeface="+mn-ea"/>
                          <a:cs typeface="Arial" panose="020B0604020202020204" pitchFamily="34" charset="0"/>
                        </a:rPr>
                        <a:t>44</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b"/>
                      <a:r>
                        <a:rPr lang="en-IE" sz="1200" kern="1200">
                          <a:solidFill>
                            <a:schemeClr val="dk1"/>
                          </a:solidFill>
                          <a:latin typeface="Barlow" panose="00000500000000000000" pitchFamily="2" charset="0"/>
                          <a:ea typeface="+mn-ea"/>
                          <a:cs typeface="Arial" panose="020B0604020202020204" pitchFamily="34" charset="0"/>
                        </a:rPr>
                        <a:t>70</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b"/>
                      <a:r>
                        <a:rPr lang="en-IE" sz="1200" kern="1200">
                          <a:solidFill>
                            <a:schemeClr val="dk1"/>
                          </a:solidFill>
                          <a:latin typeface="Barlow" panose="00000500000000000000" pitchFamily="2" charset="0"/>
                          <a:ea typeface="+mn-ea"/>
                          <a:cs typeface="Arial" panose="020B0604020202020204" pitchFamily="34" charset="0"/>
                        </a:rPr>
                        <a:t>64</a:t>
                      </a:r>
                      <a:endParaRPr lang="en-IE" sz="1200" kern="1200" dirty="0">
                        <a:solidFill>
                          <a:schemeClr val="dk1"/>
                        </a:solidFill>
                        <a:latin typeface="Barlow" panose="00000500000000000000" pitchFamily="2" charset="0"/>
                        <a:ea typeface="+mn-ea"/>
                        <a:cs typeface="Arial" panose="020B0604020202020204" pitchFamily="34" charset="0"/>
                      </a:endParaRPr>
                    </a:p>
                  </a:txBody>
                  <a:tcPr marL="7620" marR="7620" marT="762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79406162"/>
                  </a:ext>
                </a:extLst>
              </a:tr>
              <a:tr h="20687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200" dirty="0">
                          <a:latin typeface="Barlow" panose="00000500000000000000" pitchFamily="2" charset="0"/>
                          <a:cs typeface="Arial" panose="020B0604020202020204" pitchFamily="34" charset="0"/>
                        </a:rPr>
                        <a:t>More positive than negative  Nov 2023</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kern="1200">
                          <a:solidFill>
                            <a:schemeClr val="dk1"/>
                          </a:solidFill>
                          <a:latin typeface="Barlow" panose="00000500000000000000" pitchFamily="2" charset="0"/>
                          <a:ea typeface="+mn-ea"/>
                          <a:cs typeface="Arial" panose="020B0604020202020204" pitchFamily="34" charset="0"/>
                        </a:rPr>
                        <a:t>59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200" kern="1200">
                        <a:solidFill>
                          <a:schemeClr val="dk1"/>
                        </a:solidFill>
                        <a:latin typeface="Barlow" panose="00000500000000000000" pitchFamily="2" charset="0"/>
                        <a:ea typeface="+mn-ea"/>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200" kern="1200">
                          <a:solidFill>
                            <a:schemeClr val="dk1"/>
                          </a:solidFill>
                          <a:latin typeface="Barlow" panose="00000500000000000000" pitchFamily="2" charset="0"/>
                          <a:ea typeface="+mn-ea"/>
                          <a:cs typeface="Arial" panose="020B0604020202020204" pitchFamily="34" charset="0"/>
                        </a:rPr>
                        <a:t>69</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200" kern="1200">
                          <a:solidFill>
                            <a:schemeClr val="dk1"/>
                          </a:solidFill>
                          <a:latin typeface="Barlow" panose="00000500000000000000" pitchFamily="2" charset="0"/>
                          <a:ea typeface="+mn-ea"/>
                          <a:cs typeface="Arial" panose="020B0604020202020204" pitchFamily="34" charset="0"/>
                        </a:rPr>
                        <a:t>85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200" kern="1200">
                          <a:solidFill>
                            <a:schemeClr val="dk1"/>
                          </a:solidFill>
                          <a:latin typeface="Barlow" panose="00000500000000000000" pitchFamily="2" charset="0"/>
                          <a:ea typeface="+mn-ea"/>
                          <a:cs typeface="Arial" panose="020B0604020202020204" pitchFamily="34" charset="0"/>
                        </a:rPr>
                        <a:t>23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200" kern="1200">
                          <a:solidFill>
                            <a:schemeClr val="dk1"/>
                          </a:solidFill>
                          <a:latin typeface="Barlow" panose="00000500000000000000" pitchFamily="2" charset="0"/>
                          <a:ea typeface="+mn-ea"/>
                          <a:cs typeface="Arial" panose="020B0604020202020204" pitchFamily="34" charset="0"/>
                        </a:rPr>
                        <a:t>50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200" kern="1200">
                          <a:solidFill>
                            <a:schemeClr val="dk1"/>
                          </a:solidFill>
                          <a:latin typeface="Barlow" panose="00000500000000000000" pitchFamily="2" charset="0"/>
                          <a:ea typeface="+mn-ea"/>
                          <a:cs typeface="Arial" panose="020B0604020202020204" pitchFamily="34" charset="0"/>
                        </a:rPr>
                        <a:t>74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200" kern="1200" dirty="0">
                          <a:solidFill>
                            <a:schemeClr val="dk1"/>
                          </a:solidFill>
                          <a:latin typeface="Barlow" panose="00000500000000000000" pitchFamily="2" charset="0"/>
                          <a:ea typeface="+mn-ea"/>
                          <a:cs typeface="Arial" panose="020B0604020202020204" pitchFamily="34" charset="0"/>
                        </a:rPr>
                        <a:t>64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431418720"/>
                  </a:ext>
                </a:extLst>
              </a:tr>
              <a:tr h="20687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200" dirty="0">
                          <a:latin typeface="Barlow" panose="00000500000000000000" pitchFamily="2" charset="0"/>
                          <a:cs typeface="Arial" panose="020B0604020202020204" pitchFamily="34" charset="0"/>
                        </a:rPr>
                        <a:t>More positive than negative  Nov 2022</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a:latin typeface="Barlow" panose="00000500000000000000" pitchFamily="2" charset="0"/>
                          <a:cs typeface="Arial" panose="020B0604020202020204" pitchFamily="34" charset="0"/>
                        </a:rPr>
                        <a:t>63</a:t>
                      </a:r>
                      <a:endParaRPr lang="en-IE" sz="12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2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US" sz="1200" b="0" i="0" u="none" strike="noStrike">
                          <a:solidFill>
                            <a:srgbClr val="000000"/>
                          </a:solidFill>
                          <a:effectLst/>
                          <a:latin typeface="Barlow" panose="00000500000000000000" pitchFamily="2" charset="0"/>
                          <a:cs typeface="Arial" panose="020B0604020202020204" pitchFamily="34" charset="0"/>
                        </a:rPr>
                        <a:t>72</a:t>
                      </a:r>
                      <a:endParaRPr lang="en-IE" sz="12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US" sz="1200" b="0" i="0" u="none" strike="noStrike">
                          <a:solidFill>
                            <a:srgbClr val="000000"/>
                          </a:solidFill>
                          <a:effectLst/>
                          <a:latin typeface="Barlow" panose="00000500000000000000" pitchFamily="2" charset="0"/>
                          <a:cs typeface="Arial" panose="020B0604020202020204" pitchFamily="34" charset="0"/>
                        </a:rPr>
                        <a:t>90</a:t>
                      </a:r>
                      <a:endParaRPr lang="en-IE" sz="12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US" sz="1200" b="0" i="0" u="none" strike="noStrike">
                          <a:solidFill>
                            <a:srgbClr val="000000"/>
                          </a:solidFill>
                          <a:effectLst/>
                          <a:latin typeface="Barlow" panose="00000500000000000000" pitchFamily="2" charset="0"/>
                          <a:cs typeface="Arial" panose="020B0604020202020204" pitchFamily="34" charset="0"/>
                        </a:rPr>
                        <a:t>28</a:t>
                      </a:r>
                      <a:endParaRPr lang="en-IE" sz="12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US" sz="1200" b="0" i="0" u="none" strike="noStrike">
                          <a:solidFill>
                            <a:srgbClr val="000000"/>
                          </a:solidFill>
                          <a:effectLst/>
                          <a:latin typeface="Barlow" panose="00000500000000000000" pitchFamily="2" charset="0"/>
                          <a:cs typeface="Arial" panose="020B0604020202020204" pitchFamily="34" charset="0"/>
                        </a:rPr>
                        <a:t>55</a:t>
                      </a:r>
                      <a:endParaRPr lang="en-IE" sz="12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US" sz="1200" b="0" i="0" u="none" strike="noStrike">
                          <a:solidFill>
                            <a:srgbClr val="000000"/>
                          </a:solidFill>
                          <a:effectLst/>
                          <a:latin typeface="Barlow" panose="00000500000000000000" pitchFamily="2" charset="0"/>
                          <a:cs typeface="Arial" panose="020B0604020202020204" pitchFamily="34" charset="0"/>
                        </a:rPr>
                        <a:t>70</a:t>
                      </a:r>
                      <a:endParaRPr lang="en-IE" sz="12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US" sz="1200" b="0" i="0" u="none" strike="noStrike" dirty="0">
                          <a:solidFill>
                            <a:srgbClr val="000000"/>
                          </a:solidFill>
                          <a:effectLst/>
                          <a:latin typeface="Barlow" panose="00000500000000000000" pitchFamily="2" charset="0"/>
                          <a:cs typeface="Arial" panose="020B0604020202020204" pitchFamily="34" charset="0"/>
                        </a:rPr>
                        <a:t>73</a:t>
                      </a:r>
                      <a:endParaRPr lang="en-IE" sz="12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662731218"/>
                  </a:ext>
                </a:extLst>
              </a:tr>
              <a:tr h="206870">
                <a:tc>
                  <a:txBody>
                    <a:bodyPr/>
                    <a:lstStyle/>
                    <a:p>
                      <a:pPr algn="r">
                        <a:lnSpc>
                          <a:spcPct val="90000"/>
                        </a:lnSpc>
                      </a:pPr>
                      <a:r>
                        <a:rPr lang="en-IE" sz="1200" dirty="0">
                          <a:latin typeface="Barlow" panose="00000500000000000000" pitchFamily="2" charset="0"/>
                          <a:cs typeface="Arial" panose="020B0604020202020204" pitchFamily="34" charset="0"/>
                        </a:rPr>
                        <a:t>More positive than negative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a:latin typeface="Barlow" panose="00000500000000000000" pitchFamily="2" charset="0"/>
                          <a:cs typeface="Arial" panose="020B0604020202020204" pitchFamily="34" charset="0"/>
                        </a:rPr>
                        <a:t>65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200">
                        <a:latin typeface="Barlow" panose="00000500000000000000" pitchFamily="2"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200" b="0" i="0" u="none" strike="noStrike">
                          <a:solidFill>
                            <a:srgbClr val="000000"/>
                          </a:solidFill>
                          <a:effectLst/>
                          <a:latin typeface="Barlow" panose="00000500000000000000" pitchFamily="2" charset="0"/>
                          <a:cs typeface="Arial" panose="020B0604020202020204" pitchFamily="34" charset="0"/>
                        </a:rPr>
                        <a:t>75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200" b="0" i="0" u="none" strike="noStrike">
                          <a:solidFill>
                            <a:srgbClr val="000000"/>
                          </a:solidFill>
                          <a:effectLst/>
                          <a:latin typeface="Barlow" panose="00000500000000000000" pitchFamily="2" charset="0"/>
                          <a:cs typeface="Arial" panose="020B0604020202020204" pitchFamily="34" charset="0"/>
                        </a:rPr>
                        <a:t>85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200" b="0" i="0" u="none" strike="noStrike">
                          <a:solidFill>
                            <a:srgbClr val="000000"/>
                          </a:solidFill>
                          <a:effectLst/>
                          <a:latin typeface="Barlow" panose="00000500000000000000" pitchFamily="2" charset="0"/>
                          <a:cs typeface="Arial" panose="020B0604020202020204" pitchFamily="34" charset="0"/>
                        </a:rPr>
                        <a:t>21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200" b="0" i="0" u="none" strike="noStrike">
                          <a:solidFill>
                            <a:srgbClr val="000000"/>
                          </a:solidFill>
                          <a:effectLst/>
                          <a:latin typeface="Barlow" panose="00000500000000000000" pitchFamily="2" charset="0"/>
                          <a:cs typeface="Arial" panose="020B0604020202020204" pitchFamily="34" charset="0"/>
                        </a:rPr>
                        <a:t>57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200" b="0" i="0" u="none" strike="noStrike">
                          <a:solidFill>
                            <a:srgbClr val="000000"/>
                          </a:solidFill>
                          <a:effectLst/>
                          <a:latin typeface="Barlow" panose="00000500000000000000" pitchFamily="2" charset="0"/>
                          <a:cs typeface="Arial" panose="020B0604020202020204" pitchFamily="34" charset="0"/>
                        </a:rPr>
                        <a:t>76</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200" b="0" i="0" u="none" strike="noStrike" dirty="0">
                          <a:solidFill>
                            <a:srgbClr val="000000"/>
                          </a:solidFill>
                          <a:effectLst/>
                          <a:latin typeface="Barlow" panose="00000500000000000000" pitchFamily="2" charset="0"/>
                          <a:cs typeface="Arial" panose="020B0604020202020204" pitchFamily="34" charset="0"/>
                        </a:rPr>
                        <a:t>72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bl>
          </a:graphicData>
        </a:graphic>
      </p:graphicFrame>
      <p:sp>
        <p:nvSpPr>
          <p:cNvPr id="2" name="TextBox 1">
            <a:extLst>
              <a:ext uri="{FF2B5EF4-FFF2-40B4-BE49-F238E27FC236}">
                <a16:creationId xmlns:a16="http://schemas.microsoft.com/office/drawing/2014/main" id="{B4C4A65E-7651-8AC3-7EEA-7618A7B819AD}"/>
              </a:ext>
            </a:extLst>
          </p:cNvPr>
          <p:cNvSpPr txBox="1"/>
          <p:nvPr/>
        </p:nvSpPr>
        <p:spPr>
          <a:xfrm>
            <a:off x="3176061" y="1556850"/>
            <a:ext cx="704039" cy="5693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E" sz="1200" b="1" dirty="0">
                <a:solidFill>
                  <a:prstClr val="black"/>
                </a:solidFill>
                <a:latin typeface="Barlow" panose="00000500000000000000" pitchFamily="2" charset="0"/>
              </a:rPr>
              <a:t>Total</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800" b="1" i="0" u="none" strike="noStrike" kern="1200" cap="none" spc="0" normalizeH="0" baseline="0" noProof="0" dirty="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 - </a:t>
            </a:r>
            <a:r>
              <a:rPr lang="en-IE" sz="1100" dirty="0">
                <a:solidFill>
                  <a:prstClr val="black"/>
                </a:solidFill>
                <a:latin typeface="Barlow" panose="00000500000000000000" pitchFamily="2" charset="0"/>
              </a:rPr>
              <a:t>2002</a:t>
            </a:r>
            <a:endPar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endParaRPr>
          </a:p>
        </p:txBody>
      </p:sp>
      <p:sp>
        <p:nvSpPr>
          <p:cNvPr id="10" name="TextBox 9">
            <a:extLst>
              <a:ext uri="{FF2B5EF4-FFF2-40B4-BE49-F238E27FC236}">
                <a16:creationId xmlns:a16="http://schemas.microsoft.com/office/drawing/2014/main" id="{7FF70C09-8D98-AC50-262B-4EB4E3516A23}"/>
              </a:ext>
            </a:extLst>
          </p:cNvPr>
          <p:cNvSpPr txBox="1"/>
          <p:nvPr/>
        </p:nvSpPr>
        <p:spPr>
          <a:xfrm>
            <a:off x="3390830" y="2999290"/>
            <a:ext cx="461986" cy="307777"/>
          </a:xfrm>
          <a:prstGeom prst="rect">
            <a:avLst/>
          </a:prstGeom>
          <a:noFill/>
        </p:spPr>
        <p:txBody>
          <a:bodyPr wrap="none" rtlCol="0">
            <a:spAutoFit/>
          </a:bodyPr>
          <a:lstStyle/>
          <a:p>
            <a:r>
              <a:rPr lang="en-IE" sz="1400">
                <a:solidFill>
                  <a:schemeClr val="bg1"/>
                </a:solidFill>
              </a:rPr>
              <a:t>(-4)</a:t>
            </a:r>
          </a:p>
        </p:txBody>
      </p:sp>
      <p:cxnSp>
        <p:nvCxnSpPr>
          <p:cNvPr id="16" name="Straight Arrow Connector 15">
            <a:extLst>
              <a:ext uri="{FF2B5EF4-FFF2-40B4-BE49-F238E27FC236}">
                <a16:creationId xmlns:a16="http://schemas.microsoft.com/office/drawing/2014/main" id="{1C206492-7BAA-E69D-F736-70D0368E4481}"/>
              </a:ext>
            </a:extLst>
          </p:cNvPr>
          <p:cNvCxnSpPr>
            <a:cxnSpLocks/>
          </p:cNvCxnSpPr>
          <p:nvPr/>
        </p:nvCxnSpPr>
        <p:spPr>
          <a:xfrm>
            <a:off x="4098645" y="2724638"/>
            <a:ext cx="0" cy="3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216BB7E7-073E-3BCA-0F08-0D9BE4567F92}"/>
              </a:ext>
            </a:extLst>
          </p:cNvPr>
          <p:cNvGrpSpPr/>
          <p:nvPr/>
        </p:nvGrpSpPr>
        <p:grpSpPr>
          <a:xfrm>
            <a:off x="9791700" y="1060413"/>
            <a:ext cx="2359232" cy="456557"/>
            <a:chOff x="9641528" y="618763"/>
            <a:chExt cx="2436173" cy="595502"/>
          </a:xfrm>
        </p:grpSpPr>
        <p:sp>
          <p:nvSpPr>
            <p:cNvPr id="21" name="Rectangle 20">
              <a:extLst>
                <a:ext uri="{FF2B5EF4-FFF2-40B4-BE49-F238E27FC236}">
                  <a16:creationId xmlns:a16="http://schemas.microsoft.com/office/drawing/2014/main" id="{2D018DA7-3B95-E8A8-EC90-DE6745B0AC35}"/>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3" name="TextBox 22">
              <a:extLst>
                <a:ext uri="{FF2B5EF4-FFF2-40B4-BE49-F238E27FC236}">
                  <a16:creationId xmlns:a16="http://schemas.microsoft.com/office/drawing/2014/main" id="{4A3BEE00-E286-7165-D44A-B907AE564956}"/>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24" name="Rectangle 23">
              <a:extLst>
                <a:ext uri="{FF2B5EF4-FFF2-40B4-BE49-F238E27FC236}">
                  <a16:creationId xmlns:a16="http://schemas.microsoft.com/office/drawing/2014/main" id="{E3C1B40D-CF64-8CC7-353D-3C7FD771126B}"/>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5" name="TextBox 24">
              <a:extLst>
                <a:ext uri="{FF2B5EF4-FFF2-40B4-BE49-F238E27FC236}">
                  <a16:creationId xmlns:a16="http://schemas.microsoft.com/office/drawing/2014/main" id="{B529FBE8-DA6D-131A-9938-C1A2935FD741}"/>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cxnSp>
        <p:nvCxnSpPr>
          <p:cNvPr id="3" name="Straight Arrow Connector 2">
            <a:extLst>
              <a:ext uri="{FF2B5EF4-FFF2-40B4-BE49-F238E27FC236}">
                <a16:creationId xmlns:a16="http://schemas.microsoft.com/office/drawing/2014/main" id="{6876CFB5-3EB9-E917-1F12-D4BB09616941}"/>
              </a:ext>
            </a:extLst>
          </p:cNvPr>
          <p:cNvCxnSpPr>
            <a:cxnSpLocks/>
          </p:cNvCxnSpPr>
          <p:nvPr/>
        </p:nvCxnSpPr>
        <p:spPr>
          <a:xfrm>
            <a:off x="7832445" y="2200763"/>
            <a:ext cx="0" cy="24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B9DA5DF-7AE0-7C7B-45D1-079139ECA3BA}"/>
              </a:ext>
            </a:extLst>
          </p:cNvPr>
          <p:cNvCxnSpPr>
            <a:cxnSpLocks/>
          </p:cNvCxnSpPr>
          <p:nvPr/>
        </p:nvCxnSpPr>
        <p:spPr>
          <a:xfrm>
            <a:off x="8708745" y="2613967"/>
            <a:ext cx="0" cy="24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1EA5DCB-2053-7530-D215-D8F9D57CB217}"/>
              </a:ext>
            </a:extLst>
          </p:cNvPr>
          <p:cNvCxnSpPr>
            <a:cxnSpLocks/>
          </p:cNvCxnSpPr>
          <p:nvPr/>
        </p:nvCxnSpPr>
        <p:spPr>
          <a:xfrm>
            <a:off x="10676427" y="2861129"/>
            <a:ext cx="0" cy="2471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9957970-385C-1D4E-9847-6B1B55756DC0}"/>
              </a:ext>
            </a:extLst>
          </p:cNvPr>
          <p:cNvSpPr txBox="1"/>
          <p:nvPr/>
        </p:nvSpPr>
        <p:spPr>
          <a:xfrm>
            <a:off x="5351933" y="3087920"/>
            <a:ext cx="441146" cy="307777"/>
          </a:xfrm>
          <a:prstGeom prst="rect">
            <a:avLst/>
          </a:prstGeom>
          <a:noFill/>
        </p:spPr>
        <p:txBody>
          <a:bodyPr wrap="none" rtlCol="0">
            <a:spAutoFit/>
          </a:bodyPr>
          <a:lstStyle/>
          <a:p>
            <a:r>
              <a:rPr lang="en-IE" sz="1400" dirty="0">
                <a:solidFill>
                  <a:schemeClr val="bg1"/>
                </a:solidFill>
              </a:rPr>
              <a:t>(-3)</a:t>
            </a:r>
          </a:p>
        </p:txBody>
      </p:sp>
      <p:sp>
        <p:nvSpPr>
          <p:cNvPr id="15" name="TextBox 14">
            <a:extLst>
              <a:ext uri="{FF2B5EF4-FFF2-40B4-BE49-F238E27FC236}">
                <a16:creationId xmlns:a16="http://schemas.microsoft.com/office/drawing/2014/main" id="{703733F5-8936-4AFE-2EB3-35199DD1D03E}"/>
              </a:ext>
            </a:extLst>
          </p:cNvPr>
          <p:cNvSpPr txBox="1"/>
          <p:nvPr/>
        </p:nvSpPr>
        <p:spPr>
          <a:xfrm>
            <a:off x="6242624" y="3356092"/>
            <a:ext cx="429926" cy="307777"/>
          </a:xfrm>
          <a:prstGeom prst="rect">
            <a:avLst/>
          </a:prstGeom>
          <a:noFill/>
        </p:spPr>
        <p:txBody>
          <a:bodyPr wrap="none" rtlCol="0">
            <a:spAutoFit/>
          </a:bodyPr>
          <a:lstStyle/>
          <a:p>
            <a:r>
              <a:rPr lang="en-IE" sz="1400" dirty="0">
                <a:solidFill>
                  <a:schemeClr val="bg1"/>
                </a:solidFill>
              </a:rPr>
              <a:t>(+1)</a:t>
            </a:r>
          </a:p>
        </p:txBody>
      </p:sp>
      <p:sp>
        <p:nvSpPr>
          <p:cNvPr id="20" name="TextBox 19">
            <a:extLst>
              <a:ext uri="{FF2B5EF4-FFF2-40B4-BE49-F238E27FC236}">
                <a16:creationId xmlns:a16="http://schemas.microsoft.com/office/drawing/2014/main" id="{5183F351-82D0-A4CA-3C2D-604B7EA8084D}"/>
              </a:ext>
            </a:extLst>
          </p:cNvPr>
          <p:cNvSpPr txBox="1"/>
          <p:nvPr/>
        </p:nvSpPr>
        <p:spPr>
          <a:xfrm>
            <a:off x="7156543" y="2393088"/>
            <a:ext cx="511679" cy="307777"/>
          </a:xfrm>
          <a:prstGeom prst="rect">
            <a:avLst/>
          </a:prstGeom>
          <a:noFill/>
        </p:spPr>
        <p:txBody>
          <a:bodyPr wrap="none" rtlCol="0">
            <a:spAutoFit/>
          </a:bodyPr>
          <a:lstStyle/>
          <a:p>
            <a:r>
              <a:rPr lang="en-IE" sz="1400" dirty="0">
                <a:solidFill>
                  <a:schemeClr val="bg1"/>
                </a:solidFill>
              </a:rPr>
              <a:t>(-10)</a:t>
            </a:r>
          </a:p>
        </p:txBody>
      </p:sp>
      <p:sp>
        <p:nvSpPr>
          <p:cNvPr id="26" name="TextBox 25">
            <a:extLst>
              <a:ext uri="{FF2B5EF4-FFF2-40B4-BE49-F238E27FC236}">
                <a16:creationId xmlns:a16="http://schemas.microsoft.com/office/drawing/2014/main" id="{09CF4AEC-9F4A-0C03-94E9-0BDC9ABFDB13}"/>
              </a:ext>
            </a:extLst>
          </p:cNvPr>
          <p:cNvSpPr txBox="1"/>
          <p:nvPr/>
        </p:nvSpPr>
        <p:spPr>
          <a:xfrm>
            <a:off x="8108193" y="2780143"/>
            <a:ext cx="433132" cy="307777"/>
          </a:xfrm>
          <a:prstGeom prst="rect">
            <a:avLst/>
          </a:prstGeom>
          <a:noFill/>
        </p:spPr>
        <p:txBody>
          <a:bodyPr wrap="none" rtlCol="0">
            <a:spAutoFit/>
          </a:bodyPr>
          <a:lstStyle/>
          <a:p>
            <a:r>
              <a:rPr lang="en-IE" sz="1400" dirty="0">
                <a:solidFill>
                  <a:schemeClr val="bg1"/>
                </a:solidFill>
              </a:rPr>
              <a:t>(-7)</a:t>
            </a:r>
          </a:p>
        </p:txBody>
      </p:sp>
      <p:sp>
        <p:nvSpPr>
          <p:cNvPr id="27" name="TextBox 26">
            <a:extLst>
              <a:ext uri="{FF2B5EF4-FFF2-40B4-BE49-F238E27FC236}">
                <a16:creationId xmlns:a16="http://schemas.microsoft.com/office/drawing/2014/main" id="{E4C16C2B-C393-B133-AB98-A02C210F5AED}"/>
              </a:ext>
            </a:extLst>
          </p:cNvPr>
          <p:cNvSpPr txBox="1"/>
          <p:nvPr/>
        </p:nvSpPr>
        <p:spPr>
          <a:xfrm>
            <a:off x="9051486" y="3221254"/>
            <a:ext cx="429926" cy="307777"/>
          </a:xfrm>
          <a:prstGeom prst="rect">
            <a:avLst/>
          </a:prstGeom>
          <a:noFill/>
        </p:spPr>
        <p:txBody>
          <a:bodyPr wrap="none" rtlCol="0">
            <a:spAutoFit/>
          </a:bodyPr>
          <a:lstStyle/>
          <a:p>
            <a:r>
              <a:rPr lang="en-IE" sz="1400" dirty="0">
                <a:solidFill>
                  <a:schemeClr val="bg1"/>
                </a:solidFill>
              </a:rPr>
              <a:t>(+1)</a:t>
            </a:r>
          </a:p>
        </p:txBody>
      </p:sp>
      <p:sp>
        <p:nvSpPr>
          <p:cNvPr id="28" name="TextBox 27">
            <a:extLst>
              <a:ext uri="{FF2B5EF4-FFF2-40B4-BE49-F238E27FC236}">
                <a16:creationId xmlns:a16="http://schemas.microsoft.com/office/drawing/2014/main" id="{8CF6AC3F-B16D-C935-1952-2D7CA09F06ED}"/>
              </a:ext>
            </a:extLst>
          </p:cNvPr>
          <p:cNvSpPr txBox="1"/>
          <p:nvPr/>
        </p:nvSpPr>
        <p:spPr>
          <a:xfrm>
            <a:off x="9930957" y="3060790"/>
            <a:ext cx="441146" cy="307777"/>
          </a:xfrm>
          <a:prstGeom prst="rect">
            <a:avLst/>
          </a:prstGeom>
          <a:noFill/>
        </p:spPr>
        <p:txBody>
          <a:bodyPr wrap="none" rtlCol="0">
            <a:spAutoFit/>
          </a:bodyPr>
          <a:lstStyle/>
          <a:p>
            <a:r>
              <a:rPr lang="en-IE" sz="1400" dirty="0">
                <a:solidFill>
                  <a:schemeClr val="bg1"/>
                </a:solidFill>
              </a:rPr>
              <a:t>(-5)</a:t>
            </a:r>
          </a:p>
        </p:txBody>
      </p:sp>
    </p:spTree>
    <p:extLst>
      <p:ext uri="{BB962C8B-B14F-4D97-AF65-F5344CB8AC3E}">
        <p14:creationId xmlns:p14="http://schemas.microsoft.com/office/powerpoint/2010/main" val="1444175667"/>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63CDE734-5D4A-4592-0B5B-9E437ACE33A7}"/>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01871" y="351132"/>
            <a:ext cx="11285432" cy="715669"/>
          </a:xfrm>
        </p:spPr>
        <p:txBody>
          <a:bodyPr lIns="91440" tIns="45720" rIns="91440" bIns="45720" anchor="t">
            <a:noAutofit/>
          </a:bodyPr>
          <a:lstStyle/>
          <a:p>
            <a:r>
              <a:rPr lang="en-US">
                <a:solidFill>
                  <a:srgbClr val="00000C"/>
                </a:solidFill>
              </a:rPr>
              <a:t>Most Important Reasons to help those in developing countries</a:t>
            </a:r>
            <a:endParaRPr lang="en-IE">
              <a:solidFill>
                <a:srgbClr val="00000C"/>
              </a:solidFill>
            </a:endParaRPr>
          </a:p>
        </p:txBody>
      </p:sp>
      <p:sp>
        <p:nvSpPr>
          <p:cNvPr id="10" name="Text Placeholder 2">
            <a:extLst>
              <a:ext uri="{FF2B5EF4-FFF2-40B4-BE49-F238E27FC236}">
                <a16:creationId xmlns:a16="http://schemas.microsoft.com/office/drawing/2014/main" id="{4C588884-8EF1-9BED-7A87-1B4A8A707570}"/>
              </a:ext>
            </a:extLst>
          </p:cNvPr>
          <p:cNvSpPr>
            <a:spLocks noGrp="1"/>
          </p:cNvSpPr>
          <p:nvPr>
            <p:ph type="body" sz="quarter" idx="15"/>
          </p:nvPr>
        </p:nvSpPr>
        <p:spPr>
          <a:xfrm>
            <a:off x="456567" y="830726"/>
            <a:ext cx="10906757" cy="500656"/>
          </a:xfrm>
        </p:spPr>
        <p:txBody>
          <a:bodyPr>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Human rights, shared humanity, and humanitarianism remain the key drivers to help, remaining relatively steady over </a:t>
            </a:r>
            <a:r>
              <a:rPr lang="en-US">
                <a:latin typeface="Barlow" panose="00000500000000000000" pitchFamily="2" charset="0"/>
                <a:cs typeface="Arial" panose="020B0604020202020204" pitchFamily="34" charset="0"/>
              </a:rPr>
              <a:t>the years. </a:t>
            </a:r>
            <a:r>
              <a:rPr lang="en-US" dirty="0">
                <a:latin typeface="Barlow" panose="00000500000000000000" pitchFamily="2" charset="0"/>
                <a:cs typeface="Arial" panose="020B0604020202020204" pitchFamily="34" charset="0"/>
              </a:rPr>
              <a:t>There continues to be minimal mention of pity and religious faith.</a:t>
            </a:r>
            <a:endParaRPr kumimoji="0" lang="en-US"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01871" y="6018482"/>
            <a:ext cx="9822783" cy="348813"/>
          </a:xfrm>
        </p:spPr>
        <p:txBody>
          <a:bodyPr lIns="91440" tIns="45720" rIns="91440" bIns="45720" anchor="t">
            <a:noAutofit/>
          </a:bodyPr>
          <a:lstStyle/>
          <a:p>
            <a:pPr marL="357188" indent="-357188"/>
            <a:r>
              <a:rPr kumimoji="0" lang="en-US" sz="9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  (Nov 23 N – 2,515, Nov 22 N – 2501; Dec 21 N – 2,026; Feb 21 N – 3,008)</a:t>
            </a:r>
          </a:p>
          <a:p>
            <a:pPr marL="357188" indent="-357188"/>
            <a:r>
              <a:rPr lang="en-US" sz="900">
                <a:latin typeface="Barlow" panose="00000500000000000000" pitchFamily="2" charset="0"/>
              </a:rPr>
              <a:t>Q.6  Please select up to three words from the list below that best align with your own view of why we should help those in developing countries worse off than ourselves.</a:t>
            </a:r>
            <a:endParaRPr lang="en-IE" sz="900">
              <a:latin typeface="Barlow" panose="00000500000000000000" pitchFamily="2" charset="0"/>
            </a:endParaRPr>
          </a:p>
        </p:txBody>
      </p:sp>
      <p:graphicFrame>
        <p:nvGraphicFramePr>
          <p:cNvPr id="4" name="Chart 3">
            <a:extLst>
              <a:ext uri="{FF2B5EF4-FFF2-40B4-BE49-F238E27FC236}">
                <a16:creationId xmlns:a16="http://schemas.microsoft.com/office/drawing/2014/main" id="{72BCB661-C4A7-EFE8-5087-10EEE9677635}"/>
              </a:ext>
            </a:extLst>
          </p:cNvPr>
          <p:cNvGraphicFramePr/>
          <p:nvPr>
            <p:extLst>
              <p:ext uri="{D42A27DB-BD31-4B8C-83A1-F6EECF244321}">
                <p14:modId xmlns:p14="http://schemas.microsoft.com/office/powerpoint/2010/main" val="3841380174"/>
              </p:ext>
            </p:extLst>
          </p:nvPr>
        </p:nvGraphicFramePr>
        <p:xfrm>
          <a:off x="145142" y="1292144"/>
          <a:ext cx="12273685" cy="4499055"/>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s Box 2">
            <a:extLst>
              <a:ext uri="{FF2B5EF4-FFF2-40B4-BE49-F238E27FC236}">
                <a16:creationId xmlns:a16="http://schemas.microsoft.com/office/drawing/2014/main" id="{92F83A48-8532-4387-7990-83DFFF229826}"/>
              </a:ext>
            </a:extLst>
          </p:cNvPr>
          <p:cNvSpPr/>
          <p:nvPr/>
        </p:nvSpPr>
        <p:spPr>
          <a:xfrm rot="5400000">
            <a:off x="8982648" y="985527"/>
            <a:ext cx="1092241" cy="2361120"/>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pPr>
              <a:spcBef>
                <a:spcPts val="500"/>
              </a:spcBef>
              <a:spcAft>
                <a:spcPts val="500"/>
              </a:spcAft>
            </a:pPr>
            <a:r>
              <a:rPr lang="en-IE" sz="1400">
                <a:solidFill>
                  <a:schemeClr val="bg2"/>
                </a:solidFill>
              </a:rPr>
              <a:t>The top three reasons to help those in developing countries remain </a:t>
            </a:r>
            <a:r>
              <a:rPr lang="en-IE" sz="1400" dirty="0">
                <a:solidFill>
                  <a:schemeClr val="bg2"/>
                </a:solidFill>
              </a:rPr>
              <a:t>unchanged</a:t>
            </a:r>
            <a:endParaRPr lang="en-IE" sz="4800"/>
          </a:p>
        </p:txBody>
      </p:sp>
      <p:sp>
        <p:nvSpPr>
          <p:cNvPr id="11" name="Contents Triangle 2">
            <a:extLst>
              <a:ext uri="{FF2B5EF4-FFF2-40B4-BE49-F238E27FC236}">
                <a16:creationId xmlns:a16="http://schemas.microsoft.com/office/drawing/2014/main" id="{42D33ABC-3C82-D346-CA43-E7F0FCD6DECA}"/>
              </a:ext>
              <a:ext uri="{C183D7F6-B498-43B3-948B-1728B52AA6E4}">
                <adec:decorative xmlns:adec="http://schemas.microsoft.com/office/drawing/2017/decorative" val="1"/>
              </a:ext>
            </a:extLst>
          </p:cNvPr>
          <p:cNvSpPr/>
          <p:nvPr/>
        </p:nvSpPr>
        <p:spPr>
          <a:xfrm rot="5400000">
            <a:off x="8352691" y="1615480"/>
            <a:ext cx="308401" cy="317367"/>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Tree>
    <p:extLst>
      <p:ext uri="{BB962C8B-B14F-4D97-AF65-F5344CB8AC3E}">
        <p14:creationId xmlns:p14="http://schemas.microsoft.com/office/powerpoint/2010/main" val="418847312"/>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Autofit/>
          </a:bodyPr>
          <a:lstStyle/>
          <a:p>
            <a:br>
              <a:rPr lang="en-US">
                <a:solidFill>
                  <a:srgbClr val="00000C"/>
                </a:solidFill>
              </a:rPr>
            </a:br>
            <a:r>
              <a:rPr lang="en-US">
                <a:solidFill>
                  <a:srgbClr val="00000C"/>
                </a:solidFill>
              </a:rPr>
              <a:t>Most Important Reasons to Help those in developing countries x Segments</a:t>
            </a:r>
            <a:endParaRPr lang="en-IE">
              <a:solidFill>
                <a:srgbClr val="00000C"/>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49999" y="5986583"/>
            <a:ext cx="10129395" cy="348813"/>
          </a:xfrm>
        </p:spPr>
        <p:txBody>
          <a:bodyPr lIns="91440" tIns="45720" rIns="91440" bIns="45720" anchor="t">
            <a:noAutofit/>
          </a:bodyPr>
          <a:lstStyle/>
          <a:p>
            <a:pPr marL="357188" indent="-357188"/>
            <a:r>
              <a:rPr kumimoji="0" lang="en-US" sz="9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 (Nov 23 N – 2,515, Nov 22 N – 2501; Dec 21 N – 2,026; Feb 21 N – 3,008)</a:t>
            </a:r>
          </a:p>
          <a:p>
            <a:pPr marL="357188" indent="-357188"/>
            <a:r>
              <a:rPr lang="en-US" sz="900">
                <a:latin typeface="Barlow" panose="00000500000000000000" pitchFamily="2" charset="0"/>
              </a:rPr>
              <a:t>Q.6  Please select up to three words from the list below that best align with your own view of why we should help those in developing countries worse off than ourselves.</a:t>
            </a:r>
            <a:endParaRPr lang="en-IE" sz="900">
              <a:latin typeface="Barlow" panose="00000500000000000000" pitchFamily="2" charset="0"/>
            </a:endParaRPr>
          </a:p>
        </p:txBody>
      </p:sp>
      <p:grpSp>
        <p:nvGrpSpPr>
          <p:cNvPr id="4" name="Group 3">
            <a:extLst>
              <a:ext uri="{FF2B5EF4-FFF2-40B4-BE49-F238E27FC236}">
                <a16:creationId xmlns:a16="http://schemas.microsoft.com/office/drawing/2014/main" id="{3D56BF95-1D83-7BD2-6868-A21A4C9433D1}"/>
              </a:ext>
            </a:extLst>
          </p:cNvPr>
          <p:cNvGrpSpPr/>
          <p:nvPr/>
        </p:nvGrpSpPr>
        <p:grpSpPr>
          <a:xfrm>
            <a:off x="9399778" y="1152523"/>
            <a:ext cx="2359232" cy="445924"/>
            <a:chOff x="9641528" y="660370"/>
            <a:chExt cx="2436173" cy="581633"/>
          </a:xfrm>
        </p:grpSpPr>
        <p:sp>
          <p:nvSpPr>
            <p:cNvPr id="6" name="Rectangle 5">
              <a:extLst>
                <a:ext uri="{FF2B5EF4-FFF2-40B4-BE49-F238E27FC236}">
                  <a16:creationId xmlns:a16="http://schemas.microsoft.com/office/drawing/2014/main" id="{2C1CE27E-B548-009A-F092-98AFA938EF62}"/>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8" name="TextBox 7">
              <a:extLst>
                <a:ext uri="{FF2B5EF4-FFF2-40B4-BE49-F238E27FC236}">
                  <a16:creationId xmlns:a16="http://schemas.microsoft.com/office/drawing/2014/main" id="{2B1A3455-9224-4620-D04F-6C402078A454}"/>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9" name="Rectangle 8">
              <a:extLst>
                <a:ext uri="{FF2B5EF4-FFF2-40B4-BE49-F238E27FC236}">
                  <a16:creationId xmlns:a16="http://schemas.microsoft.com/office/drawing/2014/main" id="{A713B862-930C-8A5B-1764-A06C1940B76D}"/>
                </a:ext>
              </a:extLst>
            </p:cNvPr>
            <p:cNvSpPr/>
            <p:nvPr/>
          </p:nvSpPr>
          <p:spPr>
            <a:xfrm>
              <a:off x="9641528" y="682884"/>
              <a:ext cx="403182" cy="217062"/>
            </a:xfrm>
            <a:prstGeom prst="rect">
              <a:avLst/>
            </a:prstGeom>
            <a:solidFill>
              <a:srgbClr val="32CD3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497091C3-06D0-A65D-AE25-9C7F07F341DC}"/>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3" name="Text Placeholder 2">
            <a:extLst>
              <a:ext uri="{FF2B5EF4-FFF2-40B4-BE49-F238E27FC236}">
                <a16:creationId xmlns:a16="http://schemas.microsoft.com/office/drawing/2014/main" id="{5E0E78D2-750C-824F-D4D2-23762FCED318}"/>
              </a:ext>
            </a:extLst>
          </p:cNvPr>
          <p:cNvSpPr>
            <a:spLocks noGrp="1"/>
          </p:cNvSpPr>
          <p:nvPr>
            <p:ph type="body" sz="quarter" idx="15"/>
          </p:nvPr>
        </p:nvSpPr>
        <p:spPr>
          <a:xfrm>
            <a:off x="456568" y="830726"/>
            <a:ext cx="9341700" cy="500656"/>
          </a:xfrm>
        </p:spPr>
        <p:txBody>
          <a:bodyPr>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lang="en-US">
                <a:latin typeface="Barlow" panose="00000500000000000000" pitchFamily="2" charset="0"/>
                <a:cs typeface="Arial" panose="020B0604020202020204" pitchFamily="34" charset="0"/>
              </a:rPr>
              <a:t>Disengaged are more likely to attribute more negative reasons for helping</a:t>
            </a:r>
            <a:r>
              <a:rPr lang="en-US" dirty="0">
                <a:latin typeface="Barlow" panose="00000500000000000000" pitchFamily="2" charset="0"/>
                <a:cs typeface="Arial" panose="020B0604020202020204" pitchFamily="34" charset="0"/>
              </a:rPr>
              <a:t>, with 1 in 4 actually giving no  reason to help those in developing countries, illustrating a lack of support generally</a:t>
            </a:r>
            <a:r>
              <a:rPr lang="en-US">
                <a:latin typeface="Barlow" panose="00000500000000000000" pitchFamily="2" charset="0"/>
                <a:cs typeface="Arial" panose="020B0604020202020204" pitchFamily="34" charset="0"/>
              </a:rPr>
              <a:t>.</a:t>
            </a:r>
            <a:r>
              <a:rPr lang="en-US" dirty="0">
                <a:latin typeface="Barlow" panose="00000500000000000000" pitchFamily="2" charset="0"/>
                <a:cs typeface="Arial" panose="020B0604020202020204" pitchFamily="34" charset="0"/>
              </a:rPr>
              <a:t> </a:t>
            </a:r>
            <a:endParaRPr kumimoji="0" lang="en-US"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graphicFrame>
        <p:nvGraphicFramePr>
          <p:cNvPr id="10" name="Table 9">
            <a:extLst>
              <a:ext uri="{FF2B5EF4-FFF2-40B4-BE49-F238E27FC236}">
                <a16:creationId xmlns:a16="http://schemas.microsoft.com/office/drawing/2014/main" id="{9A726143-042D-FD63-5F6B-E28EB6E1A263}"/>
              </a:ext>
            </a:extLst>
          </p:cNvPr>
          <p:cNvGraphicFramePr>
            <a:graphicFrameLocks noGrp="1"/>
          </p:cNvGraphicFramePr>
          <p:nvPr>
            <p:extLst>
              <p:ext uri="{D42A27DB-BD31-4B8C-83A1-F6EECF244321}">
                <p14:modId xmlns:p14="http://schemas.microsoft.com/office/powerpoint/2010/main" val="3281515659"/>
              </p:ext>
            </p:extLst>
          </p:nvPr>
        </p:nvGraphicFramePr>
        <p:xfrm>
          <a:off x="714375" y="1703832"/>
          <a:ext cx="9963152" cy="4177366"/>
        </p:xfrm>
        <a:graphic>
          <a:graphicData uri="http://schemas.openxmlformats.org/drawingml/2006/table">
            <a:tbl>
              <a:tblPr/>
              <a:tblGrid>
                <a:gridCol w="2285125">
                  <a:extLst>
                    <a:ext uri="{9D8B030D-6E8A-4147-A177-3AD203B41FA5}">
                      <a16:colId xmlns:a16="http://schemas.microsoft.com/office/drawing/2014/main" val="2960971006"/>
                    </a:ext>
                  </a:extLst>
                </a:gridCol>
                <a:gridCol w="1096861">
                  <a:extLst>
                    <a:ext uri="{9D8B030D-6E8A-4147-A177-3AD203B41FA5}">
                      <a16:colId xmlns:a16="http://schemas.microsoft.com/office/drawing/2014/main" val="148245772"/>
                    </a:ext>
                  </a:extLst>
                </a:gridCol>
                <a:gridCol w="1096861">
                  <a:extLst>
                    <a:ext uri="{9D8B030D-6E8A-4147-A177-3AD203B41FA5}">
                      <a16:colId xmlns:a16="http://schemas.microsoft.com/office/drawing/2014/main" val="3013997924"/>
                    </a:ext>
                  </a:extLst>
                </a:gridCol>
                <a:gridCol w="1096861">
                  <a:extLst>
                    <a:ext uri="{9D8B030D-6E8A-4147-A177-3AD203B41FA5}">
                      <a16:colId xmlns:a16="http://schemas.microsoft.com/office/drawing/2014/main" val="4002021269"/>
                    </a:ext>
                  </a:extLst>
                </a:gridCol>
                <a:gridCol w="1096861">
                  <a:extLst>
                    <a:ext uri="{9D8B030D-6E8A-4147-A177-3AD203B41FA5}">
                      <a16:colId xmlns:a16="http://schemas.microsoft.com/office/drawing/2014/main" val="489129380"/>
                    </a:ext>
                  </a:extLst>
                </a:gridCol>
                <a:gridCol w="1096861">
                  <a:extLst>
                    <a:ext uri="{9D8B030D-6E8A-4147-A177-3AD203B41FA5}">
                      <a16:colId xmlns:a16="http://schemas.microsoft.com/office/drawing/2014/main" val="383323492"/>
                    </a:ext>
                  </a:extLst>
                </a:gridCol>
                <a:gridCol w="1096861">
                  <a:extLst>
                    <a:ext uri="{9D8B030D-6E8A-4147-A177-3AD203B41FA5}">
                      <a16:colId xmlns:a16="http://schemas.microsoft.com/office/drawing/2014/main" val="590012634"/>
                    </a:ext>
                  </a:extLst>
                </a:gridCol>
                <a:gridCol w="1096861">
                  <a:extLst>
                    <a:ext uri="{9D8B030D-6E8A-4147-A177-3AD203B41FA5}">
                      <a16:colId xmlns:a16="http://schemas.microsoft.com/office/drawing/2014/main" val="3238615250"/>
                    </a:ext>
                  </a:extLst>
                </a:gridCol>
              </a:tblGrid>
              <a:tr h="240904">
                <a:tc rowSpan="2">
                  <a:txBody>
                    <a:bodyPr/>
                    <a:lstStyle/>
                    <a:p>
                      <a:pPr algn="l" fontAlgn="t">
                        <a:buNone/>
                      </a:pPr>
                      <a:r>
                        <a:rPr lang="en-IE" sz="1050" b="0" i="0" u="none" strike="noStrike">
                          <a:effectLst/>
                          <a:latin typeface="Barlow" panose="00000500000000000000" pitchFamily="2" charset="0"/>
                        </a:rPr>
                        <a:t> </a:t>
                      </a:r>
                    </a:p>
                  </a:txBody>
                  <a:tcPr marL="72000" marR="7620" marT="7620" marB="0">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rowSpan="2">
                  <a:txBody>
                    <a:bodyPr/>
                    <a:lstStyle/>
                    <a:p>
                      <a:pPr algn="ctr" rtl="0" fontAlgn="ctr">
                        <a:buNone/>
                      </a:pPr>
                      <a:r>
                        <a:rPr lang="en-IE" sz="1050" b="1" i="0" u="none" strike="noStrike" dirty="0">
                          <a:solidFill>
                            <a:srgbClr val="FFFFFF"/>
                          </a:solidFill>
                          <a:effectLst/>
                          <a:latin typeface="Barlow" panose="00000500000000000000" pitchFamily="2"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gridSpan="6">
                  <a:txBody>
                    <a:bodyPr/>
                    <a:lstStyle/>
                    <a:p>
                      <a:pPr algn="ctr" rtl="0" fontAlgn="ctr">
                        <a:buNone/>
                      </a:pPr>
                      <a:r>
                        <a:rPr lang="en-IE" sz="1050" b="1" i="0" u="none" strike="noStrike" dirty="0">
                          <a:solidFill>
                            <a:srgbClr val="FFFFFF"/>
                          </a:solidFill>
                          <a:effectLst/>
                          <a:latin typeface="Barlow" panose="00000500000000000000" pitchFamily="2" charset="0"/>
                        </a:rPr>
                        <a:t>Segments</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599091242"/>
                  </a:ext>
                </a:extLst>
              </a:tr>
              <a:tr h="615071">
                <a:tc vMerge="1">
                  <a:txBody>
                    <a:bodyPr/>
                    <a:lstStyle/>
                    <a:p>
                      <a:endParaRPr lang="en-IE"/>
                    </a:p>
                  </a:txBody>
                  <a:tcPr/>
                </a:tc>
                <a:tc vMerge="1">
                  <a:txBody>
                    <a:bodyPr/>
                    <a:lstStyle/>
                    <a:p>
                      <a:endParaRPr lang="en-IE"/>
                    </a:p>
                  </a:txBody>
                  <a:tcPr/>
                </a:tc>
                <a:tc>
                  <a:txBody>
                    <a:bodyPr/>
                    <a:lstStyle/>
                    <a:p>
                      <a:pPr algn="ctr" rtl="0" fontAlgn="ctr">
                        <a:buNone/>
                      </a:pPr>
                      <a:r>
                        <a:rPr lang="en-IE" sz="1050" b="1" i="0" u="none" strike="noStrike">
                          <a:solidFill>
                            <a:srgbClr val="FFFFFF"/>
                          </a:solidFill>
                          <a:effectLst/>
                          <a:latin typeface="Barlow" panose="00000500000000000000" pitchFamily="2" charset="0"/>
                        </a:rPr>
                        <a:t>Multilatera-lists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Community Champions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Disengaged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Empathisers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Global Citizens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Pragmatists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extLst>
                  <a:ext uri="{0D108BD9-81ED-4DB2-BD59-A6C34878D82A}">
                    <a16:rowId xmlns:a16="http://schemas.microsoft.com/office/drawing/2014/main" val="1350625225"/>
                  </a:ext>
                </a:extLst>
              </a:tr>
              <a:tr h="235777">
                <a:tc>
                  <a:txBody>
                    <a:bodyPr/>
                    <a:lstStyle/>
                    <a:p>
                      <a:pPr algn="l" rtl="0" fontAlgn="t">
                        <a:buNone/>
                      </a:pPr>
                      <a:r>
                        <a:rPr lang="en-IE" sz="1100" b="1" i="1" u="none" strike="noStrike">
                          <a:solidFill>
                            <a:srgbClr val="000000"/>
                          </a:solidFill>
                          <a:effectLst/>
                          <a:latin typeface="Barlow" panose="00000500000000000000" pitchFamily="2" charset="0"/>
                        </a:rPr>
                        <a:t>Base:</a:t>
                      </a:r>
                    </a:p>
                  </a:txBody>
                  <a:tcPr marL="72000" marR="7620" marT="7620" marB="0">
                    <a:lnL>
                      <a:noFill/>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497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20279998"/>
                  </a:ext>
                </a:extLst>
              </a:tr>
              <a:tr h="220401">
                <a:tc>
                  <a:txBody>
                    <a:bodyPr/>
                    <a:lstStyle/>
                    <a:p>
                      <a:pPr algn="l" fontAlgn="t">
                        <a:buNone/>
                      </a:pPr>
                      <a:r>
                        <a:rPr lang="en-IE" sz="1100" b="0" i="0" u="none" strike="noStrike">
                          <a:solidFill>
                            <a:srgbClr val="000000"/>
                          </a:solidFill>
                          <a:effectLst/>
                          <a:latin typeface="Barlow" panose="00000500000000000000" pitchFamily="2" charset="0"/>
                        </a:rPr>
                        <a:t> </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49751217"/>
                  </a:ext>
                </a:extLst>
              </a:tr>
              <a:tr h="220401">
                <a:tc>
                  <a:txBody>
                    <a:bodyPr/>
                    <a:lstStyle/>
                    <a:p>
                      <a:pPr algn="l" fontAlgn="t">
                        <a:buNone/>
                      </a:pPr>
                      <a:r>
                        <a:rPr lang="en-IE" sz="1100" b="0" i="0" u="none" strike="noStrike">
                          <a:solidFill>
                            <a:srgbClr val="000000"/>
                          </a:solidFill>
                          <a:effectLst/>
                          <a:latin typeface="Barlow" panose="00000500000000000000" pitchFamily="2" charset="0"/>
                        </a:rPr>
                        <a:t>Human rights</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50</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25149316"/>
                  </a:ext>
                </a:extLst>
              </a:tr>
              <a:tr h="220401">
                <a:tc>
                  <a:txBody>
                    <a:bodyPr/>
                    <a:lstStyle/>
                    <a:p>
                      <a:pPr algn="l" fontAlgn="t">
                        <a:buNone/>
                      </a:pPr>
                      <a:r>
                        <a:rPr lang="en-IE" sz="1100" b="0" i="0" u="none" strike="noStrike">
                          <a:solidFill>
                            <a:srgbClr val="000000"/>
                          </a:solidFill>
                          <a:effectLst/>
                          <a:latin typeface="Barlow" panose="00000500000000000000" pitchFamily="2" charset="0"/>
                        </a:rPr>
                        <a:t>Shared humanity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56</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23</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41</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52</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381723924"/>
                  </a:ext>
                </a:extLst>
              </a:tr>
              <a:tr h="220401">
                <a:tc>
                  <a:txBody>
                    <a:bodyPr/>
                    <a:lstStyle/>
                    <a:p>
                      <a:pPr algn="l" fontAlgn="t">
                        <a:buNone/>
                      </a:pPr>
                      <a:r>
                        <a:rPr lang="en-IE" sz="1100" b="0" i="0" u="none" strike="noStrike">
                          <a:solidFill>
                            <a:srgbClr val="000000"/>
                          </a:solidFill>
                          <a:effectLst/>
                          <a:latin typeface="Barlow" panose="00000500000000000000" pitchFamily="2" charset="0"/>
                        </a:rPr>
                        <a:t>Humanitarianism</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45</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32CD32"/>
                    </a:solidFill>
                  </a:tcPr>
                </a:tc>
                <a:extLst>
                  <a:ext uri="{0D108BD9-81ED-4DB2-BD59-A6C34878D82A}">
                    <a16:rowId xmlns:a16="http://schemas.microsoft.com/office/drawing/2014/main" val="621494759"/>
                  </a:ext>
                </a:extLst>
              </a:tr>
              <a:tr h="220401">
                <a:tc>
                  <a:txBody>
                    <a:bodyPr/>
                    <a:lstStyle/>
                    <a:p>
                      <a:pPr algn="l" fontAlgn="t">
                        <a:buNone/>
                      </a:pPr>
                      <a:r>
                        <a:rPr lang="en-IE" sz="1100" b="0" i="0" u="none" strike="noStrike">
                          <a:solidFill>
                            <a:srgbClr val="000000"/>
                          </a:solidFill>
                          <a:effectLst/>
                          <a:latin typeface="Barlow" panose="00000500000000000000" pitchFamily="2" charset="0"/>
                        </a:rPr>
                        <a:t>Empathy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6850110"/>
                  </a:ext>
                </a:extLst>
              </a:tr>
              <a:tr h="220401">
                <a:tc>
                  <a:txBody>
                    <a:bodyPr/>
                    <a:lstStyle/>
                    <a:p>
                      <a:pPr algn="l" fontAlgn="t">
                        <a:buNone/>
                      </a:pPr>
                      <a:r>
                        <a:rPr lang="en-IE" sz="1100" b="0" i="0" u="none" strike="noStrike">
                          <a:solidFill>
                            <a:srgbClr val="000000"/>
                          </a:solidFill>
                          <a:effectLst/>
                          <a:latin typeface="Barlow" panose="00000500000000000000" pitchFamily="2" charset="0"/>
                        </a:rPr>
                        <a:t>Justice</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30</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975961265"/>
                  </a:ext>
                </a:extLst>
              </a:tr>
              <a:tr h="220401">
                <a:tc>
                  <a:txBody>
                    <a:bodyPr/>
                    <a:lstStyle/>
                    <a:p>
                      <a:pPr algn="l" fontAlgn="t">
                        <a:buNone/>
                      </a:pPr>
                      <a:r>
                        <a:rPr lang="en-IE" sz="1100" b="0" i="0" u="none" strike="noStrike">
                          <a:solidFill>
                            <a:srgbClr val="000000"/>
                          </a:solidFill>
                          <a:effectLst/>
                          <a:latin typeface="Barlow" panose="00000500000000000000" pitchFamily="2" charset="0"/>
                        </a:rPr>
                        <a:t>Morality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30</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638003026"/>
                  </a:ext>
                </a:extLst>
              </a:tr>
              <a:tr h="220401">
                <a:tc>
                  <a:txBody>
                    <a:bodyPr/>
                    <a:lstStyle/>
                    <a:p>
                      <a:pPr algn="l" fontAlgn="t">
                        <a:buNone/>
                      </a:pPr>
                      <a:r>
                        <a:rPr lang="en-IE" sz="1100" b="0" i="0" u="none" strike="noStrike">
                          <a:solidFill>
                            <a:srgbClr val="000000"/>
                          </a:solidFill>
                          <a:effectLst/>
                          <a:latin typeface="Barlow" panose="00000500000000000000" pitchFamily="2" charset="0"/>
                        </a:rPr>
                        <a:t>Solidarity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76075298"/>
                  </a:ext>
                </a:extLst>
              </a:tr>
              <a:tr h="220401">
                <a:tc>
                  <a:txBody>
                    <a:bodyPr/>
                    <a:lstStyle/>
                    <a:p>
                      <a:pPr algn="l" fontAlgn="t">
                        <a:buNone/>
                      </a:pPr>
                      <a:r>
                        <a:rPr lang="en-IE" sz="1100" b="0" i="0" u="none" strike="noStrike">
                          <a:solidFill>
                            <a:srgbClr val="000000"/>
                          </a:solidFill>
                          <a:effectLst/>
                          <a:latin typeface="Barlow" panose="00000500000000000000" pitchFamily="2" charset="0"/>
                        </a:rPr>
                        <a:t>Duty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23376542"/>
                  </a:ext>
                </a:extLst>
              </a:tr>
              <a:tr h="220401">
                <a:tc>
                  <a:txBody>
                    <a:bodyPr/>
                    <a:lstStyle/>
                    <a:p>
                      <a:pPr algn="l" fontAlgn="t">
                        <a:buNone/>
                      </a:pPr>
                      <a:r>
                        <a:rPr lang="en-IE" sz="1100" b="0" i="0" u="none" strike="noStrike">
                          <a:solidFill>
                            <a:srgbClr val="000000"/>
                          </a:solidFill>
                          <a:effectLst/>
                          <a:latin typeface="Barlow" panose="00000500000000000000" pitchFamily="2" charset="0"/>
                        </a:rPr>
                        <a:t>Sympathy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52099191"/>
                  </a:ext>
                </a:extLst>
              </a:tr>
              <a:tr h="220401">
                <a:tc>
                  <a:txBody>
                    <a:bodyPr/>
                    <a:lstStyle/>
                    <a:p>
                      <a:pPr algn="l" fontAlgn="t">
                        <a:buNone/>
                      </a:pPr>
                      <a:r>
                        <a:rPr lang="en-IE" sz="1100" b="0" i="0" u="none" strike="noStrike">
                          <a:solidFill>
                            <a:srgbClr val="000000"/>
                          </a:solidFill>
                          <a:effectLst/>
                          <a:latin typeface="Barlow" panose="00000500000000000000" pitchFamily="2" charset="0"/>
                        </a:rPr>
                        <a:t>Charity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060185236"/>
                  </a:ext>
                </a:extLst>
              </a:tr>
              <a:tr h="220401">
                <a:tc>
                  <a:txBody>
                    <a:bodyPr/>
                    <a:lstStyle/>
                    <a:p>
                      <a:pPr algn="l" fontAlgn="t">
                        <a:buNone/>
                      </a:pPr>
                      <a:r>
                        <a:rPr lang="en-IE" sz="1100" b="0" i="0" u="none" strike="noStrike">
                          <a:solidFill>
                            <a:srgbClr val="000000"/>
                          </a:solidFill>
                          <a:effectLst/>
                          <a:latin typeface="Barlow" panose="00000500000000000000" pitchFamily="2" charset="0"/>
                        </a:rPr>
                        <a:t>Religious faith</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668884073"/>
                  </a:ext>
                </a:extLst>
              </a:tr>
              <a:tr h="220401">
                <a:tc>
                  <a:txBody>
                    <a:bodyPr/>
                    <a:lstStyle/>
                    <a:p>
                      <a:pPr algn="l" fontAlgn="t">
                        <a:buNone/>
                      </a:pPr>
                      <a:r>
                        <a:rPr lang="en-IE" sz="1100" b="0" i="0" u="none" strike="noStrike">
                          <a:solidFill>
                            <a:srgbClr val="000000"/>
                          </a:solidFill>
                          <a:effectLst/>
                          <a:latin typeface="Barlow" panose="00000500000000000000" pitchFamily="2" charset="0"/>
                        </a:rPr>
                        <a:t>Pity</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55811173"/>
                  </a:ext>
                </a:extLst>
              </a:tr>
              <a:tr h="220401">
                <a:tc>
                  <a:txBody>
                    <a:bodyPr/>
                    <a:lstStyle/>
                    <a:p>
                      <a:pPr algn="l" fontAlgn="t">
                        <a:buNone/>
                      </a:pPr>
                      <a:r>
                        <a:rPr lang="en-IE" sz="1100" b="0" i="0" u="none" strike="noStrike">
                          <a:solidFill>
                            <a:srgbClr val="000000"/>
                          </a:solidFill>
                          <a:effectLst/>
                          <a:latin typeface="Barlow" panose="00000500000000000000" pitchFamily="2" charset="0"/>
                        </a:rPr>
                        <a:t>None of these</a:t>
                      </a:r>
                    </a:p>
                  </a:txBody>
                  <a:tcPr marL="72000" marR="762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32CD32"/>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B3B5"/>
                    </a:solidFill>
                  </a:tcPr>
                </a:tc>
                <a:extLst>
                  <a:ext uri="{0D108BD9-81ED-4DB2-BD59-A6C34878D82A}">
                    <a16:rowId xmlns:a16="http://schemas.microsoft.com/office/drawing/2014/main" val="145514043"/>
                  </a:ext>
                </a:extLst>
              </a:tr>
            </a:tbl>
          </a:graphicData>
        </a:graphic>
      </p:graphicFrame>
    </p:spTree>
    <p:extLst>
      <p:ext uri="{BB962C8B-B14F-4D97-AF65-F5344CB8AC3E}">
        <p14:creationId xmlns:p14="http://schemas.microsoft.com/office/powerpoint/2010/main" val="123426755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91131" y="115057"/>
            <a:ext cx="9859943" cy="715669"/>
          </a:xfrm>
        </p:spPr>
        <p:txBody>
          <a:bodyPr lIns="91440" tIns="45720" rIns="91440" bIns="45720" anchor="t">
            <a:normAutofit fontScale="90000"/>
          </a:bodyPr>
          <a:lstStyle/>
          <a:p>
            <a:br>
              <a:rPr lang="en-US"/>
            </a:br>
            <a:r>
              <a:rPr lang="en-US"/>
              <a:t>Ideas on how to secure a prosperous and safe country</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3002137" y="830726"/>
            <a:ext cx="8732663" cy="726793"/>
          </a:xfrm>
        </p:spPr>
        <p:txBody>
          <a:bodyPr lIns="91440" tIns="45720" rIns="91440" bIns="45720" anchor="t">
            <a:noAutofit/>
          </a:bodyPr>
          <a:lstStyle/>
          <a:p>
            <a:r>
              <a:rPr lang="en-IE" sz="1400"/>
              <a:t>Insular views </a:t>
            </a:r>
            <a:r>
              <a:rPr lang="en-IE" sz="1400" dirty="0"/>
              <a:t>have seen some levelling off this year</a:t>
            </a:r>
            <a:r>
              <a:rPr lang="en-IE" sz="1400"/>
              <a:t>, with </a:t>
            </a:r>
            <a:r>
              <a:rPr lang="en-IE" sz="1400" dirty="0"/>
              <a:t>a decline of 5%pts among those who claim </a:t>
            </a:r>
            <a:r>
              <a:rPr lang="en-IE" sz="1400"/>
              <a:t>that we are best placed to secure a prosperous and safe country on our own. </a:t>
            </a:r>
            <a:r>
              <a:rPr lang="en-IE" sz="1400" dirty="0"/>
              <a:t>As was the case in 2024</a:t>
            </a:r>
            <a:r>
              <a:rPr lang="en-IE" sz="1400"/>
              <a:t>, </a:t>
            </a:r>
            <a:r>
              <a:rPr lang="en-IE" sz="1400" dirty="0"/>
              <a:t>it is younger cohorts displaying higher levels of insular thinking</a:t>
            </a:r>
            <a:r>
              <a:rPr lang="en-IE" sz="1400"/>
              <a:t>. </a:t>
            </a:r>
          </a:p>
          <a:p>
            <a:pPr marL="356870" indent="-356870"/>
            <a:endParaRPr lang="en-US" sz="1100"/>
          </a:p>
        </p:txBody>
      </p:sp>
      <p:sp>
        <p:nvSpPr>
          <p:cNvPr id="8" name="Text Placeholder 7">
            <a:extLst>
              <a:ext uri="{FF2B5EF4-FFF2-40B4-BE49-F238E27FC236}">
                <a16:creationId xmlns:a16="http://schemas.microsoft.com/office/drawing/2014/main" id="{D6503AEE-BA54-6111-7011-0A0D1860E895}"/>
              </a:ext>
            </a:extLst>
          </p:cNvPr>
          <p:cNvSpPr>
            <a:spLocks noGrp="1"/>
          </p:cNvSpPr>
          <p:nvPr>
            <p:ph type="body" sz="quarter" idx="17"/>
          </p:nvPr>
        </p:nvSpPr>
        <p:spPr>
          <a:xfrm>
            <a:off x="466595" y="6113397"/>
            <a:ext cx="9341700" cy="327462"/>
          </a:xfrm>
        </p:spPr>
        <p:txBody>
          <a:bodyPr/>
          <a:lstStyle/>
          <a:p>
            <a:r>
              <a:rPr lang="en-US" sz="900">
                <a:latin typeface="Barlow" panose="00000500000000000000" pitchFamily="2" charset="0"/>
              </a:rPr>
              <a:t>Base: All Adults aged 18+ years- 2,002 (Aug 24 2,504),  (Nov 23 N – 2,515, Nov 22 N – 2501; Dec 21 N – 2,026; Feb 21 N – 3,008)</a:t>
            </a:r>
          </a:p>
          <a:p>
            <a:r>
              <a:rPr lang="en-US" sz="900">
                <a:latin typeface="Barlow" panose="00000500000000000000" pitchFamily="2" charset="0"/>
              </a:rPr>
              <a:t>Q.7 Please indicate how you feel we should secure a prosperous and safe country?</a:t>
            </a:r>
            <a:endParaRPr lang="en-IE" sz="900">
              <a:latin typeface="Barlow" panose="00000500000000000000" pitchFamily="2" charset="0"/>
            </a:endParaRPr>
          </a:p>
        </p:txBody>
      </p:sp>
      <p:sp>
        <p:nvSpPr>
          <p:cNvPr id="12" name="TextBox 11">
            <a:extLst>
              <a:ext uri="{FF2B5EF4-FFF2-40B4-BE49-F238E27FC236}">
                <a16:creationId xmlns:a16="http://schemas.microsoft.com/office/drawing/2014/main" id="{196C2F13-9A1F-B3D9-E04A-10686FC1B117}"/>
              </a:ext>
            </a:extLst>
          </p:cNvPr>
          <p:cNvSpPr txBox="1"/>
          <p:nvPr/>
        </p:nvSpPr>
        <p:spPr>
          <a:xfrm>
            <a:off x="2833778" y="2345871"/>
            <a:ext cx="3399349" cy="830997"/>
          </a:xfrm>
          <a:prstGeom prst="rect">
            <a:avLst/>
          </a:prstGeom>
          <a:noFill/>
        </p:spPr>
        <p:txBody>
          <a:bodyPr wrap="square" rtlCol="0">
            <a:spAutoFit/>
          </a:bodyPr>
          <a:lstStyle/>
          <a:p>
            <a:pPr algn="r"/>
            <a:r>
              <a:rPr lang="en-IE" sz="1200">
                <a:solidFill>
                  <a:srgbClr val="168382"/>
                </a:solidFill>
              </a:rPr>
              <a:t>We are best placed to secure a prosperous and safe country in co-operation with other countries </a:t>
            </a:r>
          </a:p>
          <a:p>
            <a:pPr algn="r"/>
            <a:r>
              <a:rPr lang="en-IE" sz="1200">
                <a:solidFill>
                  <a:srgbClr val="168382"/>
                </a:solidFill>
              </a:rPr>
              <a:t>(9- 10 score)</a:t>
            </a:r>
          </a:p>
        </p:txBody>
      </p:sp>
      <p:sp>
        <p:nvSpPr>
          <p:cNvPr id="13" name="TextBox 12">
            <a:extLst>
              <a:ext uri="{FF2B5EF4-FFF2-40B4-BE49-F238E27FC236}">
                <a16:creationId xmlns:a16="http://schemas.microsoft.com/office/drawing/2014/main" id="{4C707D61-4220-39CB-CB7E-B8E654D8260A}"/>
              </a:ext>
            </a:extLst>
          </p:cNvPr>
          <p:cNvSpPr txBox="1"/>
          <p:nvPr/>
        </p:nvSpPr>
        <p:spPr>
          <a:xfrm>
            <a:off x="3208562" y="4815622"/>
            <a:ext cx="3100585" cy="461665"/>
          </a:xfrm>
          <a:prstGeom prst="rect">
            <a:avLst/>
          </a:prstGeom>
          <a:noFill/>
        </p:spPr>
        <p:txBody>
          <a:bodyPr wrap="square" rtlCol="0">
            <a:spAutoFit/>
          </a:bodyPr>
          <a:lstStyle/>
          <a:p>
            <a:pPr algn="r"/>
            <a:r>
              <a:rPr lang="en-US" sz="1200">
                <a:solidFill>
                  <a:schemeClr val="accent5"/>
                </a:solidFill>
              </a:rPr>
              <a:t> We are best placed to secure a prosperous and safe country on our own </a:t>
            </a:r>
            <a:r>
              <a:rPr lang="en-IE" sz="1200">
                <a:solidFill>
                  <a:schemeClr val="accent5"/>
                </a:solidFill>
              </a:rPr>
              <a:t>(0 - 6 score)</a:t>
            </a:r>
          </a:p>
        </p:txBody>
      </p:sp>
      <p:sp>
        <p:nvSpPr>
          <p:cNvPr id="14" name="TextBox 13">
            <a:extLst>
              <a:ext uri="{FF2B5EF4-FFF2-40B4-BE49-F238E27FC236}">
                <a16:creationId xmlns:a16="http://schemas.microsoft.com/office/drawing/2014/main" id="{95C765BA-C403-97DE-ACEC-6BDD5843C2C6}"/>
              </a:ext>
            </a:extLst>
          </p:cNvPr>
          <p:cNvSpPr txBox="1"/>
          <p:nvPr/>
        </p:nvSpPr>
        <p:spPr>
          <a:xfrm>
            <a:off x="3114786" y="3731043"/>
            <a:ext cx="3146016" cy="276999"/>
          </a:xfrm>
          <a:prstGeom prst="rect">
            <a:avLst/>
          </a:prstGeom>
          <a:noFill/>
        </p:spPr>
        <p:txBody>
          <a:bodyPr wrap="square" rtlCol="0">
            <a:spAutoFit/>
          </a:bodyPr>
          <a:lstStyle/>
          <a:p>
            <a:pPr algn="r"/>
            <a:r>
              <a:rPr lang="en-IE" sz="1200">
                <a:solidFill>
                  <a:srgbClr val="1DAFAD"/>
                </a:solidFill>
              </a:rPr>
              <a:t>(7 - 8 score)</a:t>
            </a:r>
          </a:p>
        </p:txBody>
      </p:sp>
      <p:graphicFrame>
        <p:nvGraphicFramePr>
          <p:cNvPr id="19" name="Chart 18">
            <a:extLst>
              <a:ext uri="{FF2B5EF4-FFF2-40B4-BE49-F238E27FC236}">
                <a16:creationId xmlns:a16="http://schemas.microsoft.com/office/drawing/2014/main" id="{7E380AB0-2D84-3C83-765E-C722789E3390}"/>
              </a:ext>
            </a:extLst>
          </p:cNvPr>
          <p:cNvGraphicFramePr/>
          <p:nvPr>
            <p:extLst>
              <p:ext uri="{D42A27DB-BD31-4B8C-83A1-F6EECF244321}">
                <p14:modId xmlns:p14="http://schemas.microsoft.com/office/powerpoint/2010/main" val="3606645034"/>
              </p:ext>
            </p:extLst>
          </p:nvPr>
        </p:nvGraphicFramePr>
        <p:xfrm>
          <a:off x="6143799" y="2194122"/>
          <a:ext cx="4451097" cy="374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Straight Arrow Connector 22">
            <a:extLst>
              <a:ext uri="{FF2B5EF4-FFF2-40B4-BE49-F238E27FC236}">
                <a16:creationId xmlns:a16="http://schemas.microsoft.com/office/drawing/2014/main" id="{2965D990-99B1-94D8-BD64-FCC86806E73D}"/>
              </a:ext>
            </a:extLst>
          </p:cNvPr>
          <p:cNvCxnSpPr>
            <a:cxnSpLocks/>
          </p:cNvCxnSpPr>
          <p:nvPr/>
        </p:nvCxnSpPr>
        <p:spPr>
          <a:xfrm>
            <a:off x="10481912" y="2741611"/>
            <a:ext cx="375385" cy="0"/>
          </a:xfrm>
          <a:prstGeom prst="straightConnector1">
            <a:avLst/>
          </a:prstGeom>
          <a:ln w="762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143CF56-A6C9-314B-E8AA-0E604F16A3D4}"/>
              </a:ext>
            </a:extLst>
          </p:cNvPr>
          <p:cNvSpPr txBox="1"/>
          <p:nvPr/>
        </p:nvSpPr>
        <p:spPr>
          <a:xfrm>
            <a:off x="10857297" y="2387668"/>
            <a:ext cx="1180324" cy="707886"/>
          </a:xfrm>
          <a:prstGeom prst="rect">
            <a:avLst/>
          </a:prstGeom>
          <a:solidFill>
            <a:schemeClr val="tx2">
              <a:lumMod val="75000"/>
            </a:schemeClr>
          </a:solidFill>
        </p:spPr>
        <p:txBody>
          <a:bodyPr wrap="square" rtlCol="0">
            <a:spAutoFit/>
          </a:bodyPr>
          <a:lstStyle/>
          <a:p>
            <a:pPr algn="ctr"/>
            <a:r>
              <a:rPr lang="en-IE" sz="1200">
                <a:solidFill>
                  <a:schemeClr val="bg1"/>
                </a:solidFill>
              </a:rPr>
              <a:t>Significantly higher for over 65 yrs at </a:t>
            </a:r>
            <a:r>
              <a:rPr lang="en-IE" sz="1600">
                <a:solidFill>
                  <a:schemeClr val="bg1"/>
                </a:solidFill>
              </a:rPr>
              <a:t>35%</a:t>
            </a:r>
          </a:p>
        </p:txBody>
      </p:sp>
      <p:sp>
        <p:nvSpPr>
          <p:cNvPr id="4" name="TextBox 3">
            <a:extLst>
              <a:ext uri="{FF2B5EF4-FFF2-40B4-BE49-F238E27FC236}">
                <a16:creationId xmlns:a16="http://schemas.microsoft.com/office/drawing/2014/main" id="{555B98CF-615E-D417-066C-37B074AF0A20}"/>
              </a:ext>
            </a:extLst>
          </p:cNvPr>
          <p:cNvSpPr txBox="1"/>
          <p:nvPr/>
        </p:nvSpPr>
        <p:spPr>
          <a:xfrm>
            <a:off x="6907348" y="1731583"/>
            <a:ext cx="69602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9" name="TextBox 8">
            <a:extLst>
              <a:ext uri="{FF2B5EF4-FFF2-40B4-BE49-F238E27FC236}">
                <a16:creationId xmlns:a16="http://schemas.microsoft.com/office/drawing/2014/main" id="{1EE3ACCC-DB74-93C7-0684-624FECFE7201}"/>
              </a:ext>
            </a:extLst>
          </p:cNvPr>
          <p:cNvSpPr txBox="1"/>
          <p:nvPr/>
        </p:nvSpPr>
        <p:spPr>
          <a:xfrm>
            <a:off x="6166906" y="1731583"/>
            <a:ext cx="72487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5" name="TextBox 14">
            <a:extLst>
              <a:ext uri="{FF2B5EF4-FFF2-40B4-BE49-F238E27FC236}">
                <a16:creationId xmlns:a16="http://schemas.microsoft.com/office/drawing/2014/main" id="{33639DFD-DDA2-94F6-156B-4A6D51C39DBB}"/>
              </a:ext>
            </a:extLst>
          </p:cNvPr>
          <p:cNvSpPr txBox="1"/>
          <p:nvPr/>
        </p:nvSpPr>
        <p:spPr>
          <a:xfrm>
            <a:off x="7618624" y="1731583"/>
            <a:ext cx="72487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2501</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6" name="TextBox 15">
            <a:extLst>
              <a:ext uri="{FF2B5EF4-FFF2-40B4-BE49-F238E27FC236}">
                <a16:creationId xmlns:a16="http://schemas.microsoft.com/office/drawing/2014/main" id="{585B638F-19D1-7D49-5AB7-966AE13FCCFE}"/>
              </a:ext>
            </a:extLst>
          </p:cNvPr>
          <p:cNvSpPr txBox="1"/>
          <p:nvPr/>
        </p:nvSpPr>
        <p:spPr>
          <a:xfrm>
            <a:off x="8385491" y="1731583"/>
            <a:ext cx="72487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2515</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17" name="TextBox 16">
            <a:extLst>
              <a:ext uri="{FF2B5EF4-FFF2-40B4-BE49-F238E27FC236}">
                <a16:creationId xmlns:a16="http://schemas.microsoft.com/office/drawing/2014/main" id="{6DBC057F-5027-E168-000D-A0F6887D6D80}"/>
              </a:ext>
            </a:extLst>
          </p:cNvPr>
          <p:cNvSpPr txBox="1"/>
          <p:nvPr/>
        </p:nvSpPr>
        <p:spPr>
          <a:xfrm>
            <a:off x="9111817" y="1731582"/>
            <a:ext cx="72808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2504</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
        <p:nvSpPr>
          <p:cNvPr id="26" name="Text Placeholder 2">
            <a:extLst>
              <a:ext uri="{FF2B5EF4-FFF2-40B4-BE49-F238E27FC236}">
                <a16:creationId xmlns:a16="http://schemas.microsoft.com/office/drawing/2014/main" id="{062B41CC-EDEB-A7AC-6DD0-804199C62D08}"/>
              </a:ext>
            </a:extLst>
          </p:cNvPr>
          <p:cNvSpPr txBox="1">
            <a:spLocks/>
          </p:cNvSpPr>
          <p:nvPr/>
        </p:nvSpPr>
        <p:spPr>
          <a:xfrm>
            <a:off x="370345" y="62227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18" name="Placeholder 1">
            <a:extLst>
              <a:ext uri="{FF2B5EF4-FFF2-40B4-BE49-F238E27FC236}">
                <a16:creationId xmlns:a16="http://schemas.microsoft.com/office/drawing/2014/main" id="{BFBF1BFC-6B1A-1B2B-20A5-CEB0005B5264}"/>
              </a:ext>
            </a:extLst>
          </p:cNvPr>
          <p:cNvSpPr/>
          <p:nvPr/>
        </p:nvSpPr>
        <p:spPr>
          <a:xfrm rot="5400000">
            <a:off x="-1325266" y="1487299"/>
            <a:ext cx="5623123" cy="2663835"/>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sz="1600" b="1">
              <a:solidFill>
                <a:schemeClr val="bg1"/>
              </a:solidFill>
            </a:endParaRPr>
          </a:p>
          <a:p>
            <a:endParaRPr lang="en-IE" sz="1600">
              <a:solidFill>
                <a:schemeClr val="bg1"/>
              </a:solidFill>
            </a:endParaRPr>
          </a:p>
          <a:p>
            <a:endParaRPr lang="en-IE" sz="1600">
              <a:solidFill>
                <a:schemeClr val="bg1"/>
              </a:solidFill>
            </a:endParaRPr>
          </a:p>
        </p:txBody>
      </p:sp>
      <p:sp>
        <p:nvSpPr>
          <p:cNvPr id="20" name="TextBox 19">
            <a:extLst>
              <a:ext uri="{FF2B5EF4-FFF2-40B4-BE49-F238E27FC236}">
                <a16:creationId xmlns:a16="http://schemas.microsoft.com/office/drawing/2014/main" id="{617011D4-096F-C30B-70F7-72E590796EBC}"/>
              </a:ext>
            </a:extLst>
          </p:cNvPr>
          <p:cNvSpPr txBox="1"/>
          <p:nvPr/>
        </p:nvSpPr>
        <p:spPr>
          <a:xfrm>
            <a:off x="267164" y="1409465"/>
            <a:ext cx="2196904" cy="954107"/>
          </a:xfrm>
          <a:prstGeom prst="rect">
            <a:avLst/>
          </a:prstGeom>
          <a:noFill/>
        </p:spPr>
        <p:txBody>
          <a:bodyPr wrap="square">
            <a:spAutoFit/>
          </a:bodyPr>
          <a:lstStyle/>
          <a:p>
            <a:r>
              <a:rPr lang="en-US" sz="1400" b="1" dirty="0">
                <a:solidFill>
                  <a:schemeClr val="accent5">
                    <a:lumMod val="60000"/>
                    <a:lumOff val="40000"/>
                  </a:schemeClr>
                </a:solidFill>
              </a:rPr>
              <a:t>We are best placed to secure a prosperous and safe country on our own </a:t>
            </a:r>
            <a:r>
              <a:rPr lang="en-IE" sz="1400" b="1" dirty="0">
                <a:solidFill>
                  <a:schemeClr val="accent5">
                    <a:lumMod val="60000"/>
                    <a:lumOff val="40000"/>
                  </a:schemeClr>
                </a:solidFill>
              </a:rPr>
              <a:t>(0 - 6 score):</a:t>
            </a:r>
          </a:p>
        </p:txBody>
      </p:sp>
      <p:sp>
        <p:nvSpPr>
          <p:cNvPr id="22" name="TextBox 21">
            <a:extLst>
              <a:ext uri="{FF2B5EF4-FFF2-40B4-BE49-F238E27FC236}">
                <a16:creationId xmlns:a16="http://schemas.microsoft.com/office/drawing/2014/main" id="{CBFAA827-D56F-F450-7916-640075850277}"/>
              </a:ext>
            </a:extLst>
          </p:cNvPr>
          <p:cNvSpPr txBox="1"/>
          <p:nvPr/>
        </p:nvSpPr>
        <p:spPr>
          <a:xfrm>
            <a:off x="265026" y="2369263"/>
            <a:ext cx="2461118" cy="2893100"/>
          </a:xfrm>
          <a:prstGeom prst="rect">
            <a:avLst/>
          </a:prstGeom>
          <a:noFill/>
        </p:spPr>
        <p:txBody>
          <a:bodyPr wrap="square" rtlCol="0">
            <a:spAutoFit/>
          </a:bodyPr>
          <a:lstStyle/>
          <a:p>
            <a:pPr algn="ctr"/>
            <a:endParaRPr lang="en-IE" sz="1400"/>
          </a:p>
          <a:p>
            <a:r>
              <a:rPr lang="en-IE" sz="1400">
                <a:solidFill>
                  <a:schemeClr val="bg1"/>
                </a:solidFill>
              </a:rPr>
              <a:t>Significantly higher for:</a:t>
            </a:r>
          </a:p>
          <a:p>
            <a:endParaRPr lang="en-IE" sz="1400">
              <a:solidFill>
                <a:schemeClr val="bg1"/>
              </a:solidFill>
            </a:endParaRPr>
          </a:p>
          <a:p>
            <a:pPr>
              <a:tabLst>
                <a:tab pos="1619250" algn="l"/>
              </a:tabLst>
            </a:pPr>
            <a:r>
              <a:rPr lang="en-IE" sz="1400">
                <a:solidFill>
                  <a:schemeClr val="bg1"/>
                </a:solidFill>
              </a:rPr>
              <a:t>18-24s	54%</a:t>
            </a:r>
          </a:p>
          <a:p>
            <a:pPr>
              <a:tabLst>
                <a:tab pos="1619250" algn="l"/>
              </a:tabLst>
            </a:pPr>
            <a:endParaRPr lang="en-IE" sz="1400">
              <a:solidFill>
                <a:schemeClr val="bg1"/>
              </a:solidFill>
            </a:endParaRPr>
          </a:p>
          <a:p>
            <a:pPr>
              <a:tabLst>
                <a:tab pos="1619250" algn="l"/>
              </a:tabLst>
            </a:pPr>
            <a:r>
              <a:rPr lang="en-IE" sz="1400">
                <a:solidFill>
                  <a:schemeClr val="bg1"/>
                </a:solidFill>
              </a:rPr>
              <a:t>35-49s	50%</a:t>
            </a:r>
          </a:p>
          <a:p>
            <a:pPr>
              <a:tabLst>
                <a:tab pos="1619250" algn="l"/>
              </a:tabLst>
            </a:pPr>
            <a:endParaRPr lang="en-IE" sz="1400">
              <a:solidFill>
                <a:schemeClr val="bg1"/>
              </a:solidFill>
            </a:endParaRPr>
          </a:p>
          <a:p>
            <a:pPr>
              <a:tabLst>
                <a:tab pos="1619250" algn="l"/>
              </a:tabLst>
            </a:pPr>
            <a:r>
              <a:rPr lang="en-IE" sz="1400" dirty="0">
                <a:solidFill>
                  <a:schemeClr val="bg1"/>
                </a:solidFill>
              </a:rPr>
              <a:t>Family pre-teen 	</a:t>
            </a:r>
            <a:r>
              <a:rPr lang="en-IE" sz="1400">
                <a:solidFill>
                  <a:schemeClr val="bg1"/>
                </a:solidFill>
              </a:rPr>
              <a:t>53%</a:t>
            </a:r>
          </a:p>
          <a:p>
            <a:pPr>
              <a:tabLst>
                <a:tab pos="1619250" algn="l"/>
              </a:tabLst>
            </a:pPr>
            <a:endParaRPr lang="en-IE" sz="1400">
              <a:solidFill>
                <a:schemeClr val="bg1"/>
              </a:solidFill>
            </a:endParaRPr>
          </a:p>
          <a:p>
            <a:pPr>
              <a:tabLst>
                <a:tab pos="1619250" algn="l"/>
              </a:tabLst>
            </a:pPr>
            <a:r>
              <a:rPr lang="en-IE" sz="1400">
                <a:solidFill>
                  <a:schemeClr val="bg1"/>
                </a:solidFill>
              </a:rPr>
              <a:t>Disengaged	</a:t>
            </a:r>
            <a:r>
              <a:rPr lang="en-IE" sz="1400" dirty="0">
                <a:solidFill>
                  <a:schemeClr val="bg1"/>
                </a:solidFill>
              </a:rPr>
              <a:t>68</a:t>
            </a:r>
            <a:r>
              <a:rPr lang="en-IE" sz="1400">
                <a:solidFill>
                  <a:schemeClr val="bg1"/>
                </a:solidFill>
              </a:rPr>
              <a:t>%</a:t>
            </a:r>
          </a:p>
          <a:p>
            <a:pPr>
              <a:tabLst>
                <a:tab pos="1619250" algn="l"/>
              </a:tabLst>
            </a:pPr>
            <a:endParaRPr lang="en-IE" sz="1400">
              <a:solidFill>
                <a:schemeClr val="bg1"/>
              </a:solidFill>
            </a:endParaRPr>
          </a:p>
          <a:p>
            <a:pPr>
              <a:tabLst>
                <a:tab pos="1619250" algn="l"/>
              </a:tabLst>
            </a:pPr>
            <a:r>
              <a:rPr lang="en-IE" sz="1400">
                <a:solidFill>
                  <a:schemeClr val="bg1"/>
                </a:solidFill>
              </a:rPr>
              <a:t>Empathisers 	</a:t>
            </a:r>
            <a:r>
              <a:rPr lang="en-IE" sz="1400" dirty="0">
                <a:solidFill>
                  <a:schemeClr val="bg1"/>
                </a:solidFill>
              </a:rPr>
              <a:t>56</a:t>
            </a:r>
            <a:r>
              <a:rPr lang="en-IE" sz="1400">
                <a:solidFill>
                  <a:schemeClr val="bg1"/>
                </a:solidFill>
              </a:rPr>
              <a:t>%</a:t>
            </a:r>
          </a:p>
          <a:p>
            <a:endParaRPr lang="en-IE" sz="1400">
              <a:solidFill>
                <a:schemeClr val="bg1"/>
              </a:solidFill>
            </a:endParaRPr>
          </a:p>
        </p:txBody>
      </p:sp>
      <p:sp>
        <p:nvSpPr>
          <p:cNvPr id="2" name="TextBox 1">
            <a:extLst>
              <a:ext uri="{FF2B5EF4-FFF2-40B4-BE49-F238E27FC236}">
                <a16:creationId xmlns:a16="http://schemas.microsoft.com/office/drawing/2014/main" id="{726A4CBA-0856-6728-9B7E-4F6761C06DDA}"/>
              </a:ext>
            </a:extLst>
          </p:cNvPr>
          <p:cNvSpPr txBox="1"/>
          <p:nvPr/>
        </p:nvSpPr>
        <p:spPr>
          <a:xfrm>
            <a:off x="9871623" y="1731581"/>
            <a:ext cx="718466"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 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a:t>
            </a:r>
            <a:r>
              <a:rPr lang="en-IE" sz="1100">
                <a:solidFill>
                  <a:prstClr val="black"/>
                </a:solidFill>
                <a:latin typeface="Barlow" panose="00000500000000000000" pitchFamily="2" charset="0"/>
              </a:rPr>
              <a:t>2002</a:t>
            </a: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a:t>
            </a:r>
          </a:p>
        </p:txBody>
      </p:sp>
    </p:spTree>
    <p:extLst>
      <p:ext uri="{BB962C8B-B14F-4D97-AF65-F5344CB8AC3E}">
        <p14:creationId xmlns:p14="http://schemas.microsoft.com/office/powerpoint/2010/main" val="3114420036"/>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E9BA57C8-19E9-F782-87A9-715621493220}"/>
              </a:ext>
            </a:extLst>
          </p:cNvPr>
          <p:cNvGraphicFramePr>
            <a:graphicFrameLocks noGrp="1"/>
          </p:cNvGraphicFramePr>
          <p:nvPr>
            <p:extLst>
              <p:ext uri="{D42A27DB-BD31-4B8C-83A1-F6EECF244321}">
                <p14:modId xmlns:p14="http://schemas.microsoft.com/office/powerpoint/2010/main" val="1958724897"/>
              </p:ext>
            </p:extLst>
          </p:nvPr>
        </p:nvGraphicFramePr>
        <p:xfrm>
          <a:off x="10041332" y="1025356"/>
          <a:ext cx="1355214" cy="4774620"/>
        </p:xfrm>
        <a:graphic>
          <a:graphicData uri="http://schemas.openxmlformats.org/drawingml/2006/table">
            <a:tbl>
              <a:tblPr bandRow="1">
                <a:tableStyleId>{2A488322-F2BA-4B5B-9748-0D474271808F}</a:tableStyleId>
              </a:tblPr>
              <a:tblGrid>
                <a:gridCol w="1355214">
                  <a:extLst>
                    <a:ext uri="{9D8B030D-6E8A-4147-A177-3AD203B41FA5}">
                      <a16:colId xmlns:a16="http://schemas.microsoft.com/office/drawing/2014/main" val="489745307"/>
                    </a:ext>
                  </a:extLst>
                </a:gridCol>
              </a:tblGrid>
              <a:tr h="397885">
                <a:tc>
                  <a:txBody>
                    <a:bodyPr/>
                    <a:lstStyle/>
                    <a:p>
                      <a:pPr algn="ctr" fontAlgn="b"/>
                      <a:r>
                        <a:rPr lang="en-IE" sz="1100" b="1" u="none" strike="noStrike">
                          <a:solidFill>
                            <a:schemeClr val="tx1"/>
                          </a:solidFill>
                          <a:effectLst/>
                          <a:latin typeface="Barlow" panose="00000500000000000000" pitchFamily="2" charset="0"/>
                          <a:cs typeface="Arial" panose="020B0604020202020204" pitchFamily="34" charset="0"/>
                        </a:rPr>
                        <a:t>Change Aug 25 vs Aug 24</a:t>
                      </a:r>
                      <a:endParaRPr lang="en-IE" sz="1100" b="1" i="0" u="none" strike="noStrike">
                        <a:solidFill>
                          <a:schemeClr val="tx1"/>
                        </a:solidFill>
                        <a:effectLst/>
                        <a:latin typeface="Barlow" panose="00000500000000000000" pitchFamily="2" charset="0"/>
                        <a:cs typeface="Arial" panose="020B0604020202020204" pitchFamily="34" charset="0"/>
                      </a:endParaRPr>
                    </a:p>
                  </a:txBody>
                  <a:tcPr marL="9525" marR="9525" marT="9525" marB="0" anchor="ctr">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7521"/>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-1</a:t>
                      </a:r>
                    </a:p>
                  </a:txBody>
                  <a:tcPr marL="7620" marR="7620" marT="7620"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3777955"/>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-5</a:t>
                      </a:r>
                    </a:p>
                  </a:txBody>
                  <a:tcPr marL="7620" marR="7620" marT="7620" marB="0" anchor="ctr"/>
                </a:tc>
                <a:extLst>
                  <a:ext uri="{0D108BD9-81ED-4DB2-BD59-A6C34878D82A}">
                    <a16:rowId xmlns:a16="http://schemas.microsoft.com/office/drawing/2014/main" val="2824152143"/>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-4</a:t>
                      </a:r>
                    </a:p>
                  </a:txBody>
                  <a:tcPr marL="7620" marR="7620" marT="7620" marB="0" anchor="ctr"/>
                </a:tc>
                <a:extLst>
                  <a:ext uri="{0D108BD9-81ED-4DB2-BD59-A6C34878D82A}">
                    <a16:rowId xmlns:a16="http://schemas.microsoft.com/office/drawing/2014/main" val="2753858857"/>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-5</a:t>
                      </a:r>
                    </a:p>
                  </a:txBody>
                  <a:tcPr marL="7620" marR="7620" marT="7620" marB="0" anchor="ctr"/>
                </a:tc>
                <a:extLst>
                  <a:ext uri="{0D108BD9-81ED-4DB2-BD59-A6C34878D82A}">
                    <a16:rowId xmlns:a16="http://schemas.microsoft.com/office/drawing/2014/main" val="937980175"/>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-4</a:t>
                      </a:r>
                    </a:p>
                  </a:txBody>
                  <a:tcPr marL="7620" marR="7620" marT="7620" marB="0" anchor="ctr"/>
                </a:tc>
                <a:extLst>
                  <a:ext uri="{0D108BD9-81ED-4DB2-BD59-A6C34878D82A}">
                    <a16:rowId xmlns:a16="http://schemas.microsoft.com/office/drawing/2014/main" val="3313203201"/>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-3</a:t>
                      </a:r>
                    </a:p>
                  </a:txBody>
                  <a:tcPr marL="7620" marR="7620" marT="7620" marB="0" anchor="ctr"/>
                </a:tc>
                <a:extLst>
                  <a:ext uri="{0D108BD9-81ED-4DB2-BD59-A6C34878D82A}">
                    <a16:rowId xmlns:a16="http://schemas.microsoft.com/office/drawing/2014/main" val="2539675670"/>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-3</a:t>
                      </a:r>
                    </a:p>
                  </a:txBody>
                  <a:tcPr marL="7620" marR="7620" marT="7620" marB="0" anchor="ctr"/>
                </a:tc>
                <a:extLst>
                  <a:ext uri="{0D108BD9-81ED-4DB2-BD59-A6C34878D82A}">
                    <a16:rowId xmlns:a16="http://schemas.microsoft.com/office/drawing/2014/main" val="1223996800"/>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-2</a:t>
                      </a:r>
                    </a:p>
                  </a:txBody>
                  <a:tcPr marL="7620" marR="7620" marT="7620" marB="0" anchor="ctr"/>
                </a:tc>
                <a:extLst>
                  <a:ext uri="{0D108BD9-81ED-4DB2-BD59-A6C34878D82A}">
                    <a16:rowId xmlns:a16="http://schemas.microsoft.com/office/drawing/2014/main" val="2241332528"/>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-2</a:t>
                      </a:r>
                    </a:p>
                  </a:txBody>
                  <a:tcPr marL="7620" marR="7620" marT="7620" marB="0" anchor="ctr"/>
                </a:tc>
                <a:extLst>
                  <a:ext uri="{0D108BD9-81ED-4DB2-BD59-A6C34878D82A}">
                    <a16:rowId xmlns:a16="http://schemas.microsoft.com/office/drawing/2014/main" val="2758561435"/>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-3</a:t>
                      </a:r>
                    </a:p>
                  </a:txBody>
                  <a:tcPr marL="7620" marR="7620" marT="7620" marB="0" anchor="ctr"/>
                </a:tc>
                <a:extLst>
                  <a:ext uri="{0D108BD9-81ED-4DB2-BD59-A6C34878D82A}">
                    <a16:rowId xmlns:a16="http://schemas.microsoft.com/office/drawing/2014/main" val="1270074792"/>
                  </a:ext>
                </a:extLst>
              </a:tr>
              <a:tr h="397885">
                <a:tc>
                  <a:txBody>
                    <a:bodyPr/>
                    <a:lstStyle/>
                    <a:p>
                      <a:pPr algn="ctr" fontAlgn="t"/>
                      <a:r>
                        <a:rPr lang="en-IE" sz="1100" b="1" u="none" strike="noStrike" kern="1200">
                          <a:solidFill>
                            <a:schemeClr val="tx1"/>
                          </a:solidFill>
                          <a:effectLst/>
                          <a:latin typeface="Barlow" panose="00000500000000000000" pitchFamily="2" charset="0"/>
                          <a:ea typeface="+mn-ea"/>
                          <a:cs typeface="Arial" panose="020B0604020202020204" pitchFamily="34" charset="0"/>
                        </a:rPr>
                        <a:t>-2</a:t>
                      </a:r>
                    </a:p>
                  </a:txBody>
                  <a:tcPr marL="7620" marR="7620" marT="7620" marB="0" anchor="ctr"/>
                </a:tc>
                <a:extLst>
                  <a:ext uri="{0D108BD9-81ED-4DB2-BD59-A6C34878D82A}">
                    <a16:rowId xmlns:a16="http://schemas.microsoft.com/office/drawing/2014/main" val="3071537423"/>
                  </a:ext>
                </a:extLst>
              </a:tr>
            </a:tbl>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br>
            <a:r>
              <a:rPr lang="en-US"/>
              <a:t>Incidence of being active in causes over the last 12 months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9341700" cy="601285"/>
          </a:xfrm>
        </p:spPr>
        <p:txBody>
          <a:bodyPr lIns="91440" tIns="45720" rIns="91440" bIns="45720" anchor="t">
            <a:noAutofit/>
          </a:bodyPr>
          <a:lstStyle/>
          <a:p>
            <a:r>
              <a:rPr lang="en-US" sz="1400"/>
              <a:t>There </a:t>
            </a:r>
            <a:r>
              <a:rPr lang="en-US" sz="1400" dirty="0"/>
              <a:t>are declines in </a:t>
            </a:r>
            <a:r>
              <a:rPr lang="en-US" sz="1400"/>
              <a:t>activity</a:t>
            </a:r>
            <a:r>
              <a:rPr lang="en-US" sz="1400" dirty="0"/>
              <a:t> across all causes</a:t>
            </a:r>
            <a:r>
              <a:rPr lang="en-US" sz="1400"/>
              <a:t>, </a:t>
            </a:r>
            <a:r>
              <a:rPr lang="en-US" sz="1400" dirty="0"/>
              <a:t>possibly indicating a growing apathy among </a:t>
            </a:r>
            <a:r>
              <a:rPr lang="en-US" sz="1400"/>
              <a:t>the </a:t>
            </a:r>
            <a:r>
              <a:rPr lang="en-US" sz="1400" dirty="0"/>
              <a:t>public</a:t>
            </a:r>
            <a:r>
              <a:rPr lang="en-US" sz="1400"/>
              <a:t>. 1 in 4 note being involved in global poverty causes. </a:t>
            </a:r>
          </a:p>
          <a:p>
            <a:pPr marL="357188" indent="-357188"/>
            <a:endParaRPr lang="en-IE" sz="1400"/>
          </a:p>
        </p:txBody>
      </p:sp>
      <p:sp>
        <p:nvSpPr>
          <p:cNvPr id="17" name="Text Placeholder 16">
            <a:extLst>
              <a:ext uri="{FF2B5EF4-FFF2-40B4-BE49-F238E27FC236}">
                <a16:creationId xmlns:a16="http://schemas.microsoft.com/office/drawing/2014/main" id="{6375B464-21DA-B5E5-82A2-C198AC5DEAFC}"/>
              </a:ext>
            </a:extLst>
          </p:cNvPr>
          <p:cNvSpPr>
            <a:spLocks noGrp="1"/>
          </p:cNvSpPr>
          <p:nvPr>
            <p:ph type="body" sz="quarter" idx="17"/>
          </p:nvPr>
        </p:nvSpPr>
        <p:spPr>
          <a:xfrm>
            <a:off x="450000" y="6018482"/>
            <a:ext cx="9341700" cy="563616"/>
          </a:xfrm>
        </p:spPr>
        <p:txBody>
          <a:bodyPr/>
          <a:lstStyle/>
          <a:p>
            <a:r>
              <a:rPr lang="en-US" sz="1000"/>
              <a:t>Base: All Adults aged 18+ years- 2,002 (Aug ‘24 2,504</a:t>
            </a:r>
            <a:r>
              <a:rPr lang="en-US" dirty="0"/>
              <a:t>; </a:t>
            </a:r>
            <a:r>
              <a:rPr lang="en-US" sz="1000"/>
              <a:t>Nov 23 N – 2,515</a:t>
            </a:r>
            <a:r>
              <a:rPr lang="en-US" dirty="0"/>
              <a:t>)</a:t>
            </a:r>
          </a:p>
          <a:p>
            <a:r>
              <a:rPr lang="en-US" sz="1000"/>
              <a:t>Q.8 Please indicate whether you have been in any way active in relation to the following issues or causes over the last 12 months.</a:t>
            </a:r>
            <a:endParaRPr lang="en-IE" sz="1000"/>
          </a:p>
          <a:p>
            <a:endParaRPr lang="en-IE" sz="1000"/>
          </a:p>
        </p:txBody>
      </p:sp>
      <p:graphicFrame>
        <p:nvGraphicFramePr>
          <p:cNvPr id="2" name="Chart 1">
            <a:extLst>
              <a:ext uri="{FF2B5EF4-FFF2-40B4-BE49-F238E27FC236}">
                <a16:creationId xmlns:a16="http://schemas.microsoft.com/office/drawing/2014/main" id="{18BA662F-AB0F-F879-6F7B-BE04A2140418}"/>
              </a:ext>
            </a:extLst>
          </p:cNvPr>
          <p:cNvGraphicFramePr/>
          <p:nvPr>
            <p:extLst>
              <p:ext uri="{D42A27DB-BD31-4B8C-83A1-F6EECF244321}">
                <p14:modId xmlns:p14="http://schemas.microsoft.com/office/powerpoint/2010/main" val="2336212468"/>
              </p:ext>
            </p:extLst>
          </p:nvPr>
        </p:nvGraphicFramePr>
        <p:xfrm>
          <a:off x="0" y="1283365"/>
          <a:ext cx="9712663" cy="4516613"/>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03F2D9B-ABE1-93CE-B64B-BFF85CDA7D79}"/>
              </a:ext>
            </a:extLst>
          </p:cNvPr>
          <p:cNvSpPr txBox="1"/>
          <p:nvPr/>
        </p:nvSpPr>
        <p:spPr>
          <a:xfrm>
            <a:off x="8806247" y="1062679"/>
            <a:ext cx="378940" cy="369332"/>
          </a:xfrm>
          <a:prstGeom prst="rect">
            <a:avLst/>
          </a:prstGeom>
          <a:noFill/>
        </p:spPr>
        <p:txBody>
          <a:bodyPr wrap="square" rtlCol="0">
            <a:spAutoFit/>
          </a:bodyPr>
          <a:lstStyle/>
          <a:p>
            <a:r>
              <a:rPr lang="en-IE"/>
              <a:t>%</a:t>
            </a:r>
          </a:p>
        </p:txBody>
      </p:sp>
      <p:cxnSp>
        <p:nvCxnSpPr>
          <p:cNvPr id="6" name="Straight Connector 5">
            <a:extLst>
              <a:ext uri="{FF2B5EF4-FFF2-40B4-BE49-F238E27FC236}">
                <a16:creationId xmlns:a16="http://schemas.microsoft.com/office/drawing/2014/main" id="{61139B36-D44A-0BCB-F673-9A4B46305783}"/>
              </a:ext>
            </a:extLst>
          </p:cNvPr>
          <p:cNvCxnSpPr>
            <a:cxnSpLocks/>
          </p:cNvCxnSpPr>
          <p:nvPr/>
        </p:nvCxnSpPr>
        <p:spPr>
          <a:xfrm>
            <a:off x="1287262" y="2610035"/>
            <a:ext cx="8754070" cy="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47CA975-7E2E-F9C9-1A40-540EB5928DE2}"/>
              </a:ext>
            </a:extLst>
          </p:cNvPr>
          <p:cNvCxnSpPr>
            <a:cxnSpLocks/>
          </p:cNvCxnSpPr>
          <p:nvPr/>
        </p:nvCxnSpPr>
        <p:spPr>
          <a:xfrm>
            <a:off x="1287262" y="3810000"/>
            <a:ext cx="8754070" cy="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2543799-3AD6-7816-4E3D-D13D3F1EDCDC}"/>
              </a:ext>
            </a:extLst>
          </p:cNvPr>
          <p:cNvCxnSpPr>
            <a:cxnSpLocks/>
          </p:cNvCxnSpPr>
          <p:nvPr/>
        </p:nvCxnSpPr>
        <p:spPr>
          <a:xfrm>
            <a:off x="1287262" y="4981852"/>
            <a:ext cx="8754070" cy="0"/>
          </a:xfrm>
          <a:prstGeom prst="line">
            <a:avLst/>
          </a:prstGeom>
          <a:ln>
            <a:solidFill>
              <a:schemeClr val="accent6"/>
            </a:solidFill>
            <a:prstDash val="lg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4B04512-BF1C-DF40-C4DE-4EB072D84938}"/>
              </a:ext>
            </a:extLst>
          </p:cNvPr>
          <p:cNvSpPr txBox="1"/>
          <p:nvPr/>
        </p:nvSpPr>
        <p:spPr>
          <a:xfrm>
            <a:off x="10497019" y="3081553"/>
            <a:ext cx="453419" cy="230660"/>
          </a:xfrm>
          <a:prstGeom prst="rect">
            <a:avLst/>
          </a:prstGeom>
          <a:noFill/>
          <a:ln>
            <a:solidFill>
              <a:srgbClr val="FF0000"/>
            </a:solidFill>
          </a:ln>
        </p:spPr>
        <p:txBody>
          <a:bodyPr wrap="square" rtlCol="0">
            <a:spAutoFit/>
          </a:bodyPr>
          <a:lstStyle/>
          <a:p>
            <a:endParaRPr lang="en-IE"/>
          </a:p>
        </p:txBody>
      </p:sp>
      <p:sp>
        <p:nvSpPr>
          <p:cNvPr id="3" name="Rectangle: Rounded Corners 2">
            <a:extLst>
              <a:ext uri="{FF2B5EF4-FFF2-40B4-BE49-F238E27FC236}">
                <a16:creationId xmlns:a16="http://schemas.microsoft.com/office/drawing/2014/main" id="{73D4D8C5-83D2-C06B-71D9-4B1493D79F17}"/>
              </a:ext>
            </a:extLst>
          </p:cNvPr>
          <p:cNvSpPr/>
          <p:nvPr/>
        </p:nvSpPr>
        <p:spPr>
          <a:xfrm>
            <a:off x="2029042" y="4186799"/>
            <a:ext cx="9367504" cy="418254"/>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4" name="TextBox 3">
            <a:extLst>
              <a:ext uri="{FF2B5EF4-FFF2-40B4-BE49-F238E27FC236}">
                <a16:creationId xmlns:a16="http://schemas.microsoft.com/office/drawing/2014/main" id="{F87AD3D3-05FC-033B-D51F-560F5B4192DC}"/>
              </a:ext>
            </a:extLst>
          </p:cNvPr>
          <p:cNvSpPr txBox="1"/>
          <p:nvPr/>
        </p:nvSpPr>
        <p:spPr>
          <a:xfrm>
            <a:off x="10497019" y="2712670"/>
            <a:ext cx="453419" cy="230660"/>
          </a:xfrm>
          <a:prstGeom prst="rect">
            <a:avLst/>
          </a:prstGeom>
          <a:noFill/>
          <a:ln>
            <a:solidFill>
              <a:srgbClr val="FF0000"/>
            </a:solidFill>
          </a:ln>
        </p:spPr>
        <p:txBody>
          <a:bodyPr wrap="square" rtlCol="0">
            <a:spAutoFit/>
          </a:bodyPr>
          <a:lstStyle/>
          <a:p>
            <a:endParaRPr lang="en-IE"/>
          </a:p>
        </p:txBody>
      </p:sp>
      <p:sp>
        <p:nvSpPr>
          <p:cNvPr id="15" name="TextBox 14">
            <a:extLst>
              <a:ext uri="{FF2B5EF4-FFF2-40B4-BE49-F238E27FC236}">
                <a16:creationId xmlns:a16="http://schemas.microsoft.com/office/drawing/2014/main" id="{D300A0A8-DBCE-ABFD-F172-E2005A4D5167}"/>
              </a:ext>
            </a:extLst>
          </p:cNvPr>
          <p:cNvSpPr txBox="1"/>
          <p:nvPr/>
        </p:nvSpPr>
        <p:spPr>
          <a:xfrm>
            <a:off x="10492229" y="2278102"/>
            <a:ext cx="453419" cy="230660"/>
          </a:xfrm>
          <a:prstGeom prst="rect">
            <a:avLst/>
          </a:prstGeom>
          <a:noFill/>
          <a:ln>
            <a:solidFill>
              <a:srgbClr val="FF0000"/>
            </a:solidFill>
          </a:ln>
        </p:spPr>
        <p:txBody>
          <a:bodyPr wrap="square" rtlCol="0">
            <a:spAutoFit/>
          </a:bodyPr>
          <a:lstStyle/>
          <a:p>
            <a:endParaRPr lang="en-IE"/>
          </a:p>
        </p:txBody>
      </p:sp>
      <p:sp>
        <p:nvSpPr>
          <p:cNvPr id="16" name="TextBox 15">
            <a:extLst>
              <a:ext uri="{FF2B5EF4-FFF2-40B4-BE49-F238E27FC236}">
                <a16:creationId xmlns:a16="http://schemas.microsoft.com/office/drawing/2014/main" id="{BBD334B7-FBF7-7982-39FD-2B7AE75ED371}"/>
              </a:ext>
            </a:extLst>
          </p:cNvPr>
          <p:cNvSpPr txBox="1"/>
          <p:nvPr/>
        </p:nvSpPr>
        <p:spPr>
          <a:xfrm>
            <a:off x="10492228" y="1886630"/>
            <a:ext cx="453419" cy="230660"/>
          </a:xfrm>
          <a:prstGeom prst="rect">
            <a:avLst/>
          </a:prstGeom>
          <a:noFill/>
          <a:ln>
            <a:solidFill>
              <a:srgbClr val="FF0000"/>
            </a:solidFill>
          </a:ln>
        </p:spPr>
        <p:txBody>
          <a:bodyPr wrap="square" rtlCol="0">
            <a:spAutoFit/>
          </a:bodyPr>
          <a:lstStyle/>
          <a:p>
            <a:endParaRPr lang="en-IE"/>
          </a:p>
        </p:txBody>
      </p:sp>
    </p:spTree>
    <p:extLst>
      <p:ext uri="{BB962C8B-B14F-4D97-AF65-F5344CB8AC3E}">
        <p14:creationId xmlns:p14="http://schemas.microsoft.com/office/powerpoint/2010/main" val="2983129102"/>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51379F-76D0-7515-3F83-9A440CBFF271}"/>
              </a:ext>
            </a:extLst>
          </p:cNvPr>
          <p:cNvSpPr>
            <a:spLocks noGrp="1"/>
          </p:cNvSpPr>
          <p:nvPr>
            <p:ph type="title"/>
          </p:nvPr>
        </p:nvSpPr>
        <p:spPr/>
        <p:txBody>
          <a:bodyPr/>
          <a:lstStyle/>
          <a:p>
            <a:r>
              <a:rPr lang="en-US"/>
              <a:t>Introduction</a:t>
            </a:r>
            <a:endParaRPr lang="en-IE"/>
          </a:p>
        </p:txBody>
      </p:sp>
      <p:sp>
        <p:nvSpPr>
          <p:cNvPr id="7" name="Rectangle 6">
            <a:extLst>
              <a:ext uri="{FF2B5EF4-FFF2-40B4-BE49-F238E27FC236}">
                <a16:creationId xmlns:a16="http://schemas.microsoft.com/office/drawing/2014/main" id="{E348511B-2B42-D860-8A79-EA611B838D18}"/>
              </a:ext>
            </a:extLst>
          </p:cNvPr>
          <p:cNvSpPr/>
          <p:nvPr/>
        </p:nvSpPr>
        <p:spPr>
          <a:xfrm>
            <a:off x="7383686" y="3726609"/>
            <a:ext cx="4560664" cy="217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marL="0" lvl="1">
              <a:buClr>
                <a:srgbClr val="54C0E8"/>
              </a:buClr>
              <a:buSzPct val="100000"/>
            </a:pPr>
            <a:r>
              <a:rPr lang="en-IE" dirty="0">
                <a:solidFill>
                  <a:schemeClr val="bg1"/>
                </a:solidFill>
                <a:ea typeface="Verdana"/>
              </a:rPr>
              <a:t>Fieldwork on the latest wave was conducted from the 23</a:t>
            </a:r>
            <a:r>
              <a:rPr lang="en-IE" baseline="30000" dirty="0">
                <a:solidFill>
                  <a:schemeClr val="bg1"/>
                </a:solidFill>
                <a:ea typeface="Verdana"/>
              </a:rPr>
              <a:t>rd</a:t>
            </a:r>
            <a:r>
              <a:rPr lang="en-IE" dirty="0">
                <a:solidFill>
                  <a:schemeClr val="bg1"/>
                </a:solidFill>
                <a:ea typeface="Verdana"/>
              </a:rPr>
              <a:t> June – 25</a:t>
            </a:r>
            <a:r>
              <a:rPr lang="en-IE" baseline="30000" dirty="0">
                <a:solidFill>
                  <a:schemeClr val="bg1"/>
                </a:solidFill>
                <a:ea typeface="Verdana"/>
              </a:rPr>
              <a:t>th</a:t>
            </a:r>
            <a:r>
              <a:rPr lang="en-IE" dirty="0">
                <a:solidFill>
                  <a:schemeClr val="bg1"/>
                </a:solidFill>
                <a:ea typeface="Verdana"/>
              </a:rPr>
              <a:t> July 2025.</a:t>
            </a:r>
          </a:p>
        </p:txBody>
      </p:sp>
      <p:sp>
        <p:nvSpPr>
          <p:cNvPr id="8" name="Rectangle 7">
            <a:extLst>
              <a:ext uri="{FF2B5EF4-FFF2-40B4-BE49-F238E27FC236}">
                <a16:creationId xmlns:a16="http://schemas.microsoft.com/office/drawing/2014/main" id="{4A2588F4-CFA1-9ED6-5560-A1A83F1A95B7}"/>
              </a:ext>
            </a:extLst>
          </p:cNvPr>
          <p:cNvSpPr/>
          <p:nvPr/>
        </p:nvSpPr>
        <p:spPr>
          <a:xfrm>
            <a:off x="7384459" y="1511608"/>
            <a:ext cx="4105677" cy="217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buSzPct val="100000"/>
            </a:pPr>
            <a:r>
              <a:rPr lang="en-IE">
                <a:solidFill>
                  <a:prstClr val="white"/>
                </a:solidFill>
                <a:latin typeface="Barlow" panose="00000500000000000000" pitchFamily="2" charset="0"/>
                <a:ea typeface="Verdana"/>
              </a:rPr>
              <a:t>Survey results are based on a sample of </a:t>
            </a:r>
            <a:r>
              <a:rPr lang="en-IE" dirty="0">
                <a:solidFill>
                  <a:prstClr val="white"/>
                </a:solidFill>
                <a:latin typeface="Barlow" panose="00000500000000000000" pitchFamily="2" charset="0"/>
                <a:ea typeface="Verdana"/>
              </a:rPr>
              <a:t>2,002</a:t>
            </a:r>
            <a:r>
              <a:rPr lang="en-IE">
                <a:solidFill>
                  <a:prstClr val="white"/>
                </a:solidFill>
                <a:latin typeface="Barlow" panose="00000500000000000000" pitchFamily="2" charset="0"/>
                <a:ea typeface="Verdana"/>
              </a:rPr>
              <a:t> adults aged 18+, quota controlled in terms of age, gender, socio-economic class and region to reflect the profile of the adult population of the Republic of Ireland.</a:t>
            </a:r>
          </a:p>
        </p:txBody>
      </p:sp>
      <p:sp>
        <p:nvSpPr>
          <p:cNvPr id="9" name="Rectangle 8">
            <a:extLst>
              <a:ext uri="{FF2B5EF4-FFF2-40B4-BE49-F238E27FC236}">
                <a16:creationId xmlns:a16="http://schemas.microsoft.com/office/drawing/2014/main" id="{966DCD9D-F50D-2918-A096-A30409125E41}"/>
              </a:ext>
            </a:extLst>
          </p:cNvPr>
          <p:cNvSpPr/>
          <p:nvPr/>
        </p:nvSpPr>
        <p:spPr>
          <a:xfrm>
            <a:off x="1902581" y="1511608"/>
            <a:ext cx="3886052" cy="217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a:buSzPct val="100000"/>
            </a:pPr>
            <a:r>
              <a:rPr lang="en-IE" dirty="0">
                <a:solidFill>
                  <a:prstClr val="white"/>
                </a:solidFill>
                <a:latin typeface="Barlow" panose="00000500000000000000" pitchFamily="2" charset="0"/>
                <a:ea typeface="Verdana"/>
              </a:rPr>
              <a:t>This report presents the topline findings from the sixth iteration of the Worldview survey.</a:t>
            </a:r>
          </a:p>
        </p:txBody>
      </p:sp>
      <p:sp>
        <p:nvSpPr>
          <p:cNvPr id="10" name="Rectangle 9">
            <a:extLst>
              <a:ext uri="{FF2B5EF4-FFF2-40B4-BE49-F238E27FC236}">
                <a16:creationId xmlns:a16="http://schemas.microsoft.com/office/drawing/2014/main" id="{AF3CE41D-1E0B-E5EF-4467-3F29B5DECAA8}"/>
              </a:ext>
            </a:extLst>
          </p:cNvPr>
          <p:cNvSpPr/>
          <p:nvPr/>
        </p:nvSpPr>
        <p:spPr>
          <a:xfrm>
            <a:off x="1902581" y="3726609"/>
            <a:ext cx="4012306" cy="21788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52000" rtlCol="0" anchor="ctr"/>
          <a:lstStyle/>
          <a:p>
            <a:pPr marL="0" marR="0" lvl="0" indent="0" algn="l" defTabSz="894683" rtl="0" eaLnBrk="0" fontAlgn="auto" latinLnBrk="0" hangingPunct="0">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prstClr val="white"/>
                </a:solidFill>
                <a:effectLst/>
                <a:uLnTx/>
                <a:uFillTx/>
                <a:latin typeface="Barlow" panose="00000500000000000000" pitchFamily="2" charset="0"/>
                <a:ea typeface="Verdana"/>
                <a:cs typeface="+mn-cs"/>
              </a:rPr>
              <a:t>An </a:t>
            </a:r>
            <a:r>
              <a:rPr kumimoji="0" lang="en-IE" sz="1800" b="1" i="0" u="none" strike="noStrike" kern="1200" cap="none" spc="0" normalizeH="0" baseline="0" noProof="0" dirty="0">
                <a:ln>
                  <a:noFill/>
                </a:ln>
                <a:solidFill>
                  <a:prstClr val="white"/>
                </a:solidFill>
                <a:effectLst/>
                <a:uLnTx/>
                <a:uFillTx/>
                <a:latin typeface="Barlow" panose="00000500000000000000" pitchFamily="2" charset="0"/>
                <a:ea typeface="Verdana"/>
                <a:cs typeface="+mn-cs"/>
              </a:rPr>
              <a:t>online survey </a:t>
            </a:r>
            <a:r>
              <a:rPr kumimoji="0" lang="en-IE" sz="1800" b="0" i="0" u="none" strike="noStrike" kern="1200" cap="none" spc="0" normalizeH="0" baseline="0" noProof="0" dirty="0">
                <a:ln>
                  <a:noFill/>
                </a:ln>
                <a:solidFill>
                  <a:prstClr val="white"/>
                </a:solidFill>
                <a:effectLst/>
                <a:uLnTx/>
                <a:uFillTx/>
                <a:latin typeface="Barlow" panose="00000500000000000000" pitchFamily="2" charset="0"/>
                <a:ea typeface="Verdana"/>
                <a:cs typeface="+mn-cs"/>
              </a:rPr>
              <a:t>using Ipsos B&amp;A’s Acumen Online Panel. Strict quality control measures in place to ensure robust &amp; reliable findings.</a:t>
            </a:r>
          </a:p>
        </p:txBody>
      </p:sp>
      <p:pic>
        <p:nvPicPr>
          <p:cNvPr id="11" name="Graphic 10">
            <a:extLst>
              <a:ext uri="{FF2B5EF4-FFF2-40B4-BE49-F238E27FC236}">
                <a16:creationId xmlns:a16="http://schemas.microsoft.com/office/drawing/2014/main" id="{074CDDE3-F43B-8F13-ECF1-FE37A18EB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4170" y="4388257"/>
            <a:ext cx="855565" cy="855565"/>
          </a:xfrm>
          <a:prstGeom prst="rect">
            <a:avLst/>
          </a:prstGeom>
        </p:spPr>
      </p:pic>
      <p:pic>
        <p:nvPicPr>
          <p:cNvPr id="12" name="Graphic 11">
            <a:extLst>
              <a:ext uri="{FF2B5EF4-FFF2-40B4-BE49-F238E27FC236}">
                <a16:creationId xmlns:a16="http://schemas.microsoft.com/office/drawing/2014/main" id="{213C2FE8-A83B-CF15-D0AA-A5A2243BF3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2194" y="4388257"/>
            <a:ext cx="855565" cy="855565"/>
          </a:xfrm>
          <a:prstGeom prst="rect">
            <a:avLst/>
          </a:prstGeom>
        </p:spPr>
      </p:pic>
      <p:pic>
        <p:nvPicPr>
          <p:cNvPr id="13" name="Graphic 12">
            <a:extLst>
              <a:ext uri="{FF2B5EF4-FFF2-40B4-BE49-F238E27FC236}">
                <a16:creationId xmlns:a16="http://schemas.microsoft.com/office/drawing/2014/main" id="{A0EF3A08-1D66-26E9-9580-E610B41DE45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1863" y="2173256"/>
            <a:ext cx="855565" cy="855565"/>
          </a:xfrm>
          <a:prstGeom prst="rect">
            <a:avLst/>
          </a:prstGeom>
        </p:spPr>
      </p:pic>
      <p:pic>
        <p:nvPicPr>
          <p:cNvPr id="14" name="Graphic 13">
            <a:extLst>
              <a:ext uri="{FF2B5EF4-FFF2-40B4-BE49-F238E27FC236}">
                <a16:creationId xmlns:a16="http://schemas.microsoft.com/office/drawing/2014/main" id="{279003FB-3054-16C3-07DA-A84EF25DAD1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204170" y="2173256"/>
            <a:ext cx="855565" cy="855565"/>
          </a:xfrm>
          <a:prstGeom prst="rect">
            <a:avLst/>
          </a:prstGeom>
        </p:spPr>
      </p:pic>
    </p:spTree>
    <p:extLst>
      <p:ext uri="{BB962C8B-B14F-4D97-AF65-F5344CB8AC3E}">
        <p14:creationId xmlns:p14="http://schemas.microsoft.com/office/powerpoint/2010/main" val="108670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US">
                <a:solidFill>
                  <a:srgbClr val="00000C"/>
                </a:solidFill>
              </a:rPr>
            </a:br>
            <a:r>
              <a:rPr lang="en-US">
                <a:solidFill>
                  <a:srgbClr val="00000C"/>
                </a:solidFill>
              </a:rPr>
              <a:t>Who has been active and in what causes x Segments</a:t>
            </a:r>
            <a:endParaRPr lang="en-IE">
              <a:solidFill>
                <a:srgbClr val="00000C"/>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581698"/>
          </a:xfrm>
        </p:spPr>
        <p:txBody>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Disengaged and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pragmatists</a:t>
            </a:r>
            <a:r>
              <a:rPr lang="en-US" sz="1400" dirty="0">
                <a:latin typeface="Barlow" panose="00000500000000000000" pitchFamily="2" charset="0"/>
                <a:cs typeface="Arial" panose="020B0604020202020204" pitchFamily="34" charset="0"/>
              </a:rPr>
              <a:t>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show much lower involvement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generally</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while community champions and global citizens show much </a:t>
            </a:r>
            <a:r>
              <a:rPr lang="en-US" sz="1400">
                <a:latin typeface="Barlow" panose="00000500000000000000" pitchFamily="2" charset="0"/>
                <a:cs typeface="Arial" panose="020B0604020202020204" pitchFamily="34" charset="0"/>
              </a:rPr>
              <a:t>more appetite to be involved</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Multilateralists show more specific involvement, with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more involvement in climate change, global poverty,</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and LGBTQ rights.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353744" y="5994418"/>
            <a:ext cx="9341700" cy="348813"/>
          </a:xfrm>
        </p:spPr>
        <p:txBody>
          <a:bodyPr lIns="91440" tIns="45720" rIns="91440" bIns="45720" anchor="t">
            <a:noAutofit/>
          </a:bodyPr>
          <a:lstStyle/>
          <a:p>
            <a:pPr marL="357188" indent="-357188"/>
            <a:r>
              <a:rPr kumimoji="0" lang="en-US" sz="10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a:t>
            </a:r>
          </a:p>
          <a:p>
            <a:pPr marL="357188" indent="-357188"/>
            <a:r>
              <a:rPr lang="en-US" sz="1000" dirty="0">
                <a:latin typeface="Barlow" panose="00000500000000000000" pitchFamily="2" charset="0"/>
              </a:rPr>
              <a:t>Q.8 Please indicate whether you have been in any way active in relation to the following issues or causes over the last 12 months.</a:t>
            </a:r>
            <a:endParaRPr lang="en-IE" sz="1000" dirty="0">
              <a:latin typeface="Barlow" panose="00000500000000000000" pitchFamily="2" charset="0"/>
            </a:endParaRPr>
          </a:p>
        </p:txBody>
      </p:sp>
      <p:grpSp>
        <p:nvGrpSpPr>
          <p:cNvPr id="9" name="Group 8">
            <a:extLst>
              <a:ext uri="{FF2B5EF4-FFF2-40B4-BE49-F238E27FC236}">
                <a16:creationId xmlns:a16="http://schemas.microsoft.com/office/drawing/2014/main" id="{4787E469-3565-3825-B2CB-9884ECD7FD5A}"/>
              </a:ext>
            </a:extLst>
          </p:cNvPr>
          <p:cNvGrpSpPr/>
          <p:nvPr/>
        </p:nvGrpSpPr>
        <p:grpSpPr>
          <a:xfrm>
            <a:off x="9695444" y="1174176"/>
            <a:ext cx="2359232" cy="456557"/>
            <a:chOff x="9641528" y="618763"/>
            <a:chExt cx="2436173" cy="595502"/>
          </a:xfrm>
        </p:grpSpPr>
        <p:sp>
          <p:nvSpPr>
            <p:cNvPr id="10" name="Rectangle 9">
              <a:extLst>
                <a:ext uri="{FF2B5EF4-FFF2-40B4-BE49-F238E27FC236}">
                  <a16:creationId xmlns:a16="http://schemas.microsoft.com/office/drawing/2014/main" id="{9AB69A6E-411F-EB3E-7C96-3EF29F2C6E5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12A34E19-40B2-FDFE-9B77-B2CC87494D07}"/>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2" name="Rectangle 11">
              <a:extLst>
                <a:ext uri="{FF2B5EF4-FFF2-40B4-BE49-F238E27FC236}">
                  <a16:creationId xmlns:a16="http://schemas.microsoft.com/office/drawing/2014/main" id="{2E40B288-4254-1645-2274-B0E08536CDA1}"/>
                </a:ext>
              </a:extLst>
            </p:cNvPr>
            <p:cNvSpPr/>
            <p:nvPr/>
          </p:nvSpPr>
          <p:spPr>
            <a:xfrm>
              <a:off x="9641528" y="682884"/>
              <a:ext cx="403182" cy="217062"/>
            </a:xfrm>
            <a:prstGeom prst="rect">
              <a:avLst/>
            </a:prstGeom>
            <a:solidFill>
              <a:srgbClr val="32CD3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C12FB497-86B5-2B8E-FD7A-E8533BDF5F79}"/>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4" name="Table 3">
            <a:extLst>
              <a:ext uri="{FF2B5EF4-FFF2-40B4-BE49-F238E27FC236}">
                <a16:creationId xmlns:a16="http://schemas.microsoft.com/office/drawing/2014/main" id="{1C787574-6378-21E7-1936-921A622FC2E1}"/>
              </a:ext>
            </a:extLst>
          </p:cNvPr>
          <p:cNvGraphicFramePr>
            <a:graphicFrameLocks noGrp="1"/>
          </p:cNvGraphicFramePr>
          <p:nvPr>
            <p:extLst>
              <p:ext uri="{D42A27DB-BD31-4B8C-83A1-F6EECF244321}">
                <p14:modId xmlns:p14="http://schemas.microsoft.com/office/powerpoint/2010/main" val="3086188789"/>
              </p:ext>
            </p:extLst>
          </p:nvPr>
        </p:nvGraphicFramePr>
        <p:xfrm>
          <a:off x="904875" y="1849043"/>
          <a:ext cx="10182226" cy="3909349"/>
        </p:xfrm>
        <a:graphic>
          <a:graphicData uri="http://schemas.openxmlformats.org/drawingml/2006/table">
            <a:tbl>
              <a:tblPr/>
              <a:tblGrid>
                <a:gridCol w="2628900">
                  <a:extLst>
                    <a:ext uri="{9D8B030D-6E8A-4147-A177-3AD203B41FA5}">
                      <a16:colId xmlns:a16="http://schemas.microsoft.com/office/drawing/2014/main" val="3853579285"/>
                    </a:ext>
                  </a:extLst>
                </a:gridCol>
                <a:gridCol w="827452">
                  <a:extLst>
                    <a:ext uri="{9D8B030D-6E8A-4147-A177-3AD203B41FA5}">
                      <a16:colId xmlns:a16="http://schemas.microsoft.com/office/drawing/2014/main" val="1996955708"/>
                    </a:ext>
                  </a:extLst>
                </a:gridCol>
                <a:gridCol w="1120979">
                  <a:extLst>
                    <a:ext uri="{9D8B030D-6E8A-4147-A177-3AD203B41FA5}">
                      <a16:colId xmlns:a16="http://schemas.microsoft.com/office/drawing/2014/main" val="429871444"/>
                    </a:ext>
                  </a:extLst>
                </a:gridCol>
                <a:gridCol w="1120979">
                  <a:extLst>
                    <a:ext uri="{9D8B030D-6E8A-4147-A177-3AD203B41FA5}">
                      <a16:colId xmlns:a16="http://schemas.microsoft.com/office/drawing/2014/main" val="1153179322"/>
                    </a:ext>
                  </a:extLst>
                </a:gridCol>
                <a:gridCol w="1120979">
                  <a:extLst>
                    <a:ext uri="{9D8B030D-6E8A-4147-A177-3AD203B41FA5}">
                      <a16:colId xmlns:a16="http://schemas.microsoft.com/office/drawing/2014/main" val="3780361099"/>
                    </a:ext>
                  </a:extLst>
                </a:gridCol>
                <a:gridCol w="1120979">
                  <a:extLst>
                    <a:ext uri="{9D8B030D-6E8A-4147-A177-3AD203B41FA5}">
                      <a16:colId xmlns:a16="http://schemas.microsoft.com/office/drawing/2014/main" val="720309238"/>
                    </a:ext>
                  </a:extLst>
                </a:gridCol>
                <a:gridCol w="1120979">
                  <a:extLst>
                    <a:ext uri="{9D8B030D-6E8A-4147-A177-3AD203B41FA5}">
                      <a16:colId xmlns:a16="http://schemas.microsoft.com/office/drawing/2014/main" val="506220134"/>
                    </a:ext>
                  </a:extLst>
                </a:gridCol>
                <a:gridCol w="1120979">
                  <a:extLst>
                    <a:ext uri="{9D8B030D-6E8A-4147-A177-3AD203B41FA5}">
                      <a16:colId xmlns:a16="http://schemas.microsoft.com/office/drawing/2014/main" val="2542702029"/>
                    </a:ext>
                  </a:extLst>
                </a:gridCol>
              </a:tblGrid>
              <a:tr h="249497">
                <a:tc rowSpan="2">
                  <a:txBody>
                    <a:bodyPr/>
                    <a:lstStyle/>
                    <a:p>
                      <a:pPr algn="l" fontAlgn="t">
                        <a:buNone/>
                      </a:pPr>
                      <a:r>
                        <a:rPr lang="en-IE" sz="1050" b="0" i="0" u="none" strike="noStrike">
                          <a:effectLst/>
                          <a:latin typeface="Barlow" panose="00000500000000000000" pitchFamily="2" charset="0"/>
                        </a:rPr>
                        <a:t> </a:t>
                      </a:r>
                    </a:p>
                  </a:txBody>
                  <a:tcPr marL="72000" marR="72000" marT="7620" marB="0">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rowSpan="2">
                  <a:txBody>
                    <a:bodyPr/>
                    <a:lstStyle/>
                    <a:p>
                      <a:pPr algn="ctr" rtl="0" fontAlgn="ctr">
                        <a:buNone/>
                      </a:pPr>
                      <a:r>
                        <a:rPr lang="en-IE" sz="1050" b="1" i="0" u="none" strike="noStrike">
                          <a:solidFill>
                            <a:srgbClr val="FFFFFF"/>
                          </a:solidFill>
                          <a:effectLst/>
                          <a:latin typeface="Barlow" panose="00000500000000000000" pitchFamily="2"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gridSpan="6">
                  <a:txBody>
                    <a:bodyPr/>
                    <a:lstStyle/>
                    <a:p>
                      <a:pPr algn="ctr" rtl="0" fontAlgn="ctr">
                        <a:buNone/>
                      </a:pPr>
                      <a:r>
                        <a:rPr lang="en-IE" sz="1050" b="1" i="0" u="none" strike="noStrike">
                          <a:solidFill>
                            <a:srgbClr val="FFFFFF"/>
                          </a:solidFill>
                          <a:effectLst/>
                          <a:latin typeface="Barlow" panose="00000500000000000000" pitchFamily="2" charset="0"/>
                        </a:rPr>
                        <a:t>Segments</a:t>
                      </a:r>
                    </a:p>
                  </a:txBody>
                  <a:tcPr marL="7620" marR="7620" marT="762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103C50"/>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2627532562"/>
                  </a:ext>
                </a:extLst>
              </a:tr>
              <a:tr h="541123">
                <a:tc vMerge="1">
                  <a:txBody>
                    <a:bodyPr/>
                    <a:lstStyle/>
                    <a:p>
                      <a:endParaRPr lang="en-IE"/>
                    </a:p>
                  </a:txBody>
                  <a:tcPr/>
                </a:tc>
                <a:tc vMerge="1">
                  <a:txBody>
                    <a:bodyPr/>
                    <a:lstStyle/>
                    <a:p>
                      <a:endParaRPr lang="en-IE"/>
                    </a:p>
                  </a:txBody>
                  <a:tcPr/>
                </a:tc>
                <a:tc>
                  <a:txBody>
                    <a:bodyPr/>
                    <a:lstStyle/>
                    <a:p>
                      <a:pPr algn="ctr" rtl="0" fontAlgn="ctr">
                        <a:buNone/>
                      </a:pPr>
                      <a:r>
                        <a:rPr lang="en-IE" sz="1050" b="1" i="0" u="none" strike="noStrike">
                          <a:solidFill>
                            <a:srgbClr val="FFFFFF"/>
                          </a:solidFill>
                          <a:effectLst/>
                          <a:latin typeface="Barlow" panose="00000500000000000000" pitchFamily="2" charset="0"/>
                        </a:rPr>
                        <a:t>Multilateralists</a:t>
                      </a:r>
                      <a:endParaRPr lang="en-IE" sz="1050" b="1" i="0" u="none" strike="noStrike" dirty="0">
                        <a:solidFill>
                          <a:srgbClr val="FFFFFF"/>
                        </a:solidFill>
                        <a:effectLst/>
                        <a:latin typeface="Barlow" panose="00000500000000000000" pitchFamily="2" charset="0"/>
                      </a:endParaRP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Community Champions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Disengaged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Empathisers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Global Citizens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dirty="0">
                          <a:solidFill>
                            <a:srgbClr val="FFFFFF"/>
                          </a:solidFill>
                          <a:effectLst/>
                          <a:latin typeface="Barlow" panose="00000500000000000000" pitchFamily="2" charset="0"/>
                        </a:rPr>
                        <a:t>Pragmatists</a:t>
                      </a:r>
                    </a:p>
                  </a:txBody>
                  <a:tcPr marL="7620" marR="7620" marT="7620" marB="0" anchor="ctr">
                    <a:lnL w="12700" cap="flat" cmpd="sng" algn="ctr">
                      <a:solidFill>
                        <a:srgbClr val="FFFFFF"/>
                      </a:solidFill>
                      <a:prstDash val="solid"/>
                      <a:round/>
                      <a:headEnd type="none" w="med" len="med"/>
                      <a:tailEnd type="none" w="med" len="med"/>
                    </a:lnL>
                    <a:lnR>
                      <a:noFill/>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extLst>
                  <a:ext uri="{0D108BD9-81ED-4DB2-BD59-A6C34878D82A}">
                    <a16:rowId xmlns:a16="http://schemas.microsoft.com/office/drawing/2014/main" val="3045719604"/>
                  </a:ext>
                </a:extLst>
              </a:tr>
              <a:tr h="240587">
                <a:tc>
                  <a:txBody>
                    <a:bodyPr/>
                    <a:lstStyle/>
                    <a:p>
                      <a:pPr algn="l" rtl="0" fontAlgn="t">
                        <a:buNone/>
                      </a:pPr>
                      <a:r>
                        <a:rPr lang="en-IE" sz="1100" b="1" i="1" u="none" strike="noStrike">
                          <a:solidFill>
                            <a:srgbClr val="000000"/>
                          </a:solidFill>
                          <a:effectLst/>
                          <a:latin typeface="Barlow" panose="00000500000000000000" pitchFamily="2" charset="0"/>
                        </a:rPr>
                        <a:t>Base:</a:t>
                      </a:r>
                    </a:p>
                  </a:txBody>
                  <a:tcPr marL="72000" marR="72000" marT="762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497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83944546"/>
                  </a:ext>
                </a:extLst>
              </a:tr>
              <a:tr h="196034">
                <a:tc>
                  <a:txBody>
                    <a:bodyPr/>
                    <a:lstStyle/>
                    <a:p>
                      <a:pPr algn="l" fontAlgn="t">
                        <a:buNone/>
                      </a:pPr>
                      <a:r>
                        <a:rPr lang="en-IE" sz="1100" b="0" i="0" u="none" strike="noStrike">
                          <a:solidFill>
                            <a:srgbClr val="000000"/>
                          </a:solidFill>
                          <a:effectLst/>
                          <a:latin typeface="Barlow" panose="00000500000000000000" pitchFamily="2" charset="0"/>
                        </a:rPr>
                        <a:t> </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70559505"/>
                  </a:ext>
                </a:extLst>
              </a:tr>
              <a:tr h="223509">
                <a:tc>
                  <a:txBody>
                    <a:bodyPr/>
                    <a:lstStyle/>
                    <a:p>
                      <a:pPr algn="l" fontAlgn="t">
                        <a:buNone/>
                      </a:pPr>
                      <a:r>
                        <a:rPr lang="en-IE" sz="1100" b="0" i="0" u="none" strike="noStrike">
                          <a:solidFill>
                            <a:srgbClr val="000000"/>
                          </a:solidFill>
                          <a:effectLst/>
                          <a:latin typeface="Barlow" panose="00000500000000000000" pitchFamily="2" charset="0"/>
                        </a:rPr>
                        <a:t>Local community issues</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63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36</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47</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40</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99483696"/>
                  </a:ext>
                </a:extLst>
              </a:tr>
              <a:tr h="223509">
                <a:tc>
                  <a:txBody>
                    <a:bodyPr/>
                    <a:lstStyle/>
                    <a:p>
                      <a:pPr algn="l" fontAlgn="t">
                        <a:buNone/>
                      </a:pPr>
                      <a:r>
                        <a:rPr lang="en-IE" sz="1100" b="0" i="0" u="none" strike="noStrike">
                          <a:solidFill>
                            <a:srgbClr val="000000"/>
                          </a:solidFill>
                          <a:effectLst/>
                          <a:latin typeface="Barlow" panose="00000500000000000000" pitchFamily="2" charset="0"/>
                        </a:rPr>
                        <a:t>Mental health</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53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48</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69754353"/>
                  </a:ext>
                </a:extLst>
              </a:tr>
              <a:tr h="223509">
                <a:tc>
                  <a:txBody>
                    <a:bodyPr/>
                    <a:lstStyle/>
                    <a:p>
                      <a:pPr algn="l" fontAlgn="t">
                        <a:buNone/>
                      </a:pPr>
                      <a:r>
                        <a:rPr lang="en-GB" sz="1100" b="0" i="0" u="none" strike="noStrike">
                          <a:solidFill>
                            <a:srgbClr val="000000"/>
                          </a:solidFill>
                          <a:effectLst/>
                          <a:latin typeface="Barlow" panose="00000500000000000000" pitchFamily="2" charset="0"/>
                        </a:rPr>
                        <a:t>Climate change and the environment</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55</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33</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54</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973316017"/>
                  </a:ext>
                </a:extLst>
              </a:tr>
              <a:tr h="223509">
                <a:tc>
                  <a:txBody>
                    <a:bodyPr/>
                    <a:lstStyle/>
                    <a:p>
                      <a:pPr algn="l" fontAlgn="t">
                        <a:buNone/>
                      </a:pPr>
                      <a:r>
                        <a:rPr lang="en-IE" sz="1100" b="0" i="0" u="none" strike="noStrike">
                          <a:solidFill>
                            <a:srgbClr val="000000"/>
                          </a:solidFill>
                          <a:effectLst/>
                          <a:latin typeface="Barlow" panose="00000500000000000000" pitchFamily="2" charset="0"/>
                        </a:rPr>
                        <a:t>Animal welfare</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46</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192549454"/>
                  </a:ext>
                </a:extLst>
              </a:tr>
              <a:tr h="223509">
                <a:tc>
                  <a:txBody>
                    <a:bodyPr/>
                    <a:lstStyle/>
                    <a:p>
                      <a:pPr algn="l" fontAlgn="t">
                        <a:buNone/>
                      </a:pPr>
                      <a:r>
                        <a:rPr lang="en-GB" sz="1100" b="0" i="0" u="none" strike="noStrike">
                          <a:solidFill>
                            <a:srgbClr val="000000"/>
                          </a:solidFill>
                          <a:effectLst/>
                          <a:latin typeface="Barlow" panose="00000500000000000000" pitchFamily="2" charset="0"/>
                        </a:rPr>
                        <a:t>Women’s rights and gender equality</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47</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393759591"/>
                  </a:ext>
                </a:extLst>
              </a:tr>
              <a:tr h="223509">
                <a:tc>
                  <a:txBody>
                    <a:bodyPr/>
                    <a:lstStyle/>
                    <a:p>
                      <a:pPr algn="l" fontAlgn="t">
                        <a:buNone/>
                      </a:pPr>
                      <a:r>
                        <a:rPr lang="en-IE" sz="1100" b="0" i="0" u="none" strike="noStrike">
                          <a:solidFill>
                            <a:srgbClr val="000000"/>
                          </a:solidFill>
                          <a:effectLst/>
                          <a:latin typeface="Barlow" panose="00000500000000000000" pitchFamily="2" charset="0"/>
                        </a:rPr>
                        <a:t>Homelessness</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47</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35</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65886885"/>
                  </a:ext>
                </a:extLst>
              </a:tr>
              <a:tr h="223509">
                <a:tc>
                  <a:txBody>
                    <a:bodyPr/>
                    <a:lstStyle/>
                    <a:p>
                      <a:pPr algn="l" fontAlgn="t">
                        <a:buNone/>
                      </a:pPr>
                      <a:r>
                        <a:rPr lang="en-IE" sz="1100" b="0" i="0" u="none" strike="noStrike">
                          <a:solidFill>
                            <a:srgbClr val="000000"/>
                          </a:solidFill>
                          <a:effectLst/>
                          <a:latin typeface="Barlow" panose="00000500000000000000" pitchFamily="2" charset="0"/>
                        </a:rPr>
                        <a:t>Disability rights</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41</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16</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32</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3714277777"/>
                  </a:ext>
                </a:extLst>
              </a:tr>
              <a:tr h="223509">
                <a:tc>
                  <a:txBody>
                    <a:bodyPr/>
                    <a:lstStyle/>
                    <a:p>
                      <a:pPr algn="l" fontAlgn="t">
                        <a:buNone/>
                      </a:pPr>
                      <a:r>
                        <a:rPr lang="en-IE" sz="1100" b="0" i="0" u="none" strike="noStrike">
                          <a:solidFill>
                            <a:srgbClr val="000000"/>
                          </a:solidFill>
                          <a:effectLst/>
                          <a:latin typeface="Barlow" panose="00000500000000000000" pitchFamily="2" charset="0"/>
                        </a:rPr>
                        <a:t>Global poverty</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48</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38</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009837049"/>
                  </a:ext>
                </a:extLst>
              </a:tr>
              <a:tr h="223509">
                <a:tc>
                  <a:txBody>
                    <a:bodyPr/>
                    <a:lstStyle/>
                    <a:p>
                      <a:pPr algn="l" fontAlgn="t">
                        <a:buNone/>
                      </a:pPr>
                      <a:r>
                        <a:rPr lang="en-GB" sz="1100" b="0" i="0" u="none" strike="noStrike">
                          <a:solidFill>
                            <a:srgbClr val="000000"/>
                          </a:solidFill>
                          <a:effectLst/>
                          <a:latin typeface="Barlow" panose="00000500000000000000" pitchFamily="2" charset="0"/>
                        </a:rPr>
                        <a:t>Immigrant and asylum seeker rights</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663368380"/>
                  </a:ext>
                </a:extLst>
              </a:tr>
              <a:tr h="223509">
                <a:tc>
                  <a:txBody>
                    <a:bodyPr/>
                    <a:lstStyle/>
                    <a:p>
                      <a:pPr algn="l" fontAlgn="t">
                        <a:buNone/>
                      </a:pPr>
                      <a:r>
                        <a:rPr lang="en-IE" sz="1100" b="0" i="0" u="none" strike="noStrike">
                          <a:solidFill>
                            <a:srgbClr val="000000"/>
                          </a:solidFill>
                          <a:effectLst/>
                          <a:latin typeface="Barlow" panose="00000500000000000000" pitchFamily="2" charset="0"/>
                        </a:rPr>
                        <a:t>LGBTQ Rights</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23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32</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847707902"/>
                  </a:ext>
                </a:extLst>
              </a:tr>
              <a:tr h="223509">
                <a:tc>
                  <a:txBody>
                    <a:bodyPr/>
                    <a:lstStyle/>
                    <a:p>
                      <a:pPr algn="l" fontAlgn="t">
                        <a:buNone/>
                      </a:pPr>
                      <a:r>
                        <a:rPr lang="en-IE" sz="1100" b="0" i="0" u="none" strike="noStrike">
                          <a:solidFill>
                            <a:srgbClr val="000000"/>
                          </a:solidFill>
                          <a:effectLst/>
                          <a:latin typeface="Barlow" panose="00000500000000000000" pitchFamily="2" charset="0"/>
                        </a:rPr>
                        <a:t>Labour rights and unions</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30</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27</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43830572"/>
                  </a:ext>
                </a:extLst>
              </a:tr>
              <a:tr h="223509">
                <a:tc>
                  <a:txBody>
                    <a:bodyPr/>
                    <a:lstStyle/>
                    <a:p>
                      <a:pPr algn="l" fontAlgn="t">
                        <a:buNone/>
                      </a:pPr>
                      <a:r>
                        <a:rPr lang="en-IE" sz="1100" b="0" i="0" u="none" strike="noStrike">
                          <a:solidFill>
                            <a:srgbClr val="000000"/>
                          </a:solidFill>
                          <a:effectLst/>
                          <a:latin typeface="Barlow" panose="00000500000000000000" pitchFamily="2" charset="0"/>
                        </a:rPr>
                        <a:t>None</a:t>
                      </a:r>
                    </a:p>
                  </a:txBody>
                  <a:tcPr marL="72000" marR="72000" marT="762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21</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28</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42</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476172405"/>
                  </a:ext>
                </a:extLst>
              </a:tr>
            </a:tbl>
          </a:graphicData>
        </a:graphic>
      </p:graphicFrame>
    </p:spTree>
    <p:extLst>
      <p:ext uri="{BB962C8B-B14F-4D97-AF65-F5344CB8AC3E}">
        <p14:creationId xmlns:p14="http://schemas.microsoft.com/office/powerpoint/2010/main" val="344038577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US">
                <a:solidFill>
                  <a:srgbClr val="00000C"/>
                </a:solidFill>
              </a:rPr>
            </a:br>
            <a:r>
              <a:rPr lang="en-US">
                <a:solidFill>
                  <a:srgbClr val="00000C"/>
                </a:solidFill>
              </a:rPr>
              <a:t>Level of concern around protection of human rights of minorities in Ireland</a:t>
            </a:r>
            <a:endParaRPr lang="en-IE">
              <a:solidFill>
                <a:srgbClr val="00000C"/>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49999" y="830726"/>
            <a:ext cx="11122875" cy="517062"/>
          </a:xfrm>
        </p:spPr>
        <p:txBody>
          <a:bodyPr lIns="91440" tIns="45720" rIns="91440" bIns="45720" anchor="t">
            <a:noAutofit/>
          </a:bodyPr>
          <a:lstStyle/>
          <a:p>
            <a:r>
              <a:rPr lang="en-US" sz="1400" dirty="0"/>
              <a:t>After a number of years </a:t>
            </a:r>
            <a:r>
              <a:rPr lang="en-US" sz="1400"/>
              <a:t>of </a:t>
            </a:r>
            <a:r>
              <a:rPr lang="en-US" sz="1400" dirty="0"/>
              <a:t>stability, </a:t>
            </a:r>
            <a:r>
              <a:rPr lang="en-US" sz="1400"/>
              <a:t>concern </a:t>
            </a:r>
            <a:r>
              <a:rPr lang="en-US" sz="1400" dirty="0"/>
              <a:t>has dipped</a:t>
            </a:r>
            <a:r>
              <a:rPr lang="en-US" sz="1400"/>
              <a:t>, with </a:t>
            </a:r>
            <a:r>
              <a:rPr lang="en-US" sz="1400" dirty="0"/>
              <a:t>less than </a:t>
            </a:r>
            <a:r>
              <a:rPr lang="en-US" sz="1400"/>
              <a:t>half </a:t>
            </a:r>
            <a:r>
              <a:rPr lang="en-US" sz="1400" dirty="0"/>
              <a:t>now showing concern</a:t>
            </a:r>
            <a:r>
              <a:rPr lang="en-US" sz="1400"/>
              <a:t>, </a:t>
            </a:r>
            <a:r>
              <a:rPr lang="en-US" sz="1400" dirty="0"/>
              <a:t>with </a:t>
            </a:r>
            <a:r>
              <a:rPr lang="en-US" sz="1400"/>
              <a:t>the increasingly negative view of growing diversity in Ireland </a:t>
            </a:r>
            <a:r>
              <a:rPr lang="en-US" sz="1400" dirty="0"/>
              <a:t>likely having an impact on concern around protection </a:t>
            </a:r>
            <a:r>
              <a:rPr lang="en-US" sz="1400"/>
              <a:t>of </a:t>
            </a:r>
            <a:r>
              <a:rPr lang="en-US" sz="1400" dirty="0"/>
              <a:t>minorities in Ireland</a:t>
            </a:r>
            <a:r>
              <a:rPr lang="en-US" sz="1400"/>
              <a:t>. </a:t>
            </a:r>
          </a:p>
        </p:txBody>
      </p:sp>
      <p:sp>
        <p:nvSpPr>
          <p:cNvPr id="18" name="Text Placeholder 17">
            <a:extLst>
              <a:ext uri="{FF2B5EF4-FFF2-40B4-BE49-F238E27FC236}">
                <a16:creationId xmlns:a16="http://schemas.microsoft.com/office/drawing/2014/main" id="{FABE374B-C6FB-FA9F-A7ED-26635768993A}"/>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years- 2,002 (Aug ‘24 2,504</a:t>
            </a:r>
            <a:r>
              <a:rPr lang="en-US" dirty="0">
                <a:latin typeface="Barlow" panose="00000500000000000000" pitchFamily="2" charset="0"/>
              </a:rPr>
              <a:t>; </a:t>
            </a:r>
            <a:r>
              <a:rPr lang="en-US" sz="1000">
                <a:latin typeface="Barlow" panose="00000500000000000000" pitchFamily="2" charset="0"/>
              </a:rPr>
              <a:t>Nov 23 N – 2,515, Nov 22 N – 2501; Dec 21 N – 2,026)</a:t>
            </a:r>
          </a:p>
          <a:p>
            <a:r>
              <a:rPr lang="en-US" sz="1000">
                <a:latin typeface="Barlow" panose="00000500000000000000" pitchFamily="2" charset="0"/>
              </a:rPr>
              <a:t>Q.9  How concerned are you personally about the protection of the rights of minorities (e.g. immigrants, LGBTQ, non-Irish ethnic groups, etc.) in Ireland today?</a:t>
            </a:r>
            <a:endParaRPr lang="en-IE" sz="1000">
              <a:latin typeface="Barlow" panose="00000500000000000000" pitchFamily="2" charset="0"/>
            </a:endParaRPr>
          </a:p>
          <a:p>
            <a:endParaRPr lang="en-IE" sz="1000">
              <a:latin typeface="Barlow" panose="00000500000000000000" pitchFamily="2" charset="0"/>
            </a:endParaRPr>
          </a:p>
        </p:txBody>
      </p:sp>
      <p:sp>
        <p:nvSpPr>
          <p:cNvPr id="9" name="TextBox 8">
            <a:extLst>
              <a:ext uri="{FF2B5EF4-FFF2-40B4-BE49-F238E27FC236}">
                <a16:creationId xmlns:a16="http://schemas.microsoft.com/office/drawing/2014/main" id="{7037396C-783E-1BA5-8B39-218CF15DFC20}"/>
              </a:ext>
            </a:extLst>
          </p:cNvPr>
          <p:cNvSpPr txBox="1"/>
          <p:nvPr/>
        </p:nvSpPr>
        <p:spPr>
          <a:xfrm>
            <a:off x="1634275" y="1664943"/>
            <a:ext cx="696023"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Dec ‘ 21</a:t>
            </a:r>
          </a:p>
          <a:p>
            <a:pPr algn="ctr" defTabSz="457200">
              <a:defRPr/>
            </a:pPr>
            <a:r>
              <a:rPr lang="en-IE" sz="1100">
                <a:solidFill>
                  <a:prstClr val="black"/>
                </a:solidFill>
                <a:latin typeface="Barlow" panose="00000500000000000000" pitchFamily="2" charset="0"/>
                <a:cs typeface="Arial" panose="020B0604020202020204" pitchFamily="34" charset="0"/>
              </a:rPr>
              <a:t>N - 2026</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10" name="Right Brace 9">
            <a:extLst>
              <a:ext uri="{FF2B5EF4-FFF2-40B4-BE49-F238E27FC236}">
                <a16:creationId xmlns:a16="http://schemas.microsoft.com/office/drawing/2014/main" id="{4DD23F53-1594-7661-D21C-603C94FAC1FF}"/>
              </a:ext>
            </a:extLst>
          </p:cNvPr>
          <p:cNvSpPr/>
          <p:nvPr/>
        </p:nvSpPr>
        <p:spPr>
          <a:xfrm>
            <a:off x="2154873" y="2366540"/>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11" name="Right Brace 10">
            <a:extLst>
              <a:ext uri="{FF2B5EF4-FFF2-40B4-BE49-F238E27FC236}">
                <a16:creationId xmlns:a16="http://schemas.microsoft.com/office/drawing/2014/main" id="{77C5EBAD-E867-5C81-5BF1-94B10FBA2F89}"/>
              </a:ext>
            </a:extLst>
          </p:cNvPr>
          <p:cNvSpPr/>
          <p:nvPr/>
        </p:nvSpPr>
        <p:spPr>
          <a:xfrm>
            <a:off x="2154873" y="4946028"/>
            <a:ext cx="310408" cy="375995"/>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graphicFrame>
        <p:nvGraphicFramePr>
          <p:cNvPr id="19" name="Table 18">
            <a:extLst>
              <a:ext uri="{FF2B5EF4-FFF2-40B4-BE49-F238E27FC236}">
                <a16:creationId xmlns:a16="http://schemas.microsoft.com/office/drawing/2014/main" id="{F02E478A-938D-0506-395E-CBD78C0E1E58}"/>
              </a:ext>
            </a:extLst>
          </p:cNvPr>
          <p:cNvGraphicFramePr>
            <a:graphicFrameLocks noGrp="1"/>
          </p:cNvGraphicFramePr>
          <p:nvPr>
            <p:extLst>
              <p:ext uri="{D42A27DB-BD31-4B8C-83A1-F6EECF244321}">
                <p14:modId xmlns:p14="http://schemas.microsoft.com/office/powerpoint/2010/main" val="1624654999"/>
              </p:ext>
            </p:extLst>
          </p:nvPr>
        </p:nvGraphicFramePr>
        <p:xfrm>
          <a:off x="52180" y="2491463"/>
          <a:ext cx="1361200" cy="2999706"/>
        </p:xfrm>
        <a:graphic>
          <a:graphicData uri="http://schemas.openxmlformats.org/drawingml/2006/table">
            <a:tbl>
              <a:tblPr/>
              <a:tblGrid>
                <a:gridCol w="1361200">
                  <a:extLst>
                    <a:ext uri="{9D8B030D-6E8A-4147-A177-3AD203B41FA5}">
                      <a16:colId xmlns:a16="http://schemas.microsoft.com/office/drawing/2014/main" val="2192328915"/>
                    </a:ext>
                  </a:extLst>
                </a:gridCol>
              </a:tblGrid>
              <a:tr h="8552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100" b="0" i="0" u="none" strike="noStrike">
                          <a:solidFill>
                            <a:schemeClr val="tx1"/>
                          </a:solidFill>
                          <a:effectLst/>
                          <a:latin typeface="Barlow" panose="00000500000000000000" pitchFamily="2" charset="0"/>
                          <a:cs typeface="Arial" panose="020B0604020202020204" pitchFamily="34"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185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100" b="0" i="0" u="none" strike="noStrike">
                          <a:solidFill>
                            <a:schemeClr val="tx1"/>
                          </a:solidFill>
                          <a:effectLst/>
                          <a:latin typeface="Barlow" panose="00000500000000000000" pitchFamily="2" charset="0"/>
                          <a:cs typeface="Arial" panose="020B0604020202020204" pitchFamily="34"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620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100" b="0" i="0" u="none" strike="noStrike">
                          <a:solidFill>
                            <a:schemeClr val="tx1"/>
                          </a:solidFill>
                          <a:effectLst/>
                          <a:latin typeface="Barlow" panose="00000500000000000000" pitchFamily="2" charset="0"/>
                          <a:cs typeface="Arial" panose="020B0604020202020204" pitchFamily="34" charset="0"/>
                        </a:rPr>
                        <a:t>No strong feelings either one way or another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20955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100" b="0" i="0" u="none" strike="noStrike">
                          <a:solidFill>
                            <a:schemeClr val="tx1"/>
                          </a:solidFill>
                          <a:effectLst/>
                          <a:latin typeface="Barlow" panose="00000500000000000000" pitchFamily="2" charset="0"/>
                          <a:cs typeface="Arial" panose="020B0604020202020204" pitchFamily="34"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524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100" b="0" i="0" u="none" strike="noStrike">
                          <a:solidFill>
                            <a:schemeClr val="tx1"/>
                          </a:solidFill>
                          <a:effectLst/>
                          <a:latin typeface="Barlow" panose="00000500000000000000" pitchFamily="2" charset="0"/>
                          <a:cs typeface="Arial" panose="020B0604020202020204" pitchFamily="34"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endParaRPr lang="en-US" sz="1100" b="0" i="0" u="none" strike="noStrike">
                        <a:solidFill>
                          <a:schemeClr val="tx1"/>
                        </a:solidFill>
                        <a:effectLst/>
                        <a:latin typeface="Barlow" panose="00000500000000000000" pitchFamily="2" charset="0"/>
                        <a:cs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20" name="Chart 19">
            <a:extLst>
              <a:ext uri="{FF2B5EF4-FFF2-40B4-BE49-F238E27FC236}">
                <a16:creationId xmlns:a16="http://schemas.microsoft.com/office/drawing/2014/main" id="{7F10C7E2-1607-2469-D75E-C6DC2513B9DB}"/>
              </a:ext>
            </a:extLst>
          </p:cNvPr>
          <p:cNvGraphicFramePr/>
          <p:nvPr>
            <p:extLst>
              <p:ext uri="{D42A27DB-BD31-4B8C-83A1-F6EECF244321}">
                <p14:modId xmlns:p14="http://schemas.microsoft.com/office/powerpoint/2010/main" val="493287675"/>
              </p:ext>
            </p:extLst>
          </p:nvPr>
        </p:nvGraphicFramePr>
        <p:xfrm>
          <a:off x="1187480" y="2182005"/>
          <a:ext cx="9769420"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B8111EB9-F07C-0D81-C13E-C86102628FD6}"/>
              </a:ext>
            </a:extLst>
          </p:cNvPr>
          <p:cNvSpPr txBox="1"/>
          <p:nvPr/>
        </p:nvSpPr>
        <p:spPr>
          <a:xfrm>
            <a:off x="2465281" y="3047661"/>
            <a:ext cx="1757247"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55%</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22" name="TextBox 21">
            <a:extLst>
              <a:ext uri="{FF2B5EF4-FFF2-40B4-BE49-F238E27FC236}">
                <a16:creationId xmlns:a16="http://schemas.microsoft.com/office/drawing/2014/main" id="{73D6E70A-A994-ADC9-8B64-391AD5E0F57C}"/>
              </a:ext>
            </a:extLst>
          </p:cNvPr>
          <p:cNvSpPr txBox="1"/>
          <p:nvPr/>
        </p:nvSpPr>
        <p:spPr>
          <a:xfrm>
            <a:off x="2461967" y="4900949"/>
            <a:ext cx="2098539" cy="415498"/>
          </a:xfrm>
          <a:prstGeom prst="rect">
            <a:avLst/>
          </a:prstGeom>
          <a:noFill/>
        </p:spPr>
        <p:txBody>
          <a:bodyPr wrap="square">
            <a:spAutoFit/>
          </a:bodyPr>
          <a:lstStyle/>
          <a:p>
            <a:pPr defTabSz="457200"/>
            <a:r>
              <a:rPr lang="en-IE" sz="1050" b="1">
                <a:solidFill>
                  <a:srgbClr val="000000"/>
                </a:solidFill>
                <a:latin typeface="Barlow" panose="00000500000000000000" pitchFamily="2" charset="0"/>
                <a:cs typeface="Arial" panose="020B0604020202020204" pitchFamily="34" charset="0"/>
              </a:rPr>
              <a:t>NET </a:t>
            </a:r>
          </a:p>
          <a:p>
            <a:pPr defTabSz="457200"/>
            <a:r>
              <a:rPr lang="en-IE" sz="1050" b="1">
                <a:solidFill>
                  <a:schemeClr val="accent5">
                    <a:lumMod val="50000"/>
                  </a:schemeClr>
                </a:solidFill>
                <a:latin typeface="Barlow" panose="00000500000000000000" pitchFamily="2" charset="0"/>
                <a:cs typeface="Arial" panose="020B0604020202020204" pitchFamily="34" charset="0"/>
              </a:rPr>
              <a:t>15%</a:t>
            </a:r>
          </a:p>
        </p:txBody>
      </p:sp>
      <p:sp>
        <p:nvSpPr>
          <p:cNvPr id="33" name="TextBox 32">
            <a:extLst>
              <a:ext uri="{FF2B5EF4-FFF2-40B4-BE49-F238E27FC236}">
                <a16:creationId xmlns:a16="http://schemas.microsoft.com/office/drawing/2014/main" id="{7075F769-9764-A792-65E3-5DFA5262B8A1}"/>
              </a:ext>
            </a:extLst>
          </p:cNvPr>
          <p:cNvSpPr txBox="1"/>
          <p:nvPr/>
        </p:nvSpPr>
        <p:spPr>
          <a:xfrm>
            <a:off x="2461967" y="3347743"/>
            <a:ext cx="1173803" cy="261610"/>
          </a:xfrm>
          <a:prstGeom prst="rect">
            <a:avLst/>
          </a:prstGeom>
          <a:noFill/>
        </p:spPr>
        <p:txBody>
          <a:bodyPr wrap="square">
            <a:spAutoFit/>
          </a:bodyPr>
          <a:lstStyle/>
          <a:p>
            <a:r>
              <a:rPr lang="en-IE" sz="1100" b="1" i="0" u="none" strike="noStrike">
                <a:solidFill>
                  <a:schemeClr val="accent4">
                    <a:lumMod val="75000"/>
                  </a:schemeClr>
                </a:solidFill>
                <a:effectLst/>
                <a:latin typeface="Barlow" panose="00000500000000000000" pitchFamily="2" charset="0"/>
                <a:cs typeface="Arial" panose="020B0604020202020204" pitchFamily="34" charset="0"/>
              </a:rPr>
              <a:t>57% </a:t>
            </a:r>
            <a:r>
              <a:rPr lang="en-IE" sz="1100" b="1" i="0" u="none" strike="noStrike">
                <a:solidFill>
                  <a:srgbClr val="000000"/>
                </a:solidFill>
                <a:effectLst/>
                <a:latin typeface="Barlow" panose="00000500000000000000" pitchFamily="2" charset="0"/>
                <a:cs typeface="Arial" panose="020B0604020202020204" pitchFamily="34" charset="0"/>
              </a:rPr>
              <a:t>Feb 21</a:t>
            </a:r>
            <a:endParaRPr lang="en-IE" sz="1100">
              <a:latin typeface="Barlow" panose="000005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58636BDD-869B-C463-B7EB-52D5EBC983F5}"/>
              </a:ext>
            </a:extLst>
          </p:cNvPr>
          <p:cNvSpPr txBox="1"/>
          <p:nvPr/>
        </p:nvSpPr>
        <p:spPr>
          <a:xfrm>
            <a:off x="3607726" y="1717531"/>
            <a:ext cx="72487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Nov ‘ 22</a:t>
            </a:r>
          </a:p>
          <a:p>
            <a:pPr algn="ctr" defTabSz="457200">
              <a:defRPr/>
            </a:pPr>
            <a:r>
              <a:rPr lang="en-IE" sz="1100">
                <a:solidFill>
                  <a:prstClr val="black"/>
                </a:solidFill>
                <a:latin typeface="Barlow" panose="00000500000000000000" pitchFamily="2" charset="0"/>
                <a:cs typeface="Arial" panose="020B0604020202020204" pitchFamily="34" charset="0"/>
              </a:rPr>
              <a:t>N - 2051</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35" name="Right Brace 34">
            <a:extLst>
              <a:ext uri="{FF2B5EF4-FFF2-40B4-BE49-F238E27FC236}">
                <a16:creationId xmlns:a16="http://schemas.microsoft.com/office/drawing/2014/main" id="{BDE88368-1F40-EE30-785B-625A3E3BEAFF}"/>
              </a:ext>
            </a:extLst>
          </p:cNvPr>
          <p:cNvSpPr/>
          <p:nvPr/>
        </p:nvSpPr>
        <p:spPr>
          <a:xfrm>
            <a:off x="4357148" y="2332635"/>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36" name="Right Brace 35">
            <a:extLst>
              <a:ext uri="{FF2B5EF4-FFF2-40B4-BE49-F238E27FC236}">
                <a16:creationId xmlns:a16="http://schemas.microsoft.com/office/drawing/2014/main" id="{E663CC93-F4F0-EE83-55C3-8573A6D33782}"/>
              </a:ext>
            </a:extLst>
          </p:cNvPr>
          <p:cNvSpPr/>
          <p:nvPr/>
        </p:nvSpPr>
        <p:spPr>
          <a:xfrm>
            <a:off x="4357148" y="4912123"/>
            <a:ext cx="310408" cy="375995"/>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38" name="TextBox 37">
            <a:extLst>
              <a:ext uri="{FF2B5EF4-FFF2-40B4-BE49-F238E27FC236}">
                <a16:creationId xmlns:a16="http://schemas.microsoft.com/office/drawing/2014/main" id="{686E115E-D19A-8551-4BB9-EB577F320CD5}"/>
              </a:ext>
            </a:extLst>
          </p:cNvPr>
          <p:cNvSpPr txBox="1"/>
          <p:nvPr/>
        </p:nvSpPr>
        <p:spPr>
          <a:xfrm>
            <a:off x="4667556" y="3013756"/>
            <a:ext cx="1757247"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52%</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39" name="TextBox 38">
            <a:extLst>
              <a:ext uri="{FF2B5EF4-FFF2-40B4-BE49-F238E27FC236}">
                <a16:creationId xmlns:a16="http://schemas.microsoft.com/office/drawing/2014/main" id="{C58E2B2B-9E2E-6CCA-5932-ECCCA7D80CE1}"/>
              </a:ext>
            </a:extLst>
          </p:cNvPr>
          <p:cNvSpPr txBox="1"/>
          <p:nvPr/>
        </p:nvSpPr>
        <p:spPr>
          <a:xfrm>
            <a:off x="4717583" y="4891507"/>
            <a:ext cx="2098539" cy="415498"/>
          </a:xfrm>
          <a:prstGeom prst="rect">
            <a:avLst/>
          </a:prstGeom>
          <a:noFill/>
        </p:spPr>
        <p:txBody>
          <a:bodyPr wrap="square">
            <a:spAutoFit/>
          </a:bodyPr>
          <a:lstStyle/>
          <a:p>
            <a:pPr defTabSz="457200"/>
            <a:r>
              <a:rPr lang="en-IE" sz="1050" b="1">
                <a:solidFill>
                  <a:srgbClr val="000000"/>
                </a:solidFill>
                <a:latin typeface="Barlow" panose="00000500000000000000" pitchFamily="2" charset="0"/>
                <a:cs typeface="Arial" panose="020B0604020202020204" pitchFamily="34" charset="0"/>
              </a:rPr>
              <a:t>NET </a:t>
            </a:r>
          </a:p>
          <a:p>
            <a:pPr defTabSz="457200"/>
            <a:r>
              <a:rPr lang="en-IE" sz="1050" b="1">
                <a:solidFill>
                  <a:schemeClr val="accent5">
                    <a:lumMod val="50000"/>
                  </a:schemeClr>
                </a:solidFill>
                <a:latin typeface="Barlow" panose="00000500000000000000" pitchFamily="2" charset="0"/>
                <a:cs typeface="Arial" panose="020B0604020202020204" pitchFamily="34" charset="0"/>
              </a:rPr>
              <a:t>16%</a:t>
            </a:r>
          </a:p>
        </p:txBody>
      </p:sp>
      <p:sp>
        <p:nvSpPr>
          <p:cNvPr id="4" name="Right Brace 3">
            <a:extLst>
              <a:ext uri="{FF2B5EF4-FFF2-40B4-BE49-F238E27FC236}">
                <a16:creationId xmlns:a16="http://schemas.microsoft.com/office/drawing/2014/main" id="{9DFC4039-05D4-DBE7-96AA-8DBE0B5CB4A9}"/>
              </a:ext>
            </a:extLst>
          </p:cNvPr>
          <p:cNvSpPr/>
          <p:nvPr/>
        </p:nvSpPr>
        <p:spPr>
          <a:xfrm>
            <a:off x="6445260" y="2355065"/>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8" name="Right Brace 7">
            <a:extLst>
              <a:ext uri="{FF2B5EF4-FFF2-40B4-BE49-F238E27FC236}">
                <a16:creationId xmlns:a16="http://schemas.microsoft.com/office/drawing/2014/main" id="{517F8FC1-18DE-3DBE-C535-3EBC357F130F}"/>
              </a:ext>
            </a:extLst>
          </p:cNvPr>
          <p:cNvSpPr/>
          <p:nvPr/>
        </p:nvSpPr>
        <p:spPr>
          <a:xfrm>
            <a:off x="6510134" y="4818390"/>
            <a:ext cx="245534" cy="498057"/>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12" name="TextBox 11">
            <a:extLst>
              <a:ext uri="{FF2B5EF4-FFF2-40B4-BE49-F238E27FC236}">
                <a16:creationId xmlns:a16="http://schemas.microsoft.com/office/drawing/2014/main" id="{1D2FE409-7402-BB61-0B49-D7E6A8E44A48}"/>
              </a:ext>
            </a:extLst>
          </p:cNvPr>
          <p:cNvSpPr txBox="1"/>
          <p:nvPr/>
        </p:nvSpPr>
        <p:spPr>
          <a:xfrm>
            <a:off x="6746836" y="2984630"/>
            <a:ext cx="1757247"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53%</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13" name="TextBox 12">
            <a:extLst>
              <a:ext uri="{FF2B5EF4-FFF2-40B4-BE49-F238E27FC236}">
                <a16:creationId xmlns:a16="http://schemas.microsoft.com/office/drawing/2014/main" id="{789D6436-8D3C-C018-31AB-FC83F6F0985B}"/>
              </a:ext>
            </a:extLst>
          </p:cNvPr>
          <p:cNvSpPr txBox="1"/>
          <p:nvPr/>
        </p:nvSpPr>
        <p:spPr>
          <a:xfrm>
            <a:off x="6755668" y="4863605"/>
            <a:ext cx="2098539" cy="415498"/>
          </a:xfrm>
          <a:prstGeom prst="rect">
            <a:avLst/>
          </a:prstGeom>
          <a:noFill/>
        </p:spPr>
        <p:txBody>
          <a:bodyPr wrap="square">
            <a:spAutoFit/>
          </a:bodyPr>
          <a:lstStyle/>
          <a:p>
            <a:pPr defTabSz="457200"/>
            <a:r>
              <a:rPr lang="en-IE" sz="1050" b="1">
                <a:solidFill>
                  <a:srgbClr val="000000"/>
                </a:solidFill>
              </a:rPr>
              <a:t>NET </a:t>
            </a:r>
          </a:p>
          <a:p>
            <a:pPr defTabSz="457200"/>
            <a:r>
              <a:rPr lang="en-IE" sz="1050" b="1">
                <a:solidFill>
                  <a:srgbClr val="C00000"/>
                </a:solidFill>
              </a:rPr>
              <a:t>19%</a:t>
            </a:r>
          </a:p>
        </p:txBody>
      </p:sp>
      <p:sp>
        <p:nvSpPr>
          <p:cNvPr id="15" name="TextBox 14">
            <a:extLst>
              <a:ext uri="{FF2B5EF4-FFF2-40B4-BE49-F238E27FC236}">
                <a16:creationId xmlns:a16="http://schemas.microsoft.com/office/drawing/2014/main" id="{97550122-BCF8-0AED-2D4E-B29738E10791}"/>
              </a:ext>
            </a:extLst>
          </p:cNvPr>
          <p:cNvSpPr txBox="1"/>
          <p:nvPr/>
        </p:nvSpPr>
        <p:spPr>
          <a:xfrm>
            <a:off x="5720383" y="1706238"/>
            <a:ext cx="72487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Nov ‘ 23</a:t>
            </a:r>
          </a:p>
          <a:p>
            <a:pPr algn="ctr" defTabSz="457200">
              <a:defRPr/>
            </a:pPr>
            <a:r>
              <a:rPr lang="en-IE" sz="1100">
                <a:solidFill>
                  <a:prstClr val="black"/>
                </a:solidFill>
                <a:latin typeface="Barlow" panose="00000500000000000000" pitchFamily="2" charset="0"/>
                <a:cs typeface="Arial" panose="020B0604020202020204" pitchFamily="34" charset="0"/>
              </a:rPr>
              <a:t>N - 2515</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24" name="TextBox 23">
            <a:extLst>
              <a:ext uri="{FF2B5EF4-FFF2-40B4-BE49-F238E27FC236}">
                <a16:creationId xmlns:a16="http://schemas.microsoft.com/office/drawing/2014/main" id="{BA3A985F-8A2B-C85D-B751-3DA5F176741F}"/>
              </a:ext>
            </a:extLst>
          </p:cNvPr>
          <p:cNvSpPr txBox="1"/>
          <p:nvPr/>
        </p:nvSpPr>
        <p:spPr>
          <a:xfrm>
            <a:off x="8917354" y="2984291"/>
            <a:ext cx="1264546"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54%</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25" name="TextBox 24">
            <a:extLst>
              <a:ext uri="{FF2B5EF4-FFF2-40B4-BE49-F238E27FC236}">
                <a16:creationId xmlns:a16="http://schemas.microsoft.com/office/drawing/2014/main" id="{0F6830FB-E4B6-2AE7-CD40-31201E13B0CC}"/>
              </a:ext>
            </a:extLst>
          </p:cNvPr>
          <p:cNvSpPr txBox="1"/>
          <p:nvPr/>
        </p:nvSpPr>
        <p:spPr>
          <a:xfrm>
            <a:off x="8917935" y="4763271"/>
            <a:ext cx="693058" cy="415498"/>
          </a:xfrm>
          <a:prstGeom prst="rect">
            <a:avLst/>
          </a:prstGeom>
          <a:noFill/>
        </p:spPr>
        <p:txBody>
          <a:bodyPr wrap="square">
            <a:spAutoFit/>
          </a:bodyPr>
          <a:lstStyle/>
          <a:p>
            <a:pPr defTabSz="457200"/>
            <a:r>
              <a:rPr lang="en-IE" sz="1050" b="1">
                <a:solidFill>
                  <a:srgbClr val="000000"/>
                </a:solidFill>
              </a:rPr>
              <a:t>NET </a:t>
            </a:r>
          </a:p>
          <a:p>
            <a:pPr defTabSz="457200"/>
            <a:r>
              <a:rPr lang="en-IE" sz="1050" b="1">
                <a:solidFill>
                  <a:srgbClr val="C00000"/>
                </a:solidFill>
              </a:rPr>
              <a:t>18%</a:t>
            </a:r>
          </a:p>
        </p:txBody>
      </p:sp>
      <p:sp>
        <p:nvSpPr>
          <p:cNvPr id="27" name="TextBox 26">
            <a:extLst>
              <a:ext uri="{FF2B5EF4-FFF2-40B4-BE49-F238E27FC236}">
                <a16:creationId xmlns:a16="http://schemas.microsoft.com/office/drawing/2014/main" id="{27924207-A750-CD94-2CE0-05A0FCB8BB1E}"/>
              </a:ext>
            </a:extLst>
          </p:cNvPr>
          <p:cNvSpPr txBox="1"/>
          <p:nvPr/>
        </p:nvSpPr>
        <p:spPr>
          <a:xfrm>
            <a:off x="7857999" y="1664942"/>
            <a:ext cx="69762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Aug ‘24</a:t>
            </a:r>
          </a:p>
          <a:p>
            <a:pPr algn="ctr" defTabSz="457200">
              <a:defRPr/>
            </a:pPr>
            <a:r>
              <a:rPr lang="en-IE" sz="1100">
                <a:solidFill>
                  <a:prstClr val="black"/>
                </a:solidFill>
                <a:latin typeface="Barlow" panose="00000500000000000000" pitchFamily="2" charset="0"/>
                <a:cs typeface="Arial" panose="020B0604020202020204" pitchFamily="34" charset="0"/>
              </a:rPr>
              <a:t>N - 2504</a:t>
            </a:r>
          </a:p>
          <a:p>
            <a:pPr algn="ctr" defTabSz="457200">
              <a:defRPr/>
            </a:pPr>
            <a:endParaRPr lang="en-IE" sz="1100">
              <a:solidFill>
                <a:prstClr val="black"/>
              </a:solidFill>
              <a:latin typeface="Barlow" panose="00000500000000000000" pitchFamily="2" charset="0"/>
              <a:cs typeface="Arial" panose="020B0604020202020204" pitchFamily="34" charset="0"/>
            </a:endParaRPr>
          </a:p>
        </p:txBody>
      </p:sp>
      <p:sp>
        <p:nvSpPr>
          <p:cNvPr id="28" name="Right Brace 27">
            <a:extLst>
              <a:ext uri="{FF2B5EF4-FFF2-40B4-BE49-F238E27FC236}">
                <a16:creationId xmlns:a16="http://schemas.microsoft.com/office/drawing/2014/main" id="{A7B792A1-DC5F-FBFC-9E09-FD6614372094}"/>
              </a:ext>
            </a:extLst>
          </p:cNvPr>
          <p:cNvSpPr/>
          <p:nvPr/>
        </p:nvSpPr>
        <p:spPr>
          <a:xfrm>
            <a:off x="8555626" y="2284790"/>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29" name="Right Brace 28">
            <a:extLst>
              <a:ext uri="{FF2B5EF4-FFF2-40B4-BE49-F238E27FC236}">
                <a16:creationId xmlns:a16="http://schemas.microsoft.com/office/drawing/2014/main" id="{17ED4184-A6B9-0E9C-AB35-A880C2F18CC4}"/>
              </a:ext>
            </a:extLst>
          </p:cNvPr>
          <p:cNvSpPr/>
          <p:nvPr/>
        </p:nvSpPr>
        <p:spPr>
          <a:xfrm>
            <a:off x="8629532" y="4721992"/>
            <a:ext cx="245534" cy="498057"/>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2" name="TextBox 1">
            <a:extLst>
              <a:ext uri="{FF2B5EF4-FFF2-40B4-BE49-F238E27FC236}">
                <a16:creationId xmlns:a16="http://schemas.microsoft.com/office/drawing/2014/main" id="{A2E01C09-BD8E-B7B2-AF1B-7135F72F1ACF}"/>
              </a:ext>
            </a:extLst>
          </p:cNvPr>
          <p:cNvSpPr txBox="1"/>
          <p:nvPr/>
        </p:nvSpPr>
        <p:spPr>
          <a:xfrm>
            <a:off x="9968365" y="1656809"/>
            <a:ext cx="697627" cy="446276"/>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cs typeface="Arial" panose="020B0604020202020204" pitchFamily="34" charset="0"/>
              </a:rPr>
              <a:t>Aug ‘25</a:t>
            </a:r>
          </a:p>
          <a:p>
            <a:pPr algn="ctr" defTabSz="457200">
              <a:defRPr/>
            </a:pPr>
            <a:r>
              <a:rPr lang="en-IE" sz="1100">
                <a:solidFill>
                  <a:prstClr val="black"/>
                </a:solidFill>
                <a:latin typeface="Barlow" panose="00000500000000000000" pitchFamily="2" charset="0"/>
                <a:cs typeface="Arial" panose="020B0604020202020204" pitchFamily="34" charset="0"/>
              </a:rPr>
              <a:t>N - 2002</a:t>
            </a:r>
          </a:p>
        </p:txBody>
      </p:sp>
      <p:sp>
        <p:nvSpPr>
          <p:cNvPr id="3" name="TextBox 2">
            <a:extLst>
              <a:ext uri="{FF2B5EF4-FFF2-40B4-BE49-F238E27FC236}">
                <a16:creationId xmlns:a16="http://schemas.microsoft.com/office/drawing/2014/main" id="{E8CEC57E-0F1B-265E-51A1-E80622078C5C}"/>
              </a:ext>
            </a:extLst>
          </p:cNvPr>
          <p:cNvSpPr txBox="1"/>
          <p:nvPr/>
        </p:nvSpPr>
        <p:spPr>
          <a:xfrm>
            <a:off x="11023161" y="3016949"/>
            <a:ext cx="1168839" cy="600164"/>
          </a:xfrm>
          <a:prstGeom prst="rect">
            <a:avLst/>
          </a:prstGeom>
          <a:noFill/>
        </p:spPr>
        <p:txBody>
          <a:bodyPr wrap="square">
            <a:spAutoFit/>
          </a:bodyPr>
          <a:lstStyle/>
          <a:p>
            <a:pPr defTabSz="457200"/>
            <a:r>
              <a:rPr lang="en-IE" sz="1100" b="1">
                <a:solidFill>
                  <a:srgbClr val="000000"/>
                </a:solidFill>
                <a:latin typeface="Barlow" panose="00000500000000000000" pitchFamily="2" charset="0"/>
                <a:cs typeface="Arial" panose="020B0604020202020204" pitchFamily="34" charset="0"/>
              </a:rPr>
              <a:t>NET (concern)</a:t>
            </a:r>
            <a:r>
              <a:rPr lang="en-IE" sz="1100">
                <a:solidFill>
                  <a:prstClr val="black"/>
                </a:solidFill>
                <a:latin typeface="Barlow" panose="00000500000000000000" pitchFamily="2" charset="0"/>
                <a:cs typeface="Arial" panose="020B0604020202020204" pitchFamily="34" charset="0"/>
              </a:rPr>
              <a:t> </a:t>
            </a:r>
          </a:p>
          <a:p>
            <a:pPr defTabSz="457200"/>
            <a:r>
              <a:rPr lang="en-IE" sz="1100" b="1">
                <a:solidFill>
                  <a:schemeClr val="accent4">
                    <a:lumMod val="75000"/>
                  </a:schemeClr>
                </a:solidFill>
                <a:latin typeface="Barlow" panose="00000500000000000000" pitchFamily="2" charset="0"/>
                <a:cs typeface="Arial" panose="020B0604020202020204" pitchFamily="34" charset="0"/>
              </a:rPr>
              <a:t>49%</a:t>
            </a:r>
          </a:p>
          <a:p>
            <a:pPr defTabSz="457200"/>
            <a:r>
              <a:rPr lang="en-IE" sz="1100">
                <a:solidFill>
                  <a:prstClr val="black"/>
                </a:solidFill>
                <a:latin typeface="Barlow" panose="00000500000000000000" pitchFamily="2" charset="0"/>
                <a:cs typeface="Arial" panose="020B0604020202020204" pitchFamily="34" charset="0"/>
              </a:rPr>
              <a:t> </a:t>
            </a:r>
          </a:p>
        </p:txBody>
      </p:sp>
      <p:sp>
        <p:nvSpPr>
          <p:cNvPr id="6" name="TextBox 5">
            <a:extLst>
              <a:ext uri="{FF2B5EF4-FFF2-40B4-BE49-F238E27FC236}">
                <a16:creationId xmlns:a16="http://schemas.microsoft.com/office/drawing/2014/main" id="{0B58922C-1638-8F4B-7122-C9C586A354C4}"/>
              </a:ext>
            </a:extLst>
          </p:cNvPr>
          <p:cNvSpPr txBox="1"/>
          <p:nvPr/>
        </p:nvSpPr>
        <p:spPr>
          <a:xfrm>
            <a:off x="11023742" y="4795929"/>
            <a:ext cx="693058" cy="415498"/>
          </a:xfrm>
          <a:prstGeom prst="rect">
            <a:avLst/>
          </a:prstGeom>
          <a:noFill/>
        </p:spPr>
        <p:txBody>
          <a:bodyPr wrap="square">
            <a:spAutoFit/>
          </a:bodyPr>
          <a:lstStyle/>
          <a:p>
            <a:pPr defTabSz="457200"/>
            <a:r>
              <a:rPr lang="en-IE" sz="1050" b="1">
                <a:solidFill>
                  <a:srgbClr val="000000"/>
                </a:solidFill>
              </a:rPr>
              <a:t>NET </a:t>
            </a:r>
          </a:p>
          <a:p>
            <a:pPr defTabSz="457200"/>
            <a:r>
              <a:rPr lang="en-IE" sz="1050" b="1">
                <a:solidFill>
                  <a:srgbClr val="C00000"/>
                </a:solidFill>
              </a:rPr>
              <a:t>20%</a:t>
            </a:r>
          </a:p>
        </p:txBody>
      </p:sp>
      <p:sp>
        <p:nvSpPr>
          <p:cNvPr id="16" name="Right Brace 15">
            <a:extLst>
              <a:ext uri="{FF2B5EF4-FFF2-40B4-BE49-F238E27FC236}">
                <a16:creationId xmlns:a16="http://schemas.microsoft.com/office/drawing/2014/main" id="{5CC5E0BD-BD79-9FAE-1F10-482623A46305}"/>
              </a:ext>
            </a:extLst>
          </p:cNvPr>
          <p:cNvSpPr/>
          <p:nvPr/>
        </p:nvSpPr>
        <p:spPr>
          <a:xfrm>
            <a:off x="10661433" y="2317448"/>
            <a:ext cx="310408" cy="1623853"/>
          </a:xfrm>
          <a:prstGeom prst="rightBrace">
            <a:avLst/>
          </a:prstGeom>
          <a:noFill/>
          <a:ln w="6350" cap="flat" cmpd="sng" algn="ctr">
            <a:solidFill>
              <a:srgbClr val="00000C"/>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
        <p:nvSpPr>
          <p:cNvPr id="17" name="Right Brace 16">
            <a:extLst>
              <a:ext uri="{FF2B5EF4-FFF2-40B4-BE49-F238E27FC236}">
                <a16:creationId xmlns:a16="http://schemas.microsoft.com/office/drawing/2014/main" id="{D0BCB443-E6F6-EDB9-2A2C-A2B3D67468E9}"/>
              </a:ext>
            </a:extLst>
          </p:cNvPr>
          <p:cNvSpPr/>
          <p:nvPr/>
        </p:nvSpPr>
        <p:spPr>
          <a:xfrm>
            <a:off x="10735339" y="4754650"/>
            <a:ext cx="245534" cy="498057"/>
          </a:xfrm>
          <a:prstGeom prst="rightBrace">
            <a:avLst/>
          </a:prstGeom>
          <a:noFill/>
          <a:ln w="6350" cap="flat" cmpd="sng" algn="ctr">
            <a:solidFill>
              <a:srgbClr val="D61D6E"/>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a:ln>
                <a:noFill/>
              </a:ln>
              <a:solidFill>
                <a:prstClr val="black"/>
              </a:solidFill>
              <a:effectLst/>
              <a:uLnTx/>
              <a:uFillTx/>
              <a:latin typeface="Barlow" panose="00000500000000000000" pitchFamily="2" charset="0"/>
              <a:cs typeface="Arial" panose="020B0604020202020204" pitchFamily="34" charset="0"/>
            </a:endParaRPr>
          </a:p>
        </p:txBody>
      </p:sp>
    </p:spTree>
    <p:extLst>
      <p:ext uri="{BB962C8B-B14F-4D97-AF65-F5344CB8AC3E}">
        <p14:creationId xmlns:p14="http://schemas.microsoft.com/office/powerpoint/2010/main" val="4039927086"/>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50000" y="-27978"/>
            <a:ext cx="11285432" cy="715669"/>
          </a:xfrm>
        </p:spPr>
        <p:txBody>
          <a:bodyPr lIns="91440" tIns="45720" rIns="91440" bIns="45720" anchor="t">
            <a:normAutofit fontScale="90000"/>
          </a:bodyPr>
          <a:lstStyle/>
          <a:p>
            <a:br>
              <a:rPr lang="en-US"/>
            </a:br>
            <a:r>
              <a:rPr lang="en-US"/>
              <a:t>Level of concern around protection of human rights of minorities x segments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6568" y="669509"/>
            <a:ext cx="9341700" cy="246221"/>
          </a:xfrm>
        </p:spPr>
        <p:txBody>
          <a:bodyPr lIns="91440" tIns="45720" rIns="91440" bIns="45720" anchor="t">
            <a:noAutofit/>
          </a:bodyPr>
          <a:lstStyle/>
          <a:p>
            <a:pPr marL="357188" indent="-357188"/>
            <a:r>
              <a:rPr lang="en-US" sz="1400"/>
              <a:t>Community champions, global citizens, and </a:t>
            </a:r>
            <a:r>
              <a:rPr lang="en-US" sz="1400" dirty="0"/>
              <a:t>to a lesser extent, </a:t>
            </a:r>
            <a:r>
              <a:rPr lang="en-US" sz="1400"/>
              <a:t>multilateralists all show much higher levels of concern</a:t>
            </a:r>
            <a:r>
              <a:rPr lang="en-US" sz="1400" dirty="0"/>
              <a:t>. Levels of concern among disengaged, </a:t>
            </a:r>
            <a:r>
              <a:rPr lang="en-US" sz="1400" dirty="0" err="1"/>
              <a:t>empathisers</a:t>
            </a:r>
            <a:r>
              <a:rPr lang="en-US" sz="1400" dirty="0"/>
              <a:t>, and pragmatists are at their lowest since the research began</a:t>
            </a:r>
            <a:r>
              <a:rPr lang="en-US" sz="1400"/>
              <a:t>.</a:t>
            </a:r>
            <a:endParaRPr lang="en-IE" sz="1400"/>
          </a:p>
        </p:txBody>
      </p:sp>
      <p:sp>
        <p:nvSpPr>
          <p:cNvPr id="9" name="Text Placeholder 8">
            <a:extLst>
              <a:ext uri="{FF2B5EF4-FFF2-40B4-BE49-F238E27FC236}">
                <a16:creationId xmlns:a16="http://schemas.microsoft.com/office/drawing/2014/main" id="{941ECB62-FA50-3FE1-8C73-687A9113BAFA}"/>
              </a:ext>
            </a:extLst>
          </p:cNvPr>
          <p:cNvSpPr>
            <a:spLocks noGrp="1"/>
          </p:cNvSpPr>
          <p:nvPr>
            <p:ph type="body" sz="quarter" idx="17"/>
          </p:nvPr>
        </p:nvSpPr>
        <p:spPr>
          <a:xfrm>
            <a:off x="450000" y="6018482"/>
            <a:ext cx="9341700" cy="571567"/>
          </a:xfrm>
        </p:spPr>
        <p:txBody>
          <a:bodyPr/>
          <a:lstStyle/>
          <a:p>
            <a:r>
              <a:rPr lang="en-US" sz="1000">
                <a:latin typeface="Barlow" panose="00000500000000000000" pitchFamily="2" charset="0"/>
              </a:rPr>
              <a:t>Base: All Adults aged 18+ years- 2,002 (Aug ‘24 2,504</a:t>
            </a:r>
            <a:r>
              <a:rPr lang="en-US" dirty="0">
                <a:latin typeface="Barlow" panose="00000500000000000000" pitchFamily="2" charset="0"/>
              </a:rPr>
              <a:t>; </a:t>
            </a:r>
            <a:r>
              <a:rPr lang="en-US" sz="1000">
                <a:latin typeface="Barlow" panose="00000500000000000000" pitchFamily="2" charset="0"/>
              </a:rPr>
              <a:t>Nov 23 N – 2,515, Nov 22 N – 2501; Dec 21 N – 2,026; Feb 21 N – 3,008)</a:t>
            </a:r>
          </a:p>
          <a:p>
            <a:r>
              <a:rPr lang="en-US" sz="1000">
                <a:latin typeface="Barlow" panose="00000500000000000000" pitchFamily="2" charset="0"/>
              </a:rPr>
              <a:t>Q.9 How concerned are you personally about the protection of the rights of minorities (e.g. immigrants, LGBTQ, non-Irish ethnic groups, etc.) in Ireland today?</a:t>
            </a:r>
            <a:endParaRPr lang="en-IE" sz="1000">
              <a:latin typeface="Barlow" panose="00000500000000000000" pitchFamily="2" charset="0"/>
            </a:endParaRPr>
          </a:p>
          <a:p>
            <a:endParaRPr lang="en-IE" sz="1000">
              <a:latin typeface="Barlow" panose="00000500000000000000" pitchFamily="2" charset="0"/>
            </a:endParaRPr>
          </a:p>
        </p:txBody>
      </p:sp>
      <p:sp>
        <p:nvSpPr>
          <p:cNvPr id="6" name="TextBox 5">
            <a:extLst>
              <a:ext uri="{FF2B5EF4-FFF2-40B4-BE49-F238E27FC236}">
                <a16:creationId xmlns:a16="http://schemas.microsoft.com/office/drawing/2014/main" id="{65E68E03-9A80-CF41-9519-A8B26C247130}"/>
              </a:ext>
            </a:extLst>
          </p:cNvPr>
          <p:cNvSpPr txBox="1"/>
          <p:nvPr/>
        </p:nvSpPr>
        <p:spPr>
          <a:xfrm>
            <a:off x="2911674" y="1360941"/>
            <a:ext cx="830677" cy="615553"/>
          </a:xfrm>
          <a:prstGeom prst="rect">
            <a:avLst/>
          </a:prstGeom>
          <a:noFill/>
        </p:spPr>
        <p:txBody>
          <a:bodyPr wrap="none" rtlCol="0">
            <a:spAutoFit/>
          </a:bodyPr>
          <a:lstStyle/>
          <a:p>
            <a:pPr algn="ctr" defTabSz="457200">
              <a:defRPr/>
            </a:pPr>
            <a:r>
              <a:rPr lang="en-IE" sz="1200" b="1">
                <a:solidFill>
                  <a:prstClr val="black"/>
                </a:solidFill>
                <a:latin typeface="Barlow" panose="00000500000000000000" pitchFamily="2" charset="0"/>
              </a:rPr>
              <a:t>Aug 2025</a:t>
            </a:r>
          </a:p>
          <a:p>
            <a:pPr algn="ctr" defTabSz="457200">
              <a:defRPr/>
            </a:pPr>
            <a:r>
              <a:rPr lang="en-IE" sz="1100">
                <a:solidFill>
                  <a:prstClr val="black"/>
                </a:solidFill>
                <a:latin typeface="Barlow" panose="00000500000000000000" pitchFamily="2" charset="0"/>
              </a:rPr>
              <a:t>N – 2,002</a:t>
            </a:r>
          </a:p>
          <a:p>
            <a:pPr algn="ctr" defTabSz="457200">
              <a:defRPr/>
            </a:pPr>
            <a:endParaRPr lang="en-IE" sz="1100">
              <a:solidFill>
                <a:prstClr val="black"/>
              </a:solidFill>
              <a:latin typeface="Barlow" panose="00000500000000000000" pitchFamily="2" charset="0"/>
            </a:endParaRPr>
          </a:p>
        </p:txBody>
      </p:sp>
      <p:graphicFrame>
        <p:nvGraphicFramePr>
          <p:cNvPr id="10" name="Table 9">
            <a:extLst>
              <a:ext uri="{FF2B5EF4-FFF2-40B4-BE49-F238E27FC236}">
                <a16:creationId xmlns:a16="http://schemas.microsoft.com/office/drawing/2014/main" id="{9E19D0DC-D07A-5DD7-F386-0035775C8617}"/>
              </a:ext>
            </a:extLst>
          </p:cNvPr>
          <p:cNvGraphicFramePr>
            <a:graphicFrameLocks noGrp="1"/>
          </p:cNvGraphicFramePr>
          <p:nvPr/>
        </p:nvGraphicFramePr>
        <p:xfrm>
          <a:off x="0" y="2123422"/>
          <a:ext cx="2911674" cy="2638842"/>
        </p:xfrm>
        <a:graphic>
          <a:graphicData uri="http://schemas.openxmlformats.org/drawingml/2006/table">
            <a:tbl>
              <a:tblPr/>
              <a:tblGrid>
                <a:gridCol w="2911674">
                  <a:extLst>
                    <a:ext uri="{9D8B030D-6E8A-4147-A177-3AD203B41FA5}">
                      <a16:colId xmlns:a16="http://schemas.microsoft.com/office/drawing/2014/main" val="2192328915"/>
                    </a:ext>
                  </a:extLst>
                </a:gridCol>
              </a:tblGrid>
              <a:tr h="71752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686775">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63930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No strong feelings either one way or another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198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98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r>
                        <a:rPr lang="en-IE" sz="1200" b="0" i="0" u="none" strike="noStrike">
                          <a:solidFill>
                            <a:schemeClr val="tx1"/>
                          </a:solidFill>
                          <a:effectLst/>
                          <a:latin typeface="Barlow" panose="00000500000000000000" pitchFamily="2"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98414">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r" fontAlgn="t"/>
                      <a:endParaRPr lang="en-US" sz="1200" b="0" i="0" u="none" strike="noStrike">
                        <a:solidFill>
                          <a:schemeClr val="tx1"/>
                        </a:solidFill>
                        <a:effectLst/>
                        <a:latin typeface="Barlow" panose="00000500000000000000" pitchFamily="2"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13" name="Chart 12">
            <a:extLst>
              <a:ext uri="{FF2B5EF4-FFF2-40B4-BE49-F238E27FC236}">
                <a16:creationId xmlns:a16="http://schemas.microsoft.com/office/drawing/2014/main" id="{839D9CD6-0085-6DDA-DD96-F1DB8C106E1A}"/>
              </a:ext>
            </a:extLst>
          </p:cNvPr>
          <p:cNvGraphicFramePr/>
          <p:nvPr>
            <p:extLst>
              <p:ext uri="{D42A27DB-BD31-4B8C-83A1-F6EECF244321}">
                <p14:modId xmlns:p14="http://schemas.microsoft.com/office/powerpoint/2010/main" val="4196023357"/>
              </p:ext>
            </p:extLst>
          </p:nvPr>
        </p:nvGraphicFramePr>
        <p:xfrm>
          <a:off x="2740221" y="1818256"/>
          <a:ext cx="7790181" cy="31397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44">
            <a:extLst>
              <a:ext uri="{FF2B5EF4-FFF2-40B4-BE49-F238E27FC236}">
                <a16:creationId xmlns:a16="http://schemas.microsoft.com/office/drawing/2014/main" id="{7A643F63-9A68-9272-C5A7-7943121F090E}"/>
              </a:ext>
            </a:extLst>
          </p:cNvPr>
          <p:cNvGraphicFramePr>
            <a:graphicFrameLocks noGrp="1"/>
          </p:cNvGraphicFramePr>
          <p:nvPr/>
        </p:nvGraphicFramePr>
        <p:xfrm>
          <a:off x="998051" y="4671698"/>
          <a:ext cx="9408403" cy="1177290"/>
        </p:xfrm>
        <a:graphic>
          <a:graphicData uri="http://schemas.openxmlformats.org/drawingml/2006/table">
            <a:tbl>
              <a:tblPr>
                <a:tableStyleId>{5C22544A-7EE6-4342-B048-85BDC9FD1C3A}</a:tableStyleId>
              </a:tblPr>
              <a:tblGrid>
                <a:gridCol w="1925231">
                  <a:extLst>
                    <a:ext uri="{9D8B030D-6E8A-4147-A177-3AD203B41FA5}">
                      <a16:colId xmlns:a16="http://schemas.microsoft.com/office/drawing/2014/main" val="1015758193"/>
                    </a:ext>
                  </a:extLst>
                </a:gridCol>
                <a:gridCol w="885763">
                  <a:extLst>
                    <a:ext uri="{9D8B030D-6E8A-4147-A177-3AD203B41FA5}">
                      <a16:colId xmlns:a16="http://schemas.microsoft.com/office/drawing/2014/main" val="1024616161"/>
                    </a:ext>
                  </a:extLst>
                </a:gridCol>
                <a:gridCol w="942487">
                  <a:extLst>
                    <a:ext uri="{9D8B030D-6E8A-4147-A177-3AD203B41FA5}">
                      <a16:colId xmlns:a16="http://schemas.microsoft.com/office/drawing/2014/main" val="2294376527"/>
                    </a:ext>
                  </a:extLst>
                </a:gridCol>
                <a:gridCol w="942487">
                  <a:extLst>
                    <a:ext uri="{9D8B030D-6E8A-4147-A177-3AD203B41FA5}">
                      <a16:colId xmlns:a16="http://schemas.microsoft.com/office/drawing/2014/main" val="2263263436"/>
                    </a:ext>
                  </a:extLst>
                </a:gridCol>
                <a:gridCol w="942487">
                  <a:extLst>
                    <a:ext uri="{9D8B030D-6E8A-4147-A177-3AD203B41FA5}">
                      <a16:colId xmlns:a16="http://schemas.microsoft.com/office/drawing/2014/main" val="910871959"/>
                    </a:ext>
                  </a:extLst>
                </a:gridCol>
                <a:gridCol w="942487">
                  <a:extLst>
                    <a:ext uri="{9D8B030D-6E8A-4147-A177-3AD203B41FA5}">
                      <a16:colId xmlns:a16="http://schemas.microsoft.com/office/drawing/2014/main" val="720883665"/>
                    </a:ext>
                  </a:extLst>
                </a:gridCol>
                <a:gridCol w="942487">
                  <a:extLst>
                    <a:ext uri="{9D8B030D-6E8A-4147-A177-3AD203B41FA5}">
                      <a16:colId xmlns:a16="http://schemas.microsoft.com/office/drawing/2014/main" val="406975967"/>
                    </a:ext>
                  </a:extLst>
                </a:gridCol>
                <a:gridCol w="942487">
                  <a:extLst>
                    <a:ext uri="{9D8B030D-6E8A-4147-A177-3AD203B41FA5}">
                      <a16:colId xmlns:a16="http://schemas.microsoft.com/office/drawing/2014/main" val="2732683914"/>
                    </a:ext>
                  </a:extLst>
                </a:gridCol>
                <a:gridCol w="942487">
                  <a:extLst>
                    <a:ext uri="{9D8B030D-6E8A-4147-A177-3AD203B41FA5}">
                      <a16:colId xmlns:a16="http://schemas.microsoft.com/office/drawing/2014/main" val="2361654384"/>
                    </a:ext>
                  </a:extLst>
                </a:gridCol>
              </a:tblGrid>
              <a:tr h="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50">
                          <a:latin typeface="+mn-lt"/>
                        </a:rPr>
                        <a:t>Net concerned Aug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50" b="1" i="0" u="none" strike="noStrike">
                          <a:solidFill>
                            <a:srgbClr val="000000"/>
                          </a:solidFill>
                          <a:effectLst/>
                          <a:latin typeface="+mn-lt"/>
                        </a:rPr>
                        <a:t>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1" i="0" u="none" strike="noStrike">
                          <a:solidFill>
                            <a:srgbClr val="000000"/>
                          </a:solidFill>
                          <a:effectLst/>
                          <a:latin typeface="+mn-lt"/>
                        </a:rPr>
                        <a:t>86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1" i="0" u="none" strike="noStrike">
                          <a:solidFill>
                            <a:srgbClr val="000000"/>
                          </a:solidFill>
                          <a:effectLst/>
                          <a:latin typeface="+mn-lt"/>
                        </a:rPr>
                        <a:t>10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GB" sz="1050" b="1" i="0" u="none" strike="noStrike">
                          <a:solidFill>
                            <a:srgbClr val="000000"/>
                          </a:solidFill>
                          <a:effectLst/>
                          <a:latin typeface="+mn-lt"/>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50" b="1" i="0" u="none" strike="noStrike">
                          <a:solidFill>
                            <a:srgbClr val="000000"/>
                          </a:solidFill>
                          <a:effectLst/>
                          <a:latin typeface="+mn-lt"/>
                        </a:rPr>
                        <a:t>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1"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31506024"/>
                  </a:ext>
                </a:extLst>
              </a:tr>
              <a:tr h="0">
                <a:tc>
                  <a:txBody>
                    <a:bodyPr/>
                    <a:lstStyle/>
                    <a:p>
                      <a:pPr algn="r">
                        <a:lnSpc>
                          <a:spcPct val="90000"/>
                        </a:lnSpc>
                      </a:pPr>
                      <a:r>
                        <a:rPr lang="en-IE" sz="1050">
                          <a:latin typeface="+mn-lt"/>
                        </a:rPr>
                        <a:t>Net concerned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1" i="0" u="none" strike="noStrike">
                          <a:solidFill>
                            <a:srgbClr val="000000"/>
                          </a:solidFill>
                          <a:effectLst/>
                          <a:latin typeface="+mn-lt"/>
                        </a:rPr>
                        <a:t>50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48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3382934"/>
                  </a:ext>
                </a:extLst>
              </a:tr>
              <a:tr h="0">
                <a:tc>
                  <a:txBody>
                    <a:bodyPr/>
                    <a:lstStyle/>
                    <a:p>
                      <a:pPr algn="r">
                        <a:lnSpc>
                          <a:spcPct val="90000"/>
                        </a:lnSpc>
                      </a:pPr>
                      <a:r>
                        <a:rPr lang="en-IE" sz="1050">
                          <a:latin typeface="+mn-lt"/>
                        </a:rPr>
                        <a:t>Net concerned Dec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60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1" i="0" u="none" strike="noStrike">
                          <a:solidFill>
                            <a:srgbClr val="000000"/>
                          </a:solidFill>
                          <a:effectLst/>
                          <a:latin typeface="+mn-lt"/>
                        </a:rPr>
                        <a:t>49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71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47 </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0">
                <a:tc>
                  <a:txBody>
                    <a:bodyPr/>
                    <a:lstStyle/>
                    <a:p>
                      <a:pPr algn="r">
                        <a:lnSpc>
                          <a:spcPct val="90000"/>
                        </a:lnSpc>
                      </a:pPr>
                      <a:r>
                        <a:rPr lang="en-IE" sz="1050">
                          <a:latin typeface="+mn-lt"/>
                        </a:rPr>
                        <a:t>Net concerned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55</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61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81</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1" i="0" u="none" strike="noStrike">
                          <a:solidFill>
                            <a:srgbClr val="000000"/>
                          </a:solidFill>
                          <a:effectLst/>
                          <a:latin typeface="+mn-lt"/>
                        </a:rPr>
                        <a:t>53</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1" i="0" u="none" strike="noStrike">
                          <a:solidFill>
                            <a:srgbClr val="000000"/>
                          </a:solidFill>
                          <a:effectLst/>
                          <a:latin typeface="+mn-lt"/>
                        </a:rPr>
                        <a:t>72</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1" i="0" u="none" strike="noStrike">
                          <a:solidFill>
                            <a:srgbClr val="000000"/>
                          </a:solidFill>
                          <a:effectLst/>
                          <a:latin typeface="+mn-lt"/>
                        </a:rPr>
                        <a:t>45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9302925"/>
                  </a:ext>
                </a:extLst>
              </a:tr>
              <a:tr h="0">
                <a:tc>
                  <a:txBody>
                    <a:bodyPr/>
                    <a:lstStyle/>
                    <a:p>
                      <a:pPr algn="r">
                        <a:lnSpc>
                          <a:spcPct val="90000"/>
                        </a:lnSpc>
                      </a:pPr>
                      <a:r>
                        <a:rPr lang="en-IE" sz="1050">
                          <a:latin typeface="+mn-lt"/>
                        </a:rPr>
                        <a:t>Net concerned Feb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IE" sz="1050" b="0" i="0" u="none" strike="noStrike">
                          <a:solidFill>
                            <a:srgbClr val="000000"/>
                          </a:solidFill>
                          <a:effectLst/>
                          <a:latin typeface="+mn-lt"/>
                        </a:rPr>
                        <a:t>57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IE" sz="1050" b="0" i="0" u="none" strike="noStrike">
                        <a:solidFill>
                          <a:srgbClr val="000000"/>
                        </a:solidFill>
                        <a:effectLst/>
                        <a:latin typeface="+mn-lt"/>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64​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88​</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50​</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74​</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marL="0" algn="ctr" defTabSz="914400" rtl="0" eaLnBrk="1" fontAlgn="t" latinLnBrk="0" hangingPunct="1">
                        <a:lnSpc>
                          <a:spcPct val="90000"/>
                        </a:lnSpc>
                      </a:pPr>
                      <a:r>
                        <a:rPr lang="en-IE" sz="1050" b="1" i="0" u="none" strike="noStrike" kern="1200">
                          <a:solidFill>
                            <a:srgbClr val="000000"/>
                          </a:solidFill>
                          <a:effectLst/>
                          <a:latin typeface="+mn-lt"/>
                          <a:ea typeface="+mn-ea"/>
                          <a:cs typeface="+mn-cs"/>
                        </a:rPr>
                        <a:t>50​ </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182873313"/>
                  </a:ext>
                </a:extLst>
              </a:tr>
            </a:tbl>
          </a:graphicData>
        </a:graphic>
      </p:graphicFrame>
      <p:sp>
        <p:nvSpPr>
          <p:cNvPr id="8" name="Text Placeholder 2">
            <a:extLst>
              <a:ext uri="{FF2B5EF4-FFF2-40B4-BE49-F238E27FC236}">
                <a16:creationId xmlns:a16="http://schemas.microsoft.com/office/drawing/2014/main" id="{62941DCA-08E3-E61A-7FF4-DA26A89835CF}"/>
              </a:ext>
            </a:extLst>
          </p:cNvPr>
          <p:cNvSpPr txBox="1">
            <a:spLocks/>
          </p:cNvSpPr>
          <p:nvPr/>
        </p:nvSpPr>
        <p:spPr>
          <a:xfrm>
            <a:off x="-67432" y="1860865"/>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pSp>
        <p:nvGrpSpPr>
          <p:cNvPr id="11" name="Group 10">
            <a:extLst>
              <a:ext uri="{FF2B5EF4-FFF2-40B4-BE49-F238E27FC236}">
                <a16:creationId xmlns:a16="http://schemas.microsoft.com/office/drawing/2014/main" id="{1E95B5CB-00CF-040C-2BAA-35CD95BD3A88}"/>
              </a:ext>
            </a:extLst>
          </p:cNvPr>
          <p:cNvGrpSpPr/>
          <p:nvPr/>
        </p:nvGrpSpPr>
        <p:grpSpPr>
          <a:xfrm>
            <a:off x="9578447" y="755940"/>
            <a:ext cx="2359232" cy="456557"/>
            <a:chOff x="9641528" y="618763"/>
            <a:chExt cx="2436173" cy="595502"/>
          </a:xfrm>
        </p:grpSpPr>
        <p:sp>
          <p:nvSpPr>
            <p:cNvPr id="12" name="Rectangle 11">
              <a:extLst>
                <a:ext uri="{FF2B5EF4-FFF2-40B4-BE49-F238E27FC236}">
                  <a16:creationId xmlns:a16="http://schemas.microsoft.com/office/drawing/2014/main" id="{C2F0574E-859E-1DAD-85B7-4374E81C943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6" name="TextBox 15">
              <a:extLst>
                <a:ext uri="{FF2B5EF4-FFF2-40B4-BE49-F238E27FC236}">
                  <a16:creationId xmlns:a16="http://schemas.microsoft.com/office/drawing/2014/main" id="{85CD63DA-442F-84B2-B133-3E99B4765EB7}"/>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334F963D-BC98-3791-A8A8-05E9941D5AF6}"/>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492415A8-152A-2792-2E6E-76CA12778BA0}"/>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2" name="Table 1">
            <a:extLst>
              <a:ext uri="{FF2B5EF4-FFF2-40B4-BE49-F238E27FC236}">
                <a16:creationId xmlns:a16="http://schemas.microsoft.com/office/drawing/2014/main" id="{4AE0CBA1-68B3-8DE1-4887-C69714CDE20B}"/>
              </a:ext>
            </a:extLst>
          </p:cNvPr>
          <p:cNvGraphicFramePr>
            <a:graphicFrameLocks noGrp="1"/>
          </p:cNvGraphicFramePr>
          <p:nvPr>
            <p:extLst>
              <p:ext uri="{D42A27DB-BD31-4B8C-83A1-F6EECF244321}">
                <p14:modId xmlns:p14="http://schemas.microsoft.com/office/powerpoint/2010/main" val="4051683922"/>
              </p:ext>
            </p:extLst>
          </p:nvPr>
        </p:nvGraphicFramePr>
        <p:xfrm>
          <a:off x="4733430" y="1346954"/>
          <a:ext cx="5796972" cy="565397"/>
        </p:xfrm>
        <a:graphic>
          <a:graphicData uri="http://schemas.openxmlformats.org/drawingml/2006/table">
            <a:tbl>
              <a:tblPr>
                <a:tableStyleId>{5C22544A-7EE6-4342-B048-85BDC9FD1C3A}</a:tableStyleId>
              </a:tblPr>
              <a:tblGrid>
                <a:gridCol w="966162">
                  <a:extLst>
                    <a:ext uri="{9D8B030D-6E8A-4147-A177-3AD203B41FA5}">
                      <a16:colId xmlns:a16="http://schemas.microsoft.com/office/drawing/2014/main" val="746003772"/>
                    </a:ext>
                  </a:extLst>
                </a:gridCol>
                <a:gridCol w="966162">
                  <a:extLst>
                    <a:ext uri="{9D8B030D-6E8A-4147-A177-3AD203B41FA5}">
                      <a16:colId xmlns:a16="http://schemas.microsoft.com/office/drawing/2014/main" val="1779795731"/>
                    </a:ext>
                  </a:extLst>
                </a:gridCol>
                <a:gridCol w="966162">
                  <a:extLst>
                    <a:ext uri="{9D8B030D-6E8A-4147-A177-3AD203B41FA5}">
                      <a16:colId xmlns:a16="http://schemas.microsoft.com/office/drawing/2014/main" val="2225951611"/>
                    </a:ext>
                  </a:extLst>
                </a:gridCol>
                <a:gridCol w="966162">
                  <a:extLst>
                    <a:ext uri="{9D8B030D-6E8A-4147-A177-3AD203B41FA5}">
                      <a16:colId xmlns:a16="http://schemas.microsoft.com/office/drawing/2014/main" val="1338766595"/>
                    </a:ext>
                  </a:extLst>
                </a:gridCol>
                <a:gridCol w="966162">
                  <a:extLst>
                    <a:ext uri="{9D8B030D-6E8A-4147-A177-3AD203B41FA5}">
                      <a16:colId xmlns:a16="http://schemas.microsoft.com/office/drawing/2014/main" val="4065578727"/>
                    </a:ext>
                  </a:extLst>
                </a:gridCol>
                <a:gridCol w="966162">
                  <a:extLst>
                    <a:ext uri="{9D8B030D-6E8A-4147-A177-3AD203B41FA5}">
                      <a16:colId xmlns:a16="http://schemas.microsoft.com/office/drawing/2014/main" val="2398399031"/>
                    </a:ext>
                  </a:extLst>
                </a:gridCol>
              </a:tblGrid>
              <a:tr h="265526">
                <a:tc>
                  <a:txBody>
                    <a:bodyPr/>
                    <a:lstStyle/>
                    <a:p>
                      <a:pPr algn="ctr" fontAlgn="t"/>
                      <a:r>
                        <a:rPr lang="en-IE" sz="1100" u="none" strike="noStrike" dirty="0">
                          <a:effectLst/>
                          <a:latin typeface="Barlow" panose="00000500000000000000" pitchFamily="2" charset="0"/>
                          <a:cs typeface="Arial" panose="020B0604020202020204" pitchFamily="34" charset="0"/>
                        </a:rPr>
                        <a:t>Multilateralists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Community Champions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a:effectLst/>
                          <a:latin typeface="Barlow" panose="00000500000000000000" pitchFamily="2" charset="0"/>
                          <a:cs typeface="Arial" panose="020B0604020202020204" pitchFamily="34" charset="0"/>
                        </a:rPr>
                        <a:t>Disengaged</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Empathisers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Global Citizens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IE" sz="1100" u="none" strike="noStrike" dirty="0">
                          <a:effectLst/>
                          <a:latin typeface="Barlow" panose="00000500000000000000" pitchFamily="2" charset="0"/>
                          <a:cs typeface="Arial" panose="020B0604020202020204" pitchFamily="34" charset="0"/>
                        </a:rPr>
                        <a:t>Pragmatists</a:t>
                      </a:r>
                      <a:endParaRPr lang="en-IE" sz="110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extLst>
                  <a:ext uri="{0D108BD9-81ED-4DB2-BD59-A6C34878D82A}">
                    <a16:rowId xmlns:a16="http://schemas.microsoft.com/office/drawing/2014/main" val="53783692"/>
                  </a:ext>
                </a:extLst>
              </a:tr>
              <a:tr h="220592">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397</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169</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317</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497</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350</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tc>
                  <a:txBody>
                    <a:bodyPr/>
                    <a:lstStyle/>
                    <a:p>
                      <a:pPr algn="ctr" fontAlgn="t"/>
                      <a:r>
                        <a:rPr lang="en-GB" sz="1100" b="0" i="1" u="none" strike="noStrike" dirty="0">
                          <a:solidFill>
                            <a:srgbClr val="000000"/>
                          </a:solidFill>
                          <a:effectLst/>
                          <a:latin typeface="Barlow" panose="00000500000000000000" pitchFamily="2" charset="0"/>
                          <a:cs typeface="Arial" panose="020B0604020202020204" pitchFamily="34" charset="0"/>
                        </a:rPr>
                        <a:t>272</a:t>
                      </a:r>
                      <a:endParaRPr lang="en-IE" sz="1100" b="0" i="1"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oFill/>
                  </a:tcPr>
                </a:tc>
                <a:extLst>
                  <a:ext uri="{0D108BD9-81ED-4DB2-BD59-A6C34878D82A}">
                    <a16:rowId xmlns:a16="http://schemas.microsoft.com/office/drawing/2014/main" val="1106589089"/>
                  </a:ext>
                </a:extLst>
              </a:tr>
            </a:tbl>
          </a:graphicData>
        </a:graphic>
      </p:graphicFrame>
      <p:sp>
        <p:nvSpPr>
          <p:cNvPr id="3" name="Oval 2">
            <a:extLst>
              <a:ext uri="{FF2B5EF4-FFF2-40B4-BE49-F238E27FC236}">
                <a16:creationId xmlns:a16="http://schemas.microsoft.com/office/drawing/2014/main" id="{F9C09074-A43B-36AD-0380-88A4FFA9773D}"/>
              </a:ext>
            </a:extLst>
          </p:cNvPr>
          <p:cNvSpPr/>
          <p:nvPr/>
        </p:nvSpPr>
        <p:spPr>
          <a:xfrm>
            <a:off x="6629400" y="2714625"/>
            <a:ext cx="933450" cy="1409700"/>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4" name="Oval 3">
            <a:extLst>
              <a:ext uri="{FF2B5EF4-FFF2-40B4-BE49-F238E27FC236}">
                <a16:creationId xmlns:a16="http://schemas.microsoft.com/office/drawing/2014/main" id="{73B39682-0BFA-5336-CB21-5EDACBB4B187}"/>
              </a:ext>
            </a:extLst>
          </p:cNvPr>
          <p:cNvSpPr/>
          <p:nvPr/>
        </p:nvSpPr>
        <p:spPr>
          <a:xfrm>
            <a:off x="5702252" y="2228911"/>
            <a:ext cx="933450" cy="2009713"/>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5" name="Oval 14">
            <a:extLst>
              <a:ext uri="{FF2B5EF4-FFF2-40B4-BE49-F238E27FC236}">
                <a16:creationId xmlns:a16="http://schemas.microsoft.com/office/drawing/2014/main" id="{16123DC7-603E-4490-907A-993A006F51C6}"/>
              </a:ext>
            </a:extLst>
          </p:cNvPr>
          <p:cNvSpPr/>
          <p:nvPr/>
        </p:nvSpPr>
        <p:spPr>
          <a:xfrm>
            <a:off x="8518329" y="1922756"/>
            <a:ext cx="933450" cy="1782470"/>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3028884216"/>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8">
            <a:extLst>
              <a:ext uri="{FF2B5EF4-FFF2-40B4-BE49-F238E27FC236}">
                <a16:creationId xmlns:a16="http://schemas.microsoft.com/office/drawing/2014/main" id="{F2E66C18-524A-26AB-1B0F-6A40750E6B8C}"/>
              </a:ext>
            </a:extLst>
          </p:cNvPr>
          <p:cNvGraphicFramePr/>
          <p:nvPr>
            <p:custDataLst>
              <p:tags r:id="rId1"/>
            </p:custDataLst>
            <p:extLst>
              <p:ext uri="{D42A27DB-BD31-4B8C-83A1-F6EECF244321}">
                <p14:modId xmlns:p14="http://schemas.microsoft.com/office/powerpoint/2010/main" val="1493456198"/>
              </p:ext>
            </p:extLst>
          </p:nvPr>
        </p:nvGraphicFramePr>
        <p:xfrm>
          <a:off x="-187353" y="1075270"/>
          <a:ext cx="12025724" cy="4964588"/>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2617"/>
            <a:ext cx="11285432" cy="715669"/>
          </a:xfrm>
        </p:spPr>
        <p:txBody>
          <a:bodyPr lIns="0" tIns="45720" rIns="91440" bIns="45720" anchor="t">
            <a:normAutofit fontScale="90000"/>
          </a:bodyPr>
          <a:lstStyle/>
          <a:p>
            <a:br>
              <a:rPr lang="en-IE"/>
            </a:br>
            <a:r>
              <a:rPr lang="en-IE"/>
              <a:t>Greatest influence on views and opinions of key issues</a:t>
            </a:r>
            <a:endParaRPr lang="en-IE">
              <a:solidFill>
                <a:schemeClr val="tx2"/>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49999" y="700212"/>
            <a:ext cx="10437075" cy="480716"/>
          </a:xfrm>
        </p:spPr>
        <p:txBody>
          <a:bodyPr lIns="0">
            <a:normAutofit fontScale="92500" lnSpcReduction="10000"/>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Ther</a:t>
            </a:r>
            <a:r>
              <a:rPr lang="en-US" sz="1400">
                <a:latin typeface="Barlow" panose="00000500000000000000" pitchFamily="2" charset="0"/>
                <a:cs typeface="Arial" panose="020B0604020202020204" pitchFamily="34" charset="0"/>
              </a:rPr>
              <a:t>e has been minimal movement in terms of influential information sources</a:t>
            </a:r>
            <a:r>
              <a:rPr lang="en-US" sz="1400" dirty="0">
                <a:latin typeface="Barlow" panose="00000500000000000000" pitchFamily="2" charset="0"/>
                <a:cs typeface="Arial" panose="020B0604020202020204" pitchFamily="34" charset="0"/>
              </a:rPr>
              <a:t>, albeit TV mentions have declined by 4%pts, at the expensive of increased influence of more casual sources such as friends and podcasts (both up by 2%pts). </a:t>
            </a:r>
            <a:r>
              <a:rPr lang="en-US" sz="1400">
                <a:latin typeface="Barlow" panose="00000500000000000000" pitchFamily="2" charset="0"/>
                <a:cs typeface="Arial" panose="020B0604020202020204" pitchFamily="34" charset="0"/>
              </a:rPr>
              <a:t>The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top three sources remain the same as Nov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’23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and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August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24</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t>
            </a:r>
            <a:endParaRPr kumimoji="0" lang="en-US" sz="1400" b="0" i="0" u="none" strike="noStrike" kern="1200" cap="none" spc="0" normalizeH="0" baseline="0" noProof="0">
              <a:ln>
                <a:noFill/>
              </a:ln>
              <a:solidFill>
                <a:srgbClr val="000033"/>
              </a:solidFill>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30514"/>
            <a:ext cx="9341700" cy="348813"/>
          </a:xfrm>
        </p:spPr>
        <p:txBody>
          <a:bodyPr lIns="91440" tIns="45720" rIns="91440" bIns="45720" anchor="t">
            <a:noAutofit/>
          </a:bodyPr>
          <a:lstStyle/>
          <a:p>
            <a:pPr marL="357188" indent="-357188">
              <a:lnSpc>
                <a:spcPct val="100000"/>
              </a:lnSpc>
            </a:pP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a:t>
            </a: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  </a:t>
            </a:r>
            <a:endParaRPr lang="en-US" dirty="0">
              <a:latin typeface="Barlow" panose="00000500000000000000" pitchFamily="2" charset="0"/>
              <a:cs typeface="Arial" panose="020B0604020202020204" pitchFamily="34" charset="0"/>
            </a:endParaRPr>
          </a:p>
          <a:p>
            <a:pPr marL="357188" indent="-357188">
              <a:lnSpc>
                <a:spcPct val="100000"/>
              </a:lnSpc>
            </a:pPr>
            <a:r>
              <a:rPr lang="en-US">
                <a:latin typeface="Barlow" panose="00000500000000000000" pitchFamily="2" charset="0"/>
              </a:rPr>
              <a:t>Q.10 Which of the following do you feel has the greatest influence on your views and opinions of the key issues of the day? </a:t>
            </a:r>
            <a:endParaRPr lang="en-IE" dirty="0">
              <a:latin typeface="Barlow" panose="00000500000000000000" pitchFamily="2" charset="0"/>
            </a:endParaRPr>
          </a:p>
        </p:txBody>
      </p:sp>
      <p:sp>
        <p:nvSpPr>
          <p:cNvPr id="18" name="TextBox 17">
            <a:extLst>
              <a:ext uri="{FF2B5EF4-FFF2-40B4-BE49-F238E27FC236}">
                <a16:creationId xmlns:a16="http://schemas.microsoft.com/office/drawing/2014/main" id="{AFA4BE92-AADD-30BF-DF8E-203768283C80}"/>
              </a:ext>
            </a:extLst>
          </p:cNvPr>
          <p:cNvSpPr txBox="1"/>
          <p:nvPr/>
        </p:nvSpPr>
        <p:spPr>
          <a:xfrm flipH="1">
            <a:off x="4765967" y="1149768"/>
            <a:ext cx="2119085" cy="276999"/>
          </a:xfrm>
          <a:prstGeom prst="rect">
            <a:avLst/>
          </a:prstGeom>
          <a:noFill/>
        </p:spPr>
        <p:txBody>
          <a:bodyPr wrap="square" rtlCol="0">
            <a:spAutoFit/>
          </a:bodyPr>
          <a:lstStyle/>
          <a:p>
            <a:pPr algn="ctr"/>
            <a:r>
              <a:rPr lang="en-IE" sz="1200" b="1"/>
              <a:t>August 2025</a:t>
            </a:r>
          </a:p>
        </p:txBody>
      </p:sp>
      <p:sp>
        <p:nvSpPr>
          <p:cNvPr id="23" name="TextBox 22">
            <a:extLst>
              <a:ext uri="{FF2B5EF4-FFF2-40B4-BE49-F238E27FC236}">
                <a16:creationId xmlns:a16="http://schemas.microsoft.com/office/drawing/2014/main" id="{BBDAC194-7294-04F9-7812-4C9E60D9CB57}"/>
              </a:ext>
            </a:extLst>
          </p:cNvPr>
          <p:cNvSpPr txBox="1"/>
          <p:nvPr/>
        </p:nvSpPr>
        <p:spPr>
          <a:xfrm flipH="1">
            <a:off x="7393320" y="1665447"/>
            <a:ext cx="649606" cy="276999"/>
          </a:xfrm>
          <a:prstGeom prst="rect">
            <a:avLst/>
          </a:prstGeom>
          <a:noFill/>
        </p:spPr>
        <p:txBody>
          <a:bodyPr wrap="square" rtlCol="0">
            <a:spAutoFit/>
          </a:bodyPr>
          <a:lstStyle/>
          <a:p>
            <a:r>
              <a:rPr lang="en-IE" sz="1200"/>
              <a:t>(Total)</a:t>
            </a:r>
          </a:p>
        </p:txBody>
      </p:sp>
      <p:cxnSp>
        <p:nvCxnSpPr>
          <p:cNvPr id="28" name="Straight Connector 27">
            <a:extLst>
              <a:ext uri="{FF2B5EF4-FFF2-40B4-BE49-F238E27FC236}">
                <a16:creationId xmlns:a16="http://schemas.microsoft.com/office/drawing/2014/main" id="{C5F0F519-9D08-AFE5-CBE1-FF0E28D12EC1}"/>
              </a:ext>
            </a:extLst>
          </p:cNvPr>
          <p:cNvCxnSpPr>
            <a:cxnSpLocks/>
          </p:cNvCxnSpPr>
          <p:nvPr/>
        </p:nvCxnSpPr>
        <p:spPr>
          <a:xfrm>
            <a:off x="116573" y="2832768"/>
            <a:ext cx="99402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AD8B2D6-BD08-1E94-6AEC-9DE417AD8FEB}"/>
              </a:ext>
            </a:extLst>
          </p:cNvPr>
          <p:cNvCxnSpPr>
            <a:cxnSpLocks/>
          </p:cNvCxnSpPr>
          <p:nvPr/>
        </p:nvCxnSpPr>
        <p:spPr>
          <a:xfrm>
            <a:off x="116573" y="3848958"/>
            <a:ext cx="99402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D769AFA-6344-9D93-3E5E-5A3F872BACC5}"/>
              </a:ext>
            </a:extLst>
          </p:cNvPr>
          <p:cNvCxnSpPr>
            <a:cxnSpLocks/>
          </p:cNvCxnSpPr>
          <p:nvPr/>
        </p:nvCxnSpPr>
        <p:spPr>
          <a:xfrm>
            <a:off x="116573" y="4848535"/>
            <a:ext cx="99402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57AF6BAD-413F-6C77-108A-B1C125E1518D}"/>
              </a:ext>
            </a:extLst>
          </p:cNvPr>
          <p:cNvGraphicFramePr>
            <a:graphicFrameLocks noGrp="1"/>
          </p:cNvGraphicFramePr>
          <p:nvPr>
            <p:extLst>
              <p:ext uri="{D42A27DB-BD31-4B8C-83A1-F6EECF244321}">
                <p14:modId xmlns:p14="http://schemas.microsoft.com/office/powerpoint/2010/main" val="4171439207"/>
              </p:ext>
            </p:extLst>
          </p:nvPr>
        </p:nvGraphicFramePr>
        <p:xfrm>
          <a:off x="8114579" y="1226381"/>
          <a:ext cx="1942206" cy="4628536"/>
        </p:xfrm>
        <a:graphic>
          <a:graphicData uri="http://schemas.openxmlformats.org/drawingml/2006/table">
            <a:tbl>
              <a:tblPr bandRow="1">
                <a:tableStyleId>{2A488322-F2BA-4B5B-9748-0D474271808F}</a:tableStyleId>
              </a:tblPr>
              <a:tblGrid>
                <a:gridCol w="647402">
                  <a:extLst>
                    <a:ext uri="{9D8B030D-6E8A-4147-A177-3AD203B41FA5}">
                      <a16:colId xmlns:a16="http://schemas.microsoft.com/office/drawing/2014/main" val="916932659"/>
                    </a:ext>
                  </a:extLst>
                </a:gridCol>
                <a:gridCol w="647402">
                  <a:extLst>
                    <a:ext uri="{9D8B030D-6E8A-4147-A177-3AD203B41FA5}">
                      <a16:colId xmlns:a16="http://schemas.microsoft.com/office/drawing/2014/main" val="3412085339"/>
                    </a:ext>
                  </a:extLst>
                </a:gridCol>
                <a:gridCol w="647402">
                  <a:extLst>
                    <a:ext uri="{9D8B030D-6E8A-4147-A177-3AD203B41FA5}">
                      <a16:colId xmlns:a16="http://schemas.microsoft.com/office/drawing/2014/main" val="3944846852"/>
                    </a:ext>
                  </a:extLst>
                </a:gridCol>
              </a:tblGrid>
              <a:tr h="236550">
                <a:tc gridSpan="3">
                  <a:txBody>
                    <a:bodyPr/>
                    <a:lstStyle/>
                    <a:p>
                      <a:pPr algn="ctr" fontAlgn="t"/>
                      <a:r>
                        <a:rPr lang="en-GB" sz="1100" b="1" i="0" u="none" strike="noStrike">
                          <a:solidFill>
                            <a:srgbClr val="000000"/>
                          </a:solidFill>
                          <a:effectLst/>
                          <a:latin typeface="Barlow" panose="00000500000000000000" pitchFamily="2" charset="0"/>
                          <a:cs typeface="Arial" panose="020B0604020202020204" pitchFamily="34" charset="0"/>
                        </a:rPr>
                        <a:t>Aug</a:t>
                      </a:r>
                      <a:r>
                        <a:rPr lang="en-IE" sz="1100" b="1" i="0" u="none" strike="noStrike">
                          <a:solidFill>
                            <a:srgbClr val="000000"/>
                          </a:solidFill>
                          <a:effectLst/>
                          <a:latin typeface="Barlow" panose="00000500000000000000" pitchFamily="2" charset="0"/>
                          <a:cs typeface="Arial" panose="020B0604020202020204" pitchFamily="34" charset="0"/>
                        </a:rPr>
                        <a:t> 2024</a:t>
                      </a:r>
                    </a:p>
                  </a:txBody>
                  <a:tcPr marL="6767" marR="6767" marT="6767" marB="0" anchor="ctr">
                    <a:lnB w="6350" cap="flat" cmpd="sng" algn="ctr">
                      <a:solidFill>
                        <a:schemeClr val="tx1"/>
                      </a:solidFill>
                      <a:prstDash val="solid"/>
                      <a:round/>
                      <a:headEnd type="none" w="med" len="med"/>
                      <a:tailEnd type="none" w="med" len="med"/>
                    </a:lnB>
                    <a:noFill/>
                  </a:tcPr>
                </a:tc>
                <a:tc hMerge="1">
                  <a:txBody>
                    <a:bodyPr/>
                    <a:lstStyle/>
                    <a:p>
                      <a:pPr algn="ctr" fontAlgn="t"/>
                      <a:r>
                        <a:rPr lang="en-IE" sz="1100" b="0" i="0" u="none" strike="noStrike">
                          <a:solidFill>
                            <a:srgbClr val="000000"/>
                          </a:solidFill>
                          <a:effectLst/>
                          <a:latin typeface="+mn-lt"/>
                        </a:rPr>
                        <a:t>Feb 2021</a:t>
                      </a:r>
                    </a:p>
                  </a:txBody>
                  <a:tcPr marL="6767" marR="6767" marT="6767" marB="0" anchor="ctr">
                    <a:lnB w="28575" cap="flat" cmpd="sng" algn="ctr">
                      <a:solidFill>
                        <a:schemeClr val="tx1"/>
                      </a:solidFill>
                      <a:prstDash val="solid"/>
                      <a:round/>
                      <a:headEnd type="none" w="med" len="med"/>
                      <a:tailEnd type="none" w="med" len="med"/>
                    </a:lnB>
                    <a:solidFill>
                      <a:schemeClr val="accent2">
                        <a:lumMod val="60000"/>
                        <a:lumOff val="40000"/>
                      </a:schemeClr>
                    </a:solidFill>
                  </a:tcPr>
                </a:tc>
                <a:tc hMerge="1">
                  <a:txBody>
                    <a:bodyPr/>
                    <a:lstStyle/>
                    <a:p>
                      <a:pPr algn="ctr" fontAlgn="t"/>
                      <a:endParaRPr lang="en-IE" sz="1100" b="0" i="0" u="none" strike="noStrike">
                        <a:solidFill>
                          <a:srgbClr val="000000"/>
                        </a:solidFill>
                        <a:effectLst/>
                        <a:latin typeface="+mn-lt"/>
                      </a:endParaRPr>
                    </a:p>
                  </a:txBody>
                  <a:tcPr marL="6767" marR="6767" marT="6767" marB="0" anchor="ctr">
                    <a:lnB w="28575"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5916565"/>
                  </a:ext>
                </a:extLst>
              </a:tr>
              <a:tr h="348178">
                <a:tc>
                  <a:txBody>
                    <a:bodyPr/>
                    <a:lstStyle/>
                    <a:p>
                      <a:pPr algn="ctr" fontAlgn="t"/>
                      <a:r>
                        <a:rPr lang="en-IE" sz="1100" b="0" u="none" strike="noStrike">
                          <a:solidFill>
                            <a:srgbClr val="000000"/>
                          </a:solidFill>
                          <a:effectLst/>
                          <a:latin typeface="Barlow" panose="00000500000000000000" pitchFamily="2" charset="0"/>
                          <a:cs typeface="Arial" panose="020B0604020202020204" pitchFamily="34" charset="0"/>
                        </a:rPr>
                        <a:t>Most influential</a:t>
                      </a:r>
                      <a:endParaRPr lang="en-IE" sz="1100" b="0" i="0" u="none" strike="noStrike">
                        <a:solidFill>
                          <a:srgbClr val="000000"/>
                        </a:solidFill>
                        <a:effectLst/>
                        <a:latin typeface="Barlow" panose="00000500000000000000" pitchFamily="2" charset="0"/>
                        <a:cs typeface="Arial" panose="020B0604020202020204" pitchFamily="34" charset="0"/>
                      </a:endParaRPr>
                    </a:p>
                  </a:txBody>
                  <a:tcPr marL="6767" marR="6767" marT="6767"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t"/>
                      <a:r>
                        <a:rPr lang="en-IE" sz="1100" b="0" u="none" strike="noStrike">
                          <a:solidFill>
                            <a:srgbClr val="000000"/>
                          </a:solidFill>
                          <a:effectLst/>
                          <a:latin typeface="Barlow" panose="00000500000000000000" pitchFamily="2" charset="0"/>
                          <a:cs typeface="Arial" panose="020B0604020202020204" pitchFamily="34" charset="0"/>
                        </a:rPr>
                        <a:t>Total</a:t>
                      </a:r>
                    </a:p>
                    <a:p>
                      <a:pPr algn="ctr" fontAlgn="t"/>
                      <a:r>
                        <a:rPr lang="en-IE" sz="1100" b="0" i="0" u="none" strike="noStrike">
                          <a:solidFill>
                            <a:srgbClr val="000000"/>
                          </a:solidFill>
                          <a:effectLst/>
                          <a:latin typeface="Barlow" panose="00000500000000000000" pitchFamily="2" charset="0"/>
                          <a:cs typeface="Arial" panose="020B0604020202020204" pitchFamily="34" charset="0"/>
                        </a:rPr>
                        <a:t>Influential</a:t>
                      </a:r>
                    </a:p>
                  </a:txBody>
                  <a:tcPr marL="6767" marR="6767" marT="6767"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t"/>
                      <a:r>
                        <a:rPr lang="en-IE" sz="1100" b="0" u="none" strike="noStrike">
                          <a:solidFill>
                            <a:srgbClr val="000000"/>
                          </a:solidFill>
                          <a:effectLst/>
                          <a:latin typeface="Barlow" panose="00000500000000000000" pitchFamily="2" charset="0"/>
                          <a:cs typeface="Arial" panose="020B0604020202020204" pitchFamily="34" charset="0"/>
                        </a:rPr>
                        <a:t>Change</a:t>
                      </a:r>
                    </a:p>
                    <a:p>
                      <a:pPr algn="ctr" fontAlgn="t"/>
                      <a:r>
                        <a:rPr lang="en-IE" sz="1100" b="0" i="0" u="none" strike="noStrike">
                          <a:solidFill>
                            <a:srgbClr val="000000"/>
                          </a:solidFill>
                          <a:effectLst/>
                          <a:latin typeface="Barlow" panose="00000500000000000000" pitchFamily="2" charset="0"/>
                          <a:cs typeface="Arial" panose="020B0604020202020204" pitchFamily="34" charset="0"/>
                        </a:rPr>
                        <a:t>±</a:t>
                      </a:r>
                    </a:p>
                  </a:txBody>
                  <a:tcPr marL="6767" marR="6767" marT="6767"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984618"/>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19</a:t>
                      </a:r>
                    </a:p>
                  </a:txBody>
                  <a:tcPr marL="7620" marR="7620" marT="7620" marB="0" anchor="ctr">
                    <a:lnT w="28575" cap="flat" cmpd="sng" algn="ctr">
                      <a:solidFill>
                        <a:schemeClr val="tx1"/>
                      </a:solidFill>
                      <a:prstDash val="solid"/>
                      <a:round/>
                      <a:headEnd type="none" w="med" len="med"/>
                      <a:tailEnd type="none" w="med" len="med"/>
                    </a:lnT>
                  </a:tcP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53</a:t>
                      </a:r>
                    </a:p>
                  </a:txBody>
                  <a:tcPr marL="7620" marR="7620" marT="7620" marB="0" anchor="ctr">
                    <a:lnT w="28575" cap="flat" cmpd="sng" algn="ctr">
                      <a:solidFill>
                        <a:schemeClr val="tx1"/>
                      </a:solidFill>
                      <a:prstDash val="solid"/>
                      <a:round/>
                      <a:headEnd type="none" w="med" len="med"/>
                      <a:tailEnd type="none" w="med" len="med"/>
                    </a:lnT>
                    <a:solidFill>
                      <a:srgbClr val="E7E7E8"/>
                    </a:solidFill>
                  </a:tcP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-4</a:t>
                      </a:r>
                    </a:p>
                  </a:txBody>
                  <a:tcPr marL="7620" marR="7620" marT="7620" marB="0" anchor="ctr">
                    <a:lnT w="28575" cap="flat" cmpd="sng" algn="ctr">
                      <a:solidFill>
                        <a:schemeClr val="tx1"/>
                      </a:solidFill>
                      <a:prstDash val="solid"/>
                      <a:round/>
                      <a:headEnd type="none" w="med" len="med"/>
                      <a:tailEnd type="none" w="med" len="med"/>
                    </a:lnT>
                    <a:solidFill>
                      <a:srgbClr val="E7E7E8"/>
                    </a:solidFill>
                  </a:tcPr>
                </a:tc>
                <a:extLst>
                  <a:ext uri="{0D108BD9-81ED-4DB2-BD59-A6C34878D82A}">
                    <a16:rowId xmlns:a16="http://schemas.microsoft.com/office/drawing/2014/main" val="2404007505"/>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21</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45</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986089785"/>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17</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37</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3172969852"/>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7</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30</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extLst>
                  <a:ext uri="{0D108BD9-81ED-4DB2-BD59-A6C34878D82A}">
                    <a16:rowId xmlns:a16="http://schemas.microsoft.com/office/drawing/2014/main" val="3792287003"/>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8</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30</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solidFill>
                      <a:srgbClr val="E7E7E8"/>
                    </a:solidFill>
                  </a:tcPr>
                </a:tc>
                <a:extLst>
                  <a:ext uri="{0D108BD9-81ED-4DB2-BD59-A6C34878D82A}">
                    <a16:rowId xmlns:a16="http://schemas.microsoft.com/office/drawing/2014/main" val="1303404594"/>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7</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27</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2445532583"/>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5</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18</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332553885"/>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7</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19</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0</a:t>
                      </a:r>
                    </a:p>
                  </a:txBody>
                  <a:tcPr marL="7620" marR="7620" marT="7620" marB="0" anchor="ctr"/>
                </a:tc>
                <a:extLst>
                  <a:ext uri="{0D108BD9-81ED-4DB2-BD59-A6C34878D82A}">
                    <a16:rowId xmlns:a16="http://schemas.microsoft.com/office/drawing/2014/main" val="3729732436"/>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3</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12</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extLst>
                  <a:ext uri="{0D108BD9-81ED-4DB2-BD59-A6C34878D82A}">
                    <a16:rowId xmlns:a16="http://schemas.microsoft.com/office/drawing/2014/main" val="1982507535"/>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3</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13</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3301433932"/>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9</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3731119654"/>
                  </a:ext>
                </a:extLst>
              </a:tr>
              <a:tr h="336984">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2</a:t>
                      </a:r>
                    </a:p>
                  </a:txBody>
                  <a:tcPr marL="7620" marR="7620" marT="7620" marB="0" anchor="ctr"/>
                </a:tc>
                <a:tc>
                  <a:txBody>
                    <a:bodyPr/>
                    <a:lstStyle/>
                    <a:p>
                      <a:pPr algn="ctr" fontAlgn="t"/>
                      <a:r>
                        <a:rPr lang="en-IE" sz="1100" b="0" i="0" u="none" strike="noStrike" kern="1200">
                          <a:solidFill>
                            <a:srgbClr val="000000"/>
                          </a:solidFill>
                          <a:effectLst/>
                          <a:latin typeface="Barlow" panose="00000500000000000000" pitchFamily="2" charset="0"/>
                          <a:ea typeface="+mn-ea"/>
                          <a:cs typeface="+mn-cs"/>
                        </a:rPr>
                        <a:t>8</a:t>
                      </a:r>
                    </a:p>
                  </a:txBody>
                  <a:tcPr marL="7620" marR="7620" marT="7620" marB="0" anchor="ctr"/>
                </a:tc>
                <a:tc>
                  <a:txBody>
                    <a:bodyPr/>
                    <a:lstStyle/>
                    <a:p>
                      <a:pPr algn="ctr" rtl="0" fontAlgn="ctr"/>
                      <a:r>
                        <a:rPr lang="en-IE" sz="1100" b="0" i="0" u="none" strike="noStrike" kern="1200">
                          <a:solidFill>
                            <a:srgbClr val="000000"/>
                          </a:solidFill>
                          <a:effectLst/>
                          <a:latin typeface="Barlow" panose="00000500000000000000" pitchFamily="2" charset="0"/>
                          <a:ea typeface="+mn-ea"/>
                          <a:cs typeface="+mn-cs"/>
                        </a:rPr>
                        <a:t>-1</a:t>
                      </a:r>
                    </a:p>
                  </a:txBody>
                  <a:tcPr marL="7620" marR="7620" marT="7620" marB="0" anchor="ctr"/>
                </a:tc>
                <a:extLst>
                  <a:ext uri="{0D108BD9-81ED-4DB2-BD59-A6C34878D82A}">
                    <a16:rowId xmlns:a16="http://schemas.microsoft.com/office/drawing/2014/main" val="4243462749"/>
                  </a:ext>
                </a:extLst>
              </a:tr>
            </a:tbl>
          </a:graphicData>
        </a:graphic>
      </p:graphicFrame>
      <p:sp>
        <p:nvSpPr>
          <p:cNvPr id="9" name="Arrow: Down 8">
            <a:extLst>
              <a:ext uri="{FF2B5EF4-FFF2-40B4-BE49-F238E27FC236}">
                <a16:creationId xmlns:a16="http://schemas.microsoft.com/office/drawing/2014/main" id="{E49954BC-963A-759B-B147-2DC7965CE274}"/>
              </a:ext>
            </a:extLst>
          </p:cNvPr>
          <p:cNvSpPr/>
          <p:nvPr/>
        </p:nvSpPr>
        <p:spPr>
          <a:xfrm>
            <a:off x="7724775" y="1942446"/>
            <a:ext cx="190500" cy="175594"/>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367118361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a:t>Greatest influence on views and opinions of key issues x Segments</a:t>
            </a:r>
            <a:endParaRPr lang="en-IE">
              <a:solidFill>
                <a:schemeClr val="tx2"/>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581698"/>
          </a:xfrm>
        </p:spPr>
        <p:txBody>
          <a:bodyPr/>
          <a:lstStyle/>
          <a:p>
            <a:pPr>
              <a:lnSpc>
                <a:spcPct val="90000"/>
              </a:lnSpc>
              <a:spcBef>
                <a:spcPts val="1000"/>
              </a:spcBef>
              <a:spcAft>
                <a:spcPts val="0"/>
              </a:spcAft>
              <a:buClr>
                <a:srgbClr val="0000CC"/>
              </a:buClr>
              <a:buSzTx/>
              <a:defRPr/>
            </a:pPr>
            <a:r>
              <a:rPr lang="en-US" sz="1400">
                <a:latin typeface="Barlow" panose="00000500000000000000" pitchFamily="2" charset="0"/>
                <a:cs typeface="Arial" panose="020B0604020202020204" pitchFamily="34" charset="0"/>
              </a:rPr>
              <a:t>Disengaged and </a:t>
            </a:r>
            <a:r>
              <a:rPr lang="en-US" sz="1400" err="1">
                <a:latin typeface="Barlow" panose="00000500000000000000" pitchFamily="2" charset="0"/>
                <a:cs typeface="Arial" panose="020B0604020202020204" pitchFamily="34" charset="0"/>
              </a:rPr>
              <a:t>empathisers</a:t>
            </a:r>
            <a:r>
              <a:rPr lang="en-US" sz="1400">
                <a:latin typeface="Barlow" panose="00000500000000000000" pitchFamily="2" charset="0"/>
                <a:cs typeface="Arial" panose="020B0604020202020204" pitchFamily="34" charset="0"/>
              </a:rPr>
              <a:t> both show higher reliance on those around them for information (family, friends</a:t>
            </a:r>
            <a:r>
              <a:rPr lang="en-US" sz="1400" dirty="0">
                <a:latin typeface="Barlow" panose="00000500000000000000" pitchFamily="2" charset="0"/>
                <a:cs typeface="Arial" panose="020B0604020202020204" pitchFamily="34" charset="0"/>
              </a:rPr>
              <a:t>), indicating more siloed, likeminded information. </a:t>
            </a:r>
            <a:r>
              <a:rPr lang="en-US" sz="1400">
                <a:latin typeface="Barlow" panose="00000500000000000000" pitchFamily="2" charset="0"/>
                <a:cs typeface="Arial" panose="020B0604020202020204" pitchFamily="34" charset="0"/>
              </a:rPr>
              <a:t>Social media is most influential among </a:t>
            </a:r>
            <a:r>
              <a:rPr lang="en-US" sz="1400" err="1">
                <a:latin typeface="Barlow" panose="00000500000000000000" pitchFamily="2" charset="0"/>
                <a:cs typeface="Arial" panose="020B0604020202020204" pitchFamily="34" charset="0"/>
              </a:rPr>
              <a:t>empathisers</a:t>
            </a:r>
            <a:r>
              <a:rPr lang="en-US" sz="1400" dirty="0">
                <a:latin typeface="Barlow" panose="00000500000000000000" pitchFamily="2" charset="0"/>
                <a:cs typeface="Arial" panose="020B0604020202020204" pitchFamily="34" charset="0"/>
              </a:rPr>
              <a:t>. Global citizens and Community Champions,</a:t>
            </a:r>
            <a:r>
              <a:rPr lang="en-US" sz="1400">
                <a:latin typeface="Barlow" panose="00000500000000000000" pitchFamily="2" charset="0"/>
                <a:cs typeface="Arial" panose="020B0604020202020204" pitchFamily="34" charset="0"/>
              </a:rPr>
              <a:t> and </a:t>
            </a:r>
            <a:r>
              <a:rPr lang="en-US" sz="1400" dirty="0">
                <a:latin typeface="Barlow" panose="00000500000000000000" pitchFamily="2" charset="0"/>
                <a:cs typeface="Arial" panose="020B0604020202020204" pitchFamily="34" charset="0"/>
              </a:rPr>
              <a:t>Multilateralists rely more on special interest groups to source information</a:t>
            </a:r>
            <a:r>
              <a:rPr lang="en-US" sz="1400">
                <a:latin typeface="Barlow" panose="00000500000000000000" pitchFamily="2" charset="0"/>
                <a:cs typeface="Arial" panose="020B0604020202020204" pitchFamily="34" charset="0"/>
              </a:rPr>
              <a:t>.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341712" y="6018482"/>
            <a:ext cx="9341700" cy="348813"/>
          </a:xfrm>
        </p:spPr>
        <p:txBody>
          <a:bodyPr lIns="91440" tIns="45720" rIns="91440" bIns="45720" anchor="t">
            <a:noAutofit/>
          </a:bodyPr>
          <a:lstStyle/>
          <a:p>
            <a:pPr marL="357188" indent="-357188">
              <a:lnSpc>
                <a:spcPct val="100000"/>
              </a:lnSpc>
            </a:pPr>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a:t>
            </a:r>
          </a:p>
          <a:p>
            <a:pPr marL="357188" indent="-357188">
              <a:lnSpc>
                <a:spcPct val="100000"/>
              </a:lnSpc>
              <a:spcBef>
                <a:spcPts val="0"/>
              </a:spcBef>
            </a:pPr>
            <a:r>
              <a:rPr lang="en-US" sz="1000">
                <a:latin typeface="Barlow" panose="00000500000000000000" pitchFamily="2" charset="0"/>
              </a:rPr>
              <a:t>Q.10 Which of the following do you feel has the greatest influence on your views and opinions of the key issues of the day? </a:t>
            </a:r>
            <a:endParaRPr lang="en-IE" sz="1000">
              <a:latin typeface="Barlow" panose="00000500000000000000" pitchFamily="2" charset="0"/>
            </a:endParaRPr>
          </a:p>
        </p:txBody>
      </p:sp>
      <p:grpSp>
        <p:nvGrpSpPr>
          <p:cNvPr id="13" name="Group 12">
            <a:extLst>
              <a:ext uri="{FF2B5EF4-FFF2-40B4-BE49-F238E27FC236}">
                <a16:creationId xmlns:a16="http://schemas.microsoft.com/office/drawing/2014/main" id="{904021B7-98A9-4B0D-9912-587A85800EED}"/>
              </a:ext>
            </a:extLst>
          </p:cNvPr>
          <p:cNvGrpSpPr/>
          <p:nvPr/>
        </p:nvGrpSpPr>
        <p:grpSpPr>
          <a:xfrm>
            <a:off x="9791700" y="472891"/>
            <a:ext cx="2359232" cy="456557"/>
            <a:chOff x="9641528" y="618763"/>
            <a:chExt cx="2436173" cy="595502"/>
          </a:xfrm>
        </p:grpSpPr>
        <p:sp>
          <p:nvSpPr>
            <p:cNvPr id="14" name="Rectangle 13">
              <a:extLst>
                <a:ext uri="{FF2B5EF4-FFF2-40B4-BE49-F238E27FC236}">
                  <a16:creationId xmlns:a16="http://schemas.microsoft.com/office/drawing/2014/main" id="{9760B6AA-20EC-7FF8-3336-3C5B11C43776}"/>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5" name="TextBox 14">
              <a:extLst>
                <a:ext uri="{FF2B5EF4-FFF2-40B4-BE49-F238E27FC236}">
                  <a16:creationId xmlns:a16="http://schemas.microsoft.com/office/drawing/2014/main" id="{86E3677D-4A20-6F77-C083-7CA9415AA93D}"/>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6" name="Rectangle 15">
              <a:extLst>
                <a:ext uri="{FF2B5EF4-FFF2-40B4-BE49-F238E27FC236}">
                  <a16:creationId xmlns:a16="http://schemas.microsoft.com/office/drawing/2014/main" id="{B80A1DB3-FE9E-351A-5126-D1F5F5E98E25}"/>
                </a:ext>
              </a:extLst>
            </p:cNvPr>
            <p:cNvSpPr/>
            <p:nvPr/>
          </p:nvSpPr>
          <p:spPr>
            <a:xfrm>
              <a:off x="9641528" y="682884"/>
              <a:ext cx="403182" cy="217062"/>
            </a:xfrm>
            <a:prstGeom prst="rect">
              <a:avLst/>
            </a:prstGeom>
            <a:solidFill>
              <a:srgbClr val="32CD3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7" name="TextBox 16">
              <a:extLst>
                <a:ext uri="{FF2B5EF4-FFF2-40B4-BE49-F238E27FC236}">
                  <a16:creationId xmlns:a16="http://schemas.microsoft.com/office/drawing/2014/main" id="{92D241D1-21FC-9C1D-11C4-8900463BA8F4}"/>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2" name="Table 1">
            <a:extLst>
              <a:ext uri="{FF2B5EF4-FFF2-40B4-BE49-F238E27FC236}">
                <a16:creationId xmlns:a16="http://schemas.microsoft.com/office/drawing/2014/main" id="{365BB975-E491-E292-C9B7-40E53F5407BC}"/>
              </a:ext>
            </a:extLst>
          </p:cNvPr>
          <p:cNvGraphicFramePr>
            <a:graphicFrameLocks noGrp="1"/>
          </p:cNvGraphicFramePr>
          <p:nvPr>
            <p:extLst>
              <p:ext uri="{D42A27DB-BD31-4B8C-83A1-F6EECF244321}">
                <p14:modId xmlns:p14="http://schemas.microsoft.com/office/powerpoint/2010/main" val="3954463117"/>
              </p:ext>
            </p:extLst>
          </p:nvPr>
        </p:nvGraphicFramePr>
        <p:xfrm>
          <a:off x="847725" y="1497618"/>
          <a:ext cx="10065783" cy="4382736"/>
        </p:xfrm>
        <a:graphic>
          <a:graphicData uri="http://schemas.openxmlformats.org/drawingml/2006/table">
            <a:tbl>
              <a:tblPr/>
              <a:tblGrid>
                <a:gridCol w="3552825">
                  <a:extLst>
                    <a:ext uri="{9D8B030D-6E8A-4147-A177-3AD203B41FA5}">
                      <a16:colId xmlns:a16="http://schemas.microsoft.com/office/drawing/2014/main" val="1002945577"/>
                    </a:ext>
                  </a:extLst>
                </a:gridCol>
                <a:gridCol w="866775">
                  <a:extLst>
                    <a:ext uri="{9D8B030D-6E8A-4147-A177-3AD203B41FA5}">
                      <a16:colId xmlns:a16="http://schemas.microsoft.com/office/drawing/2014/main" val="1561070849"/>
                    </a:ext>
                  </a:extLst>
                </a:gridCol>
                <a:gridCol w="838200">
                  <a:extLst>
                    <a:ext uri="{9D8B030D-6E8A-4147-A177-3AD203B41FA5}">
                      <a16:colId xmlns:a16="http://schemas.microsoft.com/office/drawing/2014/main" val="1982991580"/>
                    </a:ext>
                  </a:extLst>
                </a:gridCol>
                <a:gridCol w="876300">
                  <a:extLst>
                    <a:ext uri="{9D8B030D-6E8A-4147-A177-3AD203B41FA5}">
                      <a16:colId xmlns:a16="http://schemas.microsoft.com/office/drawing/2014/main" val="2141344938"/>
                    </a:ext>
                  </a:extLst>
                </a:gridCol>
                <a:gridCol w="990600">
                  <a:extLst>
                    <a:ext uri="{9D8B030D-6E8A-4147-A177-3AD203B41FA5}">
                      <a16:colId xmlns:a16="http://schemas.microsoft.com/office/drawing/2014/main" val="176175968"/>
                    </a:ext>
                  </a:extLst>
                </a:gridCol>
                <a:gridCol w="1019175">
                  <a:extLst>
                    <a:ext uri="{9D8B030D-6E8A-4147-A177-3AD203B41FA5}">
                      <a16:colId xmlns:a16="http://schemas.microsoft.com/office/drawing/2014/main" val="397877335"/>
                    </a:ext>
                  </a:extLst>
                </a:gridCol>
                <a:gridCol w="923925">
                  <a:extLst>
                    <a:ext uri="{9D8B030D-6E8A-4147-A177-3AD203B41FA5}">
                      <a16:colId xmlns:a16="http://schemas.microsoft.com/office/drawing/2014/main" val="3267090039"/>
                    </a:ext>
                  </a:extLst>
                </a:gridCol>
                <a:gridCol w="997983">
                  <a:extLst>
                    <a:ext uri="{9D8B030D-6E8A-4147-A177-3AD203B41FA5}">
                      <a16:colId xmlns:a16="http://schemas.microsoft.com/office/drawing/2014/main" val="3142906150"/>
                    </a:ext>
                  </a:extLst>
                </a:gridCol>
              </a:tblGrid>
              <a:tr h="331880">
                <a:tc rowSpan="2">
                  <a:txBody>
                    <a:bodyPr/>
                    <a:lstStyle/>
                    <a:p>
                      <a:pPr algn="ctr" fontAlgn="t">
                        <a:buNone/>
                      </a:pPr>
                      <a:r>
                        <a:rPr lang="en-IE" sz="1000" b="0" i="0" u="none" strike="noStrike">
                          <a:effectLst/>
                          <a:latin typeface="Barlow" panose="00000500000000000000" pitchFamily="2" charset="0"/>
                        </a:rPr>
                        <a:t> </a:t>
                      </a:r>
                    </a:p>
                  </a:txBody>
                  <a:tcPr marL="72000" marR="72000" marT="6831" marB="0" anchor="ctr">
                    <a:lnL w="12700" cap="flat" cmpd="sng" algn="ctr">
                      <a:solidFill>
                        <a:schemeClr val="bg1">
                          <a:lumMod val="50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rowSpan="2">
                  <a:txBody>
                    <a:bodyPr/>
                    <a:lstStyle/>
                    <a:p>
                      <a:pPr algn="ctr" rtl="0" fontAlgn="ctr">
                        <a:buNone/>
                      </a:pPr>
                      <a:r>
                        <a:rPr lang="en-IE" sz="1000" b="1" i="0" u="none" strike="noStrike">
                          <a:solidFill>
                            <a:srgbClr val="FFFFFF"/>
                          </a:solidFill>
                          <a:effectLst/>
                          <a:latin typeface="Barlow" panose="00000500000000000000" pitchFamily="2" charset="0"/>
                        </a:rPr>
                        <a:t>Total</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gridSpan="6">
                  <a:txBody>
                    <a:bodyPr/>
                    <a:lstStyle/>
                    <a:p>
                      <a:pPr algn="ctr" rtl="0" fontAlgn="ctr">
                        <a:buNone/>
                      </a:pPr>
                      <a:r>
                        <a:rPr lang="en-IE" sz="1000" b="1" i="0" u="none" strike="noStrike">
                          <a:solidFill>
                            <a:srgbClr val="FFFFFF"/>
                          </a:solidFill>
                          <a:effectLst/>
                          <a:latin typeface="Barlow" panose="00000500000000000000" pitchFamily="2" charset="0"/>
                        </a:rPr>
                        <a:t>Segments</a:t>
                      </a:r>
                    </a:p>
                  </a:txBody>
                  <a:tcPr marL="6831" marR="6831" marT="6831" marB="0"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442216989"/>
                  </a:ext>
                </a:extLst>
              </a:tr>
              <a:tr h="694394">
                <a:tc vMerge="1">
                  <a:txBody>
                    <a:bodyPr/>
                    <a:lstStyle/>
                    <a:p>
                      <a:endParaRPr lang="en-IE"/>
                    </a:p>
                  </a:txBody>
                  <a:tcPr/>
                </a:tc>
                <a:tc vMerge="1">
                  <a:txBody>
                    <a:bodyPr/>
                    <a:lstStyle/>
                    <a:p>
                      <a:endParaRPr lang="en-IE"/>
                    </a:p>
                  </a:txBody>
                  <a:tcPr/>
                </a:tc>
                <a:tc>
                  <a:txBody>
                    <a:bodyPr/>
                    <a:lstStyle/>
                    <a:p>
                      <a:pPr algn="ctr" rtl="0" fontAlgn="ctr">
                        <a:buNone/>
                      </a:pPr>
                      <a:r>
                        <a:rPr lang="en-IE" sz="1000" b="1" i="0" u="none" strike="noStrike">
                          <a:solidFill>
                            <a:srgbClr val="FFFFFF"/>
                          </a:solidFill>
                          <a:effectLst/>
                          <a:latin typeface="Barlow" panose="00000500000000000000" pitchFamily="2" charset="0"/>
                        </a:rPr>
                        <a:t>Multilatera-lists</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Community Champions</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Disengaged</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Empathisers</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Global Citizens</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Pragmatists</a:t>
                      </a:r>
                    </a:p>
                  </a:txBody>
                  <a:tcPr marL="6831" marR="6831" marT="6831" marB="0" anchor="ctr">
                    <a:lnL w="1270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extLst>
                  <a:ext uri="{0D108BD9-81ED-4DB2-BD59-A6C34878D82A}">
                    <a16:rowId xmlns:a16="http://schemas.microsoft.com/office/drawing/2014/main" val="809451549"/>
                  </a:ext>
                </a:extLst>
              </a:tr>
              <a:tr h="172007">
                <a:tc>
                  <a:txBody>
                    <a:bodyPr/>
                    <a:lstStyle/>
                    <a:p>
                      <a:pPr algn="l" rtl="0" fontAlgn="t">
                        <a:buNone/>
                      </a:pPr>
                      <a:r>
                        <a:rPr lang="en-IE" sz="1000" b="1" i="1" u="none" strike="noStrike">
                          <a:solidFill>
                            <a:srgbClr val="000000"/>
                          </a:solidFill>
                          <a:effectLst/>
                          <a:latin typeface="Barlow" panose="00000500000000000000" pitchFamily="2" charset="0"/>
                        </a:rPr>
                        <a:t>Base:</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2002</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397</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169</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317</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497</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350</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272</a:t>
                      </a:r>
                    </a:p>
                  </a:txBody>
                  <a:tcPr marL="6831" marR="6831" marT="6831" marB="0" anchor="ctr">
                    <a:lnL w="6350" cap="flat" cmpd="sng" algn="ctr">
                      <a:solidFill>
                        <a:srgbClr val="000000"/>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5349911"/>
                  </a:ext>
                </a:extLst>
              </a:tr>
              <a:tr h="155106">
                <a:tc>
                  <a:txBody>
                    <a:bodyPr/>
                    <a:lstStyle/>
                    <a:p>
                      <a:pPr algn="ctr" fontAlgn="t">
                        <a:buNone/>
                      </a:pPr>
                      <a:r>
                        <a:rPr lang="en-IE" sz="1000" b="0" i="0" u="none" strike="noStrike">
                          <a:solidFill>
                            <a:srgbClr val="000000"/>
                          </a:solidFill>
                          <a:effectLst/>
                          <a:latin typeface="Barlow" panose="00000500000000000000" pitchFamily="2" charset="0"/>
                        </a:rPr>
                        <a:t> </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6831" marR="6831" marT="6831"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9932294"/>
                  </a:ext>
                </a:extLst>
              </a:tr>
              <a:tr h="252102">
                <a:tc>
                  <a:txBody>
                    <a:bodyPr/>
                    <a:lstStyle/>
                    <a:p>
                      <a:pPr algn="l" fontAlgn="t">
                        <a:buNone/>
                      </a:pPr>
                      <a:r>
                        <a:rPr lang="en-GB" sz="1100" b="0" i="0" u="none" strike="noStrike">
                          <a:solidFill>
                            <a:srgbClr val="000000"/>
                          </a:solidFill>
                          <a:effectLst/>
                          <a:latin typeface="Barlow" panose="00000500000000000000" pitchFamily="2" charset="0"/>
                        </a:rPr>
                        <a:t>TV news (either traditional or online TV)</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41</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41</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87</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2460952358"/>
                  </a:ext>
                </a:extLst>
              </a:tr>
              <a:tr h="252102">
                <a:tc>
                  <a:txBody>
                    <a:bodyPr/>
                    <a:lstStyle/>
                    <a:p>
                      <a:pPr algn="l" fontAlgn="t">
                        <a:buNone/>
                      </a:pPr>
                      <a:r>
                        <a:rPr lang="en-IE" sz="1100" b="0" i="0" u="none" strike="noStrike">
                          <a:solidFill>
                            <a:srgbClr val="000000"/>
                          </a:solidFill>
                          <a:effectLst/>
                          <a:latin typeface="Barlow" panose="00000500000000000000" pitchFamily="2" charset="0"/>
                        </a:rPr>
                        <a:t>My family/family members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44</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41</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63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56</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34</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3079307448"/>
                  </a:ext>
                </a:extLst>
              </a:tr>
              <a:tr h="252102">
                <a:tc>
                  <a:txBody>
                    <a:bodyPr/>
                    <a:lstStyle/>
                    <a:p>
                      <a:pPr algn="l" fontAlgn="t">
                        <a:buNone/>
                      </a:pPr>
                      <a:r>
                        <a:rPr lang="en-IE" sz="1100" b="0" i="0" u="none" strike="noStrike">
                          <a:solidFill>
                            <a:srgbClr val="000000"/>
                          </a:solidFill>
                          <a:effectLst/>
                          <a:latin typeface="Barlow" panose="00000500000000000000" pitchFamily="2" charset="0"/>
                        </a:rPr>
                        <a:t>Social Media (Facebook, X (Twitter), Instagram etc.)</a:t>
                      </a:r>
                      <a:endParaRPr lang="en-IE" sz="1100" b="0" i="0" u="none" strike="noStrike" dirty="0">
                        <a:solidFill>
                          <a:srgbClr val="000000"/>
                        </a:solidFill>
                        <a:effectLst/>
                        <a:latin typeface="Barlow" panose="00000500000000000000" pitchFamily="2" charset="0"/>
                      </a:endParaRP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37</a:t>
                      </a:r>
                      <a:endParaRPr lang="en-IE" sz="1100" b="0" i="0" u="none" strike="noStrike" dirty="0">
                        <a:solidFill>
                          <a:srgbClr val="000000"/>
                        </a:solidFill>
                        <a:effectLst/>
                        <a:latin typeface="Barlow" panose="00000500000000000000" pitchFamily="2" charset="0"/>
                      </a:endParaRP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39</a:t>
                      </a:r>
                      <a:endParaRPr lang="en-IE" sz="1100" b="0" i="0" u="none" strike="noStrike" kern="1200" dirty="0">
                        <a:solidFill>
                          <a:srgbClr val="000000"/>
                        </a:solidFill>
                        <a:effectLst/>
                        <a:latin typeface="Barlow" panose="00000500000000000000" pitchFamily="2" charset="0"/>
                        <a:ea typeface="+mn-ea"/>
                        <a:cs typeface="+mn-cs"/>
                      </a:endParaRP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47</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40</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702292543"/>
                  </a:ext>
                </a:extLst>
              </a:tr>
              <a:tr h="252102">
                <a:tc>
                  <a:txBody>
                    <a:bodyPr/>
                    <a:lstStyle/>
                    <a:p>
                      <a:pPr algn="l" fontAlgn="t">
                        <a:buNone/>
                      </a:pPr>
                      <a:r>
                        <a:rPr lang="en-IE" sz="1100" b="0" i="0" u="none" strike="noStrike">
                          <a:solidFill>
                            <a:srgbClr val="000000"/>
                          </a:solidFill>
                          <a:effectLst/>
                          <a:latin typeface="Barlow" panose="00000500000000000000" pitchFamily="2" charset="0"/>
                        </a:rPr>
                        <a:t>Friends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32</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23</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47</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44</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27</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609535559"/>
                  </a:ext>
                </a:extLst>
              </a:tr>
              <a:tr h="252102">
                <a:tc>
                  <a:txBody>
                    <a:bodyPr/>
                    <a:lstStyle/>
                    <a:p>
                      <a:pPr algn="l" fontAlgn="t">
                        <a:buNone/>
                      </a:pPr>
                      <a:r>
                        <a:rPr lang="en-GB" sz="1100" b="0" i="0" u="none" strike="noStrike">
                          <a:solidFill>
                            <a:srgbClr val="000000"/>
                          </a:solidFill>
                          <a:effectLst/>
                          <a:latin typeface="Barlow" panose="00000500000000000000" pitchFamily="2" charset="0"/>
                        </a:rPr>
                        <a:t>Newspapers (either traditional print or online)</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31</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34</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72</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2782018736"/>
                  </a:ext>
                </a:extLst>
              </a:tr>
              <a:tr h="252102">
                <a:tc>
                  <a:txBody>
                    <a:bodyPr/>
                    <a:lstStyle/>
                    <a:p>
                      <a:pPr algn="l" fontAlgn="t">
                        <a:buNone/>
                      </a:pPr>
                      <a:r>
                        <a:rPr lang="en-GB" sz="1100" b="0" i="0" u="none" strike="noStrike">
                          <a:solidFill>
                            <a:srgbClr val="000000"/>
                          </a:solidFill>
                          <a:effectLst/>
                          <a:latin typeface="Barlow" panose="00000500000000000000" pitchFamily="2" charset="0"/>
                        </a:rPr>
                        <a:t>Radio news (either traditional or online radio)</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21</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19</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68</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4263190638"/>
                  </a:ext>
                </a:extLst>
              </a:tr>
              <a:tr h="252102">
                <a:tc>
                  <a:txBody>
                    <a:bodyPr/>
                    <a:lstStyle/>
                    <a:p>
                      <a:pPr algn="l" fontAlgn="t">
                        <a:buNone/>
                      </a:pPr>
                      <a:r>
                        <a:rPr lang="en-IE" sz="1100" b="0" i="0" u="none" strike="noStrike">
                          <a:solidFill>
                            <a:srgbClr val="000000"/>
                          </a:solidFill>
                          <a:effectLst/>
                          <a:latin typeface="Barlow" panose="00000500000000000000" pitchFamily="2" charset="0"/>
                        </a:rPr>
                        <a:t>Political parties/organisations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20</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26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26</a:t>
                      </a:r>
                    </a:p>
                  </a:txBody>
                  <a:tcPr marL="9525" marR="9525" marT="9525" marB="0" anchor="ctr">
                    <a:lnL>
                      <a:noFill/>
                    </a:lnL>
                    <a:lnR>
                      <a:noFill/>
                    </a:lnR>
                    <a:lnT>
                      <a:noFill/>
                    </a:lnT>
                    <a:lnB>
                      <a:noFill/>
                    </a:lnB>
                    <a:solidFill>
                      <a:schemeClr val="bg1"/>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20</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577830095"/>
                  </a:ext>
                </a:extLst>
              </a:tr>
              <a:tr h="252102">
                <a:tc>
                  <a:txBody>
                    <a:bodyPr/>
                    <a:lstStyle/>
                    <a:p>
                      <a:pPr algn="l" fontAlgn="t">
                        <a:buNone/>
                      </a:pPr>
                      <a:r>
                        <a:rPr lang="en-IE" sz="1100" b="0" i="0" u="none" strike="noStrike">
                          <a:solidFill>
                            <a:srgbClr val="000000"/>
                          </a:solidFill>
                          <a:effectLst/>
                          <a:latin typeface="Barlow" panose="00000500000000000000" pitchFamily="2" charset="0"/>
                        </a:rPr>
                        <a:t>Special interest groups/representative organisations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19</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chemeClr val="accent6"/>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34</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26</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828972027"/>
                  </a:ext>
                </a:extLst>
              </a:tr>
              <a:tr h="252102">
                <a:tc>
                  <a:txBody>
                    <a:bodyPr/>
                    <a:lstStyle/>
                    <a:p>
                      <a:pPr algn="l" fontAlgn="t">
                        <a:buNone/>
                      </a:pPr>
                      <a:r>
                        <a:rPr lang="en-IE" sz="1100" b="0" i="0" u="none" strike="noStrike">
                          <a:solidFill>
                            <a:srgbClr val="000000"/>
                          </a:solidFill>
                          <a:effectLst/>
                          <a:latin typeface="Barlow" panose="00000500000000000000" pitchFamily="2" charset="0"/>
                        </a:rPr>
                        <a:t>Podcasts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14</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3667107195"/>
                  </a:ext>
                </a:extLst>
              </a:tr>
              <a:tr h="252102">
                <a:tc>
                  <a:txBody>
                    <a:bodyPr/>
                    <a:lstStyle/>
                    <a:p>
                      <a:pPr algn="l" fontAlgn="t">
                        <a:buNone/>
                      </a:pPr>
                      <a:r>
                        <a:rPr lang="en-IE" sz="1100" b="0" i="0" u="none" strike="noStrike">
                          <a:solidFill>
                            <a:srgbClr val="000000"/>
                          </a:solidFill>
                          <a:effectLst/>
                          <a:latin typeface="Barlow" panose="00000500000000000000" pitchFamily="2" charset="0"/>
                        </a:rPr>
                        <a:t>Schools/colleges/universities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0</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246172343"/>
                  </a:ext>
                </a:extLst>
              </a:tr>
              <a:tr h="252102">
                <a:tc>
                  <a:txBody>
                    <a:bodyPr/>
                    <a:lstStyle/>
                    <a:p>
                      <a:pPr algn="l" fontAlgn="t">
                        <a:buNone/>
                      </a:pPr>
                      <a:r>
                        <a:rPr lang="en-IE" sz="1100" b="0" i="0" u="none" strike="noStrike">
                          <a:solidFill>
                            <a:srgbClr val="000000"/>
                          </a:solidFill>
                          <a:effectLst/>
                          <a:latin typeface="Barlow" panose="00000500000000000000" pitchFamily="2" charset="0"/>
                        </a:rPr>
                        <a:t>Celebrities/influencers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9</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14</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0</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4127460745"/>
                  </a:ext>
                </a:extLst>
              </a:tr>
              <a:tr h="252102">
                <a:tc>
                  <a:txBody>
                    <a:bodyPr/>
                    <a:lstStyle/>
                    <a:p>
                      <a:pPr algn="l" fontAlgn="t">
                        <a:buNone/>
                      </a:pPr>
                      <a:r>
                        <a:rPr lang="en-IE" sz="1100" b="0" i="0" u="none" strike="noStrike">
                          <a:solidFill>
                            <a:srgbClr val="000000"/>
                          </a:solidFill>
                          <a:effectLst/>
                          <a:latin typeface="Barlow" panose="00000500000000000000" pitchFamily="2" charset="0"/>
                        </a:rPr>
                        <a:t>Religious bodies/organisations</a:t>
                      </a:r>
                    </a:p>
                  </a:txBody>
                  <a:tcPr marL="72000" marR="72000" marT="6831" marB="0" anchor="ctr">
                    <a:lnL w="12700" cap="flat" cmpd="sng" algn="ctr">
                      <a:solidFill>
                        <a:schemeClr val="bg1">
                          <a:lumMod val="50000"/>
                        </a:schemeClr>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7</a:t>
                      </a:r>
                    </a:p>
                  </a:txBody>
                  <a:tcPr marL="6831" marR="6831" marT="68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a:solidFill>
                            <a:srgbClr val="000000"/>
                          </a:solidFill>
                          <a:effectLst/>
                          <a:latin typeface="Barlow" panose="00000500000000000000" pitchFamily="2" charset="0"/>
                          <a:ea typeface="+mn-ea"/>
                          <a:cs typeface="+mn-cs"/>
                        </a:rPr>
                        <a:t>10</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kern="1200" dirty="0">
                          <a:solidFill>
                            <a:srgbClr val="000000"/>
                          </a:solidFill>
                          <a:effectLst/>
                          <a:latin typeface="Barlow" panose="00000500000000000000" pitchFamily="2" charset="0"/>
                          <a:ea typeface="+mn-ea"/>
                          <a:cs typeface="+mn-cs"/>
                        </a:rPr>
                        <a:t>0</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3255091534"/>
                  </a:ext>
                </a:extLst>
              </a:tr>
            </a:tbl>
          </a:graphicData>
        </a:graphic>
      </p:graphicFrame>
    </p:spTree>
    <p:extLst>
      <p:ext uri="{BB962C8B-B14F-4D97-AF65-F5344CB8AC3E}">
        <p14:creationId xmlns:p14="http://schemas.microsoft.com/office/powerpoint/2010/main" val="2429813765"/>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893435" y="377039"/>
            <a:ext cx="11285432" cy="715669"/>
          </a:xfrm>
        </p:spPr>
        <p:txBody>
          <a:bodyPr lIns="91440" tIns="45720" rIns="91440" bIns="45720" anchor="t">
            <a:normAutofit/>
          </a:bodyPr>
          <a:lstStyle/>
          <a:p>
            <a:r>
              <a:rPr lang="en-IE"/>
              <a:t>Sources for news and information</a:t>
            </a:r>
            <a:endParaRPr lang="en-IE">
              <a:solidFill>
                <a:schemeClr val="tx2"/>
              </a:solidFill>
            </a:endParaRPr>
          </a:p>
        </p:txBody>
      </p:sp>
      <p:sp>
        <p:nvSpPr>
          <p:cNvPr id="8" name="Text Placeholder 7">
            <a:extLst>
              <a:ext uri="{FF2B5EF4-FFF2-40B4-BE49-F238E27FC236}">
                <a16:creationId xmlns:a16="http://schemas.microsoft.com/office/drawing/2014/main" id="{8B443D0D-2BAA-3AF6-E2F9-21D885D20748}"/>
              </a:ext>
            </a:extLst>
          </p:cNvPr>
          <p:cNvSpPr>
            <a:spLocks noGrp="1"/>
          </p:cNvSpPr>
          <p:nvPr>
            <p:ph type="body" sz="quarter" idx="17"/>
          </p:nvPr>
        </p:nvSpPr>
        <p:spPr>
          <a:xfrm>
            <a:off x="450000" y="6132156"/>
            <a:ext cx="9341700" cy="681469"/>
          </a:xfrm>
        </p:spPr>
        <p:txBody>
          <a:bodyPr/>
          <a:lstStyle/>
          <a:p>
            <a:r>
              <a:rPr lang="en-US" sz="900">
                <a:latin typeface="Barlow" panose="00000500000000000000" pitchFamily="2" charset="0"/>
              </a:rPr>
              <a:t>Base: All Adults aged 18+ years- 2,002 (Aug ‘24 2,504</a:t>
            </a:r>
            <a:r>
              <a:rPr lang="en-US" sz="900" dirty="0">
                <a:latin typeface="Barlow" panose="00000500000000000000" pitchFamily="2" charset="0"/>
              </a:rPr>
              <a:t>; </a:t>
            </a:r>
            <a:r>
              <a:rPr lang="en-US" sz="900">
                <a:latin typeface="Barlow" panose="00000500000000000000" pitchFamily="2" charset="0"/>
              </a:rPr>
              <a:t>Nov 23 N – 2,515, Nov 22 N – 2501; Dec 21 N – 2,026)</a:t>
            </a:r>
          </a:p>
          <a:p>
            <a:r>
              <a:rPr lang="en-US" sz="900">
                <a:latin typeface="Barlow" panose="00000500000000000000" pitchFamily="2" charset="0"/>
              </a:rPr>
              <a:t>Q.25 Which of the following sources do you use most frequently for news and information?</a:t>
            </a:r>
            <a:endParaRPr lang="en-IE" sz="900">
              <a:latin typeface="Barlow" panose="00000500000000000000" pitchFamily="2" charset="0"/>
            </a:endParaRPr>
          </a:p>
          <a:p>
            <a:endParaRPr lang="en-US" sz="900">
              <a:latin typeface="Barlow" panose="00000500000000000000" pitchFamily="2" charset="0"/>
            </a:endParaRPr>
          </a:p>
          <a:p>
            <a:endParaRPr lang="en-IE" sz="800">
              <a:latin typeface="Barlow" panose="00000500000000000000" pitchFamily="2" charset="0"/>
            </a:endParaRPr>
          </a:p>
        </p:txBody>
      </p:sp>
      <p:graphicFrame>
        <p:nvGraphicFramePr>
          <p:cNvPr id="2" name="Chart 1">
            <a:extLst>
              <a:ext uri="{FF2B5EF4-FFF2-40B4-BE49-F238E27FC236}">
                <a16:creationId xmlns:a16="http://schemas.microsoft.com/office/drawing/2014/main" id="{3FC6601D-9AAA-F449-3243-D286C3647B05}"/>
              </a:ext>
            </a:extLst>
          </p:cNvPr>
          <p:cNvGraphicFramePr/>
          <p:nvPr>
            <p:extLst>
              <p:ext uri="{D42A27DB-BD31-4B8C-83A1-F6EECF244321}">
                <p14:modId xmlns:p14="http://schemas.microsoft.com/office/powerpoint/2010/main" val="281086445"/>
              </p:ext>
            </p:extLst>
          </p:nvPr>
        </p:nvGraphicFramePr>
        <p:xfrm>
          <a:off x="1352204" y="1534318"/>
          <a:ext cx="9712663" cy="392452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D012000-A25F-DED0-4060-3E451AFD75A6}"/>
              </a:ext>
            </a:extLst>
          </p:cNvPr>
          <p:cNvSpPr txBox="1"/>
          <p:nvPr/>
        </p:nvSpPr>
        <p:spPr>
          <a:xfrm>
            <a:off x="10712739" y="1338929"/>
            <a:ext cx="276038" cy="245773"/>
          </a:xfrm>
          <a:prstGeom prst="rect">
            <a:avLst/>
          </a:prstGeom>
          <a:noFill/>
        </p:spPr>
        <p:txBody>
          <a:bodyPr wrap="none" rtlCol="0">
            <a:spAutoFit/>
          </a:bodyPr>
          <a:lstStyle/>
          <a:p>
            <a:r>
              <a:rPr lang="en-IE" sz="997">
                <a:solidFill>
                  <a:prstClr val="black"/>
                </a:solidFill>
              </a:rPr>
              <a:t>%</a:t>
            </a:r>
          </a:p>
        </p:txBody>
      </p:sp>
      <p:sp>
        <p:nvSpPr>
          <p:cNvPr id="6" name="Placeholder 1">
            <a:extLst>
              <a:ext uri="{FF2B5EF4-FFF2-40B4-BE49-F238E27FC236}">
                <a16:creationId xmlns:a16="http://schemas.microsoft.com/office/drawing/2014/main" id="{3B1C26A8-94DF-0123-40D0-56C31000EB46}"/>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gn="ctr">
              <a:lnSpc>
                <a:spcPct val="110000"/>
              </a:lnSpc>
            </a:pPr>
            <a:endParaRPr lang="en-US" sz="1400">
              <a:solidFill>
                <a:schemeClr val="bg1"/>
              </a:solidFill>
              <a:latin typeface="Barlow" panose="00000500000000000000" pitchFamily="2" charset="0"/>
            </a:endParaRPr>
          </a:p>
          <a:p>
            <a:pPr algn="ctr">
              <a:lnSpc>
                <a:spcPct val="110000"/>
              </a:lnSpc>
            </a:pPr>
            <a:endParaRPr lang="en-US" sz="1400">
              <a:solidFill>
                <a:schemeClr val="bg1"/>
              </a:solidFill>
              <a:latin typeface="Barlow" panose="00000500000000000000" pitchFamily="2" charset="0"/>
            </a:endParaRPr>
          </a:p>
          <a:p>
            <a:pPr algn="ctr">
              <a:lnSpc>
                <a:spcPct val="110000"/>
              </a:lnSpc>
            </a:pPr>
            <a:endParaRPr lang="en-US" sz="1400">
              <a:solidFill>
                <a:schemeClr val="bg1"/>
              </a:solidFill>
              <a:latin typeface="Barlow" panose="00000500000000000000" pitchFamily="2" charset="0"/>
            </a:endParaRPr>
          </a:p>
          <a:p>
            <a:pPr algn="ctr">
              <a:lnSpc>
                <a:spcPct val="110000"/>
              </a:lnSpc>
            </a:pPr>
            <a:endParaRPr lang="en-US" sz="1800" b="1">
              <a:solidFill>
                <a:schemeClr val="bg1"/>
              </a:solidFill>
            </a:endParaRPr>
          </a:p>
          <a:p>
            <a:pPr algn="ctr">
              <a:lnSpc>
                <a:spcPct val="110000"/>
              </a:lnSpc>
            </a:pPr>
            <a:endParaRPr lang="en-US" b="1">
              <a:solidFill>
                <a:schemeClr val="bg1"/>
              </a:solidFill>
            </a:endParaRPr>
          </a:p>
          <a:p>
            <a:pPr>
              <a:lnSpc>
                <a:spcPct val="110000"/>
              </a:lnSpc>
            </a:pPr>
            <a:r>
              <a:rPr lang="en-US" sz="1800" b="1" dirty="0">
                <a:solidFill>
                  <a:schemeClr val="bg1"/>
                </a:solidFill>
              </a:rPr>
              <a:t>Traditional sources are seeing some declines (TV and radio) across recent waves</a:t>
            </a:r>
            <a:r>
              <a:rPr lang="en-US" sz="1800" b="1">
                <a:solidFill>
                  <a:schemeClr val="bg1"/>
                </a:solidFill>
              </a:rPr>
              <a:t>, </a:t>
            </a:r>
            <a:r>
              <a:rPr lang="en-US" sz="1800" b="1" dirty="0">
                <a:solidFill>
                  <a:schemeClr val="bg1"/>
                </a:solidFill>
              </a:rPr>
              <a:t>while </a:t>
            </a:r>
            <a:r>
              <a:rPr lang="en-US" sz="1800" b="1">
                <a:solidFill>
                  <a:schemeClr val="bg1"/>
                </a:solidFill>
              </a:rPr>
              <a:t>social media </a:t>
            </a:r>
            <a:r>
              <a:rPr lang="en-US" sz="1800" b="1" dirty="0">
                <a:solidFill>
                  <a:schemeClr val="bg1"/>
                </a:solidFill>
              </a:rPr>
              <a:t>and podcasts are seeing </a:t>
            </a:r>
            <a:r>
              <a:rPr lang="en-US" sz="1800" b="1">
                <a:solidFill>
                  <a:schemeClr val="bg1"/>
                </a:solidFill>
              </a:rPr>
              <a:t>increased </a:t>
            </a:r>
            <a:r>
              <a:rPr lang="en-US" sz="1800" b="1" dirty="0">
                <a:solidFill>
                  <a:schemeClr val="bg1"/>
                </a:solidFill>
              </a:rPr>
              <a:t>mentions, illustrating a shift </a:t>
            </a:r>
            <a:r>
              <a:rPr lang="en-US" b="1" dirty="0">
                <a:solidFill>
                  <a:schemeClr val="bg1"/>
                </a:solidFill>
              </a:rPr>
              <a:t>toward more siloed information sourcing. </a:t>
            </a:r>
            <a:endParaRPr lang="en-US" sz="1800">
              <a:solidFill>
                <a:schemeClr val="bg1"/>
              </a:solidFill>
            </a:endParaRPr>
          </a:p>
        </p:txBody>
      </p:sp>
    </p:spTree>
    <p:extLst>
      <p:ext uri="{BB962C8B-B14F-4D97-AF65-F5344CB8AC3E}">
        <p14:creationId xmlns:p14="http://schemas.microsoft.com/office/powerpoint/2010/main" val="128522954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43990" y="112702"/>
            <a:ext cx="11285432" cy="715669"/>
          </a:xfrm>
        </p:spPr>
        <p:txBody>
          <a:bodyPr lIns="91440" tIns="45720" rIns="91440" bIns="45720" anchor="t">
            <a:normAutofit fontScale="90000"/>
          </a:bodyPr>
          <a:lstStyle/>
          <a:p>
            <a:br>
              <a:rPr lang="en-IE"/>
            </a:br>
            <a:r>
              <a:rPr lang="en-IE"/>
              <a:t>Sources for news and information x Segments</a:t>
            </a:r>
            <a:endParaRPr lang="en-IE">
              <a:solidFill>
                <a:schemeClr val="tx2"/>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672405"/>
            <a:ext cx="8963507" cy="807924"/>
          </a:xfrm>
        </p:spPr>
        <p:txBody>
          <a:bodyPr>
            <a:normAutofit fontScale="25000" lnSpcReduction="20000"/>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b="0" i="0" u="none" strike="noStrike" kern="1200" cap="none" spc="0" normalizeH="0" baseline="0" noProof="0">
              <a:ln>
                <a:noFill/>
              </a:ln>
              <a:solidFill>
                <a:srgbClr val="000033"/>
              </a:solidFill>
              <a:effectLst/>
              <a:uLnTx/>
              <a:uFillTx/>
              <a:latin typeface="Barlow" panose="00000500000000000000" pitchFamily="2" charset="0"/>
              <a:ea typeface="+mn-ea"/>
              <a:cs typeface="Arial" panose="020B0604020202020204" pitchFamily="34" charset="0"/>
            </a:endParaRPr>
          </a:p>
          <a:p>
            <a:pPr marL="0" marR="0" lvl="0" indent="0" algn="l" defTabSz="914400" rtl="0" eaLnBrk="1" fontAlgn="auto" latinLnBrk="0" hangingPunct="1">
              <a:lnSpc>
                <a:spcPct val="120000"/>
              </a:lnSpc>
              <a:spcBef>
                <a:spcPts val="1000"/>
              </a:spcBef>
              <a:spcAft>
                <a:spcPts val="0"/>
              </a:spcAft>
              <a:buClr>
                <a:srgbClr val="0000CC"/>
              </a:buClr>
              <a:buSzTx/>
              <a:buFont typeface="Arial" panose="020B0604020202020204" pitchFamily="34" charset="0"/>
              <a:buNone/>
              <a:tabLst/>
              <a:defRPr/>
            </a:pPr>
            <a:r>
              <a:rPr kumimoji="0" lang="en-US" sz="6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Although there is declined </a:t>
            </a:r>
            <a:r>
              <a:rPr lang="en-US" sz="6400" dirty="0">
                <a:latin typeface="Barlow" panose="00000500000000000000" pitchFamily="2" charset="0"/>
                <a:cs typeface="Arial" panose="020B0604020202020204" pitchFamily="34" charset="0"/>
              </a:rPr>
              <a:t>mention of more traditional sources of information, multi-platform communications are vital to ensure all key segments can be targeted </a:t>
            </a:r>
            <a:r>
              <a:rPr kumimoji="0" lang="en-US" sz="6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community champions show</a:t>
            </a:r>
            <a:r>
              <a:rPr lang="en-US" sz="6400" dirty="0">
                <a:latin typeface="Barlow" panose="00000500000000000000" pitchFamily="2" charset="0"/>
                <a:cs typeface="Arial" panose="020B0604020202020204" pitchFamily="34" charset="0"/>
              </a:rPr>
              <a:t> a mix of traditional and new sources (newspapers and podcasts), with </a:t>
            </a:r>
            <a:r>
              <a:rPr kumimoji="0" lang="en-US" sz="6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global citizens relying more so on podcasts. However half of both segments cite TV and 2 in 5 note radio usage.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lIns="91440" tIns="45720" rIns="91440" bIns="45720" anchor="t">
            <a:noAutofit/>
          </a:bodyPr>
          <a:lstStyle/>
          <a:p>
            <a:pPr marL="357188" indent="-357188">
              <a:lnSpc>
                <a:spcPct val="100000"/>
              </a:lnSpc>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a:t>
            </a:r>
            <a:endParaRPr lang="en-US" dirty="0">
              <a:latin typeface="Barlow" panose="00000500000000000000" pitchFamily="2" charset="0"/>
            </a:endParaRPr>
          </a:p>
          <a:p>
            <a:pPr marL="357188" indent="-357188">
              <a:lnSpc>
                <a:spcPct val="100000"/>
              </a:lnSpc>
              <a:spcBef>
                <a:spcPts val="0"/>
              </a:spcBef>
            </a:pPr>
            <a:r>
              <a:rPr lang="en-US" dirty="0">
                <a:latin typeface="Barlow" panose="00000500000000000000" pitchFamily="2" charset="0"/>
              </a:rPr>
              <a:t>Q.25 Which of the following sources do you use most frequently for news and information?</a:t>
            </a:r>
            <a:endParaRPr lang="en-IE" dirty="0">
              <a:latin typeface="Barlow" panose="00000500000000000000" pitchFamily="2" charset="0"/>
            </a:endParaRPr>
          </a:p>
        </p:txBody>
      </p:sp>
      <p:graphicFrame>
        <p:nvGraphicFramePr>
          <p:cNvPr id="2" name="Chart 1">
            <a:extLst>
              <a:ext uri="{FF2B5EF4-FFF2-40B4-BE49-F238E27FC236}">
                <a16:creationId xmlns:a16="http://schemas.microsoft.com/office/drawing/2014/main" id="{3FC6601D-9AAA-F449-3243-D286C3647B05}"/>
              </a:ext>
            </a:extLst>
          </p:cNvPr>
          <p:cNvGraphicFramePr/>
          <p:nvPr>
            <p:extLst>
              <p:ext uri="{D42A27DB-BD31-4B8C-83A1-F6EECF244321}">
                <p14:modId xmlns:p14="http://schemas.microsoft.com/office/powerpoint/2010/main" val="3302813869"/>
              </p:ext>
            </p:extLst>
          </p:nvPr>
        </p:nvGraphicFramePr>
        <p:xfrm>
          <a:off x="0" y="3195265"/>
          <a:ext cx="6314173" cy="2368136"/>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F1EA9B76-85AD-04AA-DD43-4F737D2623FC}"/>
              </a:ext>
            </a:extLst>
          </p:cNvPr>
          <p:cNvGrpSpPr/>
          <p:nvPr/>
        </p:nvGrpSpPr>
        <p:grpSpPr>
          <a:xfrm>
            <a:off x="9791700" y="953836"/>
            <a:ext cx="2359232" cy="456557"/>
            <a:chOff x="9641528" y="618763"/>
            <a:chExt cx="2436173" cy="595502"/>
          </a:xfrm>
        </p:grpSpPr>
        <p:sp>
          <p:nvSpPr>
            <p:cNvPr id="15" name="Rectangle 14">
              <a:extLst>
                <a:ext uri="{FF2B5EF4-FFF2-40B4-BE49-F238E27FC236}">
                  <a16:creationId xmlns:a16="http://schemas.microsoft.com/office/drawing/2014/main" id="{B7A97967-1CCE-5682-0B99-7DE417B65717}"/>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6" name="TextBox 15">
              <a:extLst>
                <a:ext uri="{FF2B5EF4-FFF2-40B4-BE49-F238E27FC236}">
                  <a16:creationId xmlns:a16="http://schemas.microsoft.com/office/drawing/2014/main" id="{B4D04FE7-62FD-2A1D-4793-5A380013046B}"/>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7546EF70-8140-EEAE-2C92-166875CC61CC}"/>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3F2F7B1D-54AF-EB8F-2C0E-FB23754DAC60}"/>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9" name="TextBox 8">
            <a:extLst>
              <a:ext uri="{FF2B5EF4-FFF2-40B4-BE49-F238E27FC236}">
                <a16:creationId xmlns:a16="http://schemas.microsoft.com/office/drawing/2014/main" id="{E57C246B-13EB-0F25-31A4-5182E6898141}"/>
              </a:ext>
            </a:extLst>
          </p:cNvPr>
          <p:cNvSpPr txBox="1"/>
          <p:nvPr/>
        </p:nvSpPr>
        <p:spPr>
          <a:xfrm>
            <a:off x="3984859" y="2486779"/>
            <a:ext cx="1001028" cy="253403"/>
          </a:xfrm>
          <a:prstGeom prst="rect">
            <a:avLst/>
          </a:prstGeom>
          <a:noFill/>
        </p:spPr>
        <p:txBody>
          <a:bodyPr wrap="square" lIns="0" tIns="0" rIns="0" bIns="0" rtlCol="0">
            <a:spAutoFit/>
          </a:bodyPr>
          <a:lstStyle/>
          <a:p>
            <a:pPr algn="ctr">
              <a:lnSpc>
                <a:spcPct val="115000"/>
              </a:lnSpc>
              <a:spcBef>
                <a:spcPts val="400"/>
              </a:spcBef>
              <a:spcAft>
                <a:spcPts val="400"/>
              </a:spcAft>
            </a:pPr>
            <a:r>
              <a:rPr lang="en-GB" sz="1600" b="1" dirty="0">
                <a:solidFill>
                  <a:schemeClr val="tx1"/>
                </a:solidFill>
              </a:rPr>
              <a:t>Total</a:t>
            </a:r>
            <a:endParaRPr lang="en-IE" sz="1600" b="1" dirty="0" err="1">
              <a:solidFill>
                <a:schemeClr val="tx1"/>
              </a:solidFill>
            </a:endParaRPr>
          </a:p>
        </p:txBody>
      </p:sp>
      <p:graphicFrame>
        <p:nvGraphicFramePr>
          <p:cNvPr id="8" name="Table 7">
            <a:extLst>
              <a:ext uri="{FF2B5EF4-FFF2-40B4-BE49-F238E27FC236}">
                <a16:creationId xmlns:a16="http://schemas.microsoft.com/office/drawing/2014/main" id="{384839EE-400F-3374-A24C-F68369DD2491}"/>
              </a:ext>
            </a:extLst>
          </p:cNvPr>
          <p:cNvGraphicFramePr>
            <a:graphicFrameLocks noGrp="1"/>
          </p:cNvGraphicFramePr>
          <p:nvPr>
            <p:extLst>
              <p:ext uri="{D42A27DB-BD31-4B8C-83A1-F6EECF244321}">
                <p14:modId xmlns:p14="http://schemas.microsoft.com/office/powerpoint/2010/main" val="803461229"/>
              </p:ext>
            </p:extLst>
          </p:nvPr>
        </p:nvGraphicFramePr>
        <p:xfrm>
          <a:off x="6564429" y="1979770"/>
          <a:ext cx="5064994" cy="3525882"/>
        </p:xfrm>
        <a:graphic>
          <a:graphicData uri="http://schemas.openxmlformats.org/drawingml/2006/table">
            <a:tbl>
              <a:tblPr/>
              <a:tblGrid>
                <a:gridCol w="995013">
                  <a:extLst>
                    <a:ext uri="{9D8B030D-6E8A-4147-A177-3AD203B41FA5}">
                      <a16:colId xmlns:a16="http://schemas.microsoft.com/office/drawing/2014/main" val="3107737092"/>
                    </a:ext>
                  </a:extLst>
                </a:gridCol>
                <a:gridCol w="804912">
                  <a:extLst>
                    <a:ext uri="{9D8B030D-6E8A-4147-A177-3AD203B41FA5}">
                      <a16:colId xmlns:a16="http://schemas.microsoft.com/office/drawing/2014/main" val="3267462368"/>
                    </a:ext>
                  </a:extLst>
                </a:gridCol>
                <a:gridCol w="837398">
                  <a:extLst>
                    <a:ext uri="{9D8B030D-6E8A-4147-A177-3AD203B41FA5}">
                      <a16:colId xmlns:a16="http://schemas.microsoft.com/office/drawing/2014/main" val="2257373740"/>
                    </a:ext>
                  </a:extLst>
                </a:gridCol>
                <a:gridCol w="952901">
                  <a:extLst>
                    <a:ext uri="{9D8B030D-6E8A-4147-A177-3AD203B41FA5}">
                      <a16:colId xmlns:a16="http://schemas.microsoft.com/office/drawing/2014/main" val="1831528772"/>
                    </a:ext>
                  </a:extLst>
                </a:gridCol>
                <a:gridCol w="630604">
                  <a:extLst>
                    <a:ext uri="{9D8B030D-6E8A-4147-A177-3AD203B41FA5}">
                      <a16:colId xmlns:a16="http://schemas.microsoft.com/office/drawing/2014/main" val="2832919017"/>
                    </a:ext>
                  </a:extLst>
                </a:gridCol>
                <a:gridCol w="844166">
                  <a:extLst>
                    <a:ext uri="{9D8B030D-6E8A-4147-A177-3AD203B41FA5}">
                      <a16:colId xmlns:a16="http://schemas.microsoft.com/office/drawing/2014/main" val="737536095"/>
                    </a:ext>
                  </a:extLst>
                </a:gridCol>
              </a:tblGrid>
              <a:tr h="463199">
                <a:tc gridSpan="6">
                  <a:txBody>
                    <a:bodyPr/>
                    <a:lstStyle/>
                    <a:p>
                      <a:pPr algn="ctr" fontAlgn="t">
                        <a:buNone/>
                      </a:pPr>
                      <a:r>
                        <a:rPr lang="en-IE" sz="1100" b="1" i="0" u="none" strike="noStrike">
                          <a:solidFill>
                            <a:srgbClr val="000000"/>
                          </a:solidFill>
                          <a:effectLst/>
                          <a:latin typeface="Barlow" panose="00000500000000000000" pitchFamily="2" charset="0"/>
                        </a:rPr>
                        <a:t>Segments</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136382875"/>
                  </a:ext>
                </a:extLst>
              </a:tr>
              <a:tr h="432611">
                <a:tc>
                  <a:txBody>
                    <a:bodyPr/>
                    <a:lstStyle/>
                    <a:p>
                      <a:pPr algn="ctr" fontAlgn="t">
                        <a:buNone/>
                      </a:pPr>
                      <a:r>
                        <a:rPr lang="en-IE" sz="1100" b="1" i="0" u="none" strike="noStrike" dirty="0">
                          <a:solidFill>
                            <a:srgbClr val="000000"/>
                          </a:solidFill>
                          <a:effectLst/>
                          <a:latin typeface="Barlow" panose="00000500000000000000" pitchFamily="2" charset="0"/>
                        </a:rPr>
                        <a:t>Multilateralists</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Community Champions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Disengaged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Empathisers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a:solidFill>
                            <a:srgbClr val="000000"/>
                          </a:solidFill>
                          <a:effectLst/>
                          <a:latin typeface="Barlow" panose="00000500000000000000" pitchFamily="2" charset="0"/>
                        </a:rPr>
                        <a:t>Global Citizens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Pragmatists</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8315642"/>
                  </a:ext>
                </a:extLst>
              </a:tr>
              <a:tr h="247966">
                <a:tc>
                  <a:txBody>
                    <a:bodyPr/>
                    <a:lstStyle/>
                    <a:p>
                      <a:pPr algn="ctr" fontAlgn="t">
                        <a:buNone/>
                      </a:pPr>
                      <a:r>
                        <a:rPr lang="en-IE" sz="1100" b="1" i="1" u="none" strike="noStrike">
                          <a:solidFill>
                            <a:srgbClr val="000000"/>
                          </a:solidFill>
                          <a:effectLst/>
                          <a:latin typeface="Barlow" panose="00000500000000000000" pitchFamily="2" charset="0"/>
                        </a:rPr>
                        <a:t>397</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169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317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497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350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272</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79993"/>
                  </a:ext>
                </a:extLst>
              </a:tr>
              <a:tr h="229772">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00136079"/>
                  </a:ext>
                </a:extLst>
              </a:tr>
              <a:tr h="400280">
                <a:tc>
                  <a:txBody>
                    <a:bodyPr/>
                    <a:lstStyle/>
                    <a:p>
                      <a:pPr algn="ctr" fontAlgn="t">
                        <a:buNone/>
                      </a:pPr>
                      <a:r>
                        <a:rPr lang="en-IE" sz="1100" b="0" i="0" u="none" strike="noStrike">
                          <a:solidFill>
                            <a:srgbClr val="000000"/>
                          </a:solidFill>
                          <a:effectLst/>
                          <a:latin typeface="Barlow" panose="00000500000000000000" pitchFamily="2" charset="0"/>
                        </a:rPr>
                        <a:t>58</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59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59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48</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72</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959343658"/>
                  </a:ext>
                </a:extLst>
              </a:tr>
              <a:tr h="453652">
                <a:tc>
                  <a:txBody>
                    <a:bodyPr/>
                    <a:lstStyle/>
                    <a:p>
                      <a:pPr algn="ctr" fontAlgn="t">
                        <a:buNone/>
                      </a:pPr>
                      <a:r>
                        <a:rPr lang="en-IE" sz="1100" b="0" i="0" u="none" strike="noStrike">
                          <a:solidFill>
                            <a:srgbClr val="000000"/>
                          </a:solidFill>
                          <a:effectLst/>
                          <a:latin typeface="Barlow" panose="00000500000000000000" pitchFamily="2" charset="0"/>
                        </a:rPr>
                        <a:t>54</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60</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41</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36</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64</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2259133233"/>
                  </a:ext>
                </a:extLst>
              </a:tr>
              <a:tr h="400280">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48</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57</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49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26</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3990919107"/>
                  </a:ext>
                </a:extLst>
              </a:tr>
              <a:tr h="453652">
                <a:tc>
                  <a:txBody>
                    <a:bodyPr/>
                    <a:lstStyle/>
                    <a:p>
                      <a:pPr algn="ctr" fontAlgn="t">
                        <a:buNone/>
                      </a:pPr>
                      <a:r>
                        <a:rPr lang="en-IE" sz="1100" b="0" i="0" u="none" strike="noStrike">
                          <a:solidFill>
                            <a:srgbClr val="000000"/>
                          </a:solidFill>
                          <a:effectLst/>
                          <a:latin typeface="Barlow" panose="00000500000000000000" pitchFamily="2" charset="0"/>
                        </a:rPr>
                        <a:t>42</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42</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9525" marR="9525" marT="9525"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40</a:t>
                      </a:r>
                    </a:p>
                  </a:txBody>
                  <a:tcPr marL="9525" marR="9525" marT="9525"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65</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226076876"/>
                  </a:ext>
                </a:extLst>
              </a:tr>
              <a:tr h="444470">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21</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12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12</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19</a:t>
                      </a:r>
                    </a:p>
                  </a:txBody>
                  <a:tcPr marL="9525" marR="9525" marT="9525" marB="0" anchor="ctr">
                    <a:lnL>
                      <a:noFill/>
                    </a:lnL>
                    <a:lnR>
                      <a:noFill/>
                    </a:lnR>
                    <a:lnT>
                      <a:noFill/>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algn="ctr" fontAlgn="t">
                        <a:buNone/>
                      </a:pPr>
                      <a:r>
                        <a:rPr lang="en-IE" sz="1100" b="0" i="0" u="none" strike="noStrike" dirty="0">
                          <a:solidFill>
                            <a:srgbClr val="000000"/>
                          </a:solidFill>
                          <a:effectLst/>
                          <a:latin typeface="Barlow" panose="00000500000000000000" pitchFamily="2" charset="0"/>
                        </a:rPr>
                        <a:t>7</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1067877063"/>
                  </a:ext>
                </a:extLst>
              </a:tr>
            </a:tbl>
          </a:graphicData>
        </a:graphic>
      </p:graphicFrame>
    </p:spTree>
    <p:extLst>
      <p:ext uri="{BB962C8B-B14F-4D97-AF65-F5344CB8AC3E}">
        <p14:creationId xmlns:p14="http://schemas.microsoft.com/office/powerpoint/2010/main" val="421967379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26625" y="490705"/>
            <a:ext cx="11285432" cy="715669"/>
          </a:xfrm>
        </p:spPr>
        <p:txBody>
          <a:bodyPr lIns="91440" tIns="45720" rIns="91440" bIns="45720" anchor="t">
            <a:normAutofit/>
          </a:bodyPr>
          <a:lstStyle/>
          <a:p>
            <a:r>
              <a:rPr lang="en-IE"/>
              <a:t>Most influential in bringing about social change</a:t>
            </a:r>
            <a:endParaRPr lang="en-IE">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353744" y="6018482"/>
            <a:ext cx="9341700" cy="348813"/>
          </a:xfrm>
        </p:spPr>
        <p:txBody>
          <a:bodyPr lIns="91440" tIns="45720" rIns="91440" bIns="45720" anchor="t">
            <a:noAutofit/>
          </a:bodyPr>
          <a:lstStyle/>
          <a:p>
            <a:pPr marL="357188" indent="-357188">
              <a:lnSpc>
                <a:spcPct val="100000"/>
              </a:lnSpc>
            </a:pP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 </a:t>
            </a:r>
          </a:p>
          <a:p>
            <a:pPr marL="357188" indent="-357188">
              <a:lnSpc>
                <a:spcPct val="100000"/>
              </a:lnSpc>
            </a:pPr>
            <a:r>
              <a:rPr lang="en-US">
                <a:latin typeface="Barlow" panose="00000500000000000000" pitchFamily="2" charset="0"/>
              </a:rPr>
              <a:t>Q.26  Which of the following do you feel is most influential in bringing about social change ?</a:t>
            </a:r>
            <a:endParaRPr lang="en-IE" dirty="0">
              <a:latin typeface="Barlow" panose="00000500000000000000" pitchFamily="2" charset="0"/>
            </a:endParaRPr>
          </a:p>
        </p:txBody>
      </p:sp>
      <p:graphicFrame>
        <p:nvGraphicFramePr>
          <p:cNvPr id="6" name="Chart 8">
            <a:extLst>
              <a:ext uri="{FF2B5EF4-FFF2-40B4-BE49-F238E27FC236}">
                <a16:creationId xmlns:a16="http://schemas.microsoft.com/office/drawing/2014/main" id="{5D047CBB-54A1-C46E-18D1-E4F6AE2B3B37}"/>
              </a:ext>
            </a:extLst>
          </p:cNvPr>
          <p:cNvGraphicFramePr/>
          <p:nvPr>
            <p:custDataLst>
              <p:tags r:id="rId1"/>
            </p:custDataLst>
            <p:extLst>
              <p:ext uri="{D42A27DB-BD31-4B8C-83A1-F6EECF244321}">
                <p14:modId xmlns:p14="http://schemas.microsoft.com/office/powerpoint/2010/main" val="3899582661"/>
              </p:ext>
            </p:extLst>
          </p:nvPr>
        </p:nvGraphicFramePr>
        <p:xfrm>
          <a:off x="2731003" y="1203744"/>
          <a:ext cx="8958686" cy="4814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Table 8">
            <a:extLst>
              <a:ext uri="{FF2B5EF4-FFF2-40B4-BE49-F238E27FC236}">
                <a16:creationId xmlns:a16="http://schemas.microsoft.com/office/drawing/2014/main" id="{663C99D5-E023-2FBF-6A89-335539EC80F1}"/>
              </a:ext>
            </a:extLst>
          </p:cNvPr>
          <p:cNvGraphicFramePr>
            <a:graphicFrameLocks noGrp="1"/>
          </p:cNvGraphicFramePr>
          <p:nvPr>
            <p:extLst>
              <p:ext uri="{D42A27DB-BD31-4B8C-83A1-F6EECF244321}">
                <p14:modId xmlns:p14="http://schemas.microsoft.com/office/powerpoint/2010/main" val="3087080556"/>
              </p:ext>
            </p:extLst>
          </p:nvPr>
        </p:nvGraphicFramePr>
        <p:xfrm>
          <a:off x="9256227" y="1188289"/>
          <a:ext cx="2433462" cy="4656563"/>
        </p:xfrm>
        <a:graphic>
          <a:graphicData uri="http://schemas.openxmlformats.org/drawingml/2006/table">
            <a:tbl>
              <a:tblPr bandRow="1">
                <a:tableStyleId>{3B4B98B0-60AC-42C2-AFA5-B58CD77FA1E5}</a:tableStyleId>
              </a:tblPr>
              <a:tblGrid>
                <a:gridCol w="811154">
                  <a:extLst>
                    <a:ext uri="{9D8B030D-6E8A-4147-A177-3AD203B41FA5}">
                      <a16:colId xmlns:a16="http://schemas.microsoft.com/office/drawing/2014/main" val="2685686043"/>
                    </a:ext>
                  </a:extLst>
                </a:gridCol>
                <a:gridCol w="811154">
                  <a:extLst>
                    <a:ext uri="{9D8B030D-6E8A-4147-A177-3AD203B41FA5}">
                      <a16:colId xmlns:a16="http://schemas.microsoft.com/office/drawing/2014/main" val="385287032"/>
                    </a:ext>
                  </a:extLst>
                </a:gridCol>
                <a:gridCol w="811154">
                  <a:extLst>
                    <a:ext uri="{9D8B030D-6E8A-4147-A177-3AD203B41FA5}">
                      <a16:colId xmlns:a16="http://schemas.microsoft.com/office/drawing/2014/main" val="1042630646"/>
                    </a:ext>
                  </a:extLst>
                </a:gridCol>
              </a:tblGrid>
              <a:tr h="558371">
                <a:tc>
                  <a:txBody>
                    <a:bodyPr/>
                    <a:lstStyle/>
                    <a:p>
                      <a:pPr algn="ctr" rtl="0" fontAlgn="t"/>
                      <a:r>
                        <a:rPr lang="en-IE" sz="1200" b="1" u="none" strike="noStrike">
                          <a:solidFill>
                            <a:schemeClr val="tx1"/>
                          </a:solidFill>
                          <a:effectLst/>
                        </a:rPr>
                        <a:t>2024 Most influential</a:t>
                      </a:r>
                      <a:endParaRPr lang="en-IE" sz="1200" b="1" i="0" u="none" strike="noStrike" dirty="0">
                        <a:solidFill>
                          <a:schemeClr val="tx1"/>
                        </a:solidFill>
                        <a:effectLst/>
                        <a:latin typeface="Barlow" panose="00000500000000000000" pitchFamily="2" charset="0"/>
                        <a:cs typeface="Arial" panose="020B0604020202020204" pitchFamily="34" charset="0"/>
                      </a:endParaRPr>
                    </a:p>
                  </a:txBody>
                  <a:tcPr marL="6477" marR="6477" marT="6477" marB="0" anchor="ctr">
                    <a:noFill/>
                  </a:tcPr>
                </a:tc>
                <a:tc>
                  <a:txBody>
                    <a:bodyPr/>
                    <a:lstStyle/>
                    <a:p>
                      <a:pPr algn="ctr" rtl="0" fontAlgn="t"/>
                      <a:r>
                        <a:rPr lang="en-IE" sz="1200" b="1" u="none" strike="noStrike">
                          <a:solidFill>
                            <a:schemeClr val="tx1"/>
                          </a:solidFill>
                          <a:effectLst/>
                        </a:rPr>
                        <a:t>2024 Any</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1200" b="1" u="none" strike="noStrike">
                          <a:solidFill>
                            <a:schemeClr val="tx1"/>
                          </a:solidFill>
                          <a:effectLst/>
                        </a:rPr>
                        <a:t>Influential</a:t>
                      </a:r>
                      <a:endParaRPr lang="en-IE" sz="1200" b="1" i="0" u="none" strike="noStrike" dirty="0">
                        <a:solidFill>
                          <a:schemeClr val="tx1"/>
                        </a:solidFill>
                        <a:effectLst/>
                        <a:latin typeface="Barlow" panose="00000500000000000000" pitchFamily="2" charset="0"/>
                        <a:cs typeface="Arial" panose="020B0604020202020204" pitchFamily="34" charset="0"/>
                      </a:endParaRPr>
                    </a:p>
                  </a:txBody>
                  <a:tcPr marL="6477" marR="6477" marT="6477" marB="0" anchor="ctr">
                    <a:noFill/>
                  </a:tcPr>
                </a:tc>
                <a:tc>
                  <a:txBody>
                    <a:bodyPr/>
                    <a:lstStyle/>
                    <a:p>
                      <a:pPr algn="ctr" rtl="0" fontAlgn="t"/>
                      <a:r>
                        <a:rPr lang="en-IE" sz="1200" b="1" u="none" strike="noStrike">
                          <a:solidFill>
                            <a:schemeClr val="tx1"/>
                          </a:solidFill>
                          <a:effectLst/>
                        </a:rPr>
                        <a:t>Change</a:t>
                      </a:r>
                    </a:p>
                    <a:p>
                      <a:pPr marL="0" marR="0" lvl="0" indent="0" algn="ctr" defTabSz="914400" rtl="0" eaLnBrk="1" fontAlgn="t" latinLnBrk="0" hangingPunct="1">
                        <a:lnSpc>
                          <a:spcPct val="100000"/>
                        </a:lnSpc>
                        <a:spcBef>
                          <a:spcPts val="0"/>
                        </a:spcBef>
                        <a:spcAft>
                          <a:spcPts val="0"/>
                        </a:spcAft>
                        <a:buClrTx/>
                        <a:buSzTx/>
                        <a:buFontTx/>
                        <a:buNone/>
                        <a:tabLst/>
                        <a:defRPr/>
                      </a:pPr>
                      <a:r>
                        <a:rPr lang="en-IE" sz="1200" b="1" u="none" strike="noStrike">
                          <a:solidFill>
                            <a:schemeClr val="tx1"/>
                          </a:solidFill>
                          <a:effectLst/>
                        </a:rPr>
                        <a:t>Aug 25 vs Aug 24±</a:t>
                      </a:r>
                      <a:endParaRPr lang="en-IE" sz="1200" b="1" i="0" u="none" strike="noStrike" dirty="0">
                        <a:solidFill>
                          <a:schemeClr val="tx1"/>
                        </a:solidFill>
                        <a:effectLst/>
                        <a:latin typeface="Barlow" panose="00000500000000000000" pitchFamily="2" charset="0"/>
                        <a:cs typeface="Arial" panose="020B0604020202020204" pitchFamily="34" charset="0"/>
                      </a:endParaRPr>
                    </a:p>
                  </a:txBody>
                  <a:tcPr marL="6477" marR="6477" marT="6477" marB="0" anchor="ctr">
                    <a:noFill/>
                  </a:tcPr>
                </a:tc>
                <a:extLst>
                  <a:ext uri="{0D108BD9-81ED-4DB2-BD59-A6C34878D82A}">
                    <a16:rowId xmlns:a16="http://schemas.microsoft.com/office/drawing/2014/main" val="3040836826"/>
                  </a:ext>
                </a:extLst>
              </a:tr>
              <a:tr h="258462">
                <a:tc>
                  <a:txBody>
                    <a:bodyPr/>
                    <a:lstStyle/>
                    <a:p>
                      <a:pPr algn="ctr" rtl="0" fontAlgn="t"/>
                      <a:r>
                        <a:rPr lang="en-IE" sz="1100" b="0" u="none" strike="noStrike">
                          <a:solidFill>
                            <a:schemeClr val="tx1"/>
                          </a:solidFill>
                          <a:effectLst/>
                        </a:rPr>
                        <a:t> %</a:t>
                      </a:r>
                      <a:endParaRPr lang="en-IE" sz="1100" b="0" i="0" u="none" strike="noStrike">
                        <a:solidFill>
                          <a:schemeClr val="tx1"/>
                        </a:solidFill>
                        <a:effectLst/>
                        <a:latin typeface="+mn-lt"/>
                        <a:cs typeface="Arial" panose="020B0604020202020204" pitchFamily="34" charset="0"/>
                      </a:endParaRPr>
                    </a:p>
                  </a:txBody>
                  <a:tcPr marL="6477" marR="6477" marT="6477" marB="0" anchor="ctr"/>
                </a:tc>
                <a:tc>
                  <a:txBody>
                    <a:bodyPr/>
                    <a:lstStyle/>
                    <a:p>
                      <a:pPr algn="ctr" rtl="0" fontAlgn="t"/>
                      <a:r>
                        <a:rPr lang="en-IE" sz="1100" b="0" u="none" strike="noStrike">
                          <a:solidFill>
                            <a:schemeClr val="tx1"/>
                          </a:solidFill>
                          <a:effectLst/>
                        </a:rPr>
                        <a:t>%</a:t>
                      </a:r>
                      <a:endParaRPr lang="en-IE" sz="1100" b="0" i="0" u="none" strike="noStrike">
                        <a:solidFill>
                          <a:schemeClr val="tx1"/>
                        </a:solidFill>
                        <a:effectLst/>
                        <a:latin typeface="+mn-lt"/>
                        <a:cs typeface="Arial" panose="020B0604020202020204" pitchFamily="34" charset="0"/>
                      </a:endParaRPr>
                    </a:p>
                  </a:txBody>
                  <a:tcPr marL="6477" marR="6477" marT="6477" marB="0" anchor="ctr"/>
                </a:tc>
                <a:tc>
                  <a:txBody>
                    <a:bodyPr/>
                    <a:lstStyle/>
                    <a:p>
                      <a:pPr algn="ctr" rtl="0" fontAlgn="t"/>
                      <a:r>
                        <a:rPr lang="en-IE" sz="1100" b="0" u="none" strike="noStrike">
                          <a:solidFill>
                            <a:schemeClr val="tx1"/>
                          </a:solidFill>
                          <a:effectLst/>
                        </a:rPr>
                        <a:t>%</a:t>
                      </a:r>
                      <a:endParaRPr lang="en-IE" sz="1100" b="0" i="0" u="none" strike="noStrike">
                        <a:solidFill>
                          <a:schemeClr val="tx1"/>
                        </a:solidFill>
                        <a:effectLst/>
                        <a:latin typeface="+mn-lt"/>
                        <a:cs typeface="Arial" panose="020B0604020202020204" pitchFamily="34" charset="0"/>
                      </a:endParaRPr>
                    </a:p>
                  </a:txBody>
                  <a:tcPr marL="6477" marR="6477" marT="6477" marB="0" anchor="ctr"/>
                </a:tc>
                <a:extLst>
                  <a:ext uri="{0D108BD9-81ED-4DB2-BD59-A6C34878D82A}">
                    <a16:rowId xmlns:a16="http://schemas.microsoft.com/office/drawing/2014/main" val="2466274127"/>
                  </a:ext>
                </a:extLst>
              </a:tr>
              <a:tr h="226989">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15</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41</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a:t>
                      </a:r>
                    </a:p>
                  </a:txBody>
                  <a:tcPr marL="7620" marR="7620" marT="7620" marB="0" anchor="ctr"/>
                </a:tc>
                <a:extLst>
                  <a:ext uri="{0D108BD9-81ED-4DB2-BD59-A6C34878D82A}">
                    <a16:rowId xmlns:a16="http://schemas.microsoft.com/office/drawing/2014/main" val="3798409069"/>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14</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36</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a:t>
                      </a:r>
                    </a:p>
                  </a:txBody>
                  <a:tcPr marL="7620" marR="7620" marT="7620" marB="0" anchor="ctr"/>
                </a:tc>
                <a:extLst>
                  <a:ext uri="{0D108BD9-81ED-4DB2-BD59-A6C34878D82A}">
                    <a16:rowId xmlns:a16="http://schemas.microsoft.com/office/drawing/2014/main" val="3427425260"/>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19</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33</a:t>
                      </a:r>
                    </a:p>
                  </a:txBody>
                  <a:tcPr marL="7620" marR="7620" marT="7620" marB="0" anchor="ctr"/>
                </a:tc>
                <a:tc>
                  <a:txBody>
                    <a:bodyPr/>
                    <a:lstStyle/>
                    <a:p>
                      <a:pPr algn="ctr" fontAlgn="b"/>
                      <a:r>
                        <a:rPr lang="en-GB" sz="1000" b="0" i="0" u="none" strike="noStrike" kern="1200">
                          <a:solidFill>
                            <a:schemeClr val="tx1"/>
                          </a:solidFill>
                          <a:effectLst/>
                          <a:latin typeface="Arial" panose="020B0604020202020204" pitchFamily="34" charset="0"/>
                          <a:ea typeface="+mn-ea"/>
                          <a:cs typeface="+mn-cs"/>
                        </a:rPr>
                        <a:t>+1</a:t>
                      </a:r>
                      <a:endParaRPr lang="en-IE" sz="1000" b="0" i="0" u="none" strike="noStrike" kern="1200" dirty="0">
                        <a:solidFill>
                          <a:schemeClr val="tx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1191256534"/>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7</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27</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1885837494"/>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9</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33</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1996514879"/>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6</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28</a:t>
                      </a:r>
                    </a:p>
                  </a:txBody>
                  <a:tcPr marL="7620" marR="7620" marT="7620" marB="0" anchor="ctr"/>
                </a:tc>
                <a:tc>
                  <a:txBody>
                    <a:bodyPr/>
                    <a:lstStyle/>
                    <a:p>
                      <a:pPr algn="ctr" fontAlgn="b"/>
                      <a:r>
                        <a:rPr lang="en-GB" sz="1000" b="0" i="0" u="none" strike="noStrike" kern="1200">
                          <a:solidFill>
                            <a:schemeClr val="tx1"/>
                          </a:solidFill>
                          <a:effectLst/>
                          <a:latin typeface="Arial" panose="020B0604020202020204" pitchFamily="34" charset="0"/>
                          <a:ea typeface="+mn-ea"/>
                          <a:cs typeface="+mn-cs"/>
                        </a:rPr>
                        <a:t>=</a:t>
                      </a:r>
                      <a:endParaRPr lang="en-IE" sz="1000" b="0" i="0" u="none" strike="noStrike" kern="1200">
                        <a:solidFill>
                          <a:schemeClr val="tx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4009739429"/>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7</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24</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a:t>
                      </a:r>
                    </a:p>
                  </a:txBody>
                  <a:tcPr marL="7620" marR="7620" marT="7620" marB="0" anchor="ctr"/>
                </a:tc>
                <a:extLst>
                  <a:ext uri="{0D108BD9-81ED-4DB2-BD59-A6C34878D82A}">
                    <a16:rowId xmlns:a16="http://schemas.microsoft.com/office/drawing/2014/main" val="3412494872"/>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10</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27</a:t>
                      </a:r>
                    </a:p>
                  </a:txBody>
                  <a:tcPr marL="7620" marR="7620" marT="7620" marB="0" anchor="ctr"/>
                </a:tc>
                <a:tc>
                  <a:txBody>
                    <a:bodyPr/>
                    <a:lstStyle/>
                    <a:p>
                      <a:pPr algn="ctr" fontAlgn="b"/>
                      <a:r>
                        <a:rPr lang="en-GB" sz="1000" b="0" i="0" u="none" strike="noStrike" kern="1200">
                          <a:solidFill>
                            <a:schemeClr val="tx1"/>
                          </a:solidFill>
                          <a:effectLst/>
                          <a:latin typeface="Arial" panose="020B0604020202020204" pitchFamily="34" charset="0"/>
                          <a:ea typeface="+mn-ea"/>
                          <a:cs typeface="+mn-cs"/>
                        </a:rPr>
                        <a:t>=</a:t>
                      </a:r>
                      <a:endParaRPr lang="en-IE" sz="1000" b="0" i="0" u="none" strike="noStrike" kern="1200">
                        <a:solidFill>
                          <a:schemeClr val="tx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1085028560"/>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6</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20</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a:t>
                      </a:r>
                      <a:endParaRPr lang="en-IE" sz="1000" b="0" i="0" u="none" strike="noStrike" kern="1200" dirty="0">
                        <a:solidFill>
                          <a:schemeClr val="tx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1503927893"/>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4</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15</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-2</a:t>
                      </a:r>
                    </a:p>
                  </a:txBody>
                  <a:tcPr marL="7620" marR="7620" marT="7620" marB="0" anchor="ctr"/>
                </a:tc>
                <a:extLst>
                  <a:ext uri="{0D108BD9-81ED-4DB2-BD59-A6C34878D82A}">
                    <a16:rowId xmlns:a16="http://schemas.microsoft.com/office/drawing/2014/main" val="754520721"/>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3</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11</a:t>
                      </a:r>
                    </a:p>
                  </a:txBody>
                  <a:tcPr marL="7620" marR="7620" marT="7620" marB="0" anchor="ctr"/>
                </a:tc>
                <a:tc>
                  <a:txBody>
                    <a:bodyPr/>
                    <a:lstStyle/>
                    <a:p>
                      <a:pPr algn="ctr" fontAlgn="b"/>
                      <a:r>
                        <a:rPr lang="en-GB" sz="1000" b="0" i="0" u="none" strike="noStrike" kern="1200">
                          <a:solidFill>
                            <a:schemeClr val="tx1"/>
                          </a:solidFill>
                          <a:effectLst/>
                          <a:latin typeface="Arial" panose="020B0604020202020204" pitchFamily="34" charset="0"/>
                          <a:ea typeface="+mn-ea"/>
                          <a:cs typeface="+mn-cs"/>
                        </a:rPr>
                        <a:t>=</a:t>
                      </a:r>
                      <a:endParaRPr lang="en-IE" sz="1000" b="0" i="0" u="none" strike="noStrike" kern="1200">
                        <a:solidFill>
                          <a:schemeClr val="tx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830449579"/>
                  </a:ext>
                </a:extLst>
              </a:tr>
              <a:tr h="328431">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1</a:t>
                      </a:r>
                    </a:p>
                  </a:txBody>
                  <a:tcPr marL="7620" marR="7620" marT="7620" marB="0" anchor="ctr"/>
                </a:tc>
                <a:tc>
                  <a:txBody>
                    <a:bodyPr/>
                    <a:lstStyle/>
                    <a:p>
                      <a:pPr algn="ctr" fontAlgn="b"/>
                      <a:r>
                        <a:rPr lang="en-IE" sz="1000" b="0" i="0" u="none" strike="noStrike" kern="1200">
                          <a:solidFill>
                            <a:schemeClr val="tx1"/>
                          </a:solidFill>
                          <a:effectLst/>
                          <a:latin typeface="Arial" panose="020B0604020202020204" pitchFamily="34" charset="0"/>
                          <a:ea typeface="+mn-ea"/>
                          <a:cs typeface="+mn-cs"/>
                        </a:rPr>
                        <a:t>6</a:t>
                      </a:r>
                    </a:p>
                  </a:txBody>
                  <a:tcPr marL="7620" marR="7620" marT="7620" marB="0" anchor="ctr"/>
                </a:tc>
                <a:tc>
                  <a:txBody>
                    <a:bodyPr/>
                    <a:lstStyle/>
                    <a:p>
                      <a:pPr algn="ctr" fontAlgn="b"/>
                      <a:r>
                        <a:rPr lang="en-GB" sz="1000" b="0" i="0" u="none" strike="noStrike" kern="1200">
                          <a:solidFill>
                            <a:schemeClr val="tx1"/>
                          </a:solidFill>
                          <a:effectLst/>
                          <a:latin typeface="Arial" panose="020B0604020202020204" pitchFamily="34" charset="0"/>
                          <a:ea typeface="+mn-ea"/>
                          <a:cs typeface="+mn-cs"/>
                        </a:rPr>
                        <a:t>=</a:t>
                      </a:r>
                      <a:endParaRPr lang="en-IE" sz="1000" b="0" i="0" u="none" strike="noStrike" kern="1200">
                        <a:solidFill>
                          <a:schemeClr val="tx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3506186136"/>
                  </a:ext>
                </a:extLst>
              </a:tr>
            </a:tbl>
          </a:graphicData>
        </a:graphic>
      </p:graphicFrame>
      <p:sp>
        <p:nvSpPr>
          <p:cNvPr id="4" name="Placeholder 1">
            <a:extLst>
              <a:ext uri="{FF2B5EF4-FFF2-40B4-BE49-F238E27FC236}">
                <a16:creationId xmlns:a16="http://schemas.microsoft.com/office/drawing/2014/main" id="{1E21CECF-ACD3-0B62-110B-DA995313DC94}"/>
              </a:ext>
            </a:extLst>
          </p:cNvPr>
          <p:cNvSpPr/>
          <p:nvPr/>
        </p:nvSpPr>
        <p:spPr>
          <a:xfrm rot="5400000">
            <a:off x="-1384515" y="1527297"/>
            <a:ext cx="5654411"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sz="1600">
              <a:solidFill>
                <a:schemeClr val="bg1"/>
              </a:solidFill>
            </a:endParaRPr>
          </a:p>
          <a:p>
            <a:pPr>
              <a:spcBef>
                <a:spcPts val="500"/>
              </a:spcBef>
              <a:spcAft>
                <a:spcPts val="500"/>
              </a:spcAft>
            </a:pPr>
            <a:r>
              <a:rPr lang="en-IE" sz="1600">
                <a:solidFill>
                  <a:schemeClr val="bg1"/>
                </a:solidFill>
              </a:rPr>
              <a:t>Government policy and news and current affairs programmes remain most influential</a:t>
            </a:r>
            <a:r>
              <a:rPr lang="en-IE" sz="1600" dirty="0">
                <a:solidFill>
                  <a:schemeClr val="bg1"/>
                </a:solidFill>
              </a:rPr>
              <a:t>, though </a:t>
            </a:r>
            <a:r>
              <a:rPr lang="en-IE" sz="1600">
                <a:solidFill>
                  <a:schemeClr val="bg1"/>
                </a:solidFill>
              </a:rPr>
              <a:t>social media is now </a:t>
            </a:r>
            <a:r>
              <a:rPr lang="en-IE" sz="1600" dirty="0">
                <a:solidFill>
                  <a:schemeClr val="bg1"/>
                </a:solidFill>
              </a:rPr>
              <a:t>level with news and current affairs programmes </a:t>
            </a:r>
            <a:r>
              <a:rPr lang="en-IE" sz="1600">
                <a:solidFill>
                  <a:schemeClr val="bg1"/>
                </a:solidFill>
              </a:rPr>
              <a:t>in </a:t>
            </a:r>
            <a:r>
              <a:rPr lang="en-IE" sz="1600" dirty="0">
                <a:solidFill>
                  <a:schemeClr val="bg1"/>
                </a:solidFill>
              </a:rPr>
              <a:t>terms of influence – </a:t>
            </a:r>
            <a:r>
              <a:rPr lang="en-IE" sz="1600">
                <a:solidFill>
                  <a:schemeClr val="bg1"/>
                </a:solidFill>
              </a:rPr>
              <a:t>social media </a:t>
            </a:r>
            <a:r>
              <a:rPr lang="en-IE" sz="1600" dirty="0">
                <a:solidFill>
                  <a:schemeClr val="bg1"/>
                </a:solidFill>
              </a:rPr>
              <a:t>is ranked highest </a:t>
            </a:r>
            <a:r>
              <a:rPr lang="en-IE" sz="1600">
                <a:solidFill>
                  <a:schemeClr val="bg1"/>
                </a:solidFill>
              </a:rPr>
              <a:t>in terms of </a:t>
            </a:r>
            <a:r>
              <a:rPr lang="en-IE" sz="1600" dirty="0">
                <a:solidFill>
                  <a:schemeClr val="bg1"/>
                </a:solidFill>
              </a:rPr>
              <a:t>first mentions with 16% viewing it as most influential</a:t>
            </a:r>
            <a:r>
              <a:rPr lang="en-IE" sz="1600">
                <a:solidFill>
                  <a:schemeClr val="bg1"/>
                </a:solidFill>
              </a:rPr>
              <a:t>. </a:t>
            </a:r>
          </a:p>
          <a:p>
            <a:pPr>
              <a:spcBef>
                <a:spcPts val="500"/>
              </a:spcBef>
              <a:spcAft>
                <a:spcPts val="500"/>
              </a:spcAft>
            </a:pPr>
            <a:r>
              <a:rPr lang="en-IE" sz="1600" dirty="0">
                <a:solidFill>
                  <a:schemeClr val="bg1"/>
                </a:solidFill>
              </a:rPr>
              <a:t>It is encouraging to see increased influence for both global organisations and special interest groups (both +3%pts). </a:t>
            </a:r>
          </a:p>
        </p:txBody>
      </p:sp>
    </p:spTree>
    <p:extLst>
      <p:ext uri="{BB962C8B-B14F-4D97-AF65-F5344CB8AC3E}">
        <p14:creationId xmlns:p14="http://schemas.microsoft.com/office/powerpoint/2010/main" val="3226740563"/>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Influential (any) in bringing about social change x Demographics</a:t>
            </a:r>
            <a:endParaRPr lang="en-IE">
              <a:solidFill>
                <a:schemeClr val="tx2"/>
              </a:solidFill>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lIns="91440" tIns="45720" rIns="91440" bIns="45720" anchor="t">
            <a:noAutofit/>
          </a:bodyPr>
          <a:lstStyle/>
          <a:p>
            <a:pPr marL="357188" indent="-357188">
              <a:lnSpc>
                <a:spcPct val="100000"/>
              </a:lnSpc>
            </a:pPr>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a:t>
            </a:r>
          </a:p>
          <a:p>
            <a:pPr marL="357188" indent="-357188">
              <a:lnSpc>
                <a:spcPct val="100000"/>
              </a:lnSpc>
              <a:spcBef>
                <a:spcPts val="0"/>
              </a:spcBef>
            </a:pPr>
            <a:r>
              <a:rPr lang="en-US" sz="1000">
                <a:latin typeface="Barlow" panose="00000500000000000000" pitchFamily="2" charset="0"/>
              </a:rPr>
              <a:t>Q.26  Which of the following do you feel is most influential in bringing about social change ?</a:t>
            </a:r>
            <a:endParaRPr lang="en-IE" sz="1000">
              <a:latin typeface="Barlow" panose="00000500000000000000" pitchFamily="2" charset="0"/>
            </a:endParaRPr>
          </a:p>
        </p:txBody>
      </p:sp>
      <p:grpSp>
        <p:nvGrpSpPr>
          <p:cNvPr id="8" name="Group 7">
            <a:extLst>
              <a:ext uri="{FF2B5EF4-FFF2-40B4-BE49-F238E27FC236}">
                <a16:creationId xmlns:a16="http://schemas.microsoft.com/office/drawing/2014/main" id="{7D4AA7F2-CF07-C63C-1FC3-D40CDA9AE94C}"/>
              </a:ext>
            </a:extLst>
          </p:cNvPr>
          <p:cNvGrpSpPr/>
          <p:nvPr/>
        </p:nvGrpSpPr>
        <p:grpSpPr>
          <a:xfrm>
            <a:off x="10021783" y="830726"/>
            <a:ext cx="2359232" cy="456557"/>
            <a:chOff x="9641528" y="618763"/>
            <a:chExt cx="2436173" cy="595502"/>
          </a:xfrm>
        </p:grpSpPr>
        <p:sp>
          <p:nvSpPr>
            <p:cNvPr id="9" name="Rectangle 8">
              <a:extLst>
                <a:ext uri="{FF2B5EF4-FFF2-40B4-BE49-F238E27FC236}">
                  <a16:creationId xmlns:a16="http://schemas.microsoft.com/office/drawing/2014/main" id="{89B50959-6D61-8CF1-7FD9-1F16A6A1AE90}"/>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0" name="TextBox 9">
              <a:extLst>
                <a:ext uri="{FF2B5EF4-FFF2-40B4-BE49-F238E27FC236}">
                  <a16:creationId xmlns:a16="http://schemas.microsoft.com/office/drawing/2014/main" id="{927FB962-E13B-4E54-4BA0-6EA07C027BEE}"/>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1" name="Rectangle 10">
              <a:extLst>
                <a:ext uri="{FF2B5EF4-FFF2-40B4-BE49-F238E27FC236}">
                  <a16:creationId xmlns:a16="http://schemas.microsoft.com/office/drawing/2014/main" id="{0162DBDD-00F7-C85C-BAAC-49CC728908BA}"/>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927D0BB8-C216-47D4-1E8C-BF6701AADE16}"/>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2" name="Text Placeholder 2">
            <a:extLst>
              <a:ext uri="{FF2B5EF4-FFF2-40B4-BE49-F238E27FC236}">
                <a16:creationId xmlns:a16="http://schemas.microsoft.com/office/drawing/2014/main" id="{3636C94B-E5F6-2601-72D8-22A5C6D0F1E4}"/>
              </a:ext>
            </a:extLst>
          </p:cNvPr>
          <p:cNvSpPr>
            <a:spLocks noGrp="1"/>
          </p:cNvSpPr>
          <p:nvPr>
            <p:ph type="body" sz="quarter" idx="15"/>
          </p:nvPr>
        </p:nvSpPr>
        <p:spPr>
          <a:xfrm>
            <a:off x="450000" y="830726"/>
            <a:ext cx="9341700" cy="608890"/>
          </a:xfrm>
        </p:spPr>
        <p:txBody>
          <a:bodyPr>
            <a:normAutofit/>
          </a:bodyPr>
          <a:lstStyle/>
          <a:p>
            <a:pPr marL="0" marR="0" lvl="0" indent="0" algn="l" defTabSz="914400" rtl="0" eaLnBrk="1" fontAlgn="auto" latinLnBrk="0" hangingPunct="1">
              <a:lnSpc>
                <a:spcPct val="100000"/>
              </a:lnSpc>
              <a:spcBef>
                <a:spcPts val="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Again, we see the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importance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of multi-sourced information and communications</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to ensure targeting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of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key segments</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t>
            </a:r>
          </a:p>
        </p:txBody>
      </p:sp>
      <p:graphicFrame>
        <p:nvGraphicFramePr>
          <p:cNvPr id="4" name="Table 3">
            <a:extLst>
              <a:ext uri="{FF2B5EF4-FFF2-40B4-BE49-F238E27FC236}">
                <a16:creationId xmlns:a16="http://schemas.microsoft.com/office/drawing/2014/main" id="{E165520D-ED55-B0A1-BBE9-6EEE70E03A4E}"/>
              </a:ext>
            </a:extLst>
          </p:cNvPr>
          <p:cNvGraphicFramePr>
            <a:graphicFrameLocks noGrp="1"/>
          </p:cNvGraphicFramePr>
          <p:nvPr>
            <p:extLst>
              <p:ext uri="{D42A27DB-BD31-4B8C-83A1-F6EECF244321}">
                <p14:modId xmlns:p14="http://schemas.microsoft.com/office/powerpoint/2010/main" val="2844592919"/>
              </p:ext>
            </p:extLst>
          </p:nvPr>
        </p:nvGraphicFramePr>
        <p:xfrm>
          <a:off x="685800" y="1808162"/>
          <a:ext cx="10487022" cy="4065466"/>
        </p:xfrm>
        <a:graphic>
          <a:graphicData uri="http://schemas.openxmlformats.org/drawingml/2006/table">
            <a:tbl>
              <a:tblPr/>
              <a:tblGrid>
                <a:gridCol w="3609975">
                  <a:extLst>
                    <a:ext uri="{9D8B030D-6E8A-4147-A177-3AD203B41FA5}">
                      <a16:colId xmlns:a16="http://schemas.microsoft.com/office/drawing/2014/main" val="994201441"/>
                    </a:ext>
                  </a:extLst>
                </a:gridCol>
                <a:gridCol w="942975">
                  <a:extLst>
                    <a:ext uri="{9D8B030D-6E8A-4147-A177-3AD203B41FA5}">
                      <a16:colId xmlns:a16="http://schemas.microsoft.com/office/drawing/2014/main" val="416383541"/>
                    </a:ext>
                  </a:extLst>
                </a:gridCol>
                <a:gridCol w="857250">
                  <a:extLst>
                    <a:ext uri="{9D8B030D-6E8A-4147-A177-3AD203B41FA5}">
                      <a16:colId xmlns:a16="http://schemas.microsoft.com/office/drawing/2014/main" val="3953220747"/>
                    </a:ext>
                  </a:extLst>
                </a:gridCol>
                <a:gridCol w="962025">
                  <a:extLst>
                    <a:ext uri="{9D8B030D-6E8A-4147-A177-3AD203B41FA5}">
                      <a16:colId xmlns:a16="http://schemas.microsoft.com/office/drawing/2014/main" val="3581843200"/>
                    </a:ext>
                  </a:extLst>
                </a:gridCol>
                <a:gridCol w="876300">
                  <a:extLst>
                    <a:ext uri="{9D8B030D-6E8A-4147-A177-3AD203B41FA5}">
                      <a16:colId xmlns:a16="http://schemas.microsoft.com/office/drawing/2014/main" val="251687542"/>
                    </a:ext>
                  </a:extLst>
                </a:gridCol>
                <a:gridCol w="880759">
                  <a:extLst>
                    <a:ext uri="{9D8B030D-6E8A-4147-A177-3AD203B41FA5}">
                      <a16:colId xmlns:a16="http://schemas.microsoft.com/office/drawing/2014/main" val="556417146"/>
                    </a:ext>
                  </a:extLst>
                </a:gridCol>
                <a:gridCol w="1178869">
                  <a:extLst>
                    <a:ext uri="{9D8B030D-6E8A-4147-A177-3AD203B41FA5}">
                      <a16:colId xmlns:a16="http://schemas.microsoft.com/office/drawing/2014/main" val="4279524018"/>
                    </a:ext>
                  </a:extLst>
                </a:gridCol>
                <a:gridCol w="1178869">
                  <a:extLst>
                    <a:ext uri="{9D8B030D-6E8A-4147-A177-3AD203B41FA5}">
                      <a16:colId xmlns:a16="http://schemas.microsoft.com/office/drawing/2014/main" val="756580707"/>
                    </a:ext>
                  </a:extLst>
                </a:gridCol>
              </a:tblGrid>
              <a:tr h="162897">
                <a:tc rowSpan="2">
                  <a:txBody>
                    <a:bodyPr/>
                    <a:lstStyle/>
                    <a:p>
                      <a:pPr algn="ctr" rtl="0" fontAlgn="t">
                        <a:buNone/>
                      </a:pPr>
                      <a:r>
                        <a:rPr lang="en-IE" sz="1100" b="0" i="0" u="none" strike="noStrike">
                          <a:solidFill>
                            <a:srgbClr val="000000"/>
                          </a:solidFill>
                          <a:effectLst/>
                          <a:latin typeface="Barlow" panose="00000500000000000000" pitchFamily="2" charset="0"/>
                        </a:rPr>
                        <a:t> </a:t>
                      </a:r>
                    </a:p>
                  </a:txBody>
                  <a:tcPr marL="72000" marR="72000" marT="7082"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rowSpan="2">
                  <a:txBody>
                    <a:bodyPr/>
                    <a:lstStyle/>
                    <a:p>
                      <a:pPr algn="ctr" rtl="0" fontAlgn="ctr">
                        <a:buNone/>
                      </a:pPr>
                      <a:r>
                        <a:rPr lang="en-IE" sz="1100" b="1" i="0" u="none" strike="noStrike">
                          <a:solidFill>
                            <a:srgbClr val="FFFFFF"/>
                          </a:solidFill>
                          <a:effectLst/>
                          <a:latin typeface="Barlow" panose="00000500000000000000" pitchFamily="2" charset="0"/>
                        </a:rPr>
                        <a:t>Total</a:t>
                      </a:r>
                    </a:p>
                  </a:txBody>
                  <a:tcPr marL="7082" marR="7082" marT="7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gridSpan="6">
                  <a:txBody>
                    <a:bodyPr/>
                    <a:lstStyle/>
                    <a:p>
                      <a:pPr algn="ctr" rtl="0" fontAlgn="ctr">
                        <a:buNone/>
                      </a:pPr>
                      <a:r>
                        <a:rPr lang="en-IE" sz="1100" b="1" i="0" u="none" strike="noStrike">
                          <a:solidFill>
                            <a:srgbClr val="FFFFFF"/>
                          </a:solidFill>
                          <a:effectLst/>
                          <a:latin typeface="Barlow" panose="00000500000000000000" pitchFamily="2" charset="0"/>
                        </a:rPr>
                        <a:t>Segments</a:t>
                      </a:r>
                    </a:p>
                  </a:txBody>
                  <a:tcPr marL="7082" marR="7082" marT="7082"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103C50"/>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223247394"/>
                  </a:ext>
                </a:extLst>
              </a:tr>
              <a:tr h="630340">
                <a:tc vMerge="1">
                  <a:txBody>
                    <a:bodyPr/>
                    <a:lstStyle/>
                    <a:p>
                      <a:endParaRPr lang="en-IE"/>
                    </a:p>
                  </a:txBody>
                  <a:tcPr/>
                </a:tc>
                <a:tc vMerge="1">
                  <a:txBody>
                    <a:bodyPr/>
                    <a:lstStyle/>
                    <a:p>
                      <a:endParaRPr lang="en-IE"/>
                    </a:p>
                  </a:txBody>
                  <a:tcPr/>
                </a:tc>
                <a:tc>
                  <a:txBody>
                    <a:bodyPr/>
                    <a:lstStyle/>
                    <a:p>
                      <a:pPr algn="ctr" rtl="0" fontAlgn="ctr">
                        <a:buNone/>
                      </a:pPr>
                      <a:r>
                        <a:rPr lang="en-IE" sz="1100" b="1" i="0" u="none" strike="noStrike">
                          <a:solidFill>
                            <a:srgbClr val="FFFFFF"/>
                          </a:solidFill>
                          <a:effectLst/>
                          <a:latin typeface="Barlow" panose="00000500000000000000" pitchFamily="2" charset="0"/>
                        </a:rPr>
                        <a:t>Multilatera-lists</a:t>
                      </a:r>
                    </a:p>
                  </a:txBody>
                  <a:tcPr marL="7082" marR="7082" marT="7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100" b="1" i="0" u="none" strike="noStrike">
                          <a:solidFill>
                            <a:srgbClr val="FFFFFF"/>
                          </a:solidFill>
                          <a:effectLst/>
                          <a:latin typeface="Barlow" panose="00000500000000000000" pitchFamily="2" charset="0"/>
                        </a:rPr>
                        <a:t>Community Champions</a:t>
                      </a:r>
                    </a:p>
                  </a:txBody>
                  <a:tcPr marL="7082" marR="7082" marT="7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100" b="1" i="0" u="none" strike="noStrike">
                          <a:solidFill>
                            <a:srgbClr val="FFFFFF"/>
                          </a:solidFill>
                          <a:effectLst/>
                          <a:latin typeface="Barlow" panose="00000500000000000000" pitchFamily="2" charset="0"/>
                        </a:rPr>
                        <a:t>Disengaged</a:t>
                      </a:r>
                    </a:p>
                  </a:txBody>
                  <a:tcPr marL="7082" marR="7082" marT="7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100" b="1" i="0" u="none" strike="noStrike">
                          <a:solidFill>
                            <a:srgbClr val="FFFFFF"/>
                          </a:solidFill>
                          <a:effectLst/>
                          <a:latin typeface="Barlow" panose="00000500000000000000" pitchFamily="2" charset="0"/>
                        </a:rPr>
                        <a:t>Empathisers</a:t>
                      </a:r>
                    </a:p>
                  </a:txBody>
                  <a:tcPr marL="7082" marR="7082" marT="7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100" b="1" i="0" u="none" strike="noStrike">
                          <a:solidFill>
                            <a:srgbClr val="FFFFFF"/>
                          </a:solidFill>
                          <a:effectLst/>
                          <a:latin typeface="Barlow" panose="00000500000000000000" pitchFamily="2" charset="0"/>
                        </a:rPr>
                        <a:t>Global Citizens</a:t>
                      </a:r>
                    </a:p>
                  </a:txBody>
                  <a:tcPr marL="7082" marR="7082" marT="708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100" b="1" i="0" u="none" strike="noStrike">
                          <a:solidFill>
                            <a:srgbClr val="FFFFFF"/>
                          </a:solidFill>
                          <a:effectLst/>
                          <a:latin typeface="Barlow" panose="00000500000000000000" pitchFamily="2" charset="0"/>
                        </a:rPr>
                        <a:t>Pragmatists</a:t>
                      </a:r>
                    </a:p>
                  </a:txBody>
                  <a:tcPr marL="7082" marR="7082" marT="7082" marB="0" anchor="ctr">
                    <a:lnL w="12700" cap="flat" cmpd="sng" algn="ctr">
                      <a:solidFill>
                        <a:srgbClr val="FFFFFF"/>
                      </a:solidFill>
                      <a:prstDash val="solid"/>
                      <a:round/>
                      <a:headEnd type="none" w="med" len="med"/>
                      <a:tailEnd type="none" w="med" len="med"/>
                    </a:lnL>
                    <a:lnR>
                      <a:noFill/>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extLst>
                  <a:ext uri="{0D108BD9-81ED-4DB2-BD59-A6C34878D82A}">
                    <a16:rowId xmlns:a16="http://schemas.microsoft.com/office/drawing/2014/main" val="1369260056"/>
                  </a:ext>
                </a:extLst>
              </a:tr>
              <a:tr h="155814">
                <a:tc>
                  <a:txBody>
                    <a:bodyPr/>
                    <a:lstStyle/>
                    <a:p>
                      <a:pPr algn="ctr" rtl="0" fontAlgn="t">
                        <a:buNone/>
                      </a:pPr>
                      <a:r>
                        <a:rPr lang="en-IE" sz="1100" b="1" i="1" u="none" strike="noStrike">
                          <a:solidFill>
                            <a:srgbClr val="000000"/>
                          </a:solidFill>
                          <a:effectLst/>
                          <a:latin typeface="Barlow" panose="00000500000000000000" pitchFamily="2" charset="0"/>
                        </a:rPr>
                        <a:t>Base:</a:t>
                      </a:r>
                    </a:p>
                  </a:txBody>
                  <a:tcPr marL="72000" marR="72000" marT="708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2002</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397</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169</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317</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497</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350</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100" b="1" i="1" u="none" strike="noStrike">
                          <a:solidFill>
                            <a:srgbClr val="000000"/>
                          </a:solidFill>
                          <a:effectLst/>
                          <a:latin typeface="Barlow" panose="00000500000000000000" pitchFamily="2" charset="0"/>
                        </a:rPr>
                        <a:t>272</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3442737"/>
                  </a:ext>
                </a:extLst>
              </a:tr>
              <a:tr h="155814">
                <a:tc>
                  <a:txBody>
                    <a:bodyPr/>
                    <a:lstStyle/>
                    <a:p>
                      <a:pPr algn="ctr" rtl="0" fontAlgn="t">
                        <a:buNone/>
                      </a:pPr>
                      <a:r>
                        <a:rPr lang="en-IE" sz="1100" b="0" i="0" u="none" strike="noStrike">
                          <a:solidFill>
                            <a:srgbClr val="000000"/>
                          </a:solidFill>
                          <a:effectLst/>
                          <a:latin typeface="Barlow" panose="00000500000000000000" pitchFamily="2" charset="0"/>
                        </a:rPr>
                        <a:t> </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rtl="0" fontAlgn="t">
                        <a:buNone/>
                      </a:pPr>
                      <a:r>
                        <a:rPr lang="en-IE" sz="1100" b="0" i="0" u="none" strike="noStrike">
                          <a:solidFill>
                            <a:srgbClr val="000000"/>
                          </a:solidFill>
                          <a:effectLst/>
                          <a:latin typeface="Barlow" panose="00000500000000000000" pitchFamily="2" charset="0"/>
                        </a:rPr>
                        <a:t>%</a:t>
                      </a:r>
                    </a:p>
                  </a:txBody>
                  <a:tcPr marL="7082" marR="7082" marT="708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55269288"/>
                  </a:ext>
                </a:extLst>
              </a:tr>
              <a:tr h="242580">
                <a:tc>
                  <a:txBody>
                    <a:bodyPr/>
                    <a:lstStyle/>
                    <a:p>
                      <a:pPr algn="l" fontAlgn="t">
                        <a:buNone/>
                      </a:pPr>
                      <a:r>
                        <a:rPr lang="en-IE" sz="1100" b="0" i="0" u="none" strike="noStrike">
                          <a:solidFill>
                            <a:srgbClr val="000000"/>
                          </a:solidFill>
                          <a:effectLst/>
                          <a:latin typeface="Barlow" panose="00000500000000000000" pitchFamily="2" charset="0"/>
                        </a:rPr>
                        <a:t>Government policy</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42</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42</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44</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33</a:t>
                      </a:r>
                    </a:p>
                  </a:txBody>
                  <a:tcPr marL="7082" marR="7082" marT="708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45</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51</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315263947"/>
                  </a:ext>
                </a:extLst>
              </a:tr>
              <a:tr h="242580">
                <a:tc>
                  <a:txBody>
                    <a:bodyPr/>
                    <a:lstStyle/>
                    <a:p>
                      <a:pPr algn="l" fontAlgn="t">
                        <a:buNone/>
                      </a:pPr>
                      <a:r>
                        <a:rPr lang="en-GB" sz="1100" b="0" i="0" u="none" strike="noStrike">
                          <a:solidFill>
                            <a:srgbClr val="000000"/>
                          </a:solidFill>
                          <a:effectLst/>
                          <a:latin typeface="Barlow" panose="00000500000000000000" pitchFamily="2" charset="0"/>
                        </a:rPr>
                        <a:t>News and current affairs programmes/items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27</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7082" marR="7082" marT="7082"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51</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4043427667"/>
                  </a:ext>
                </a:extLst>
              </a:tr>
              <a:tr h="242580">
                <a:tc>
                  <a:txBody>
                    <a:bodyPr/>
                    <a:lstStyle/>
                    <a:p>
                      <a:pPr algn="l" fontAlgn="t">
                        <a:buNone/>
                      </a:pPr>
                      <a:r>
                        <a:rPr lang="en-IE" sz="1100" b="0" i="0" u="none" strike="noStrike">
                          <a:solidFill>
                            <a:srgbClr val="000000"/>
                          </a:solidFill>
                          <a:effectLst/>
                          <a:latin typeface="Barlow" panose="00000500000000000000" pitchFamily="2" charset="0"/>
                        </a:rPr>
                        <a:t>Social media (X (Twitter), Facebook, etc.)</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32</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39</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37</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33</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24</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3315747537"/>
                  </a:ext>
                </a:extLst>
              </a:tr>
              <a:tr h="242580">
                <a:tc>
                  <a:txBody>
                    <a:bodyPr/>
                    <a:lstStyle/>
                    <a:p>
                      <a:pPr algn="l" fontAlgn="t">
                        <a:buNone/>
                      </a:pPr>
                      <a:r>
                        <a:rPr lang="en-GB" sz="1100" b="0" i="0" u="none" strike="noStrike">
                          <a:solidFill>
                            <a:srgbClr val="000000"/>
                          </a:solidFill>
                          <a:effectLst/>
                          <a:latin typeface="Barlow" panose="00000500000000000000" pitchFamily="2" charset="0"/>
                        </a:rPr>
                        <a:t>Special interest groups/lobby groups/social campaigns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35</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21</a:t>
                      </a:r>
                    </a:p>
                  </a:txBody>
                  <a:tcPr marL="7082" marR="7082" marT="708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25</a:t>
                      </a:r>
                    </a:p>
                  </a:txBody>
                  <a:tcPr marL="7082" marR="7082" marT="7082"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35</a:t>
                      </a:r>
                    </a:p>
                  </a:txBody>
                  <a:tcPr marL="7082" marR="7082" marT="7082" marB="0" anchor="ctr">
                    <a:lnL>
                      <a:noFill/>
                    </a:lnL>
                    <a:lnR>
                      <a:noFill/>
                    </a:lnR>
                    <a:lnT>
                      <a:noFill/>
                    </a:lnT>
                    <a:lnB>
                      <a:noFill/>
                    </a:lnB>
                    <a:solidFill>
                      <a:schemeClr val="accent6"/>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38</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162835079"/>
                  </a:ext>
                </a:extLst>
              </a:tr>
              <a:tr h="242580">
                <a:tc>
                  <a:txBody>
                    <a:bodyPr/>
                    <a:lstStyle/>
                    <a:p>
                      <a:pPr algn="l" fontAlgn="t">
                        <a:buNone/>
                      </a:pPr>
                      <a:r>
                        <a:rPr lang="en-IE" sz="1100" b="0" i="0" u="none" strike="noStrike">
                          <a:solidFill>
                            <a:srgbClr val="000000"/>
                          </a:solidFill>
                          <a:effectLst/>
                          <a:latin typeface="Barlow" panose="00000500000000000000" pitchFamily="2" charset="0"/>
                        </a:rPr>
                        <a:t>Political parties/organisations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38</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826084518"/>
                  </a:ext>
                </a:extLst>
              </a:tr>
              <a:tr h="242580">
                <a:tc>
                  <a:txBody>
                    <a:bodyPr/>
                    <a:lstStyle/>
                    <a:p>
                      <a:pPr algn="l" fontAlgn="t">
                        <a:buNone/>
                      </a:pPr>
                      <a:r>
                        <a:rPr lang="en-IE" sz="1100" b="0" i="0" u="none" strike="noStrike">
                          <a:solidFill>
                            <a:srgbClr val="000000"/>
                          </a:solidFill>
                          <a:effectLst/>
                          <a:latin typeface="Barlow" panose="00000500000000000000" pitchFamily="2" charset="0"/>
                        </a:rPr>
                        <a:t>Local community groups/initiatives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23</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34</a:t>
                      </a:r>
                    </a:p>
                  </a:txBody>
                  <a:tcPr marL="7082" marR="7082" marT="708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24</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23</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56325537"/>
                  </a:ext>
                </a:extLst>
              </a:tr>
              <a:tr h="242580">
                <a:tc>
                  <a:txBody>
                    <a:bodyPr/>
                    <a:lstStyle/>
                    <a:p>
                      <a:pPr algn="l" fontAlgn="t">
                        <a:buNone/>
                      </a:pPr>
                      <a:r>
                        <a:rPr lang="fr-FR" sz="1100" b="0" i="0" u="none" strike="noStrike">
                          <a:solidFill>
                            <a:srgbClr val="000000"/>
                          </a:solidFill>
                          <a:effectLst/>
                          <a:latin typeface="Barlow" panose="00000500000000000000" pitchFamily="2" charset="0"/>
                        </a:rPr>
                        <a:t>Global organisations (e.g. UN, WHO, EU, IMF, etc.)</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27</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29</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34</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20</a:t>
                      </a:r>
                    </a:p>
                  </a:txBody>
                  <a:tcPr marL="7082" marR="7082" marT="7082" marB="0" anchor="ctr">
                    <a:lnL>
                      <a:noFill/>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24</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28</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34</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870500209"/>
                  </a:ext>
                </a:extLst>
              </a:tr>
              <a:tr h="242580">
                <a:tc>
                  <a:txBody>
                    <a:bodyPr/>
                    <a:lstStyle/>
                    <a:p>
                      <a:pPr algn="l" fontAlgn="t">
                        <a:buNone/>
                      </a:pPr>
                      <a:r>
                        <a:rPr lang="en-IE" sz="1100" b="0" i="0" u="none" strike="noStrike">
                          <a:solidFill>
                            <a:srgbClr val="000000"/>
                          </a:solidFill>
                          <a:effectLst/>
                          <a:latin typeface="Barlow" panose="00000500000000000000" pitchFamily="2" charset="0"/>
                        </a:rPr>
                        <a:t>Individual citizens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27</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22</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100" b="0" i="0" u="none" strike="noStrike">
                          <a:solidFill>
                            <a:srgbClr val="000000"/>
                          </a:solidFill>
                          <a:effectLst/>
                          <a:latin typeface="Barlow" panose="00000500000000000000" pitchFamily="2" charset="0"/>
                        </a:rPr>
                        <a:t>23</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39</a:t>
                      </a:r>
                    </a:p>
                  </a:txBody>
                  <a:tcPr marL="7082" marR="7082" marT="708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30</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26</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21</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899238473"/>
                  </a:ext>
                </a:extLst>
              </a:tr>
              <a:tr h="242580">
                <a:tc>
                  <a:txBody>
                    <a:bodyPr/>
                    <a:lstStyle/>
                    <a:p>
                      <a:pPr algn="l" fontAlgn="t">
                        <a:buNone/>
                      </a:pPr>
                      <a:r>
                        <a:rPr lang="en-IE" sz="1100" b="0" i="0" u="none" strike="noStrike">
                          <a:solidFill>
                            <a:srgbClr val="000000"/>
                          </a:solidFill>
                          <a:effectLst/>
                          <a:latin typeface="Barlow" panose="00000500000000000000" pitchFamily="2" charset="0"/>
                        </a:rPr>
                        <a:t>Schools/colleges/universities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18</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22</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19</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23</a:t>
                      </a:r>
                    </a:p>
                  </a:txBody>
                  <a:tcPr marL="7082" marR="7082" marT="708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16</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10</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627502922"/>
                  </a:ext>
                </a:extLst>
              </a:tr>
              <a:tr h="242580">
                <a:tc>
                  <a:txBody>
                    <a:bodyPr/>
                    <a:lstStyle/>
                    <a:p>
                      <a:pPr algn="l" fontAlgn="t">
                        <a:buNone/>
                      </a:pPr>
                      <a:r>
                        <a:rPr lang="en-IE" sz="1100" b="0" i="0" u="none" strike="noStrike">
                          <a:solidFill>
                            <a:srgbClr val="000000"/>
                          </a:solidFill>
                          <a:effectLst/>
                          <a:latin typeface="Barlow" panose="00000500000000000000" pitchFamily="2" charset="0"/>
                        </a:rPr>
                        <a:t>Celebrities/influencers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16</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7</a:t>
                      </a:r>
                    </a:p>
                  </a:txBody>
                  <a:tcPr marL="7082" marR="7082" marT="7082" marB="0" anchor="ctr">
                    <a:lnL>
                      <a:noFill/>
                    </a:lnL>
                    <a:lnR>
                      <a:noFill/>
                    </a:lnR>
                    <a:lnT>
                      <a:noFill/>
                    </a:lnT>
                    <a:lnB>
                      <a:noFill/>
                    </a:lnB>
                    <a:solidFill>
                      <a:srgbClr val="FFB3B5"/>
                    </a:solidFill>
                  </a:tcPr>
                </a:tc>
                <a:tc>
                  <a:txBody>
                    <a:bodyPr/>
                    <a:lstStyle/>
                    <a:p>
                      <a:pPr algn="ctr" fontAlgn="t">
                        <a:buNone/>
                      </a:pPr>
                      <a:r>
                        <a:rPr lang="en-IE" sz="1100" b="0" i="0" u="none" strike="noStrike" dirty="0">
                          <a:solidFill>
                            <a:srgbClr val="000000"/>
                          </a:solidFill>
                          <a:effectLst/>
                          <a:latin typeface="Barlow" panose="00000500000000000000" pitchFamily="2" charset="0"/>
                        </a:rPr>
                        <a:t>13</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17</a:t>
                      </a:r>
                    </a:p>
                  </a:txBody>
                  <a:tcPr marL="7082" marR="7082" marT="7082" marB="0" anchor="ctr">
                    <a:lnL>
                      <a:noFill/>
                    </a:lnL>
                    <a:lnR>
                      <a:noFill/>
                    </a:lnR>
                    <a:lnT>
                      <a:noFill/>
                    </a:lnT>
                    <a:lnB>
                      <a:noFill/>
                    </a:lnB>
                    <a:solidFill>
                      <a:schemeClr val="accent6"/>
                    </a:solidFill>
                  </a:tcPr>
                </a:tc>
                <a:tc>
                  <a:txBody>
                    <a:bodyPr/>
                    <a:lstStyle/>
                    <a:p>
                      <a:pPr algn="ctr" fontAlgn="t">
                        <a:buNone/>
                      </a:pPr>
                      <a:r>
                        <a:rPr lang="en-IE" sz="1100" b="0" i="0" u="none" strike="noStrike">
                          <a:solidFill>
                            <a:srgbClr val="000000"/>
                          </a:solidFill>
                          <a:effectLst/>
                          <a:latin typeface="Barlow" panose="00000500000000000000" pitchFamily="2" charset="0"/>
                        </a:rPr>
                        <a:t>15</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4</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633541486"/>
                  </a:ext>
                </a:extLst>
              </a:tr>
              <a:tr h="242580">
                <a:tc>
                  <a:txBody>
                    <a:bodyPr/>
                    <a:lstStyle/>
                    <a:p>
                      <a:pPr algn="l" fontAlgn="t">
                        <a:buNone/>
                      </a:pPr>
                      <a:r>
                        <a:rPr lang="en-IE" sz="1100" b="0" i="0" u="none" strike="noStrike">
                          <a:solidFill>
                            <a:srgbClr val="000000"/>
                          </a:solidFill>
                          <a:effectLst/>
                          <a:latin typeface="Barlow" panose="00000500000000000000" pitchFamily="2" charset="0"/>
                        </a:rPr>
                        <a:t>Wealthy individuals/philanthropists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12</a:t>
                      </a:r>
                    </a:p>
                  </a:txBody>
                  <a:tcPr marL="7082" marR="7082" marT="708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15</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13</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11</a:t>
                      </a:r>
                    </a:p>
                  </a:txBody>
                  <a:tcPr marL="7082" marR="7082" marT="7082" marB="0" anchor="ctr">
                    <a:lnL>
                      <a:noFill/>
                    </a:lnL>
                    <a:lnR>
                      <a:noFill/>
                    </a:lnR>
                    <a:lnT>
                      <a:noFill/>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3</a:t>
                      </a:r>
                    </a:p>
                  </a:txBody>
                  <a:tcPr marL="7082" marR="7082" marT="708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4107446037"/>
                  </a:ext>
                </a:extLst>
              </a:tr>
              <a:tr h="242580">
                <a:tc>
                  <a:txBody>
                    <a:bodyPr/>
                    <a:lstStyle/>
                    <a:p>
                      <a:pPr algn="l" fontAlgn="t">
                        <a:buNone/>
                      </a:pPr>
                      <a:r>
                        <a:rPr lang="en-IE" sz="1100" b="0" i="0" u="none" strike="noStrike">
                          <a:solidFill>
                            <a:srgbClr val="000000"/>
                          </a:solidFill>
                          <a:effectLst/>
                          <a:latin typeface="Barlow" panose="00000500000000000000" pitchFamily="2" charset="0"/>
                        </a:rPr>
                        <a:t>Religious bodies/organisations</a:t>
                      </a:r>
                    </a:p>
                  </a:txBody>
                  <a:tcPr marL="72000" marR="72000" marT="708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6</a:t>
                      </a:r>
                    </a:p>
                  </a:txBody>
                  <a:tcPr marL="7082" marR="7082" marT="708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6</a:t>
                      </a:r>
                    </a:p>
                  </a:txBody>
                  <a:tcPr marL="7082" marR="7082" marT="7082"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5</a:t>
                      </a:r>
                    </a:p>
                  </a:txBody>
                  <a:tcPr marL="7082" marR="7082" marT="708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7</a:t>
                      </a:r>
                    </a:p>
                  </a:txBody>
                  <a:tcPr marL="7082" marR="7082" marT="708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6</a:t>
                      </a:r>
                    </a:p>
                  </a:txBody>
                  <a:tcPr marL="7082" marR="7082" marT="708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8</a:t>
                      </a:r>
                    </a:p>
                  </a:txBody>
                  <a:tcPr marL="7082" marR="7082" marT="708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0" i="0" u="none" strike="noStrike" dirty="0">
                          <a:solidFill>
                            <a:srgbClr val="000000"/>
                          </a:solidFill>
                          <a:effectLst/>
                          <a:latin typeface="Barlow" panose="00000500000000000000" pitchFamily="2" charset="0"/>
                        </a:rPr>
                        <a:t>3</a:t>
                      </a:r>
                    </a:p>
                  </a:txBody>
                  <a:tcPr marL="7082" marR="7082" marT="708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B3B5"/>
                    </a:solidFill>
                  </a:tcPr>
                </a:tc>
                <a:extLst>
                  <a:ext uri="{0D108BD9-81ED-4DB2-BD59-A6C34878D82A}">
                    <a16:rowId xmlns:a16="http://schemas.microsoft.com/office/drawing/2014/main" val="2237530939"/>
                  </a:ext>
                </a:extLst>
              </a:tr>
            </a:tbl>
          </a:graphicData>
        </a:graphic>
      </p:graphicFrame>
    </p:spTree>
    <p:extLst>
      <p:ext uri="{BB962C8B-B14F-4D97-AF65-F5344CB8AC3E}">
        <p14:creationId xmlns:p14="http://schemas.microsoft.com/office/powerpoint/2010/main" val="372210492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82522" y="115057"/>
            <a:ext cx="11285432" cy="715669"/>
          </a:xfrm>
        </p:spPr>
        <p:txBody>
          <a:bodyPr lIns="91440" tIns="45720" rIns="91440" bIns="45720" anchor="t">
            <a:normAutofit fontScale="90000"/>
          </a:bodyPr>
          <a:lstStyle/>
          <a:p>
            <a:br>
              <a:rPr lang="en-IE"/>
            </a:br>
            <a:r>
              <a:rPr lang="en-IE"/>
              <a:t>Incidence of Travelling to Developing Country</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p:txBody>
          <a:bodyPr>
            <a:noAutofit/>
          </a:bodyPr>
          <a:lstStyle/>
          <a:p>
            <a:pPr marL="357188" indent="-357188">
              <a:lnSpc>
                <a:spcPct val="100000"/>
              </a:lnSpc>
              <a:spcBef>
                <a:spcPts val="0"/>
              </a:spcBef>
            </a:pPr>
            <a:r>
              <a:rPr lang="en-US" sz="1400">
                <a:latin typeface="Barlow" panose="00000500000000000000" pitchFamily="2" charset="0"/>
              </a:rPr>
              <a:t>1 in 3 have travelled to a developing country, </a:t>
            </a:r>
            <a:r>
              <a:rPr lang="en-US" sz="1400" dirty="0">
                <a:latin typeface="Barlow" panose="00000500000000000000" pitchFamily="2" charset="0"/>
              </a:rPr>
              <a:t>remaining steady when </a:t>
            </a:r>
            <a:r>
              <a:rPr lang="en-US" sz="1400">
                <a:latin typeface="Barlow" panose="00000500000000000000" pitchFamily="2" charset="0"/>
              </a:rPr>
              <a:t>compared to </a:t>
            </a:r>
            <a:r>
              <a:rPr lang="en-US" sz="1400" dirty="0">
                <a:latin typeface="Barlow" panose="00000500000000000000" pitchFamily="2" charset="0"/>
              </a:rPr>
              <a:t>August 2024</a:t>
            </a:r>
            <a:r>
              <a:rPr lang="en-US" sz="1400">
                <a:latin typeface="Barlow" panose="00000500000000000000" pitchFamily="2" charset="0"/>
              </a:rPr>
              <a:t>.</a:t>
            </a:r>
            <a:r>
              <a:rPr lang="en-US" sz="1400" dirty="0">
                <a:latin typeface="Barlow" panose="00000500000000000000" pitchFamily="2" charset="0"/>
              </a:rPr>
              <a:t> </a:t>
            </a:r>
            <a:r>
              <a:rPr lang="en-US" sz="1400">
                <a:latin typeface="Barlow" panose="00000500000000000000" pitchFamily="2" charset="0"/>
              </a:rPr>
              <a:t> </a:t>
            </a:r>
            <a:endParaRPr lang="en-IE" sz="1200">
              <a:latin typeface="Barlow" panose="00000500000000000000" pitchFamily="2" charset="0"/>
            </a:endParaRPr>
          </a:p>
        </p:txBody>
      </p:sp>
      <p:sp>
        <p:nvSpPr>
          <p:cNvPr id="11" name="Text Placeholder 10">
            <a:extLst>
              <a:ext uri="{FF2B5EF4-FFF2-40B4-BE49-F238E27FC236}">
                <a16:creationId xmlns:a16="http://schemas.microsoft.com/office/drawing/2014/main" id="{0120CD63-DB3D-2382-B86F-E9010ACD2E9A}"/>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years- 2002 (Aug ‘24 2,504</a:t>
            </a:r>
            <a:r>
              <a:rPr lang="en-US" sz="1000" dirty="0">
                <a:latin typeface="Barlow" panose="00000500000000000000" pitchFamily="2" charset="0"/>
              </a:rPr>
              <a:t>; </a:t>
            </a:r>
            <a:r>
              <a:rPr lang="en-US" sz="1000">
                <a:latin typeface="Barlow" panose="00000500000000000000" pitchFamily="2" charset="0"/>
              </a:rPr>
              <a:t>Nov 23 N – 2,515, Nov 22 N – 2501; Dec 21 N – 2,026; Feb 21 N – 3,008)</a:t>
            </a:r>
          </a:p>
          <a:p>
            <a:r>
              <a:rPr lang="en-US" sz="1000">
                <a:latin typeface="Barlow" panose="00000500000000000000" pitchFamily="2" charset="0"/>
              </a:rPr>
              <a:t>Q.28 Have you ever travelled overseas to a developing country?</a:t>
            </a:r>
            <a:endParaRPr lang="en-IE" sz="1000">
              <a:latin typeface="Barlow" panose="00000500000000000000" pitchFamily="2" charset="0"/>
            </a:endParaRPr>
          </a:p>
          <a:p>
            <a:endParaRPr lang="en-IE" sz="1000"/>
          </a:p>
        </p:txBody>
      </p:sp>
      <p:graphicFrame>
        <p:nvGraphicFramePr>
          <p:cNvPr id="8" name="Chart 7">
            <a:extLst>
              <a:ext uri="{FF2B5EF4-FFF2-40B4-BE49-F238E27FC236}">
                <a16:creationId xmlns:a16="http://schemas.microsoft.com/office/drawing/2014/main" id="{32342CAD-6A0B-4492-899C-B27478290C6A}"/>
              </a:ext>
            </a:extLst>
          </p:cNvPr>
          <p:cNvGraphicFramePr/>
          <p:nvPr>
            <p:extLst>
              <p:ext uri="{D42A27DB-BD31-4B8C-83A1-F6EECF244321}">
                <p14:modId xmlns:p14="http://schemas.microsoft.com/office/powerpoint/2010/main" val="835900809"/>
              </p:ext>
            </p:extLst>
          </p:nvPr>
        </p:nvGraphicFramePr>
        <p:xfrm>
          <a:off x="2239870" y="1958610"/>
          <a:ext cx="7175978" cy="427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B375BF56-2699-4304-BA1A-DEFF46D43236}"/>
              </a:ext>
            </a:extLst>
          </p:cNvPr>
          <p:cNvGraphicFramePr>
            <a:graphicFrameLocks noGrp="1"/>
          </p:cNvGraphicFramePr>
          <p:nvPr/>
        </p:nvGraphicFramePr>
        <p:xfrm>
          <a:off x="852049" y="2659109"/>
          <a:ext cx="1478277" cy="1674277"/>
        </p:xfrm>
        <a:graphic>
          <a:graphicData uri="http://schemas.openxmlformats.org/drawingml/2006/table">
            <a:tbl>
              <a:tblPr>
                <a:tableStyleId>{5C22544A-7EE6-4342-B048-85BDC9FD1C3A}</a:tableStyleId>
              </a:tblPr>
              <a:tblGrid>
                <a:gridCol w="1478277">
                  <a:extLst>
                    <a:ext uri="{9D8B030D-6E8A-4147-A177-3AD203B41FA5}">
                      <a16:colId xmlns:a16="http://schemas.microsoft.com/office/drawing/2014/main" val="2192328915"/>
                    </a:ext>
                  </a:extLst>
                </a:gridCol>
              </a:tblGrid>
              <a:tr h="1116112">
                <a:tc>
                  <a:txBody>
                    <a:bodyPr/>
                    <a:lstStyle/>
                    <a:p>
                      <a:pPr algn="r" fontAlgn="t"/>
                      <a:r>
                        <a:rPr lang="en-IE" sz="1200" u="none" strike="noStrike">
                          <a:effectLst/>
                        </a:rPr>
                        <a:t>Yes</a:t>
                      </a:r>
                      <a:endParaRPr lang="en-IE" sz="1200" b="0" i="0" u="none" strike="noStrike">
                        <a:solidFill>
                          <a:srgbClr val="000000"/>
                        </a:solidFill>
                        <a:effectLst/>
                        <a:latin typeface="Barlow" panose="00000500000000000000" pitchFamily="2"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426720">
                <a:tc>
                  <a:txBody>
                    <a:bodyPr/>
                    <a:lstStyle/>
                    <a:p>
                      <a:pPr algn="r" fontAlgn="t"/>
                      <a:endParaRPr lang="en-IE" sz="1200" u="none" strike="noStrike">
                        <a:effectLst/>
                      </a:endParaRPr>
                    </a:p>
                    <a:p>
                      <a:pPr algn="r" fontAlgn="t"/>
                      <a:endParaRPr lang="en-IE" sz="1200" u="none" strike="noStrike">
                        <a:effectLst/>
                      </a:endParaRPr>
                    </a:p>
                    <a:p>
                      <a:pPr algn="r" fontAlgn="t"/>
                      <a:r>
                        <a:rPr lang="en-IE" sz="1200" b="0" i="0" u="none" strike="noStrike">
                          <a:solidFill>
                            <a:srgbClr val="000000"/>
                          </a:solidFill>
                          <a:effectLst/>
                          <a:latin typeface="Barlow" panose="00000500000000000000" pitchFamily="2" charset="0"/>
                        </a:rPr>
                        <a:t>No</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bl>
          </a:graphicData>
        </a:graphic>
      </p:graphicFrame>
      <p:sp>
        <p:nvSpPr>
          <p:cNvPr id="2" name="TextBox 1">
            <a:extLst>
              <a:ext uri="{FF2B5EF4-FFF2-40B4-BE49-F238E27FC236}">
                <a16:creationId xmlns:a16="http://schemas.microsoft.com/office/drawing/2014/main" id="{F47DC6D4-CF98-E9DE-AA9D-33611C626ABC}"/>
              </a:ext>
            </a:extLst>
          </p:cNvPr>
          <p:cNvSpPr txBox="1"/>
          <p:nvPr/>
        </p:nvSpPr>
        <p:spPr>
          <a:xfrm>
            <a:off x="2639057" y="1561783"/>
            <a:ext cx="612668"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Feb 21</a:t>
            </a:r>
          </a:p>
          <a:p>
            <a:pPr algn="ctr"/>
            <a:r>
              <a:rPr lang="en-IE" sz="1200" b="1">
                <a:latin typeface="Barlow" panose="00000500000000000000" pitchFamily="2" charset="0"/>
                <a:cs typeface="Arial" panose="020B0604020202020204" pitchFamily="34" charset="0"/>
              </a:rPr>
              <a:t>%</a:t>
            </a:r>
          </a:p>
        </p:txBody>
      </p:sp>
      <p:sp>
        <p:nvSpPr>
          <p:cNvPr id="4" name="TextBox 3">
            <a:extLst>
              <a:ext uri="{FF2B5EF4-FFF2-40B4-BE49-F238E27FC236}">
                <a16:creationId xmlns:a16="http://schemas.microsoft.com/office/drawing/2014/main" id="{7125E9D2-70FC-FC6D-BFD0-C5EBEA4EEF26}"/>
              </a:ext>
            </a:extLst>
          </p:cNvPr>
          <p:cNvSpPr txBox="1"/>
          <p:nvPr/>
        </p:nvSpPr>
        <p:spPr>
          <a:xfrm>
            <a:off x="3717320" y="1561783"/>
            <a:ext cx="775847" cy="461665"/>
          </a:xfrm>
          <a:prstGeom prst="rect">
            <a:avLst/>
          </a:prstGeom>
          <a:noFill/>
        </p:spPr>
        <p:txBody>
          <a:bodyPr wrap="square" rtlCol="0">
            <a:spAutoFit/>
          </a:bodyPr>
          <a:lstStyle/>
          <a:p>
            <a:pPr algn="ctr"/>
            <a:r>
              <a:rPr lang="en-IE" sz="1200" b="1">
                <a:latin typeface="Barlow" panose="00000500000000000000" pitchFamily="2" charset="0"/>
                <a:cs typeface="Arial" panose="020B0604020202020204" pitchFamily="34" charset="0"/>
              </a:rPr>
              <a:t>Dec 21</a:t>
            </a:r>
          </a:p>
          <a:p>
            <a:pPr algn="ctr"/>
            <a:r>
              <a:rPr lang="en-IE" sz="1200" b="1">
                <a:latin typeface="Barlow" panose="00000500000000000000" pitchFamily="2" charset="0"/>
                <a:cs typeface="Arial" panose="020B0604020202020204" pitchFamily="34" charset="0"/>
              </a:rPr>
              <a:t>%</a:t>
            </a:r>
          </a:p>
        </p:txBody>
      </p:sp>
      <p:sp>
        <p:nvSpPr>
          <p:cNvPr id="10" name="TextBox 9">
            <a:extLst>
              <a:ext uri="{FF2B5EF4-FFF2-40B4-BE49-F238E27FC236}">
                <a16:creationId xmlns:a16="http://schemas.microsoft.com/office/drawing/2014/main" id="{195829BE-9ADA-2B3E-1C04-A19447CAFE5E}"/>
              </a:ext>
            </a:extLst>
          </p:cNvPr>
          <p:cNvSpPr txBox="1"/>
          <p:nvPr/>
        </p:nvSpPr>
        <p:spPr>
          <a:xfrm>
            <a:off x="4811690" y="1561783"/>
            <a:ext cx="863743" cy="461665"/>
          </a:xfrm>
          <a:prstGeom prst="rect">
            <a:avLst/>
          </a:prstGeom>
          <a:noFill/>
        </p:spPr>
        <p:txBody>
          <a:bodyPr wrap="square" rtlCol="0">
            <a:spAutoFit/>
          </a:bodyPr>
          <a:lstStyle/>
          <a:p>
            <a:pPr algn="ctr"/>
            <a:r>
              <a:rPr lang="en-IE" sz="1200" b="1">
                <a:latin typeface="Barlow" panose="00000500000000000000" pitchFamily="2" charset="0"/>
                <a:cs typeface="Arial" panose="020B0604020202020204" pitchFamily="34" charset="0"/>
              </a:rPr>
              <a:t>Nov 22</a:t>
            </a:r>
          </a:p>
          <a:p>
            <a:pPr algn="ctr"/>
            <a:r>
              <a:rPr lang="en-IE" sz="1200" b="1">
                <a:latin typeface="Barlow" panose="00000500000000000000" pitchFamily="2" charset="0"/>
                <a:cs typeface="Arial" panose="020B0604020202020204" pitchFamily="34" charset="0"/>
              </a:rPr>
              <a:t>%</a:t>
            </a:r>
          </a:p>
        </p:txBody>
      </p:sp>
      <p:sp>
        <p:nvSpPr>
          <p:cNvPr id="6" name="TextBox 5">
            <a:extLst>
              <a:ext uri="{FF2B5EF4-FFF2-40B4-BE49-F238E27FC236}">
                <a16:creationId xmlns:a16="http://schemas.microsoft.com/office/drawing/2014/main" id="{9C4E2EB9-F302-4D9C-B534-8DFDBFF204B4}"/>
              </a:ext>
            </a:extLst>
          </p:cNvPr>
          <p:cNvSpPr txBox="1"/>
          <p:nvPr/>
        </p:nvSpPr>
        <p:spPr>
          <a:xfrm>
            <a:off x="6096000" y="1561783"/>
            <a:ext cx="652743"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Nov 23</a:t>
            </a:r>
          </a:p>
          <a:p>
            <a:pPr algn="ctr"/>
            <a:r>
              <a:rPr lang="en-IE" sz="1200" b="1">
                <a:latin typeface="Barlow" panose="00000500000000000000" pitchFamily="2" charset="0"/>
                <a:cs typeface="Arial" panose="020B0604020202020204" pitchFamily="34" charset="0"/>
              </a:rPr>
              <a:t>%</a:t>
            </a:r>
          </a:p>
        </p:txBody>
      </p:sp>
      <p:sp>
        <p:nvSpPr>
          <p:cNvPr id="13" name="Text Placeholder 2">
            <a:extLst>
              <a:ext uri="{FF2B5EF4-FFF2-40B4-BE49-F238E27FC236}">
                <a16:creationId xmlns:a16="http://schemas.microsoft.com/office/drawing/2014/main" id="{0A2A21A8-9713-52C6-CB4C-9646B6F88175}"/>
              </a:ext>
            </a:extLst>
          </p:cNvPr>
          <p:cNvSpPr txBox="1">
            <a:spLocks/>
          </p:cNvSpPr>
          <p:nvPr/>
        </p:nvSpPr>
        <p:spPr>
          <a:xfrm>
            <a:off x="258898" y="62519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14" name="TextBox 13">
            <a:extLst>
              <a:ext uri="{FF2B5EF4-FFF2-40B4-BE49-F238E27FC236}">
                <a16:creationId xmlns:a16="http://schemas.microsoft.com/office/drawing/2014/main" id="{BD97E5D0-C20E-EE7A-E1B3-DABA08D55E87}"/>
              </a:ext>
            </a:extLst>
          </p:cNvPr>
          <p:cNvSpPr txBox="1"/>
          <p:nvPr/>
        </p:nvSpPr>
        <p:spPr>
          <a:xfrm>
            <a:off x="7250893" y="1561783"/>
            <a:ext cx="665567"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Aug 24</a:t>
            </a:r>
          </a:p>
          <a:p>
            <a:pPr algn="ctr"/>
            <a:r>
              <a:rPr lang="en-IE" sz="1200" b="1">
                <a:latin typeface="Barlow" panose="00000500000000000000" pitchFamily="2" charset="0"/>
                <a:cs typeface="Arial" panose="020B0604020202020204" pitchFamily="34" charset="0"/>
              </a:rPr>
              <a:t>%</a:t>
            </a:r>
          </a:p>
        </p:txBody>
      </p:sp>
      <p:sp>
        <p:nvSpPr>
          <p:cNvPr id="20" name="TextBox 19">
            <a:extLst>
              <a:ext uri="{FF2B5EF4-FFF2-40B4-BE49-F238E27FC236}">
                <a16:creationId xmlns:a16="http://schemas.microsoft.com/office/drawing/2014/main" id="{35F2A8CA-7F90-AA41-9781-97D019116B5A}"/>
              </a:ext>
            </a:extLst>
          </p:cNvPr>
          <p:cNvSpPr txBox="1"/>
          <p:nvPr/>
        </p:nvSpPr>
        <p:spPr>
          <a:xfrm>
            <a:off x="8338179" y="1561783"/>
            <a:ext cx="655949" cy="461665"/>
          </a:xfrm>
          <a:prstGeom prst="rect">
            <a:avLst/>
          </a:prstGeom>
          <a:noFill/>
        </p:spPr>
        <p:txBody>
          <a:bodyPr wrap="none" rtlCol="0">
            <a:spAutoFit/>
          </a:bodyPr>
          <a:lstStyle/>
          <a:p>
            <a:pPr algn="ctr"/>
            <a:r>
              <a:rPr lang="en-IE" sz="1200" b="1">
                <a:latin typeface="Barlow" panose="00000500000000000000" pitchFamily="2" charset="0"/>
                <a:cs typeface="Arial" panose="020B0604020202020204" pitchFamily="34" charset="0"/>
              </a:rPr>
              <a:t>Aug 25</a:t>
            </a:r>
          </a:p>
          <a:p>
            <a:pPr algn="ctr"/>
            <a:r>
              <a:rPr lang="en-IE" sz="1200" b="1">
                <a:latin typeface="Barlow" panose="00000500000000000000" pitchFamily="2" charset="0"/>
                <a:cs typeface="Arial" panose="020B0604020202020204" pitchFamily="34" charset="0"/>
              </a:rPr>
              <a:t>%</a:t>
            </a:r>
          </a:p>
        </p:txBody>
      </p:sp>
    </p:spTree>
    <p:extLst>
      <p:ext uri="{BB962C8B-B14F-4D97-AF65-F5344CB8AC3E}">
        <p14:creationId xmlns:p14="http://schemas.microsoft.com/office/powerpoint/2010/main" val="415598141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4">
            <a:extLst>
              <a:ext uri="{FF2B5EF4-FFF2-40B4-BE49-F238E27FC236}">
                <a16:creationId xmlns:a16="http://schemas.microsoft.com/office/drawing/2014/main" id="{DD97526B-393C-402A-02AC-D6FF52943F5F}"/>
              </a:ext>
            </a:extLst>
          </p:cNvPr>
          <p:cNvSpPr>
            <a:spLocks noGrp="1"/>
          </p:cNvSpPr>
          <p:nvPr>
            <p:ph type="title"/>
          </p:nvPr>
        </p:nvSpPr>
        <p:spPr>
          <a:xfrm>
            <a:off x="432000" y="1350000"/>
            <a:ext cx="6095800" cy="1610016"/>
          </a:xfrm>
        </p:spPr>
        <p:txBody>
          <a:bodyPr/>
          <a:lstStyle/>
          <a:p>
            <a:r>
              <a:rPr lang="en-GB"/>
              <a:t>Main findings</a:t>
            </a:r>
          </a:p>
        </p:txBody>
      </p:sp>
      <p:sp>
        <p:nvSpPr>
          <p:cNvPr id="3" name="Text Placeholder 2">
            <a:extLst>
              <a:ext uri="{FF2B5EF4-FFF2-40B4-BE49-F238E27FC236}">
                <a16:creationId xmlns:a16="http://schemas.microsoft.com/office/drawing/2014/main" id="{FEB2DAB9-6DE6-316E-143C-908FC7980C30}"/>
              </a:ext>
            </a:extLst>
          </p:cNvPr>
          <p:cNvSpPr>
            <a:spLocks noGrp="1"/>
          </p:cNvSpPr>
          <p:nvPr>
            <p:ph type="body" sz="quarter" idx="10"/>
          </p:nvPr>
        </p:nvSpPr>
        <p:spPr>
          <a:xfrm>
            <a:off x="9148762" y="1032463"/>
            <a:ext cx="2600325" cy="1820863"/>
          </a:xfrm>
        </p:spPr>
        <p:txBody>
          <a:bodyPr/>
          <a:lstStyle/>
          <a:p>
            <a:endParaRPr lang="en-GB" noProof="0"/>
          </a:p>
          <a:p>
            <a:endParaRPr lang="en-GB"/>
          </a:p>
        </p:txBody>
      </p:sp>
      <p:sp>
        <p:nvSpPr>
          <p:cNvPr id="14" name="Freeform: Shape 13">
            <a:extLst>
              <a:ext uri="{FF2B5EF4-FFF2-40B4-BE49-F238E27FC236}">
                <a16:creationId xmlns:a16="http://schemas.microsoft.com/office/drawing/2014/main" id="{DE9A9BA0-2D58-2F62-2B8E-E3F0B6A5705E}"/>
              </a:ext>
              <a:ext uri="{C183D7F6-B498-43B3-948B-1728B52AA6E4}">
                <adec:decorative xmlns:adec="http://schemas.microsoft.com/office/drawing/2017/decorative" val="1"/>
              </a:ext>
            </a:extLst>
          </p:cNvPr>
          <p:cNvSpPr/>
          <p:nvPr/>
        </p:nvSpPr>
        <p:spPr>
          <a:xfrm rot="8100000">
            <a:off x="8422385" y="5570679"/>
            <a:ext cx="3313714" cy="849494"/>
          </a:xfrm>
          <a:custGeom>
            <a:avLst/>
            <a:gdLst>
              <a:gd name="connsiteX0" fmla="*/ 2464220 w 3313714"/>
              <a:gd name="connsiteY0" fmla="*/ 0 h 849494"/>
              <a:gd name="connsiteX1" fmla="*/ 3313714 w 3313714"/>
              <a:gd name="connsiteY1" fmla="*/ 849494 h 849494"/>
              <a:gd name="connsiteX2" fmla="*/ 849494 w 3313714"/>
              <a:gd name="connsiteY2" fmla="*/ 849494 h 849494"/>
              <a:gd name="connsiteX3" fmla="*/ 0 w 3313714"/>
              <a:gd name="connsiteY3" fmla="*/ 0 h 849494"/>
            </a:gdLst>
            <a:ahLst/>
            <a:cxnLst>
              <a:cxn ang="0">
                <a:pos x="connsiteX0" y="connsiteY0"/>
              </a:cxn>
              <a:cxn ang="0">
                <a:pos x="connsiteX1" y="connsiteY1"/>
              </a:cxn>
              <a:cxn ang="0">
                <a:pos x="connsiteX2" y="connsiteY2"/>
              </a:cxn>
              <a:cxn ang="0">
                <a:pos x="connsiteX3" y="connsiteY3"/>
              </a:cxn>
            </a:cxnLst>
            <a:rect l="l" t="t" r="r" b="b"/>
            <a:pathLst>
              <a:path w="3313714" h="849494">
                <a:moveTo>
                  <a:pt x="2464220" y="0"/>
                </a:moveTo>
                <a:lnTo>
                  <a:pt x="3313714" y="849494"/>
                </a:lnTo>
                <a:lnTo>
                  <a:pt x="849494" y="849494"/>
                </a:lnTo>
                <a:lnTo>
                  <a:pt x="0" y="0"/>
                </a:lnTo>
                <a:close/>
              </a:path>
            </a:pathLst>
          </a:custGeom>
          <a:solidFill>
            <a:srgbClr val="2DB5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Barlow"/>
              <a:ea typeface="+mn-ea"/>
              <a:cs typeface="+mn-cs"/>
            </a:endParaRPr>
          </a:p>
        </p:txBody>
      </p:sp>
    </p:spTree>
    <p:extLst>
      <p:ext uri="{BB962C8B-B14F-4D97-AF65-F5344CB8AC3E}">
        <p14:creationId xmlns:p14="http://schemas.microsoft.com/office/powerpoint/2010/main" val="9936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sz="2700"/>
              <a:t>Incidence of Travelling to Developing Country x Segments </a:t>
            </a: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9341700" cy="608890"/>
          </a:xfrm>
        </p:spPr>
        <p:txBody>
          <a:bodyPr>
            <a:normAutofit/>
          </a:bodyPr>
          <a:lstStyle/>
          <a:p>
            <a:r>
              <a:rPr lang="en-US" sz="1400"/>
              <a:t>Global citizens are much more likely to have travelled to a developing country.</a:t>
            </a:r>
            <a:endParaRPr lang="en-IE" sz="1400"/>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143360"/>
            <a:ext cx="5750775" cy="333425"/>
          </a:xfrm>
        </p:spPr>
        <p:txBody>
          <a:bodyPr>
            <a:noAutofit/>
          </a:bodyPr>
          <a:lstStyle/>
          <a:p>
            <a:pPr marL="357188" indent="-357188">
              <a:lnSpc>
                <a:spcPct val="100000"/>
              </a:lnSpc>
            </a:pPr>
            <a:r>
              <a:rPr lang="en-IE" sz="900"/>
              <a:t>Base: All Adults</a:t>
            </a:r>
            <a:r>
              <a:rPr lang="en-US" sz="900"/>
              <a:t> aged 18+ years- 2,002</a:t>
            </a:r>
          </a:p>
          <a:p>
            <a:pPr marL="357188" indent="-357188">
              <a:lnSpc>
                <a:spcPct val="100000"/>
              </a:lnSpc>
              <a:spcBef>
                <a:spcPts val="0"/>
              </a:spcBef>
            </a:pPr>
            <a:r>
              <a:rPr lang="en-US" sz="900"/>
              <a:t>Q.28 Have you ever travelled overseas to a developing country?</a:t>
            </a:r>
            <a:r>
              <a:rPr lang="en-IE" sz="900"/>
              <a:t> </a:t>
            </a:r>
          </a:p>
        </p:txBody>
      </p:sp>
      <p:graphicFrame>
        <p:nvGraphicFramePr>
          <p:cNvPr id="20" name="Chart 19">
            <a:extLst>
              <a:ext uri="{FF2B5EF4-FFF2-40B4-BE49-F238E27FC236}">
                <a16:creationId xmlns:a16="http://schemas.microsoft.com/office/drawing/2014/main" id="{667E46A0-A14F-4C77-B276-3346836F204F}"/>
              </a:ext>
            </a:extLst>
          </p:cNvPr>
          <p:cNvGraphicFramePr/>
          <p:nvPr>
            <p:extLst>
              <p:ext uri="{D42A27DB-BD31-4B8C-83A1-F6EECF244321}">
                <p14:modId xmlns:p14="http://schemas.microsoft.com/office/powerpoint/2010/main" val="3286610719"/>
              </p:ext>
            </p:extLst>
          </p:nvPr>
        </p:nvGraphicFramePr>
        <p:xfrm>
          <a:off x="2480744" y="2300554"/>
          <a:ext cx="8246959"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nvGraphicFramePr>
        <p:xfrm>
          <a:off x="450597" y="2928967"/>
          <a:ext cx="2030148" cy="2475590"/>
        </p:xfrm>
        <a:graphic>
          <a:graphicData uri="http://schemas.openxmlformats.org/drawingml/2006/table">
            <a:tbl>
              <a:tblPr>
                <a:tableStyleId>{5C22544A-7EE6-4342-B048-85BDC9FD1C3A}</a:tableStyleId>
              </a:tblPr>
              <a:tblGrid>
                <a:gridCol w="2030148">
                  <a:extLst>
                    <a:ext uri="{9D8B030D-6E8A-4147-A177-3AD203B41FA5}">
                      <a16:colId xmlns:a16="http://schemas.microsoft.com/office/drawing/2014/main" val="2192328915"/>
                    </a:ext>
                  </a:extLst>
                </a:gridCol>
              </a:tblGrid>
              <a:tr h="1503180">
                <a:tc>
                  <a:txBody>
                    <a:bodyPr/>
                    <a:lstStyle/>
                    <a:p>
                      <a:pPr algn="r" fontAlgn="t"/>
                      <a:r>
                        <a:rPr lang="en-IE" sz="1200" b="0" i="0" u="none" strike="noStrike">
                          <a:solidFill>
                            <a:srgbClr val="000000"/>
                          </a:solidFill>
                          <a:effectLst/>
                          <a:latin typeface="+mn-lt"/>
                        </a:rPr>
                        <a:t>Yes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72410">
                <a:tc>
                  <a:txBody>
                    <a:bodyPr/>
                    <a:lstStyle/>
                    <a:p>
                      <a:pPr algn="r" fontAlgn="t"/>
                      <a:r>
                        <a:rPr lang="en-IE" sz="1200" b="0" i="0" u="none" strike="noStrike">
                          <a:solidFill>
                            <a:srgbClr val="000000"/>
                          </a:solidFill>
                          <a:effectLst/>
                          <a:latin typeface="+mn-lt"/>
                        </a:rPr>
                        <a:t>No</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bl>
          </a:graphicData>
        </a:graphic>
      </p:graphicFrame>
      <p:graphicFrame>
        <p:nvGraphicFramePr>
          <p:cNvPr id="6" name="Table 5">
            <a:extLst>
              <a:ext uri="{FF2B5EF4-FFF2-40B4-BE49-F238E27FC236}">
                <a16:creationId xmlns:a16="http://schemas.microsoft.com/office/drawing/2014/main" id="{70403D51-11B2-5918-988D-6E04DE3E1265}"/>
              </a:ext>
            </a:extLst>
          </p:cNvPr>
          <p:cNvGraphicFramePr>
            <a:graphicFrameLocks noGrp="1"/>
          </p:cNvGraphicFramePr>
          <p:nvPr>
            <p:extLst>
              <p:ext uri="{D42A27DB-BD31-4B8C-83A1-F6EECF244321}">
                <p14:modId xmlns:p14="http://schemas.microsoft.com/office/powerpoint/2010/main" val="2066143685"/>
              </p:ext>
            </p:extLst>
          </p:nvPr>
        </p:nvGraphicFramePr>
        <p:xfrm>
          <a:off x="2600247" y="1657982"/>
          <a:ext cx="7972496" cy="781050"/>
        </p:xfrm>
        <a:graphic>
          <a:graphicData uri="http://schemas.openxmlformats.org/drawingml/2006/table">
            <a:tbl>
              <a:tblPr>
                <a:tableStyleId>{5C22544A-7EE6-4342-B048-85BDC9FD1C3A}</a:tableStyleId>
              </a:tblPr>
              <a:tblGrid>
                <a:gridCol w="996562">
                  <a:extLst>
                    <a:ext uri="{9D8B030D-6E8A-4147-A177-3AD203B41FA5}">
                      <a16:colId xmlns:a16="http://schemas.microsoft.com/office/drawing/2014/main" val="4283481718"/>
                    </a:ext>
                  </a:extLst>
                </a:gridCol>
                <a:gridCol w="996562">
                  <a:extLst>
                    <a:ext uri="{9D8B030D-6E8A-4147-A177-3AD203B41FA5}">
                      <a16:colId xmlns:a16="http://schemas.microsoft.com/office/drawing/2014/main" val="168885536"/>
                    </a:ext>
                  </a:extLst>
                </a:gridCol>
                <a:gridCol w="996562">
                  <a:extLst>
                    <a:ext uri="{9D8B030D-6E8A-4147-A177-3AD203B41FA5}">
                      <a16:colId xmlns:a16="http://schemas.microsoft.com/office/drawing/2014/main" val="746003772"/>
                    </a:ext>
                  </a:extLst>
                </a:gridCol>
                <a:gridCol w="996562">
                  <a:extLst>
                    <a:ext uri="{9D8B030D-6E8A-4147-A177-3AD203B41FA5}">
                      <a16:colId xmlns:a16="http://schemas.microsoft.com/office/drawing/2014/main" val="1779795731"/>
                    </a:ext>
                  </a:extLst>
                </a:gridCol>
                <a:gridCol w="996562">
                  <a:extLst>
                    <a:ext uri="{9D8B030D-6E8A-4147-A177-3AD203B41FA5}">
                      <a16:colId xmlns:a16="http://schemas.microsoft.com/office/drawing/2014/main" val="2225951611"/>
                    </a:ext>
                  </a:extLst>
                </a:gridCol>
                <a:gridCol w="996562">
                  <a:extLst>
                    <a:ext uri="{9D8B030D-6E8A-4147-A177-3AD203B41FA5}">
                      <a16:colId xmlns:a16="http://schemas.microsoft.com/office/drawing/2014/main" val="1338766595"/>
                    </a:ext>
                  </a:extLst>
                </a:gridCol>
                <a:gridCol w="996562">
                  <a:extLst>
                    <a:ext uri="{9D8B030D-6E8A-4147-A177-3AD203B41FA5}">
                      <a16:colId xmlns:a16="http://schemas.microsoft.com/office/drawing/2014/main" val="4065578727"/>
                    </a:ext>
                  </a:extLst>
                </a:gridCol>
                <a:gridCol w="996562">
                  <a:extLst>
                    <a:ext uri="{9D8B030D-6E8A-4147-A177-3AD203B41FA5}">
                      <a16:colId xmlns:a16="http://schemas.microsoft.com/office/drawing/2014/main" val="2398399031"/>
                    </a:ext>
                  </a:extLst>
                </a:gridCol>
              </a:tblGrid>
              <a:tr h="514350">
                <a:tc>
                  <a:txBody>
                    <a:bodyPr/>
                    <a:lstStyle/>
                    <a:p>
                      <a:pPr algn="ctr"/>
                      <a:r>
                        <a:rPr lang="en-IE" sz="1100" b="1"/>
                        <a:t>Total</a:t>
                      </a:r>
                    </a:p>
                    <a:p>
                      <a:pPr algn="ctr"/>
                      <a:r>
                        <a:rPr lang="en-IE" sz="1100" b="1"/>
                        <a:t>Aug 25</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endParaRPr lang="en-IE" sz="1100" b="1" i="0" u="none" strike="noStrike">
                        <a:solidFill>
                          <a:srgbClr val="000000"/>
                        </a:solidFill>
                        <a:effectLst/>
                        <a:latin typeface="+mn-lt"/>
                      </a:endParaRP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Disengaged</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rtl="0" fontAlgn="t"/>
                      <a:r>
                        <a:rPr lang="en-IE" sz="1100" b="1" i="0" u="none" strike="noStrike">
                          <a:solidFill>
                            <a:srgbClr val="000000"/>
                          </a:solidFill>
                          <a:effectLst/>
                          <a:latin typeface="+mn-lt"/>
                        </a:rPr>
                        <a:t>Pragmatists</a:t>
                      </a:r>
                    </a:p>
                  </a:txBody>
                  <a:tcPr marL="7621" marR="7621" marT="7621"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3783692"/>
                  </a:ext>
                </a:extLst>
              </a:tr>
              <a:tr h="266700">
                <a:tc>
                  <a:txBody>
                    <a:bodyPr/>
                    <a:lstStyle/>
                    <a:p>
                      <a:pPr algn="ctr" fontAlgn="t"/>
                      <a:r>
                        <a:rPr lang="en-IE" sz="1100" b="0" i="0" u="none" strike="noStrike">
                          <a:solidFill>
                            <a:srgbClr val="000000"/>
                          </a:solidFill>
                          <a:effectLst/>
                          <a:latin typeface="Barlow" panose="00000500000000000000" pitchFamily="2" charset="0"/>
                        </a:rPr>
                        <a: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r>
                        <a:rPr lang="en-IE" sz="1100" u="none" strike="noStrike">
                          <a:effectLst/>
                        </a:rPr>
                        <a:t>%</a:t>
                      </a:r>
                      <a:endParaRPr lang="en-IE" sz="1100" b="0" i="0" u="none" strike="noStrike">
                        <a:solidFill>
                          <a:srgbClr val="000000"/>
                        </a:solidFill>
                        <a:effectLst/>
                        <a:latin typeface="Barlow" panose="00000500000000000000" pitchFamily="2"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3188476"/>
                  </a:ext>
                </a:extLst>
              </a:tr>
            </a:tbl>
          </a:graphicData>
        </a:graphic>
      </p:graphicFrame>
      <p:grpSp>
        <p:nvGrpSpPr>
          <p:cNvPr id="2" name="Group 1">
            <a:extLst>
              <a:ext uri="{FF2B5EF4-FFF2-40B4-BE49-F238E27FC236}">
                <a16:creationId xmlns:a16="http://schemas.microsoft.com/office/drawing/2014/main" id="{A1E85E5B-155C-BCD5-71DA-80C736F4A05E}"/>
              </a:ext>
            </a:extLst>
          </p:cNvPr>
          <p:cNvGrpSpPr/>
          <p:nvPr/>
        </p:nvGrpSpPr>
        <p:grpSpPr>
          <a:xfrm>
            <a:off x="9578447" y="755940"/>
            <a:ext cx="2359232" cy="246221"/>
            <a:chOff x="9641528" y="618763"/>
            <a:chExt cx="2436173" cy="321154"/>
          </a:xfrm>
        </p:grpSpPr>
        <p:sp>
          <p:nvSpPr>
            <p:cNvPr id="4" name="TextBox 3">
              <a:extLst>
                <a:ext uri="{FF2B5EF4-FFF2-40B4-BE49-F238E27FC236}">
                  <a16:creationId xmlns:a16="http://schemas.microsoft.com/office/drawing/2014/main" id="{F9FDDDD3-37E3-F791-9AB7-3DD6A6129052}"/>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8" name="Oval 7">
              <a:extLst>
                <a:ext uri="{FF2B5EF4-FFF2-40B4-BE49-F238E27FC236}">
                  <a16:creationId xmlns:a16="http://schemas.microsoft.com/office/drawing/2014/main" id="{47520713-C0E7-5AAA-8BD5-2F70C903397D}"/>
                </a:ext>
              </a:extLst>
            </p:cNvPr>
            <p:cNvSpPr/>
            <p:nvPr/>
          </p:nvSpPr>
          <p:spPr>
            <a:xfrm>
              <a:off x="9641528" y="682884"/>
              <a:ext cx="403182" cy="217062"/>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grpSp>
      <p:grpSp>
        <p:nvGrpSpPr>
          <p:cNvPr id="9" name="Group 8">
            <a:extLst>
              <a:ext uri="{FF2B5EF4-FFF2-40B4-BE49-F238E27FC236}">
                <a16:creationId xmlns:a16="http://schemas.microsoft.com/office/drawing/2014/main" id="{994FEA8C-3248-97E3-681F-F24EFA6FF6DF}"/>
              </a:ext>
            </a:extLst>
          </p:cNvPr>
          <p:cNvGrpSpPr/>
          <p:nvPr/>
        </p:nvGrpSpPr>
        <p:grpSpPr>
          <a:xfrm>
            <a:off x="9578447" y="1096349"/>
            <a:ext cx="2359232" cy="246221"/>
            <a:chOff x="9641528" y="618763"/>
            <a:chExt cx="2436173" cy="321154"/>
          </a:xfrm>
        </p:grpSpPr>
        <p:sp>
          <p:nvSpPr>
            <p:cNvPr id="10" name="TextBox 9">
              <a:extLst>
                <a:ext uri="{FF2B5EF4-FFF2-40B4-BE49-F238E27FC236}">
                  <a16:creationId xmlns:a16="http://schemas.microsoft.com/office/drawing/2014/main" id="{C067F64E-55FF-D4D4-4408-325C8377975C}"/>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sp>
          <p:nvSpPr>
            <p:cNvPr id="11" name="Oval 10">
              <a:extLst>
                <a:ext uri="{FF2B5EF4-FFF2-40B4-BE49-F238E27FC236}">
                  <a16:creationId xmlns:a16="http://schemas.microsoft.com/office/drawing/2014/main" id="{D80DD338-15AE-F008-FC9C-A66A1FD70A91}"/>
                </a:ext>
              </a:extLst>
            </p:cNvPr>
            <p:cNvSpPr/>
            <p:nvPr/>
          </p:nvSpPr>
          <p:spPr>
            <a:xfrm>
              <a:off x="9641528" y="682884"/>
              <a:ext cx="403182" cy="217062"/>
            </a:xfrm>
            <a:prstGeom prst="ellipse">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grpSp>
      <p:sp>
        <p:nvSpPr>
          <p:cNvPr id="13" name="Oval 12">
            <a:extLst>
              <a:ext uri="{FF2B5EF4-FFF2-40B4-BE49-F238E27FC236}">
                <a16:creationId xmlns:a16="http://schemas.microsoft.com/office/drawing/2014/main" id="{199DE28A-406B-09D7-3BD0-0391FBDA7651}"/>
              </a:ext>
            </a:extLst>
          </p:cNvPr>
          <p:cNvSpPr/>
          <p:nvPr/>
        </p:nvSpPr>
        <p:spPr>
          <a:xfrm>
            <a:off x="8906495" y="3063272"/>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Oval 13">
            <a:extLst>
              <a:ext uri="{FF2B5EF4-FFF2-40B4-BE49-F238E27FC236}">
                <a16:creationId xmlns:a16="http://schemas.microsoft.com/office/drawing/2014/main" id="{A9490185-54E3-AF6F-E713-3F864ECF6BE0}"/>
              </a:ext>
            </a:extLst>
          </p:cNvPr>
          <p:cNvSpPr/>
          <p:nvPr/>
        </p:nvSpPr>
        <p:spPr>
          <a:xfrm>
            <a:off x="6854414" y="4177385"/>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C84692FA-18CF-C96F-29AA-F0E1D76E1DB6}"/>
              </a:ext>
            </a:extLst>
          </p:cNvPr>
          <p:cNvSpPr/>
          <p:nvPr/>
        </p:nvSpPr>
        <p:spPr>
          <a:xfrm>
            <a:off x="7875692" y="4143986"/>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Oval 15">
            <a:extLst>
              <a:ext uri="{FF2B5EF4-FFF2-40B4-BE49-F238E27FC236}">
                <a16:creationId xmlns:a16="http://schemas.microsoft.com/office/drawing/2014/main" id="{54282316-BCD7-CD58-CBA1-0CE114091115}"/>
              </a:ext>
            </a:extLst>
          </p:cNvPr>
          <p:cNvSpPr/>
          <p:nvPr/>
        </p:nvSpPr>
        <p:spPr>
          <a:xfrm>
            <a:off x="9919854" y="4157237"/>
            <a:ext cx="403761" cy="370620"/>
          </a:xfrm>
          <a:prstGeom prst="ellipse">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Oval 17">
            <a:extLst>
              <a:ext uri="{FF2B5EF4-FFF2-40B4-BE49-F238E27FC236}">
                <a16:creationId xmlns:a16="http://schemas.microsoft.com/office/drawing/2014/main" id="{8786756B-968E-9F32-03FC-9F538F8AD470}"/>
              </a:ext>
            </a:extLst>
          </p:cNvPr>
          <p:cNvSpPr/>
          <p:nvPr/>
        </p:nvSpPr>
        <p:spPr>
          <a:xfrm>
            <a:off x="6912983" y="2631896"/>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Oval 18">
            <a:extLst>
              <a:ext uri="{FF2B5EF4-FFF2-40B4-BE49-F238E27FC236}">
                <a16:creationId xmlns:a16="http://schemas.microsoft.com/office/drawing/2014/main" id="{3AE42990-3C63-A84C-DFC0-FC11BECC3DAA}"/>
              </a:ext>
            </a:extLst>
          </p:cNvPr>
          <p:cNvSpPr/>
          <p:nvPr/>
        </p:nvSpPr>
        <p:spPr>
          <a:xfrm>
            <a:off x="7885217" y="2631896"/>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3" name="Oval 22">
            <a:extLst>
              <a:ext uri="{FF2B5EF4-FFF2-40B4-BE49-F238E27FC236}">
                <a16:creationId xmlns:a16="http://schemas.microsoft.com/office/drawing/2014/main" id="{425D6B70-0A5B-3F47-76FA-5992B22E5FD0}"/>
              </a:ext>
            </a:extLst>
          </p:cNvPr>
          <p:cNvSpPr/>
          <p:nvPr/>
        </p:nvSpPr>
        <p:spPr>
          <a:xfrm>
            <a:off x="9915961" y="2618812"/>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94034A74-608E-E0E8-A794-E030B40D230F}"/>
              </a:ext>
            </a:extLst>
          </p:cNvPr>
          <p:cNvSpPr/>
          <p:nvPr/>
        </p:nvSpPr>
        <p:spPr>
          <a:xfrm>
            <a:off x="8916020" y="4594046"/>
            <a:ext cx="403761" cy="370620"/>
          </a:xfrm>
          <a:prstGeom prst="ellipse">
            <a:avLst/>
          </a:prstGeom>
          <a:no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85241655"/>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41F6285-77C2-0741-1FC9-7EF89FFE9EA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60936" y="157589"/>
            <a:ext cx="11950012" cy="715669"/>
          </a:xfrm>
        </p:spPr>
        <p:txBody>
          <a:bodyPr lIns="0" tIns="45720" rIns="91440" bIns="45720" anchor="t">
            <a:normAutofit fontScale="90000"/>
          </a:bodyPr>
          <a:lstStyle/>
          <a:p>
            <a:r>
              <a:rPr lang="en-US"/>
              <a:t>Two in three people are very or fairly concerned about levels of poverty in developing countries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360936" y="669654"/>
            <a:ext cx="11715835" cy="615848"/>
          </a:xfrm>
        </p:spPr>
        <p:txBody>
          <a:bodyPr lIns="0">
            <a:noAutofit/>
          </a:bodyPr>
          <a:lstStyle/>
          <a:p>
            <a:pPr>
              <a:lnSpc>
                <a:spcPct val="100000"/>
              </a:lnSpc>
              <a:spcBef>
                <a:spcPts val="0"/>
              </a:spcBef>
            </a:pPr>
            <a:r>
              <a:rPr lang="en-US" sz="1400"/>
              <a:t>Levels of concern around the levels of poverty in developing countries remain </a:t>
            </a:r>
            <a:r>
              <a:rPr lang="en-US" sz="1400" dirty="0"/>
              <a:t>stable and at a </a:t>
            </a:r>
            <a:r>
              <a:rPr lang="en-US" sz="1400"/>
              <a:t>high</a:t>
            </a:r>
            <a:r>
              <a:rPr lang="en-US" sz="1400" dirty="0"/>
              <a:t> level</a:t>
            </a:r>
            <a:r>
              <a:rPr lang="en-US" sz="1400"/>
              <a:t>. Net concern is higher for women at 71% and </a:t>
            </a:r>
            <a:r>
              <a:rPr lang="en-US" sz="1400" dirty="0"/>
              <a:t>77</a:t>
            </a:r>
            <a:r>
              <a:rPr lang="en-US" sz="1400"/>
              <a:t>% for those aged 65+ years. Disengaged show much less concern, compared to other segments (one in ten). </a:t>
            </a:r>
          </a:p>
          <a:p>
            <a:pPr marL="357188" indent="-357188">
              <a:lnSpc>
                <a:spcPct val="100000"/>
              </a:lnSpc>
              <a:spcBef>
                <a:spcPts val="0"/>
              </a:spcBef>
            </a:pPr>
            <a:endParaRPr lang="en-US" sz="1400"/>
          </a:p>
        </p:txBody>
      </p:sp>
      <p:sp>
        <p:nvSpPr>
          <p:cNvPr id="9" name="Text Placeholder 8">
            <a:extLst>
              <a:ext uri="{FF2B5EF4-FFF2-40B4-BE49-F238E27FC236}">
                <a16:creationId xmlns:a16="http://schemas.microsoft.com/office/drawing/2014/main" id="{558FC30B-FF45-BF0C-0FC1-9704FBA4B4BF}"/>
              </a:ext>
            </a:extLst>
          </p:cNvPr>
          <p:cNvSpPr>
            <a:spLocks noGrp="1"/>
          </p:cNvSpPr>
          <p:nvPr>
            <p:ph type="body" sz="quarter" idx="17"/>
          </p:nvPr>
        </p:nvSpPr>
        <p:spPr>
          <a:xfrm>
            <a:off x="450000" y="6018482"/>
            <a:ext cx="9341700" cy="563616"/>
          </a:xfrm>
        </p:spPr>
        <p:txBody>
          <a:bodyPr/>
          <a:lstStyle/>
          <a:p>
            <a:r>
              <a:rPr lang="en-US">
                <a:latin typeface="Barlow" panose="00000500000000000000" pitchFamily="2" charset="0"/>
              </a:rPr>
              <a:t>Base: All Adults aged 18+ years- 2,002 (Aug ‘24 2,504), (Nov 23 N – 2,515, Nov 22 N – 2501; Dec 21 N – 2,026; Feb 21 N – 3,008)</a:t>
            </a:r>
          </a:p>
          <a:p>
            <a:r>
              <a:rPr lang="en-US">
                <a:latin typeface="Barlow" panose="00000500000000000000" pitchFamily="2" charset="0"/>
              </a:rPr>
              <a:t>Q.29 Which of the following best describes how you feel about levels of poverty in developing countries?</a:t>
            </a:r>
          </a:p>
          <a:p>
            <a:endParaRPr lang="en-IE" sz="900">
              <a:latin typeface="Barlow" panose="00000500000000000000" pitchFamily="2" charset="0"/>
            </a:endParaRPr>
          </a:p>
        </p:txBody>
      </p:sp>
      <p:graphicFrame>
        <p:nvGraphicFramePr>
          <p:cNvPr id="20" name="Chart 19">
            <a:extLst>
              <a:ext uri="{FF2B5EF4-FFF2-40B4-BE49-F238E27FC236}">
                <a16:creationId xmlns:a16="http://schemas.microsoft.com/office/drawing/2014/main" id="{667E46A0-A14F-4C77-B276-3346836F204F}"/>
              </a:ext>
            </a:extLst>
          </p:cNvPr>
          <p:cNvGraphicFramePr/>
          <p:nvPr>
            <p:extLst>
              <p:ext uri="{D42A27DB-BD31-4B8C-83A1-F6EECF244321}">
                <p14:modId xmlns:p14="http://schemas.microsoft.com/office/powerpoint/2010/main" val="3714647303"/>
              </p:ext>
            </p:extLst>
          </p:nvPr>
        </p:nvGraphicFramePr>
        <p:xfrm>
          <a:off x="3702548" y="1826706"/>
          <a:ext cx="5874138"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nvGraphicFramePr>
        <p:xfrm>
          <a:off x="1748888" y="2273597"/>
          <a:ext cx="2030148" cy="2746346"/>
        </p:xfrm>
        <a:graphic>
          <a:graphicData uri="http://schemas.openxmlformats.org/drawingml/2006/table">
            <a:tbl>
              <a:tblPr>
                <a:tableStyleId>{5C22544A-7EE6-4342-B048-85BDC9FD1C3A}</a:tableStyleId>
              </a:tblPr>
              <a:tblGrid>
                <a:gridCol w="2030148">
                  <a:extLst>
                    <a:ext uri="{9D8B030D-6E8A-4147-A177-3AD203B41FA5}">
                      <a16:colId xmlns:a16="http://schemas.microsoft.com/office/drawing/2014/main" val="2192328915"/>
                    </a:ext>
                  </a:extLst>
                </a:gridCol>
              </a:tblGrid>
              <a:tr h="1116112">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70139">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30200">
                <a:tc>
                  <a:txBody>
                    <a:bodyPr/>
                    <a:lstStyle/>
                    <a:p>
                      <a:pPr algn="r" fontAlgn="t"/>
                      <a:r>
                        <a:rPr lang="en-US" sz="1200" b="0" i="0" u="none" strike="noStrike">
                          <a:solidFill>
                            <a:srgbClr val="000000"/>
                          </a:solidFill>
                          <a:effectLst/>
                          <a:latin typeface="Barlow" panose="00000500000000000000" pitchFamily="2" charset="0"/>
                          <a:cs typeface="Arial" panose="020B0604020202020204" pitchFamily="34" charset="0"/>
                        </a:rPr>
                        <a:t>No strong feelings either one way or the 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65100">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28" name="Table 44">
            <a:extLst>
              <a:ext uri="{FF2B5EF4-FFF2-40B4-BE49-F238E27FC236}">
                <a16:creationId xmlns:a16="http://schemas.microsoft.com/office/drawing/2014/main" id="{1506708F-2053-5211-A04C-2F215547DEC3}"/>
              </a:ext>
            </a:extLst>
          </p:cNvPr>
          <p:cNvGraphicFramePr>
            <a:graphicFrameLocks noGrp="1"/>
          </p:cNvGraphicFramePr>
          <p:nvPr>
            <p:extLst>
              <p:ext uri="{D42A27DB-BD31-4B8C-83A1-F6EECF244321}">
                <p14:modId xmlns:p14="http://schemas.microsoft.com/office/powerpoint/2010/main" val="3870521575"/>
              </p:ext>
            </p:extLst>
          </p:nvPr>
        </p:nvGraphicFramePr>
        <p:xfrm>
          <a:off x="2244297" y="5124263"/>
          <a:ext cx="7187952" cy="518160"/>
        </p:xfrm>
        <a:graphic>
          <a:graphicData uri="http://schemas.openxmlformats.org/drawingml/2006/table">
            <a:tbl>
              <a:tblPr>
                <a:tableStyleId>{5C22544A-7EE6-4342-B048-85BDC9FD1C3A}</a:tableStyleId>
              </a:tblPr>
              <a:tblGrid>
                <a:gridCol w="1484574">
                  <a:extLst>
                    <a:ext uri="{9D8B030D-6E8A-4147-A177-3AD203B41FA5}">
                      <a16:colId xmlns:a16="http://schemas.microsoft.com/office/drawing/2014/main" val="1015758193"/>
                    </a:ext>
                  </a:extLst>
                </a:gridCol>
                <a:gridCol w="950563">
                  <a:extLst>
                    <a:ext uri="{9D8B030D-6E8A-4147-A177-3AD203B41FA5}">
                      <a16:colId xmlns:a16="http://schemas.microsoft.com/office/drawing/2014/main" val="1024616161"/>
                    </a:ext>
                  </a:extLst>
                </a:gridCol>
                <a:gridCol w="950563">
                  <a:extLst>
                    <a:ext uri="{9D8B030D-6E8A-4147-A177-3AD203B41FA5}">
                      <a16:colId xmlns:a16="http://schemas.microsoft.com/office/drawing/2014/main" val="2198513577"/>
                    </a:ext>
                  </a:extLst>
                </a:gridCol>
                <a:gridCol w="950563">
                  <a:extLst>
                    <a:ext uri="{9D8B030D-6E8A-4147-A177-3AD203B41FA5}">
                      <a16:colId xmlns:a16="http://schemas.microsoft.com/office/drawing/2014/main" val="2294376527"/>
                    </a:ext>
                  </a:extLst>
                </a:gridCol>
                <a:gridCol w="950563">
                  <a:extLst>
                    <a:ext uri="{9D8B030D-6E8A-4147-A177-3AD203B41FA5}">
                      <a16:colId xmlns:a16="http://schemas.microsoft.com/office/drawing/2014/main" val="84895183"/>
                    </a:ext>
                  </a:extLst>
                </a:gridCol>
                <a:gridCol w="950563">
                  <a:extLst>
                    <a:ext uri="{9D8B030D-6E8A-4147-A177-3AD203B41FA5}">
                      <a16:colId xmlns:a16="http://schemas.microsoft.com/office/drawing/2014/main" val="1654609344"/>
                    </a:ext>
                  </a:extLst>
                </a:gridCol>
                <a:gridCol w="950563">
                  <a:extLst>
                    <a:ext uri="{9D8B030D-6E8A-4147-A177-3AD203B41FA5}">
                      <a16:colId xmlns:a16="http://schemas.microsoft.com/office/drawing/2014/main" val="221557230"/>
                    </a:ext>
                  </a:extLst>
                </a:gridCol>
              </a:tblGrid>
              <a:tr h="243089">
                <a:tc>
                  <a:txBody>
                    <a:bodyPr/>
                    <a:lstStyle/>
                    <a:p>
                      <a:pPr algn="r"/>
                      <a:r>
                        <a:rPr lang="en-IE" sz="1100">
                          <a:latin typeface="+mn-lt"/>
                        </a:rPr>
                        <a:t>Net concerned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100" b="1"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GB" sz="1100" b="1" i="0" u="none" strike="noStrike">
                          <a:solidFill>
                            <a:srgbClr val="000000"/>
                          </a:solidFill>
                          <a:effectLst/>
                          <a:latin typeface="+mn-lt"/>
                        </a:rPr>
                        <a:t>67</a:t>
                      </a:r>
                      <a:endParaRPr lang="en-IE" sz="1100" b="1" i="0" u="none" strike="noStrike">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243089">
                <a:tc>
                  <a:txBody>
                    <a:bodyPr/>
                    <a:lstStyle/>
                    <a:p>
                      <a:pPr algn="r"/>
                      <a:r>
                        <a:rPr lang="en-IE" sz="1100">
                          <a:latin typeface="+mn-lt"/>
                        </a:rPr>
                        <a:t>Net (not concerned)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r>
                        <a:rPr lang="en-IE" sz="1100">
                          <a:latin typeface="+mn-lt"/>
                        </a:rPr>
                        <a:t>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IE" sz="1100" b="1" i="0" u="none" strike="noStrike">
                          <a:solidFill>
                            <a:srgbClr val="000000"/>
                          </a:solidFill>
                          <a:effectLst/>
                          <a:latin typeface="+mn-lt"/>
                        </a:rPr>
                        <a:t>7</a:t>
                      </a: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r>
                        <a:rPr lang="en-GB" sz="1100" b="1" i="0" u="none" strike="noStrike">
                          <a:solidFill>
                            <a:srgbClr val="000000"/>
                          </a:solidFill>
                          <a:effectLst/>
                          <a:latin typeface="+mn-lt"/>
                        </a:rPr>
                        <a:t>9</a:t>
                      </a:r>
                      <a:endParaRPr lang="en-IE" sz="1100" b="1" i="0" u="none" strike="noStrike">
                        <a:solidFill>
                          <a:srgbClr val="000000"/>
                        </a:solidFill>
                        <a:effectLst/>
                        <a:latin typeface="+mn-lt"/>
                      </a:endParaRPr>
                    </a:p>
                  </a:txBody>
                  <a:tcPr marL="9525" marR="9525" marT="9525"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bl>
          </a:graphicData>
        </a:graphic>
      </p:graphicFrame>
      <p:sp>
        <p:nvSpPr>
          <p:cNvPr id="2" name="Rectangle 1">
            <a:extLst>
              <a:ext uri="{FF2B5EF4-FFF2-40B4-BE49-F238E27FC236}">
                <a16:creationId xmlns:a16="http://schemas.microsoft.com/office/drawing/2014/main" id="{1FC72DE2-46B7-3519-B39C-544D0E8FA6F9}"/>
              </a:ext>
            </a:extLst>
          </p:cNvPr>
          <p:cNvSpPr/>
          <p:nvPr/>
        </p:nvSpPr>
        <p:spPr>
          <a:xfrm>
            <a:off x="9806779" y="4496958"/>
            <a:ext cx="1367161" cy="701336"/>
          </a:xfrm>
          <a:prstGeom prst="rect">
            <a:avLst/>
          </a:prstGeom>
          <a:solidFill>
            <a:schemeClr val="accent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1400" b="1"/>
              <a:t>Net 45% </a:t>
            </a:r>
          </a:p>
          <a:p>
            <a:pPr algn="ctr"/>
            <a:r>
              <a:rPr lang="en-US" sz="1200" b="1"/>
              <a:t>of Disengaged</a:t>
            </a:r>
            <a:endParaRPr lang="en-IE" sz="1200" b="1"/>
          </a:p>
        </p:txBody>
      </p:sp>
      <p:sp>
        <p:nvSpPr>
          <p:cNvPr id="4" name="Arrow: Right 3">
            <a:extLst>
              <a:ext uri="{FF2B5EF4-FFF2-40B4-BE49-F238E27FC236}">
                <a16:creationId xmlns:a16="http://schemas.microsoft.com/office/drawing/2014/main" id="{6A379724-0A62-2B93-0D08-02D043FE6E4D}"/>
              </a:ext>
            </a:extLst>
          </p:cNvPr>
          <p:cNvSpPr/>
          <p:nvPr/>
        </p:nvSpPr>
        <p:spPr>
          <a:xfrm>
            <a:off x="9432250" y="4817877"/>
            <a:ext cx="287831" cy="184254"/>
          </a:xfrm>
          <a:prstGeom prst="rightArrow">
            <a:avLst/>
          </a:prstGeom>
          <a:ln>
            <a:solidFill>
              <a:schemeClr val="bg1"/>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IE"/>
          </a:p>
        </p:txBody>
      </p:sp>
      <p:graphicFrame>
        <p:nvGraphicFramePr>
          <p:cNvPr id="6" name="Table 5">
            <a:extLst>
              <a:ext uri="{FF2B5EF4-FFF2-40B4-BE49-F238E27FC236}">
                <a16:creationId xmlns:a16="http://schemas.microsoft.com/office/drawing/2014/main" id="{03CCBF23-C162-02D6-17B9-53C49A22C665}"/>
              </a:ext>
            </a:extLst>
          </p:cNvPr>
          <p:cNvGraphicFramePr>
            <a:graphicFrameLocks noGrp="1"/>
          </p:cNvGraphicFramePr>
          <p:nvPr>
            <p:extLst>
              <p:ext uri="{D42A27DB-BD31-4B8C-83A1-F6EECF244321}">
                <p14:modId xmlns:p14="http://schemas.microsoft.com/office/powerpoint/2010/main" val="550408691"/>
              </p:ext>
            </p:extLst>
          </p:nvPr>
        </p:nvGraphicFramePr>
        <p:xfrm>
          <a:off x="3688258" y="1449076"/>
          <a:ext cx="5801730" cy="569322"/>
        </p:xfrm>
        <a:graphic>
          <a:graphicData uri="http://schemas.openxmlformats.org/drawingml/2006/table">
            <a:tbl>
              <a:tblPr firstRow="1" bandRow="1">
                <a:tableStyleId>{5C22544A-7EE6-4342-B048-85BDC9FD1C3A}</a:tableStyleId>
              </a:tblPr>
              <a:tblGrid>
                <a:gridCol w="966955">
                  <a:extLst>
                    <a:ext uri="{9D8B030D-6E8A-4147-A177-3AD203B41FA5}">
                      <a16:colId xmlns:a16="http://schemas.microsoft.com/office/drawing/2014/main" val="2979343495"/>
                    </a:ext>
                  </a:extLst>
                </a:gridCol>
                <a:gridCol w="966955">
                  <a:extLst>
                    <a:ext uri="{9D8B030D-6E8A-4147-A177-3AD203B41FA5}">
                      <a16:colId xmlns:a16="http://schemas.microsoft.com/office/drawing/2014/main" val="2231877496"/>
                    </a:ext>
                  </a:extLst>
                </a:gridCol>
                <a:gridCol w="966955">
                  <a:extLst>
                    <a:ext uri="{9D8B030D-6E8A-4147-A177-3AD203B41FA5}">
                      <a16:colId xmlns:a16="http://schemas.microsoft.com/office/drawing/2014/main" val="3339540746"/>
                    </a:ext>
                  </a:extLst>
                </a:gridCol>
                <a:gridCol w="966955">
                  <a:extLst>
                    <a:ext uri="{9D8B030D-6E8A-4147-A177-3AD203B41FA5}">
                      <a16:colId xmlns:a16="http://schemas.microsoft.com/office/drawing/2014/main" val="2321524195"/>
                    </a:ext>
                  </a:extLst>
                </a:gridCol>
                <a:gridCol w="966955">
                  <a:extLst>
                    <a:ext uri="{9D8B030D-6E8A-4147-A177-3AD203B41FA5}">
                      <a16:colId xmlns:a16="http://schemas.microsoft.com/office/drawing/2014/main" val="4283675584"/>
                    </a:ext>
                  </a:extLst>
                </a:gridCol>
                <a:gridCol w="966955">
                  <a:extLst>
                    <a:ext uri="{9D8B030D-6E8A-4147-A177-3AD203B41FA5}">
                      <a16:colId xmlns:a16="http://schemas.microsoft.com/office/drawing/2014/main" val="920947798"/>
                    </a:ext>
                  </a:extLst>
                </a:gridCol>
              </a:tblGrid>
              <a:tr h="284661">
                <a:tc>
                  <a:txBody>
                    <a:bodyPr/>
                    <a:lstStyle/>
                    <a:p>
                      <a:pPr algn="ctr"/>
                      <a:r>
                        <a:rPr lang="en-US" sz="1200" b="1">
                          <a:solidFill>
                            <a:schemeClr val="tx1"/>
                          </a:solidFill>
                        </a:rPr>
                        <a:t>Feb 21</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Dec 21</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Nov 22</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Nov 23</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b="1">
                          <a:solidFill>
                            <a:schemeClr val="tx1"/>
                          </a:solidFill>
                        </a:rPr>
                        <a:t>Aug 24</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1200" b="1">
                          <a:solidFill>
                            <a:schemeClr val="tx1"/>
                          </a:solidFill>
                        </a:rPr>
                        <a:t>Aug ’25</a:t>
                      </a:r>
                      <a:endParaRPr lang="en-IE" sz="1200" b="1">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4366505"/>
                  </a:ext>
                </a:extLst>
              </a:tr>
              <a:tr h="284661">
                <a:tc>
                  <a:txBody>
                    <a:bodyPr/>
                    <a:lstStyle/>
                    <a:p>
                      <a:pPr algn="ctr"/>
                      <a:r>
                        <a:rPr lang="en-US" sz="1200"/>
                        <a:t>3008</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2026</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2501</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2515</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a:t>2504</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1200"/>
                        <a:t>2002</a:t>
                      </a:r>
                      <a:endParaRPr lang="en-IE" sz="120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43176610"/>
                  </a:ext>
                </a:extLst>
              </a:tr>
            </a:tbl>
          </a:graphicData>
        </a:graphic>
      </p:graphicFrame>
      <p:sp>
        <p:nvSpPr>
          <p:cNvPr id="10" name="Text Placeholder 2">
            <a:extLst>
              <a:ext uri="{FF2B5EF4-FFF2-40B4-BE49-F238E27FC236}">
                <a16:creationId xmlns:a16="http://schemas.microsoft.com/office/drawing/2014/main" id="{B6AECB76-550E-C65B-AB22-9B5F6F56379A}"/>
              </a:ext>
            </a:extLst>
          </p:cNvPr>
          <p:cNvSpPr txBox="1">
            <a:spLocks/>
          </p:cNvSpPr>
          <p:nvPr/>
        </p:nvSpPr>
        <p:spPr>
          <a:xfrm>
            <a:off x="279444" y="824388"/>
            <a:ext cx="8534355" cy="32394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Tree>
    <p:extLst>
      <p:ext uri="{BB962C8B-B14F-4D97-AF65-F5344CB8AC3E}">
        <p14:creationId xmlns:p14="http://schemas.microsoft.com/office/powerpoint/2010/main" val="692656590"/>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613334" y="115058"/>
            <a:ext cx="9609882" cy="880733"/>
          </a:xfrm>
        </p:spPr>
        <p:txBody>
          <a:bodyPr lIns="91440" tIns="45720" rIns="91440" bIns="45720" anchor="t">
            <a:normAutofit/>
          </a:bodyPr>
          <a:lstStyle/>
          <a:p>
            <a:r>
              <a:rPr lang="en-IE"/>
              <a:t>Concern around levels of Poverty in Developing Countries x Segments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rmAutofit/>
          </a:bodyPr>
          <a:lstStyle/>
          <a:p>
            <a:pPr marL="357188" indent="-357188">
              <a:lnSpc>
                <a:spcPct val="100000"/>
              </a:lnSpc>
            </a:pP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a:t>
            </a:r>
            <a:r>
              <a:rPr lang="en-US" dirty="0">
                <a:latin typeface="Barlow" panose="00000500000000000000" pitchFamily="2" charset="0"/>
                <a:cs typeface="Arial" panose="020B0604020202020204" pitchFamily="34" charset="0"/>
              </a:rPr>
              <a:t>; </a:t>
            </a: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Nov 23 N – 2,515, Nov 22 N – 2501; Dec 21 N – 2,026)</a:t>
            </a:r>
          </a:p>
          <a:p>
            <a:pPr marL="357188" indent="-357188">
              <a:lnSpc>
                <a:spcPct val="100000"/>
              </a:lnSpc>
              <a:spcBef>
                <a:spcPts val="0"/>
              </a:spcBef>
            </a:pPr>
            <a:r>
              <a:rPr lang="en-US">
                <a:latin typeface="Barlow" panose="00000500000000000000" pitchFamily="2" charset="0"/>
              </a:rPr>
              <a:t>Q.29 Which of the following best describes how you feel about levels of poverty in developing countries?</a:t>
            </a:r>
          </a:p>
        </p:txBody>
      </p:sp>
      <p:graphicFrame>
        <p:nvGraphicFramePr>
          <p:cNvPr id="20" name="Chart 19">
            <a:extLst>
              <a:ext uri="{FF2B5EF4-FFF2-40B4-BE49-F238E27FC236}">
                <a16:creationId xmlns:a16="http://schemas.microsoft.com/office/drawing/2014/main" id="{667E46A0-A14F-4C77-B276-3346836F204F}"/>
              </a:ext>
            </a:extLst>
          </p:cNvPr>
          <p:cNvGraphicFramePr/>
          <p:nvPr>
            <p:extLst>
              <p:ext uri="{D42A27DB-BD31-4B8C-83A1-F6EECF244321}">
                <p14:modId xmlns:p14="http://schemas.microsoft.com/office/powerpoint/2010/main" val="1613935654"/>
              </p:ext>
            </p:extLst>
          </p:nvPr>
        </p:nvGraphicFramePr>
        <p:xfrm>
          <a:off x="2569644" y="1616668"/>
          <a:ext cx="8580955" cy="34755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nvGraphicFramePr>
        <p:xfrm>
          <a:off x="539497" y="1908320"/>
          <a:ext cx="2030148" cy="2699705"/>
        </p:xfrm>
        <a:graphic>
          <a:graphicData uri="http://schemas.openxmlformats.org/drawingml/2006/table">
            <a:tbl>
              <a:tblPr>
                <a:tableStyleId>{5C22544A-7EE6-4342-B048-85BDC9FD1C3A}</a:tableStyleId>
              </a:tblPr>
              <a:tblGrid>
                <a:gridCol w="2030148">
                  <a:extLst>
                    <a:ext uri="{9D8B030D-6E8A-4147-A177-3AD203B41FA5}">
                      <a16:colId xmlns:a16="http://schemas.microsoft.com/office/drawing/2014/main" val="2192328915"/>
                    </a:ext>
                  </a:extLst>
                </a:gridCol>
              </a:tblGrid>
              <a:tr h="1036533">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03077">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48527">
                <a:tc>
                  <a:txBody>
                    <a:bodyPr/>
                    <a:lstStyle/>
                    <a:p>
                      <a:pPr algn="r" fontAlgn="t"/>
                      <a:r>
                        <a:rPr lang="en-US" sz="1200" b="0" i="0" u="none" strike="noStrike">
                          <a:solidFill>
                            <a:srgbClr val="000000"/>
                          </a:solidFill>
                          <a:effectLst/>
                          <a:latin typeface="Barlow" panose="00000500000000000000" pitchFamily="2" charset="0"/>
                          <a:cs typeface="Arial" panose="020B0604020202020204" pitchFamily="34" charset="0"/>
                        </a:rPr>
                        <a:t>No strong feelings either one way or the 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78686">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78686">
                <a:tc>
                  <a:txBody>
                    <a:bodyPr/>
                    <a:lstStyle/>
                    <a:p>
                      <a:pPr algn="r" fontAlgn="t"/>
                      <a:r>
                        <a:rPr lang="en-IE" sz="1200" b="0" i="0" u="none" strike="noStrike">
                          <a:solidFill>
                            <a:srgbClr val="000000"/>
                          </a:solidFill>
                          <a:effectLst/>
                          <a:latin typeface="Barlow" panose="00000500000000000000" pitchFamily="2" charset="0"/>
                          <a:cs typeface="Arial" panose="020B0604020202020204" pitchFamily="34" charset="0"/>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15" name="TextBox 14">
            <a:extLst>
              <a:ext uri="{FF2B5EF4-FFF2-40B4-BE49-F238E27FC236}">
                <a16:creationId xmlns:a16="http://schemas.microsoft.com/office/drawing/2014/main" id="{622F4BF8-14D5-4FF5-191A-C872B4952E88}"/>
              </a:ext>
            </a:extLst>
          </p:cNvPr>
          <p:cNvSpPr txBox="1"/>
          <p:nvPr/>
        </p:nvSpPr>
        <p:spPr>
          <a:xfrm>
            <a:off x="2926456" y="1298475"/>
            <a:ext cx="535723" cy="276999"/>
          </a:xfrm>
          <a:prstGeom prst="rect">
            <a:avLst/>
          </a:prstGeom>
          <a:noFill/>
        </p:spPr>
        <p:txBody>
          <a:bodyPr wrap="none" rtlCol="0">
            <a:spAutoFit/>
          </a:bodyPr>
          <a:lstStyle/>
          <a:p>
            <a:pPr algn="ctr"/>
            <a:r>
              <a:rPr lang="en-IE" sz="1200" b="1"/>
              <a:t>Total</a:t>
            </a:r>
          </a:p>
        </p:txBody>
      </p:sp>
      <p:graphicFrame>
        <p:nvGraphicFramePr>
          <p:cNvPr id="28" name="Table 44">
            <a:extLst>
              <a:ext uri="{FF2B5EF4-FFF2-40B4-BE49-F238E27FC236}">
                <a16:creationId xmlns:a16="http://schemas.microsoft.com/office/drawing/2014/main" id="{1506708F-2053-5211-A04C-2F215547DEC3}"/>
              </a:ext>
            </a:extLst>
          </p:cNvPr>
          <p:cNvGraphicFramePr>
            <a:graphicFrameLocks noGrp="1"/>
          </p:cNvGraphicFramePr>
          <p:nvPr>
            <p:extLst>
              <p:ext uri="{D42A27DB-BD31-4B8C-83A1-F6EECF244321}">
                <p14:modId xmlns:p14="http://schemas.microsoft.com/office/powerpoint/2010/main" val="3475435527"/>
              </p:ext>
            </p:extLst>
          </p:nvPr>
        </p:nvGraphicFramePr>
        <p:xfrm>
          <a:off x="934002" y="4635542"/>
          <a:ext cx="10000028" cy="1211580"/>
        </p:xfrm>
        <a:graphic>
          <a:graphicData uri="http://schemas.openxmlformats.org/drawingml/2006/table">
            <a:tbl>
              <a:tblPr>
                <a:tableStyleId>{5C22544A-7EE6-4342-B048-85BDC9FD1C3A}</a:tableStyleId>
              </a:tblPr>
              <a:tblGrid>
                <a:gridCol w="1802427">
                  <a:extLst>
                    <a:ext uri="{9D8B030D-6E8A-4147-A177-3AD203B41FA5}">
                      <a16:colId xmlns:a16="http://schemas.microsoft.com/office/drawing/2014/main" val="1015758193"/>
                    </a:ext>
                  </a:extLst>
                </a:gridCol>
                <a:gridCol w="768771">
                  <a:extLst>
                    <a:ext uri="{9D8B030D-6E8A-4147-A177-3AD203B41FA5}">
                      <a16:colId xmlns:a16="http://schemas.microsoft.com/office/drawing/2014/main" val="1024616161"/>
                    </a:ext>
                  </a:extLst>
                </a:gridCol>
                <a:gridCol w="1273785">
                  <a:extLst>
                    <a:ext uri="{9D8B030D-6E8A-4147-A177-3AD203B41FA5}">
                      <a16:colId xmlns:a16="http://schemas.microsoft.com/office/drawing/2014/main" val="2294376527"/>
                    </a:ext>
                  </a:extLst>
                </a:gridCol>
                <a:gridCol w="1009403">
                  <a:extLst>
                    <a:ext uri="{9D8B030D-6E8A-4147-A177-3AD203B41FA5}">
                      <a16:colId xmlns:a16="http://schemas.microsoft.com/office/drawing/2014/main" val="2263263436"/>
                    </a:ext>
                  </a:extLst>
                </a:gridCol>
                <a:gridCol w="1138630">
                  <a:extLst>
                    <a:ext uri="{9D8B030D-6E8A-4147-A177-3AD203B41FA5}">
                      <a16:colId xmlns:a16="http://schemas.microsoft.com/office/drawing/2014/main" val="910871959"/>
                    </a:ext>
                  </a:extLst>
                </a:gridCol>
                <a:gridCol w="1001753">
                  <a:extLst>
                    <a:ext uri="{9D8B030D-6E8A-4147-A177-3AD203B41FA5}">
                      <a16:colId xmlns:a16="http://schemas.microsoft.com/office/drawing/2014/main" val="720883665"/>
                    </a:ext>
                  </a:extLst>
                </a:gridCol>
                <a:gridCol w="1001753">
                  <a:extLst>
                    <a:ext uri="{9D8B030D-6E8A-4147-A177-3AD203B41FA5}">
                      <a16:colId xmlns:a16="http://schemas.microsoft.com/office/drawing/2014/main" val="406975967"/>
                    </a:ext>
                  </a:extLst>
                </a:gridCol>
                <a:gridCol w="1001753">
                  <a:extLst>
                    <a:ext uri="{9D8B030D-6E8A-4147-A177-3AD203B41FA5}">
                      <a16:colId xmlns:a16="http://schemas.microsoft.com/office/drawing/2014/main" val="2732683914"/>
                    </a:ext>
                  </a:extLst>
                </a:gridCol>
                <a:gridCol w="1001753">
                  <a:extLst>
                    <a:ext uri="{9D8B030D-6E8A-4147-A177-3AD203B41FA5}">
                      <a16:colId xmlns:a16="http://schemas.microsoft.com/office/drawing/2014/main" val="2361654384"/>
                    </a:ext>
                  </a:extLst>
                </a:gridCol>
              </a:tblGrid>
              <a:tr h="200463">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1100" dirty="0"/>
                        <a:t>Net concerned Aug 2025</a:t>
                      </a:r>
                      <a:endParaRPr lang="en-IE" sz="11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dirty="0">
                          <a:latin typeface="+mn-lt"/>
                        </a:rPr>
                        <a:t>67</a:t>
                      </a:r>
                      <a:endParaRPr lang="en-IE" sz="1100"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dirty="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74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94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12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72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10896568"/>
                  </a:ext>
                </a:extLst>
              </a:tr>
              <a:tr h="200463">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t>Net concerned Aug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mn-lt"/>
                        </a:rPr>
                        <a:t>67</a:t>
                      </a: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0" i="0" u="none" strike="noStrike" kern="1200">
                          <a:solidFill>
                            <a:srgbClr val="000000"/>
                          </a:solidFill>
                          <a:effectLst/>
                          <a:latin typeface="+mn-lt"/>
                          <a:ea typeface="+mn-ea"/>
                          <a:cs typeface="+mn-cs"/>
                        </a:rPr>
                        <a:t>76</a:t>
                      </a:r>
                      <a:endParaRPr lang="en-IE" sz="11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0" i="0" u="none" strike="noStrike" kern="1200">
                          <a:solidFill>
                            <a:srgbClr val="000000"/>
                          </a:solidFill>
                          <a:effectLst/>
                          <a:latin typeface="+mn-lt"/>
                          <a:ea typeface="+mn-ea"/>
                          <a:cs typeface="+mn-cs"/>
                        </a:rPr>
                        <a:t>92</a:t>
                      </a:r>
                      <a:endParaRPr lang="en-IE" sz="11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0" i="0" u="none" strike="noStrike" kern="1200">
                          <a:solidFill>
                            <a:srgbClr val="000000"/>
                          </a:solidFill>
                          <a:effectLst/>
                          <a:latin typeface="+mn-lt"/>
                          <a:ea typeface="+mn-ea"/>
                          <a:cs typeface="+mn-cs"/>
                        </a:rPr>
                        <a:t>12</a:t>
                      </a:r>
                      <a:endParaRPr lang="en-IE" sz="11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0" i="0" u="none" strike="noStrike" kern="1200">
                          <a:solidFill>
                            <a:srgbClr val="000000"/>
                          </a:solidFill>
                          <a:effectLst/>
                          <a:latin typeface="+mn-lt"/>
                          <a:ea typeface="+mn-ea"/>
                          <a:cs typeface="+mn-cs"/>
                        </a:rPr>
                        <a:t>76</a:t>
                      </a:r>
                      <a:endParaRPr lang="en-IE" sz="11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0" i="0" u="none" strike="noStrike" kern="1200">
                          <a:solidFill>
                            <a:srgbClr val="000000"/>
                          </a:solidFill>
                          <a:effectLst/>
                          <a:latin typeface="+mn-lt"/>
                          <a:ea typeface="+mn-ea"/>
                          <a:cs typeface="+mn-cs"/>
                        </a:rPr>
                        <a:t>81</a:t>
                      </a:r>
                      <a:endParaRPr lang="en-IE" sz="11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0" i="0" u="none" strike="noStrike" kern="1200">
                          <a:solidFill>
                            <a:srgbClr val="000000"/>
                          </a:solidFill>
                          <a:effectLst/>
                          <a:latin typeface="+mn-lt"/>
                          <a:ea typeface="+mn-ea"/>
                          <a:cs typeface="+mn-cs"/>
                        </a:rPr>
                        <a:t>66</a:t>
                      </a:r>
                      <a:endParaRPr lang="en-IE" sz="1100" b="0" i="0" u="none" strike="noStrike" kern="1200" dirty="0">
                        <a:solidFill>
                          <a:srgbClr val="000000"/>
                        </a:solidFill>
                        <a:effectLst/>
                        <a:latin typeface="+mn-lt"/>
                        <a:ea typeface="+mn-ea"/>
                        <a:cs typeface="+mn-cs"/>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06987408"/>
                  </a:ext>
                </a:extLst>
              </a:tr>
              <a:tr h="200463">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t>Net concerned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t>70</a:t>
                      </a:r>
                      <a:endParaRPr lang="en-IE" sz="11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80</a:t>
                      </a:r>
                      <a:endParaRPr lang="en-IE" sz="11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94</a:t>
                      </a:r>
                      <a:endParaRPr lang="en-IE" sz="11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18</a:t>
                      </a:r>
                      <a:endParaRPr lang="en-IE" sz="11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76</a:t>
                      </a:r>
                      <a:endParaRPr lang="en-IE" sz="11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81</a:t>
                      </a:r>
                      <a:endParaRPr lang="en-IE" sz="11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70</a:t>
                      </a:r>
                      <a:endParaRPr lang="en-IE" sz="1100" b="0" i="0" u="none" strike="noStrike" dirty="0">
                        <a:solidFill>
                          <a:srgbClr val="000000"/>
                        </a:solidFill>
                        <a:effectLst/>
                        <a:latin typeface="+mn-lt"/>
                      </a:endParaRP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08730901"/>
                  </a:ext>
                </a:extLst>
              </a:tr>
              <a:tr h="200463">
                <a:tc>
                  <a:txBody>
                    <a:bodyPr/>
                    <a:lstStyle/>
                    <a:p>
                      <a:pPr algn="r">
                        <a:lnSpc>
                          <a:spcPct val="90000"/>
                        </a:lnSpc>
                      </a:pPr>
                      <a:r>
                        <a:rPr lang="en-IE" sz="1100"/>
                        <a:t>Net concerned Nov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t>70</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15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69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200463">
                <a:tc>
                  <a:txBody>
                    <a:bodyPr/>
                    <a:lstStyle/>
                    <a:p>
                      <a:pPr algn="r">
                        <a:lnSpc>
                          <a:spcPct val="90000"/>
                        </a:lnSpc>
                      </a:pPr>
                      <a:r>
                        <a:rPr lang="en-IE" sz="1100"/>
                        <a:t>Net concerned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t>71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78</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91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16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75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83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69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bl>
          </a:graphicData>
        </a:graphic>
      </p:graphicFrame>
      <p:graphicFrame>
        <p:nvGraphicFramePr>
          <p:cNvPr id="22" name="Table 21">
            <a:extLst>
              <a:ext uri="{FF2B5EF4-FFF2-40B4-BE49-F238E27FC236}">
                <a16:creationId xmlns:a16="http://schemas.microsoft.com/office/drawing/2014/main" id="{E6EC48BC-EB8C-7662-612A-817607F1F7C1}"/>
              </a:ext>
            </a:extLst>
          </p:cNvPr>
          <p:cNvGraphicFramePr>
            <a:graphicFrameLocks noGrp="1"/>
          </p:cNvGraphicFramePr>
          <p:nvPr>
            <p:extLst>
              <p:ext uri="{D42A27DB-BD31-4B8C-83A1-F6EECF244321}">
                <p14:modId xmlns:p14="http://schemas.microsoft.com/office/powerpoint/2010/main" val="3481273983"/>
              </p:ext>
            </p:extLst>
          </p:nvPr>
        </p:nvGraphicFramePr>
        <p:xfrm>
          <a:off x="4776537" y="1093537"/>
          <a:ext cx="6262182" cy="514350"/>
        </p:xfrm>
        <a:graphic>
          <a:graphicData uri="http://schemas.openxmlformats.org/drawingml/2006/table">
            <a:tbl>
              <a:tblPr>
                <a:tableStyleId>{5C22544A-7EE6-4342-B048-85BDC9FD1C3A}</a:tableStyleId>
              </a:tblPr>
              <a:tblGrid>
                <a:gridCol w="1043697">
                  <a:extLst>
                    <a:ext uri="{9D8B030D-6E8A-4147-A177-3AD203B41FA5}">
                      <a16:colId xmlns:a16="http://schemas.microsoft.com/office/drawing/2014/main" val="746003772"/>
                    </a:ext>
                  </a:extLst>
                </a:gridCol>
                <a:gridCol w="1043697">
                  <a:extLst>
                    <a:ext uri="{9D8B030D-6E8A-4147-A177-3AD203B41FA5}">
                      <a16:colId xmlns:a16="http://schemas.microsoft.com/office/drawing/2014/main" val="1779795731"/>
                    </a:ext>
                  </a:extLst>
                </a:gridCol>
                <a:gridCol w="1043697">
                  <a:extLst>
                    <a:ext uri="{9D8B030D-6E8A-4147-A177-3AD203B41FA5}">
                      <a16:colId xmlns:a16="http://schemas.microsoft.com/office/drawing/2014/main" val="2225951611"/>
                    </a:ext>
                  </a:extLst>
                </a:gridCol>
                <a:gridCol w="1043697">
                  <a:extLst>
                    <a:ext uri="{9D8B030D-6E8A-4147-A177-3AD203B41FA5}">
                      <a16:colId xmlns:a16="http://schemas.microsoft.com/office/drawing/2014/main" val="1338766595"/>
                    </a:ext>
                  </a:extLst>
                </a:gridCol>
                <a:gridCol w="1043697">
                  <a:extLst>
                    <a:ext uri="{9D8B030D-6E8A-4147-A177-3AD203B41FA5}">
                      <a16:colId xmlns:a16="http://schemas.microsoft.com/office/drawing/2014/main" val="4065578727"/>
                    </a:ext>
                  </a:extLst>
                </a:gridCol>
                <a:gridCol w="1043697">
                  <a:extLst>
                    <a:ext uri="{9D8B030D-6E8A-4147-A177-3AD203B41FA5}">
                      <a16:colId xmlns:a16="http://schemas.microsoft.com/office/drawing/2014/main" val="2398399031"/>
                    </a:ext>
                  </a:extLst>
                </a:gridCol>
              </a:tblGrid>
              <a:tr h="514350">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grpSp>
        <p:nvGrpSpPr>
          <p:cNvPr id="10" name="Group 9">
            <a:extLst>
              <a:ext uri="{FF2B5EF4-FFF2-40B4-BE49-F238E27FC236}">
                <a16:creationId xmlns:a16="http://schemas.microsoft.com/office/drawing/2014/main" id="{DAFD5C02-29F6-2A38-C267-F267989D4171}"/>
              </a:ext>
            </a:extLst>
          </p:cNvPr>
          <p:cNvGrpSpPr/>
          <p:nvPr/>
        </p:nvGrpSpPr>
        <p:grpSpPr>
          <a:xfrm>
            <a:off x="9832768" y="606165"/>
            <a:ext cx="2359232" cy="461313"/>
            <a:chOff x="9641528" y="660370"/>
            <a:chExt cx="2436173" cy="601705"/>
          </a:xfrm>
        </p:grpSpPr>
        <p:sp>
          <p:nvSpPr>
            <p:cNvPr id="11" name="Rectangle 10">
              <a:extLst>
                <a:ext uri="{FF2B5EF4-FFF2-40B4-BE49-F238E27FC236}">
                  <a16:creationId xmlns:a16="http://schemas.microsoft.com/office/drawing/2014/main" id="{BE675A5C-9248-CDD8-5675-980D25EDE177}"/>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TextBox 11">
              <a:extLst>
                <a:ext uri="{FF2B5EF4-FFF2-40B4-BE49-F238E27FC236}">
                  <a16:creationId xmlns:a16="http://schemas.microsoft.com/office/drawing/2014/main" id="{4C077174-C6B8-DB0F-D8D0-4A4ABEE9D627}"/>
                </a:ext>
              </a:extLst>
            </p:cNvPr>
            <p:cNvSpPr txBox="1"/>
            <p:nvPr/>
          </p:nvSpPr>
          <p:spPr>
            <a:xfrm>
              <a:off x="10044711" y="660370"/>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13" name="Rectangle 12">
              <a:extLst>
                <a:ext uri="{FF2B5EF4-FFF2-40B4-BE49-F238E27FC236}">
                  <a16:creationId xmlns:a16="http://schemas.microsoft.com/office/drawing/2014/main" id="{E78A20CB-2EA8-BE98-15F5-77A233709A7B}"/>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TextBox 13">
              <a:extLst>
                <a:ext uri="{FF2B5EF4-FFF2-40B4-BE49-F238E27FC236}">
                  <a16:creationId xmlns:a16="http://schemas.microsoft.com/office/drawing/2014/main" id="{50CBA291-B587-A3B3-14C7-0CC6E650953F}"/>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
        <p:nvSpPr>
          <p:cNvPr id="2" name="Oval 1">
            <a:extLst>
              <a:ext uri="{FF2B5EF4-FFF2-40B4-BE49-F238E27FC236}">
                <a16:creationId xmlns:a16="http://schemas.microsoft.com/office/drawing/2014/main" id="{7B88F518-A11B-CB27-DA01-C17801AB7015}"/>
              </a:ext>
            </a:extLst>
          </p:cNvPr>
          <p:cNvSpPr/>
          <p:nvPr/>
        </p:nvSpPr>
        <p:spPr>
          <a:xfrm>
            <a:off x="10096500" y="4608025"/>
            <a:ext cx="695325" cy="268775"/>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193440840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A80834D-5595-BCCE-754A-8470833F5243}"/>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68655" y="11996"/>
            <a:ext cx="11285432" cy="715669"/>
          </a:xfrm>
        </p:spPr>
        <p:txBody>
          <a:bodyPr lIns="91440" tIns="45720" rIns="91440" bIns="45720" anchor="t">
            <a:normAutofit fontScale="90000"/>
          </a:bodyPr>
          <a:lstStyle/>
          <a:p>
            <a:br>
              <a:rPr lang="en-IE"/>
            </a:br>
            <a:r>
              <a:rPr lang="en-IE"/>
              <a:t>Main </a:t>
            </a:r>
            <a:r>
              <a:rPr lang="en-US" sz="2400"/>
              <a:t>causes of poverty in developing countries</a:t>
            </a:r>
            <a:r>
              <a:rPr lang="en-IE"/>
              <a:t> </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p:txBody>
          <a:bodyPr>
            <a:normAutofit fontScale="25000" lnSpcReduction="20000"/>
          </a:bodyPr>
          <a:lstStyle/>
          <a:p>
            <a:r>
              <a:rPr kumimoji="0" lang="en-US" sz="56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The main perceived causes of poverty in developing countries </a:t>
            </a:r>
            <a:r>
              <a:rPr kumimoji="0" lang="en-US" sz="56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continue to remain the same</a:t>
            </a:r>
            <a:r>
              <a:rPr kumimoji="0" lang="en-US" sz="56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t>
            </a:r>
            <a:r>
              <a:rPr kumimoji="0" lang="en-US" sz="56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though there has been a reshuffle </a:t>
            </a:r>
            <a:r>
              <a:rPr lang="en-US" sz="5600" dirty="0">
                <a:latin typeface="Barlow" panose="00000500000000000000" pitchFamily="2" charset="0"/>
                <a:cs typeface="Arial" panose="020B0604020202020204" pitchFamily="34" charset="0"/>
              </a:rPr>
              <a:t>with war and conflict now the leading perceived cause, with an increase of 5%pts. </a:t>
            </a:r>
            <a:r>
              <a:rPr kumimoji="0" lang="en-US" sz="56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Lack of understanding of ODA remains clear.</a:t>
            </a:r>
          </a:p>
          <a:p>
            <a:endParaRPr kumimoji="0" lang="en-US" sz="1400" b="0" i="0" u="none" strike="noStrike" kern="1200" cap="none" spc="0" normalizeH="0" baseline="0" noProof="0">
              <a:ln>
                <a:noFill/>
              </a:ln>
              <a:solidFill>
                <a:srgbClr val="000033"/>
              </a:solidFill>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18482"/>
            <a:ext cx="9341700" cy="360996"/>
          </a:xfrm>
        </p:spPr>
        <p:txBody>
          <a:bodyPr/>
          <a:lstStyle/>
          <a:p>
            <a:pPr marL="357188" indent="-357188"/>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 </a:t>
            </a:r>
            <a:endParaRPr kumimoji="0" lang="en-US" sz="1000" b="0"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357188" indent="-357188"/>
            <a:r>
              <a:rPr lang="en-US" sz="1000">
                <a:latin typeface="Barlow" panose="00000500000000000000" pitchFamily="2" charset="0"/>
              </a:rPr>
              <a:t>Q.31 Which of the following do you think are the main causes of poverty in developing countries?</a:t>
            </a:r>
            <a:endParaRPr lang="en-IE" sz="1000">
              <a:latin typeface="Barlow" panose="00000500000000000000" pitchFamily="2" charset="0"/>
            </a:endParaRPr>
          </a:p>
        </p:txBody>
      </p:sp>
      <p:graphicFrame>
        <p:nvGraphicFramePr>
          <p:cNvPr id="10" name="Chart 9">
            <a:extLst>
              <a:ext uri="{FF2B5EF4-FFF2-40B4-BE49-F238E27FC236}">
                <a16:creationId xmlns:a16="http://schemas.microsoft.com/office/drawing/2014/main" id="{C29D3FE3-2995-4AC4-8337-15343E105E68}"/>
              </a:ext>
            </a:extLst>
          </p:cNvPr>
          <p:cNvGraphicFramePr/>
          <p:nvPr>
            <p:extLst>
              <p:ext uri="{D42A27DB-BD31-4B8C-83A1-F6EECF244321}">
                <p14:modId xmlns:p14="http://schemas.microsoft.com/office/powerpoint/2010/main" val="3531678708"/>
              </p:ext>
            </p:extLst>
          </p:nvPr>
        </p:nvGraphicFramePr>
        <p:xfrm>
          <a:off x="-366820" y="1863933"/>
          <a:ext cx="10991202" cy="4026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Table 12">
            <a:extLst>
              <a:ext uri="{FF2B5EF4-FFF2-40B4-BE49-F238E27FC236}">
                <a16:creationId xmlns:a16="http://schemas.microsoft.com/office/drawing/2014/main" id="{5C0AAD73-BF27-42BE-AA5A-3E978A99ACEE}"/>
              </a:ext>
            </a:extLst>
          </p:cNvPr>
          <p:cNvGraphicFramePr>
            <a:graphicFrameLocks noGrp="1"/>
          </p:cNvGraphicFramePr>
          <p:nvPr>
            <p:extLst>
              <p:ext uri="{D42A27DB-BD31-4B8C-83A1-F6EECF244321}">
                <p14:modId xmlns:p14="http://schemas.microsoft.com/office/powerpoint/2010/main" val="1932572237"/>
              </p:ext>
            </p:extLst>
          </p:nvPr>
        </p:nvGraphicFramePr>
        <p:xfrm>
          <a:off x="9782269" y="1290878"/>
          <a:ext cx="1658941" cy="4591677"/>
        </p:xfrm>
        <a:graphic>
          <a:graphicData uri="http://schemas.openxmlformats.org/drawingml/2006/table">
            <a:tbl>
              <a:tblPr bandRow="1">
                <a:tableStyleId>{2A488322-F2BA-4B5B-9748-0D474271808F}</a:tableStyleId>
              </a:tblPr>
              <a:tblGrid>
                <a:gridCol w="772149">
                  <a:extLst>
                    <a:ext uri="{9D8B030D-6E8A-4147-A177-3AD203B41FA5}">
                      <a16:colId xmlns:a16="http://schemas.microsoft.com/office/drawing/2014/main" val="916932659"/>
                    </a:ext>
                  </a:extLst>
                </a:gridCol>
                <a:gridCol w="886792">
                  <a:extLst>
                    <a:ext uri="{9D8B030D-6E8A-4147-A177-3AD203B41FA5}">
                      <a16:colId xmlns:a16="http://schemas.microsoft.com/office/drawing/2014/main" val="3412085339"/>
                    </a:ext>
                  </a:extLst>
                </a:gridCol>
              </a:tblGrid>
              <a:tr h="218532">
                <a:tc gridSpan="2">
                  <a:txBody>
                    <a:bodyPr/>
                    <a:lstStyle/>
                    <a:p>
                      <a:pPr algn="ctr" fontAlgn="t"/>
                      <a:r>
                        <a:rPr lang="en-IE" sz="1100" b="1" i="0" u="none" strike="noStrike">
                          <a:solidFill>
                            <a:srgbClr val="000000"/>
                          </a:solidFill>
                          <a:effectLst/>
                          <a:latin typeface="Barlow" panose="00000500000000000000" pitchFamily="2" charset="0"/>
                          <a:cs typeface="Arial" panose="020B0604020202020204" pitchFamily="34" charset="0"/>
                        </a:rPr>
                        <a:t>Aug 24</a:t>
                      </a:r>
                    </a:p>
                  </a:txBody>
                  <a:tcPr marL="6767" marR="6767" marT="6767" marB="0" anchor="ctr">
                    <a:lnB w="6350" cap="flat" cmpd="sng" algn="ctr">
                      <a:solidFill>
                        <a:schemeClr val="tx1"/>
                      </a:solidFill>
                      <a:prstDash val="solid"/>
                      <a:round/>
                      <a:headEnd type="none" w="med" len="med"/>
                      <a:tailEnd type="none" w="med" len="med"/>
                    </a:lnB>
                    <a:noFill/>
                  </a:tcPr>
                </a:tc>
                <a:tc hMerge="1">
                  <a:txBody>
                    <a:bodyPr/>
                    <a:lstStyle/>
                    <a:p>
                      <a:pPr algn="ctr" fontAlgn="t"/>
                      <a:r>
                        <a:rPr lang="en-IE" sz="1100" b="0" i="0" u="none" strike="noStrike">
                          <a:solidFill>
                            <a:srgbClr val="000000"/>
                          </a:solidFill>
                          <a:effectLst/>
                          <a:latin typeface="+mn-lt"/>
                        </a:rPr>
                        <a:t>Feb 2021</a:t>
                      </a:r>
                    </a:p>
                  </a:txBody>
                  <a:tcPr marL="6767" marR="6767" marT="6767" marB="0" anchor="ctr">
                    <a:lnB w="28575"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35916565"/>
                  </a:ext>
                </a:extLst>
              </a:tr>
              <a:tr h="246684">
                <a:tc>
                  <a:txBody>
                    <a:bodyPr/>
                    <a:lstStyle/>
                    <a:p>
                      <a:pPr algn="ctr" fontAlgn="b"/>
                      <a:r>
                        <a:rPr lang="en-IE" sz="1100" b="0" i="0" u="none" strike="noStrike">
                          <a:solidFill>
                            <a:srgbClr val="000000"/>
                          </a:solidFill>
                          <a:effectLst/>
                          <a:latin typeface="+mn-lt"/>
                          <a:cs typeface="Arial" panose="020B0604020202020204" pitchFamily="34" charset="0"/>
                        </a:rPr>
                        <a:t>Aug 24</a:t>
                      </a:r>
                    </a:p>
                  </a:txBody>
                  <a:tcPr marL="9525" marR="9525" marT="9525"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fontAlgn="t"/>
                      <a:r>
                        <a:rPr lang="en-IE" sz="1100" b="0" u="none" strike="noStrike">
                          <a:solidFill>
                            <a:srgbClr val="000000"/>
                          </a:solidFill>
                          <a:effectLst/>
                          <a:latin typeface="+mn-lt"/>
                          <a:cs typeface="Arial" panose="020B0604020202020204" pitchFamily="34" charset="0"/>
                        </a:rPr>
                        <a:t>Change </a:t>
                      </a:r>
                      <a:r>
                        <a:rPr lang="en-IE" sz="1100" b="0" i="0" u="none" strike="noStrike">
                          <a:solidFill>
                            <a:srgbClr val="000000"/>
                          </a:solidFill>
                          <a:effectLst/>
                          <a:latin typeface="+mn-lt"/>
                          <a:cs typeface="Arial" panose="020B0604020202020204" pitchFamily="34" charset="0"/>
                        </a:rPr>
                        <a:t>±</a:t>
                      </a:r>
                    </a:p>
                  </a:txBody>
                  <a:tcPr marL="9525" marR="9525" marT="9525" marB="0" anchor="ct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984618"/>
                  </a:ext>
                </a:extLst>
              </a:tr>
              <a:tr h="242733">
                <a:tc>
                  <a:txBody>
                    <a:bodyPr/>
                    <a:lstStyle/>
                    <a:p>
                      <a:pPr algn="ctr" fontAlgn="t"/>
                      <a:r>
                        <a:rPr lang="en-US" sz="1100" b="0" i="0" u="none" strike="noStrike">
                          <a:solidFill>
                            <a:srgbClr val="000000"/>
                          </a:solidFill>
                          <a:effectLst/>
                          <a:latin typeface="+mn-lt"/>
                        </a:rPr>
                        <a:t>%</a:t>
                      </a:r>
                      <a:endParaRPr lang="en-IE" sz="1100" b="0"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mn-lt"/>
                        </a:rPr>
                        <a:t>%</a:t>
                      </a:r>
                      <a:endParaRPr lang="en-IE" sz="1100" b="0"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92916"/>
                  </a:ext>
                </a:extLst>
              </a:tr>
              <a:tr h="242733">
                <a:tc>
                  <a:txBody>
                    <a:bodyPr/>
                    <a:lstStyle/>
                    <a:p>
                      <a:pPr algn="ctr" fontAlgn="b"/>
                      <a:r>
                        <a:rPr lang="en-IE" sz="1100" b="0" i="0" u="none" strike="noStrike" kern="1200">
                          <a:solidFill>
                            <a:srgbClr val="000000"/>
                          </a:solidFill>
                          <a:effectLst/>
                          <a:latin typeface="+mn-lt"/>
                          <a:ea typeface="+mn-ea"/>
                          <a:cs typeface="+mn-cs"/>
                        </a:rPr>
                        <a:t>41</a:t>
                      </a:r>
                    </a:p>
                  </a:txBody>
                  <a:tcPr marL="7620" marR="7620" marT="7620" marB="0" anchor="ctr">
                    <a:lnT w="28575" cap="flat" cmpd="sng" algn="ctr">
                      <a:solidFill>
                        <a:schemeClr val="tx1"/>
                      </a:solidFill>
                      <a:prstDash val="solid"/>
                      <a:round/>
                      <a:headEnd type="none" w="med" len="med"/>
                      <a:tailEnd type="none" w="med" len="med"/>
                    </a:lnT>
                  </a:tcPr>
                </a:tc>
                <a:tc>
                  <a:txBody>
                    <a:bodyPr/>
                    <a:lstStyle/>
                    <a:p>
                      <a:pPr algn="ctr" fontAlgn="b"/>
                      <a:r>
                        <a:rPr lang="en-IE" sz="1100" b="0" i="0" u="none" strike="noStrike" kern="1200">
                          <a:solidFill>
                            <a:srgbClr val="000000"/>
                          </a:solidFill>
                          <a:effectLst/>
                          <a:latin typeface="+mn-lt"/>
                          <a:ea typeface="+mn-ea"/>
                          <a:cs typeface="+mn-cs"/>
                        </a:rPr>
                        <a:t>+5</a:t>
                      </a:r>
                    </a:p>
                  </a:txBody>
                  <a:tcPr marL="7620" marR="7620" marT="762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242733">
                <a:tc>
                  <a:txBody>
                    <a:bodyPr/>
                    <a:lstStyle/>
                    <a:p>
                      <a:pPr algn="ctr" fontAlgn="b"/>
                      <a:r>
                        <a:rPr lang="en-IE" sz="1100" b="0" i="0" u="none" strike="noStrike" kern="1200">
                          <a:solidFill>
                            <a:srgbClr val="000000"/>
                          </a:solidFill>
                          <a:effectLst/>
                          <a:latin typeface="+mn-lt"/>
                          <a:ea typeface="+mn-ea"/>
                          <a:cs typeface="+mn-cs"/>
                        </a:rPr>
                        <a:t>44</a:t>
                      </a:r>
                    </a:p>
                  </a:txBody>
                  <a:tcPr marL="7620" marR="7620" marT="7620" marB="0" anchor="ctr"/>
                </a:tc>
                <a:tc>
                  <a:txBody>
                    <a:bodyPr/>
                    <a:lstStyle/>
                    <a:p>
                      <a:pPr algn="ctr" fontAlgn="b"/>
                      <a:r>
                        <a:rPr lang="en-GB" sz="1100" b="0" i="0" u="none" strike="noStrike" kern="1200">
                          <a:solidFill>
                            <a:srgbClr val="000000"/>
                          </a:solidFill>
                          <a:effectLst/>
                          <a:latin typeface="+mn-lt"/>
                          <a:ea typeface="+mn-ea"/>
                          <a:cs typeface="+mn-cs"/>
                        </a:rPr>
                        <a:t>=</a:t>
                      </a:r>
                      <a:endParaRPr lang="en-IE" sz="1100" b="0"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986089785"/>
                  </a:ext>
                </a:extLst>
              </a:tr>
              <a:tr h="242733">
                <a:tc>
                  <a:txBody>
                    <a:bodyPr/>
                    <a:lstStyle/>
                    <a:p>
                      <a:pPr algn="ctr" fontAlgn="b"/>
                      <a:r>
                        <a:rPr lang="en-IE" sz="1100" b="0" i="0" u="none" strike="noStrike" kern="1200">
                          <a:solidFill>
                            <a:srgbClr val="000000"/>
                          </a:solidFill>
                          <a:effectLst/>
                          <a:latin typeface="+mn-lt"/>
                          <a:ea typeface="+mn-ea"/>
                          <a:cs typeface="+mn-cs"/>
                        </a:rPr>
                        <a:t>28</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3172969852"/>
                  </a:ext>
                </a:extLst>
              </a:tr>
              <a:tr h="242733">
                <a:tc>
                  <a:txBody>
                    <a:bodyPr/>
                    <a:lstStyle/>
                    <a:p>
                      <a:pPr algn="ctr" fontAlgn="b"/>
                      <a:r>
                        <a:rPr lang="en-IE" sz="1100" b="0" i="0" u="none" strike="noStrike" kern="1200">
                          <a:solidFill>
                            <a:srgbClr val="000000"/>
                          </a:solidFill>
                          <a:effectLst/>
                          <a:latin typeface="+mn-lt"/>
                          <a:ea typeface="+mn-ea"/>
                          <a:cs typeface="+mn-cs"/>
                        </a:rPr>
                        <a:t>28</a:t>
                      </a:r>
                    </a:p>
                  </a:txBody>
                  <a:tcPr marL="7620" marR="7620" marT="7620" marB="0" anchor="ctr"/>
                </a:tc>
                <a:tc>
                  <a:txBody>
                    <a:bodyPr/>
                    <a:lstStyle/>
                    <a:p>
                      <a:pPr algn="ctr" fontAlgn="b"/>
                      <a:r>
                        <a:rPr lang="en-GB" sz="1100" b="0" i="0" u="none" strike="noStrike" kern="1200">
                          <a:solidFill>
                            <a:srgbClr val="000000"/>
                          </a:solidFill>
                          <a:effectLst/>
                          <a:latin typeface="+mn-lt"/>
                          <a:ea typeface="+mn-ea"/>
                          <a:cs typeface="+mn-cs"/>
                        </a:rPr>
                        <a:t>=</a:t>
                      </a:r>
                      <a:endParaRPr lang="en-IE" sz="1100" b="0"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792287003"/>
                  </a:ext>
                </a:extLst>
              </a:tr>
              <a:tr h="242733">
                <a:tc>
                  <a:txBody>
                    <a:bodyPr/>
                    <a:lstStyle/>
                    <a:p>
                      <a:pPr algn="ctr" fontAlgn="b"/>
                      <a:r>
                        <a:rPr lang="en-IE" sz="1100" b="0" i="0" u="none" strike="noStrike" kern="1200">
                          <a:solidFill>
                            <a:srgbClr val="000000"/>
                          </a:solidFill>
                          <a:effectLst/>
                          <a:latin typeface="+mn-lt"/>
                          <a:ea typeface="+mn-ea"/>
                          <a:cs typeface="+mn-cs"/>
                        </a:rPr>
                        <a:t>20</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1303404594"/>
                  </a:ext>
                </a:extLst>
              </a:tr>
              <a:tr h="242733">
                <a:tc>
                  <a:txBody>
                    <a:bodyPr/>
                    <a:lstStyle/>
                    <a:p>
                      <a:pPr algn="ctr" fontAlgn="b"/>
                      <a:r>
                        <a:rPr lang="en-IE" sz="1100" b="0" i="0" u="none" strike="noStrike" kern="1200">
                          <a:solidFill>
                            <a:srgbClr val="000000"/>
                          </a:solidFill>
                          <a:effectLst/>
                          <a:latin typeface="+mn-lt"/>
                          <a:ea typeface="+mn-ea"/>
                          <a:cs typeface="+mn-cs"/>
                        </a:rPr>
                        <a:t>16</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2445532583"/>
                  </a:ext>
                </a:extLst>
              </a:tr>
              <a:tr h="242733">
                <a:tc>
                  <a:txBody>
                    <a:bodyPr/>
                    <a:lstStyle/>
                    <a:p>
                      <a:pPr algn="ctr" fontAlgn="b"/>
                      <a:r>
                        <a:rPr lang="en-IE" sz="1100" b="0" i="0" u="none" strike="noStrike" kern="1200">
                          <a:solidFill>
                            <a:srgbClr val="000000"/>
                          </a:solidFill>
                          <a:effectLst/>
                          <a:latin typeface="+mn-lt"/>
                          <a:ea typeface="+mn-ea"/>
                          <a:cs typeface="+mn-cs"/>
                        </a:rPr>
                        <a:t>16</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332553885"/>
                  </a:ext>
                </a:extLst>
              </a:tr>
              <a:tr h="242733">
                <a:tc>
                  <a:txBody>
                    <a:bodyPr/>
                    <a:lstStyle/>
                    <a:p>
                      <a:pPr algn="ctr" fontAlgn="b"/>
                      <a:r>
                        <a:rPr lang="en-IE" sz="1100" b="0" i="0" u="none" strike="noStrike" kern="1200">
                          <a:solidFill>
                            <a:srgbClr val="000000"/>
                          </a:solidFill>
                          <a:effectLst/>
                          <a:latin typeface="+mn-lt"/>
                          <a:ea typeface="+mn-ea"/>
                          <a:cs typeface="+mn-cs"/>
                        </a:rPr>
                        <a:t>15</a:t>
                      </a:r>
                    </a:p>
                  </a:txBody>
                  <a:tcPr marL="7620" marR="7620" marT="7620" marB="0" anchor="ctr"/>
                </a:tc>
                <a:tc>
                  <a:txBody>
                    <a:bodyPr/>
                    <a:lstStyle/>
                    <a:p>
                      <a:pPr algn="ctr" fontAlgn="b"/>
                      <a:r>
                        <a:rPr lang="en-GB" sz="1100" b="0" i="0" u="none" strike="noStrike" kern="1200">
                          <a:solidFill>
                            <a:srgbClr val="000000"/>
                          </a:solidFill>
                          <a:effectLst/>
                          <a:latin typeface="+mn-lt"/>
                          <a:ea typeface="+mn-ea"/>
                          <a:cs typeface="+mn-cs"/>
                        </a:rPr>
                        <a:t>=</a:t>
                      </a:r>
                      <a:endParaRPr lang="en-IE" sz="1100" b="0"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729732436"/>
                  </a:ext>
                </a:extLst>
              </a:tr>
              <a:tr h="242733">
                <a:tc>
                  <a:txBody>
                    <a:bodyPr/>
                    <a:lstStyle/>
                    <a:p>
                      <a:pPr algn="ctr" fontAlgn="b"/>
                      <a:r>
                        <a:rPr lang="en-IE" sz="1100" b="0" i="0" u="none" strike="noStrike" kern="1200">
                          <a:solidFill>
                            <a:srgbClr val="000000"/>
                          </a:solidFill>
                          <a:effectLst/>
                          <a:latin typeface="+mn-lt"/>
                          <a:ea typeface="+mn-ea"/>
                          <a:cs typeface="+mn-cs"/>
                        </a:rPr>
                        <a:t>13</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+2</a:t>
                      </a:r>
                    </a:p>
                  </a:txBody>
                  <a:tcPr marL="7620" marR="7620" marT="7620" marB="0" anchor="ctr"/>
                </a:tc>
                <a:extLst>
                  <a:ext uri="{0D108BD9-81ED-4DB2-BD59-A6C34878D82A}">
                    <a16:rowId xmlns:a16="http://schemas.microsoft.com/office/drawing/2014/main" val="1982507535"/>
                  </a:ext>
                </a:extLst>
              </a:tr>
              <a:tr h="242733">
                <a:tc>
                  <a:txBody>
                    <a:bodyPr/>
                    <a:lstStyle/>
                    <a:p>
                      <a:pPr algn="ctr" fontAlgn="b"/>
                      <a:r>
                        <a:rPr lang="en-IE" sz="1100" b="0" i="0" u="none" strike="noStrike" kern="1200">
                          <a:solidFill>
                            <a:srgbClr val="000000"/>
                          </a:solidFill>
                          <a:effectLst/>
                          <a:latin typeface="+mn-lt"/>
                          <a:ea typeface="+mn-ea"/>
                          <a:cs typeface="+mn-cs"/>
                        </a:rPr>
                        <a:t>13</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3301433932"/>
                  </a:ext>
                </a:extLst>
              </a:tr>
              <a:tr h="242733">
                <a:tc>
                  <a:txBody>
                    <a:bodyPr/>
                    <a:lstStyle/>
                    <a:p>
                      <a:pPr algn="ctr" fontAlgn="b"/>
                      <a:r>
                        <a:rPr lang="en-IE" sz="1100" b="0" i="0" u="none" strike="noStrike" kern="1200">
                          <a:solidFill>
                            <a:srgbClr val="000000"/>
                          </a:solidFill>
                          <a:effectLst/>
                          <a:latin typeface="+mn-lt"/>
                          <a:ea typeface="+mn-ea"/>
                          <a:cs typeface="+mn-cs"/>
                        </a:rPr>
                        <a:t>11</a:t>
                      </a:r>
                    </a:p>
                  </a:txBody>
                  <a:tcPr marL="7620" marR="7620" marT="7620" marB="0" anchor="ctr"/>
                </a:tc>
                <a:tc>
                  <a:txBody>
                    <a:bodyPr/>
                    <a:lstStyle/>
                    <a:p>
                      <a:pPr algn="ctr" fontAlgn="b"/>
                      <a:r>
                        <a:rPr lang="en-GB" sz="1100" b="0" i="0" u="none" strike="noStrike" kern="1200">
                          <a:solidFill>
                            <a:srgbClr val="000000"/>
                          </a:solidFill>
                          <a:effectLst/>
                          <a:latin typeface="+mn-lt"/>
                          <a:ea typeface="+mn-ea"/>
                          <a:cs typeface="+mn-cs"/>
                        </a:rPr>
                        <a:t>=</a:t>
                      </a:r>
                      <a:endParaRPr lang="en-IE" sz="1100" b="0"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731119654"/>
                  </a:ext>
                </a:extLst>
              </a:tr>
              <a:tr h="242733">
                <a:tc>
                  <a:txBody>
                    <a:bodyPr/>
                    <a:lstStyle/>
                    <a:p>
                      <a:pPr algn="ctr" fontAlgn="b"/>
                      <a:r>
                        <a:rPr lang="en-IE" sz="1100" b="0" i="0" u="none" strike="noStrike" kern="1200">
                          <a:solidFill>
                            <a:srgbClr val="000000"/>
                          </a:solidFill>
                          <a:effectLst/>
                          <a:latin typeface="+mn-lt"/>
                          <a:ea typeface="+mn-ea"/>
                          <a:cs typeface="+mn-cs"/>
                        </a:rPr>
                        <a:t>11</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4243462749"/>
                  </a:ext>
                </a:extLst>
              </a:tr>
              <a:tr h="242733">
                <a:tc>
                  <a:txBody>
                    <a:bodyPr/>
                    <a:lstStyle/>
                    <a:p>
                      <a:pPr algn="ctr" fontAlgn="b"/>
                      <a:r>
                        <a:rPr lang="en-IE" sz="1100" b="0" i="0" u="none" strike="noStrike" kern="1200">
                          <a:solidFill>
                            <a:srgbClr val="000000"/>
                          </a:solidFill>
                          <a:effectLst/>
                          <a:latin typeface="+mn-lt"/>
                          <a:ea typeface="+mn-ea"/>
                          <a:cs typeface="+mn-cs"/>
                        </a:rPr>
                        <a:t>12</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-2</a:t>
                      </a:r>
                    </a:p>
                  </a:txBody>
                  <a:tcPr marL="7620" marR="7620" marT="7620" marB="0" anchor="ctr"/>
                </a:tc>
                <a:extLst>
                  <a:ext uri="{0D108BD9-81ED-4DB2-BD59-A6C34878D82A}">
                    <a16:rowId xmlns:a16="http://schemas.microsoft.com/office/drawing/2014/main" val="106478950"/>
                  </a:ext>
                </a:extLst>
              </a:tr>
              <a:tr h="242733">
                <a:tc>
                  <a:txBody>
                    <a:bodyPr/>
                    <a:lstStyle/>
                    <a:p>
                      <a:pPr algn="ctr" fontAlgn="b"/>
                      <a:r>
                        <a:rPr lang="en-IE" sz="1100" b="0" i="0" u="none" strike="noStrike" kern="1200">
                          <a:solidFill>
                            <a:srgbClr val="000000"/>
                          </a:solidFill>
                          <a:effectLst/>
                          <a:latin typeface="+mn-lt"/>
                          <a:ea typeface="+mn-ea"/>
                          <a:cs typeface="+mn-cs"/>
                        </a:rPr>
                        <a:t>9</a:t>
                      </a:r>
                    </a:p>
                  </a:txBody>
                  <a:tcPr marL="7620" marR="7620" marT="7620" marB="0" anchor="ctr"/>
                </a:tc>
                <a:tc>
                  <a:txBody>
                    <a:bodyPr/>
                    <a:lstStyle/>
                    <a:p>
                      <a:pPr algn="ctr" fontAlgn="b"/>
                      <a:r>
                        <a:rPr lang="en-GB" sz="1100" b="0" i="0" u="none" strike="noStrike" kern="1200">
                          <a:solidFill>
                            <a:srgbClr val="000000"/>
                          </a:solidFill>
                          <a:effectLst/>
                          <a:latin typeface="+mn-lt"/>
                          <a:ea typeface="+mn-ea"/>
                          <a:cs typeface="+mn-cs"/>
                        </a:rPr>
                        <a:t>=</a:t>
                      </a:r>
                      <a:endParaRPr lang="en-IE" sz="1100" b="0"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4237492535"/>
                  </a:ext>
                </a:extLst>
              </a:tr>
              <a:tr h="242733">
                <a:tc>
                  <a:txBody>
                    <a:bodyPr/>
                    <a:lstStyle/>
                    <a:p>
                      <a:pPr algn="ctr" fontAlgn="b"/>
                      <a:r>
                        <a:rPr lang="en-IE" sz="1100" b="0" i="0" u="none" strike="noStrike" kern="1200">
                          <a:solidFill>
                            <a:srgbClr val="000000"/>
                          </a:solidFill>
                          <a:effectLst/>
                          <a:latin typeface="+mn-lt"/>
                          <a:ea typeface="+mn-ea"/>
                          <a:cs typeface="+mn-cs"/>
                        </a:rPr>
                        <a:t>11</a:t>
                      </a:r>
                    </a:p>
                  </a:txBody>
                  <a:tcPr marL="7620" marR="7620" marT="7620" marB="0" anchor="ctr"/>
                </a:tc>
                <a:tc>
                  <a:txBody>
                    <a:bodyPr/>
                    <a:lstStyle/>
                    <a:p>
                      <a:pPr algn="ctr" fontAlgn="b"/>
                      <a:r>
                        <a:rPr lang="en-IE" sz="1100" b="0" i="0" u="none" strike="noStrike" kern="1200">
                          <a:solidFill>
                            <a:srgbClr val="000000"/>
                          </a:solidFill>
                          <a:effectLst/>
                          <a:latin typeface="+mn-lt"/>
                          <a:ea typeface="+mn-ea"/>
                          <a:cs typeface="+mn-cs"/>
                        </a:rPr>
                        <a:t>-3</a:t>
                      </a:r>
                    </a:p>
                  </a:txBody>
                  <a:tcPr marL="7620" marR="7620" marT="7620" marB="0" anchor="ctr"/>
                </a:tc>
                <a:extLst>
                  <a:ext uri="{0D108BD9-81ED-4DB2-BD59-A6C34878D82A}">
                    <a16:rowId xmlns:a16="http://schemas.microsoft.com/office/drawing/2014/main" val="2714586205"/>
                  </a:ext>
                </a:extLst>
              </a:tr>
              <a:tr h="242733">
                <a:tc>
                  <a:txBody>
                    <a:bodyPr/>
                    <a:lstStyle/>
                    <a:p>
                      <a:pPr algn="ctr" fontAlgn="b"/>
                      <a:r>
                        <a:rPr lang="en-IE" sz="1100" b="0" i="0" u="none" strike="noStrike" kern="1200">
                          <a:solidFill>
                            <a:srgbClr val="000000"/>
                          </a:solidFill>
                          <a:effectLst/>
                          <a:latin typeface="+mn-lt"/>
                          <a:ea typeface="+mn-ea"/>
                          <a:cs typeface="+mn-cs"/>
                        </a:rPr>
                        <a:t>5</a:t>
                      </a:r>
                    </a:p>
                  </a:txBody>
                  <a:tcPr marL="7620" marR="7620" marT="7620" marB="0" anchor="ctr"/>
                </a:tc>
                <a:tc>
                  <a:txBody>
                    <a:bodyPr/>
                    <a:lstStyle/>
                    <a:p>
                      <a:pPr algn="ctr" fontAlgn="b"/>
                      <a:r>
                        <a:rPr lang="en-GB" sz="1100" b="0" i="0" u="none" strike="noStrike" kern="1200">
                          <a:solidFill>
                            <a:srgbClr val="000000"/>
                          </a:solidFill>
                          <a:effectLst/>
                          <a:latin typeface="+mn-lt"/>
                          <a:ea typeface="+mn-ea"/>
                          <a:cs typeface="+mn-cs"/>
                        </a:rPr>
                        <a:t>=</a:t>
                      </a:r>
                      <a:endParaRPr lang="en-IE" sz="1100" b="0"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1772470471"/>
                  </a:ext>
                </a:extLst>
              </a:tr>
            </a:tbl>
          </a:graphicData>
        </a:graphic>
      </p:graphicFrame>
      <p:cxnSp>
        <p:nvCxnSpPr>
          <p:cNvPr id="12" name="Straight Connector 11">
            <a:extLst>
              <a:ext uri="{FF2B5EF4-FFF2-40B4-BE49-F238E27FC236}">
                <a16:creationId xmlns:a16="http://schemas.microsoft.com/office/drawing/2014/main" id="{26FF302B-63CD-49D3-8AAA-DFAF6542D42D}"/>
              </a:ext>
            </a:extLst>
          </p:cNvPr>
          <p:cNvCxnSpPr>
            <a:cxnSpLocks/>
          </p:cNvCxnSpPr>
          <p:nvPr/>
        </p:nvCxnSpPr>
        <p:spPr>
          <a:xfrm>
            <a:off x="556559" y="2731304"/>
            <a:ext cx="1116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0F49701-FF43-4758-8241-872F270731A2}"/>
              </a:ext>
            </a:extLst>
          </p:cNvPr>
          <p:cNvCxnSpPr>
            <a:cxnSpLocks/>
          </p:cNvCxnSpPr>
          <p:nvPr/>
        </p:nvCxnSpPr>
        <p:spPr>
          <a:xfrm>
            <a:off x="556559" y="3941015"/>
            <a:ext cx="1116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1F4E55-E85C-40BA-B09C-D1D01EC30816}"/>
              </a:ext>
            </a:extLst>
          </p:cNvPr>
          <p:cNvCxnSpPr>
            <a:cxnSpLocks/>
          </p:cNvCxnSpPr>
          <p:nvPr/>
        </p:nvCxnSpPr>
        <p:spPr>
          <a:xfrm>
            <a:off x="556559" y="5142895"/>
            <a:ext cx="1116000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399870"/>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Main </a:t>
            </a:r>
            <a:r>
              <a:rPr lang="en-US" sz="2400"/>
              <a:t>causes of poverty in developing countries x Segments</a:t>
            </a:r>
            <a:r>
              <a:rPr lang="en-IE"/>
              <a:t> </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06450"/>
            <a:ext cx="9341700" cy="360996"/>
          </a:xfrm>
        </p:spPr>
        <p:txBody>
          <a:bodyPr/>
          <a:lstStyle/>
          <a:p>
            <a:pPr marL="357188" indent="-357188"/>
            <a:r>
              <a:rPr lang="en-US"/>
              <a:t>Base: All Adults aged 18+ years- 2,002</a:t>
            </a:r>
          </a:p>
          <a:p>
            <a:pPr marL="357188" indent="-357188"/>
            <a:r>
              <a:rPr lang="en-US"/>
              <a:t>Q.31 Which of the following do you think are the main causes of poverty in developing countries?</a:t>
            </a:r>
            <a:endParaRPr lang="en-IE"/>
          </a:p>
        </p:txBody>
      </p:sp>
      <p:grpSp>
        <p:nvGrpSpPr>
          <p:cNvPr id="8" name="Group 7">
            <a:extLst>
              <a:ext uri="{FF2B5EF4-FFF2-40B4-BE49-F238E27FC236}">
                <a16:creationId xmlns:a16="http://schemas.microsoft.com/office/drawing/2014/main" id="{F2232AF5-A6AE-EDBC-1070-44723ABC6537}"/>
              </a:ext>
            </a:extLst>
          </p:cNvPr>
          <p:cNvGrpSpPr/>
          <p:nvPr/>
        </p:nvGrpSpPr>
        <p:grpSpPr>
          <a:xfrm>
            <a:off x="9279861" y="418616"/>
            <a:ext cx="2359229" cy="445923"/>
            <a:chOff x="9641528" y="660370"/>
            <a:chExt cx="2436173" cy="581633"/>
          </a:xfrm>
        </p:grpSpPr>
        <p:sp>
          <p:nvSpPr>
            <p:cNvPr id="9" name="Rectangle 8">
              <a:extLst>
                <a:ext uri="{FF2B5EF4-FFF2-40B4-BE49-F238E27FC236}">
                  <a16:creationId xmlns:a16="http://schemas.microsoft.com/office/drawing/2014/main" id="{937F7D2D-F10D-9BD6-3C29-A7F3B2C3CD0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0" name="TextBox 9">
              <a:extLst>
                <a:ext uri="{FF2B5EF4-FFF2-40B4-BE49-F238E27FC236}">
                  <a16:creationId xmlns:a16="http://schemas.microsoft.com/office/drawing/2014/main" id="{24BEEAE2-A9D2-42DD-551F-5417B37ADD6D}"/>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1" name="Rectangle 10">
              <a:extLst>
                <a:ext uri="{FF2B5EF4-FFF2-40B4-BE49-F238E27FC236}">
                  <a16:creationId xmlns:a16="http://schemas.microsoft.com/office/drawing/2014/main" id="{00491E88-400D-E646-18FE-CDFD601393DF}"/>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4E7ED5BB-264B-08B5-C953-044D9EF4C653}"/>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2" name="Table 1">
            <a:extLst>
              <a:ext uri="{FF2B5EF4-FFF2-40B4-BE49-F238E27FC236}">
                <a16:creationId xmlns:a16="http://schemas.microsoft.com/office/drawing/2014/main" id="{04730BCA-F110-A075-861D-99AEF4B9816E}"/>
              </a:ext>
            </a:extLst>
          </p:cNvPr>
          <p:cNvGraphicFramePr>
            <a:graphicFrameLocks noGrp="1"/>
          </p:cNvGraphicFramePr>
          <p:nvPr>
            <p:extLst>
              <p:ext uri="{D42A27DB-BD31-4B8C-83A1-F6EECF244321}">
                <p14:modId xmlns:p14="http://schemas.microsoft.com/office/powerpoint/2010/main" val="3952464323"/>
              </p:ext>
            </p:extLst>
          </p:nvPr>
        </p:nvGraphicFramePr>
        <p:xfrm>
          <a:off x="450000" y="1103488"/>
          <a:ext cx="11305325" cy="4795042"/>
        </p:xfrm>
        <a:graphic>
          <a:graphicData uri="http://schemas.openxmlformats.org/drawingml/2006/table">
            <a:tbl>
              <a:tblPr/>
              <a:tblGrid>
                <a:gridCol w="4836375">
                  <a:extLst>
                    <a:ext uri="{9D8B030D-6E8A-4147-A177-3AD203B41FA5}">
                      <a16:colId xmlns:a16="http://schemas.microsoft.com/office/drawing/2014/main" val="3690662756"/>
                    </a:ext>
                  </a:extLst>
                </a:gridCol>
                <a:gridCol w="778560">
                  <a:extLst>
                    <a:ext uri="{9D8B030D-6E8A-4147-A177-3AD203B41FA5}">
                      <a16:colId xmlns:a16="http://schemas.microsoft.com/office/drawing/2014/main" val="2317935537"/>
                    </a:ext>
                  </a:extLst>
                </a:gridCol>
                <a:gridCol w="681909">
                  <a:extLst>
                    <a:ext uri="{9D8B030D-6E8A-4147-A177-3AD203B41FA5}">
                      <a16:colId xmlns:a16="http://schemas.microsoft.com/office/drawing/2014/main" val="2824580002"/>
                    </a:ext>
                  </a:extLst>
                </a:gridCol>
                <a:gridCol w="1019476">
                  <a:extLst>
                    <a:ext uri="{9D8B030D-6E8A-4147-A177-3AD203B41FA5}">
                      <a16:colId xmlns:a16="http://schemas.microsoft.com/office/drawing/2014/main" val="4192448213"/>
                    </a:ext>
                  </a:extLst>
                </a:gridCol>
                <a:gridCol w="1149080">
                  <a:extLst>
                    <a:ext uri="{9D8B030D-6E8A-4147-A177-3AD203B41FA5}">
                      <a16:colId xmlns:a16="http://schemas.microsoft.com/office/drawing/2014/main" val="1856715832"/>
                    </a:ext>
                  </a:extLst>
                </a:gridCol>
                <a:gridCol w="851783">
                  <a:extLst>
                    <a:ext uri="{9D8B030D-6E8A-4147-A177-3AD203B41FA5}">
                      <a16:colId xmlns:a16="http://schemas.microsoft.com/office/drawing/2014/main" val="3997840687"/>
                    </a:ext>
                  </a:extLst>
                </a:gridCol>
                <a:gridCol w="1062742">
                  <a:extLst>
                    <a:ext uri="{9D8B030D-6E8A-4147-A177-3AD203B41FA5}">
                      <a16:colId xmlns:a16="http://schemas.microsoft.com/office/drawing/2014/main" val="281827252"/>
                    </a:ext>
                  </a:extLst>
                </a:gridCol>
                <a:gridCol w="925400">
                  <a:extLst>
                    <a:ext uri="{9D8B030D-6E8A-4147-A177-3AD203B41FA5}">
                      <a16:colId xmlns:a16="http://schemas.microsoft.com/office/drawing/2014/main" val="519372174"/>
                    </a:ext>
                  </a:extLst>
                </a:gridCol>
              </a:tblGrid>
              <a:tr h="221202">
                <a:tc rowSpan="2">
                  <a:txBody>
                    <a:bodyPr/>
                    <a:lstStyle/>
                    <a:p>
                      <a:pPr algn="l" fontAlgn="t">
                        <a:buNone/>
                      </a:pPr>
                      <a:r>
                        <a:rPr lang="en-IE" sz="1000" b="0" i="0" u="none" strike="noStrike">
                          <a:effectLst/>
                          <a:latin typeface="Barlow" panose="00000500000000000000" pitchFamily="2" charset="0"/>
                        </a:rPr>
                        <a:t> </a:t>
                      </a:r>
                    </a:p>
                  </a:txBody>
                  <a:tcPr marL="72000" marR="72000" marT="4192" marB="0">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rowSpan="2">
                  <a:txBody>
                    <a:bodyPr/>
                    <a:lstStyle/>
                    <a:p>
                      <a:pPr algn="ctr" rtl="0" fontAlgn="ctr">
                        <a:buNone/>
                      </a:pPr>
                      <a:r>
                        <a:rPr lang="en-IE" sz="1000" b="1" i="0" u="none" strike="noStrike">
                          <a:solidFill>
                            <a:srgbClr val="FFFFFF"/>
                          </a:solidFill>
                          <a:effectLst/>
                          <a:latin typeface="Barlow" panose="00000500000000000000" pitchFamily="2" charset="0"/>
                        </a:rPr>
                        <a:t>Total</a:t>
                      </a:r>
                    </a:p>
                  </a:txBody>
                  <a:tcPr marL="4192" marR="4192" marT="4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gridSpan="6">
                  <a:txBody>
                    <a:bodyPr/>
                    <a:lstStyle/>
                    <a:p>
                      <a:pPr algn="ctr" rtl="0" fontAlgn="ctr">
                        <a:buNone/>
                      </a:pPr>
                      <a:r>
                        <a:rPr lang="en-IE" sz="1000" b="1" i="0" u="none" strike="noStrike">
                          <a:solidFill>
                            <a:srgbClr val="FFFFFF"/>
                          </a:solidFill>
                          <a:effectLst/>
                          <a:latin typeface="Barlow" panose="00000500000000000000" pitchFamily="2" charset="0"/>
                        </a:rPr>
                        <a:t>Segments</a:t>
                      </a:r>
                    </a:p>
                  </a:txBody>
                  <a:tcPr marL="4192" marR="4192" marT="4192"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103C50"/>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5059602"/>
                  </a:ext>
                </a:extLst>
              </a:tr>
              <a:tr h="375627">
                <a:tc vMerge="1">
                  <a:txBody>
                    <a:bodyPr/>
                    <a:lstStyle/>
                    <a:p>
                      <a:endParaRPr lang="en-IE"/>
                    </a:p>
                  </a:txBody>
                  <a:tcPr/>
                </a:tc>
                <a:tc vMerge="1">
                  <a:txBody>
                    <a:bodyPr/>
                    <a:lstStyle/>
                    <a:p>
                      <a:endParaRPr lang="en-IE"/>
                    </a:p>
                  </a:txBody>
                  <a:tcPr/>
                </a:tc>
                <a:tc>
                  <a:txBody>
                    <a:bodyPr/>
                    <a:lstStyle/>
                    <a:p>
                      <a:pPr algn="ctr" rtl="0" fontAlgn="ctr">
                        <a:buNone/>
                      </a:pPr>
                      <a:r>
                        <a:rPr lang="en-IE" sz="1000" b="1" i="0" u="none" strike="noStrike" dirty="0" err="1">
                          <a:solidFill>
                            <a:srgbClr val="FFFFFF"/>
                          </a:solidFill>
                          <a:effectLst/>
                          <a:latin typeface="Barlow" panose="00000500000000000000" pitchFamily="2" charset="0"/>
                        </a:rPr>
                        <a:t>Multilatera</a:t>
                      </a:r>
                      <a:r>
                        <a:rPr lang="en-IE" sz="1000" b="1" i="0" u="none" strike="noStrike" dirty="0">
                          <a:solidFill>
                            <a:srgbClr val="FFFFFF"/>
                          </a:solidFill>
                          <a:effectLst/>
                          <a:latin typeface="Barlow" panose="00000500000000000000" pitchFamily="2" charset="0"/>
                        </a:rPr>
                        <a:t>-lists</a:t>
                      </a:r>
                    </a:p>
                  </a:txBody>
                  <a:tcPr marL="4192" marR="4192" marT="4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Community Champions</a:t>
                      </a:r>
                    </a:p>
                  </a:txBody>
                  <a:tcPr marL="4192" marR="4192" marT="4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Disengaged</a:t>
                      </a:r>
                    </a:p>
                  </a:txBody>
                  <a:tcPr marL="4192" marR="4192" marT="4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Empathisers</a:t>
                      </a:r>
                    </a:p>
                  </a:txBody>
                  <a:tcPr marL="4192" marR="4192" marT="4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Global Citizens</a:t>
                      </a:r>
                    </a:p>
                  </a:txBody>
                  <a:tcPr marL="4192" marR="4192" marT="41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00" b="1" i="0" u="none" strike="noStrike">
                          <a:solidFill>
                            <a:srgbClr val="FFFFFF"/>
                          </a:solidFill>
                          <a:effectLst/>
                          <a:latin typeface="Barlow" panose="00000500000000000000" pitchFamily="2" charset="0"/>
                        </a:rPr>
                        <a:t>Pragmatists</a:t>
                      </a:r>
                    </a:p>
                  </a:txBody>
                  <a:tcPr marL="4192" marR="4192" marT="4192" marB="0" anchor="ctr">
                    <a:lnL w="12700" cap="flat" cmpd="sng" algn="ctr">
                      <a:solidFill>
                        <a:srgbClr val="FFFFFF"/>
                      </a:solidFill>
                      <a:prstDash val="solid"/>
                      <a:round/>
                      <a:headEnd type="none" w="med" len="med"/>
                      <a:tailEnd type="none" w="med" len="med"/>
                    </a:lnL>
                    <a:lnR>
                      <a:noFill/>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extLst>
                  <a:ext uri="{0D108BD9-81ED-4DB2-BD59-A6C34878D82A}">
                    <a16:rowId xmlns:a16="http://schemas.microsoft.com/office/drawing/2014/main" val="4148926590"/>
                  </a:ext>
                </a:extLst>
              </a:tr>
              <a:tr h="110379">
                <a:tc>
                  <a:txBody>
                    <a:bodyPr/>
                    <a:lstStyle/>
                    <a:p>
                      <a:pPr algn="l" rtl="0" fontAlgn="t">
                        <a:buNone/>
                      </a:pPr>
                      <a:r>
                        <a:rPr lang="en-IE" sz="1000" b="1" i="1" u="none" strike="noStrike">
                          <a:solidFill>
                            <a:srgbClr val="000000"/>
                          </a:solidFill>
                          <a:effectLst/>
                          <a:latin typeface="Barlow" panose="00000500000000000000" pitchFamily="2" charset="0"/>
                        </a:rPr>
                        <a:t>Base:</a:t>
                      </a:r>
                    </a:p>
                  </a:txBody>
                  <a:tcPr marL="72000" marR="72000" marT="419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2002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397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169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317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497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350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00" b="1" i="1" u="none" strike="noStrike">
                          <a:solidFill>
                            <a:srgbClr val="000000"/>
                          </a:solidFill>
                          <a:effectLst/>
                          <a:latin typeface="Barlow" panose="00000500000000000000" pitchFamily="2" charset="0"/>
                        </a:rPr>
                        <a:t>272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055988891"/>
                  </a:ext>
                </a:extLst>
              </a:tr>
              <a:tr h="110379">
                <a:tc>
                  <a:txBody>
                    <a:bodyPr/>
                    <a:lstStyle/>
                    <a:p>
                      <a:pPr algn="l" fontAlgn="t">
                        <a:buNone/>
                      </a:pPr>
                      <a:r>
                        <a:rPr lang="en-IE" sz="1000" b="0" i="0" u="none" strike="noStrike">
                          <a:solidFill>
                            <a:srgbClr val="000000"/>
                          </a:solidFill>
                          <a:effectLst/>
                          <a:latin typeface="Barlow" panose="00000500000000000000" pitchFamily="2" charset="0"/>
                        </a:rPr>
                        <a:t> </a:t>
                      </a:r>
                    </a:p>
                  </a:txBody>
                  <a:tcPr marL="72000" marR="72000" marT="4192"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192" marR="4192" marT="4192" marB="0">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84761092"/>
                  </a:ext>
                </a:extLst>
              </a:tr>
              <a:tr h="217803">
                <a:tc>
                  <a:txBody>
                    <a:bodyPr/>
                    <a:lstStyle/>
                    <a:p>
                      <a:pPr algn="l" fontAlgn="t">
                        <a:buNone/>
                      </a:pPr>
                      <a:r>
                        <a:rPr lang="en-IE" sz="1000" b="0" i="0" u="none" strike="noStrike" dirty="0">
                          <a:solidFill>
                            <a:srgbClr val="000000"/>
                          </a:solidFill>
                          <a:effectLst/>
                          <a:latin typeface="Barlow" panose="00000500000000000000" pitchFamily="2" charset="0"/>
                        </a:rPr>
                        <a:t>War and conflict</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46</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46</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27</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40</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57</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38</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56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32CD32"/>
                    </a:solidFill>
                  </a:tcPr>
                </a:tc>
                <a:extLst>
                  <a:ext uri="{0D108BD9-81ED-4DB2-BD59-A6C34878D82A}">
                    <a16:rowId xmlns:a16="http://schemas.microsoft.com/office/drawing/2014/main" val="3480556228"/>
                  </a:ext>
                </a:extLst>
              </a:tr>
              <a:tr h="217803">
                <a:tc>
                  <a:txBody>
                    <a:bodyPr/>
                    <a:lstStyle/>
                    <a:p>
                      <a:pPr algn="l" fontAlgn="t">
                        <a:buNone/>
                      </a:pPr>
                      <a:r>
                        <a:rPr lang="en-GB" sz="1000" b="0" i="0" u="none" strike="noStrike" dirty="0">
                          <a:solidFill>
                            <a:srgbClr val="000000"/>
                          </a:solidFill>
                          <a:effectLst/>
                          <a:latin typeface="Barlow" panose="00000500000000000000" pitchFamily="2" charset="0"/>
                        </a:rPr>
                        <a:t>Government and private sector corruption in those countries</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44</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32</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52</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37</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61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32CD32"/>
                    </a:solidFill>
                  </a:tcPr>
                </a:tc>
                <a:extLst>
                  <a:ext uri="{0D108BD9-81ED-4DB2-BD59-A6C34878D82A}">
                    <a16:rowId xmlns:a16="http://schemas.microsoft.com/office/drawing/2014/main" val="2079709745"/>
                  </a:ext>
                </a:extLst>
              </a:tr>
              <a:tr h="217803">
                <a:tc>
                  <a:txBody>
                    <a:bodyPr/>
                    <a:lstStyle/>
                    <a:p>
                      <a:pPr algn="l" fontAlgn="t">
                        <a:buNone/>
                      </a:pPr>
                      <a:r>
                        <a:rPr lang="en-GB" sz="1000" b="0" i="0" u="none" strike="noStrike">
                          <a:solidFill>
                            <a:srgbClr val="000000"/>
                          </a:solidFill>
                          <a:effectLst/>
                          <a:latin typeface="Barlow" panose="00000500000000000000" pitchFamily="2" charset="0"/>
                        </a:rPr>
                        <a:t>Rich countries tend to exploit developing countries</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57</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18</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22</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145732666"/>
                  </a:ext>
                </a:extLst>
              </a:tr>
              <a:tr h="217803">
                <a:tc>
                  <a:txBody>
                    <a:bodyPr/>
                    <a:lstStyle/>
                    <a:p>
                      <a:pPr algn="l" fontAlgn="t">
                        <a:buNone/>
                      </a:pPr>
                      <a:r>
                        <a:rPr lang="en-IE" sz="1000" b="0" i="0" u="none" strike="noStrike">
                          <a:solidFill>
                            <a:srgbClr val="000000"/>
                          </a:solidFill>
                          <a:effectLst/>
                          <a:latin typeface="Barlow" panose="00000500000000000000" pitchFamily="2" charset="0"/>
                        </a:rPr>
                        <a:t>Government inefficiency or incompetence</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39</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32</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23</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35</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32CD32"/>
                    </a:solidFill>
                  </a:tcPr>
                </a:tc>
                <a:extLst>
                  <a:ext uri="{0D108BD9-81ED-4DB2-BD59-A6C34878D82A}">
                    <a16:rowId xmlns:a16="http://schemas.microsoft.com/office/drawing/2014/main" val="3122941095"/>
                  </a:ext>
                </a:extLst>
              </a:tr>
              <a:tr h="217803">
                <a:tc>
                  <a:txBody>
                    <a:bodyPr/>
                    <a:lstStyle/>
                    <a:p>
                      <a:pPr algn="l" fontAlgn="t">
                        <a:buNone/>
                      </a:pPr>
                      <a:r>
                        <a:rPr lang="en-GB" sz="1000" b="0" i="0" u="none" strike="noStrike" dirty="0">
                          <a:solidFill>
                            <a:srgbClr val="000000"/>
                          </a:solidFill>
                          <a:effectLst/>
                          <a:latin typeface="Barlow" panose="00000500000000000000" pitchFamily="2" charset="0"/>
                        </a:rPr>
                        <a:t>Weak institutions in those countries (Judiciary, Parliament, Opposition Parties, Free Press, etc.) means there is little accountability</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23</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22</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054704398"/>
                  </a:ext>
                </a:extLst>
              </a:tr>
              <a:tr h="217803">
                <a:tc>
                  <a:txBody>
                    <a:bodyPr/>
                    <a:lstStyle/>
                    <a:p>
                      <a:pPr algn="l" fontAlgn="t">
                        <a:buNone/>
                      </a:pPr>
                      <a:r>
                        <a:rPr lang="en-GB" sz="1000" b="0" i="0" u="none" strike="noStrike">
                          <a:solidFill>
                            <a:srgbClr val="000000"/>
                          </a:solidFill>
                          <a:effectLst/>
                          <a:latin typeface="Barlow" panose="00000500000000000000" pitchFamily="2" charset="0"/>
                        </a:rPr>
                        <a:t>The global economic system favours richer countries</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17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30</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20</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11</a:t>
                      </a:r>
                      <a:endParaRPr lang="en-IE" sz="1000" b="0" i="0" u="none" strike="noStrike" kern="1200" dirty="0">
                        <a:solidFill>
                          <a:srgbClr val="000000"/>
                        </a:solidFill>
                        <a:effectLst/>
                        <a:latin typeface="Barlow" panose="00000500000000000000" pitchFamily="2" charset="0"/>
                        <a:ea typeface="+mn-ea"/>
                        <a:cs typeface="+mn-cs"/>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3200575700"/>
                  </a:ext>
                </a:extLst>
              </a:tr>
              <a:tr h="217803">
                <a:tc>
                  <a:txBody>
                    <a:bodyPr/>
                    <a:lstStyle/>
                    <a:p>
                      <a:pPr algn="l" fontAlgn="t">
                        <a:buNone/>
                      </a:pPr>
                      <a:r>
                        <a:rPr lang="en-GB" sz="1000" b="0" i="0" u="none" strike="noStrike">
                          <a:solidFill>
                            <a:srgbClr val="000000"/>
                          </a:solidFill>
                          <a:effectLst/>
                          <a:latin typeface="Barlow" panose="00000500000000000000" pitchFamily="2" charset="0"/>
                        </a:rPr>
                        <a:t>Wealthy countries support authoritarian regimes for their own political interests</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17</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47</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20</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04418089"/>
                  </a:ext>
                </a:extLst>
              </a:tr>
              <a:tr h="217803">
                <a:tc>
                  <a:txBody>
                    <a:bodyPr/>
                    <a:lstStyle/>
                    <a:p>
                      <a:pPr algn="l" fontAlgn="t">
                        <a:buNone/>
                      </a:pPr>
                      <a:r>
                        <a:rPr lang="en-GB" sz="1000" b="0" i="0" u="none" strike="noStrike">
                          <a:solidFill>
                            <a:srgbClr val="000000"/>
                          </a:solidFill>
                          <a:effectLst/>
                          <a:latin typeface="Barlow" panose="00000500000000000000" pitchFamily="2" charset="0"/>
                        </a:rPr>
                        <a:t>High debt burden for developing countries</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15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41</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27</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179635561"/>
                  </a:ext>
                </a:extLst>
              </a:tr>
              <a:tr h="217803">
                <a:tc>
                  <a:txBody>
                    <a:bodyPr/>
                    <a:lstStyle/>
                    <a:p>
                      <a:pPr algn="l" fontAlgn="t">
                        <a:buNone/>
                      </a:pPr>
                      <a:r>
                        <a:rPr lang="en-IE" sz="1000" b="0" i="0" u="none" strike="noStrike">
                          <a:solidFill>
                            <a:srgbClr val="000000"/>
                          </a:solidFill>
                          <a:effectLst/>
                          <a:latin typeface="Barlow" panose="00000500000000000000" pitchFamily="2" charset="0"/>
                        </a:rPr>
                        <a:t>Legacy of colonialism</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29</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10</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a:noFill/>
                    </a:lnR>
                    <a:lnT>
                      <a:noFill/>
                    </a:lnT>
                    <a:lnB>
                      <a:noFill/>
                    </a:lnB>
                    <a:no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4020034696"/>
                  </a:ext>
                </a:extLst>
              </a:tr>
              <a:tr h="217803">
                <a:tc>
                  <a:txBody>
                    <a:bodyPr/>
                    <a:lstStyle/>
                    <a:p>
                      <a:pPr algn="l" fontAlgn="t">
                        <a:buNone/>
                      </a:pPr>
                      <a:r>
                        <a:rPr lang="en-GB" sz="1000" b="0" i="0" u="none" strike="noStrike">
                          <a:solidFill>
                            <a:srgbClr val="000000"/>
                          </a:solidFill>
                          <a:effectLst/>
                          <a:latin typeface="Barlow" panose="00000500000000000000" pitchFamily="2" charset="0"/>
                        </a:rPr>
                        <a:t>Poor levels of health in general</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12</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19</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08822251"/>
                  </a:ext>
                </a:extLst>
              </a:tr>
              <a:tr h="217803">
                <a:tc>
                  <a:txBody>
                    <a:bodyPr/>
                    <a:lstStyle/>
                    <a:p>
                      <a:pPr algn="l" fontAlgn="t">
                        <a:buNone/>
                      </a:pPr>
                      <a:r>
                        <a:rPr lang="en-GB" sz="1000" b="0" i="0" u="none" strike="noStrike">
                          <a:solidFill>
                            <a:srgbClr val="000000"/>
                          </a:solidFill>
                          <a:effectLst/>
                          <a:latin typeface="Barlow" panose="00000500000000000000" pitchFamily="2" charset="0"/>
                        </a:rPr>
                        <a:t>Insufficient spend on services such as health and education</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17</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02120884"/>
                  </a:ext>
                </a:extLst>
              </a:tr>
              <a:tr h="217803">
                <a:tc>
                  <a:txBody>
                    <a:bodyPr/>
                    <a:lstStyle/>
                    <a:p>
                      <a:pPr algn="l" fontAlgn="t">
                        <a:buNone/>
                      </a:pPr>
                      <a:r>
                        <a:rPr lang="en-GB" sz="1000" b="0" i="0" u="none" strike="noStrike">
                          <a:solidFill>
                            <a:srgbClr val="000000"/>
                          </a:solidFill>
                          <a:effectLst/>
                          <a:latin typeface="Barlow" panose="00000500000000000000" pitchFamily="2" charset="0"/>
                        </a:rPr>
                        <a:t>Land and climate isn’t suitable for agriculture</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32CD32"/>
                    </a:solidFill>
                  </a:tcPr>
                </a:tc>
                <a:extLst>
                  <a:ext uri="{0D108BD9-81ED-4DB2-BD59-A6C34878D82A}">
                    <a16:rowId xmlns:a16="http://schemas.microsoft.com/office/drawing/2014/main" val="36258566"/>
                  </a:ext>
                </a:extLst>
              </a:tr>
              <a:tr h="217803">
                <a:tc>
                  <a:txBody>
                    <a:bodyPr/>
                    <a:lstStyle/>
                    <a:p>
                      <a:pPr algn="l" fontAlgn="t">
                        <a:buNone/>
                      </a:pPr>
                      <a:r>
                        <a:rPr lang="en-IE" sz="1000" b="0" i="0" u="none" strike="noStrike" dirty="0">
                          <a:solidFill>
                            <a:srgbClr val="000000"/>
                          </a:solidFill>
                          <a:effectLst/>
                          <a:latin typeface="Barlow" panose="00000500000000000000" pitchFamily="2" charset="0"/>
                        </a:rPr>
                        <a:t>High prevalence of disease</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10</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19</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389760547"/>
                  </a:ext>
                </a:extLst>
              </a:tr>
              <a:tr h="217803">
                <a:tc>
                  <a:txBody>
                    <a:bodyPr/>
                    <a:lstStyle/>
                    <a:p>
                      <a:pPr algn="l" fontAlgn="t">
                        <a:buNone/>
                      </a:pPr>
                      <a:r>
                        <a:rPr lang="en-GB" sz="1000" b="0" i="0" u="none" strike="noStrike">
                          <a:solidFill>
                            <a:srgbClr val="000000"/>
                          </a:solidFill>
                          <a:effectLst/>
                          <a:latin typeface="Barlow" panose="00000500000000000000" pitchFamily="2" charset="0"/>
                        </a:rPr>
                        <a:t>People in these countries keep having too many children</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9</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a:t>
                      </a:r>
                    </a:p>
                  </a:txBody>
                  <a:tcPr marL="9525" marR="9525" marT="9525" marB="0" anchor="ctr">
                    <a:lnL>
                      <a:noFill/>
                    </a:lnL>
                    <a:lnR>
                      <a:noFill/>
                    </a:lnR>
                    <a:lnT>
                      <a:noFill/>
                    </a:lnT>
                    <a:lnB>
                      <a:noFill/>
                    </a:lnB>
                    <a:no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20</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346599564"/>
                  </a:ext>
                </a:extLst>
              </a:tr>
              <a:tr h="217803">
                <a:tc>
                  <a:txBody>
                    <a:bodyPr/>
                    <a:lstStyle/>
                    <a:p>
                      <a:pPr algn="l" fontAlgn="t">
                        <a:buNone/>
                      </a:pPr>
                      <a:r>
                        <a:rPr lang="en-GB" sz="1000" b="0" i="0" u="none" strike="noStrike">
                          <a:solidFill>
                            <a:srgbClr val="000000"/>
                          </a:solidFill>
                          <a:effectLst/>
                          <a:latin typeface="Barlow" panose="00000500000000000000" pitchFamily="2" charset="0"/>
                        </a:rPr>
                        <a:t>Not enough investment by corporations who prefer to invest in more developed countries</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8</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5</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9</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8</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007105417"/>
                  </a:ext>
                </a:extLst>
              </a:tr>
              <a:tr h="217803">
                <a:tc>
                  <a:txBody>
                    <a:bodyPr/>
                    <a:lstStyle/>
                    <a:p>
                      <a:pPr algn="l" fontAlgn="t">
                        <a:buNone/>
                      </a:pPr>
                      <a:r>
                        <a:rPr lang="en-GB" sz="1000" b="0" i="0" u="none" strike="noStrike">
                          <a:solidFill>
                            <a:srgbClr val="000000"/>
                          </a:solidFill>
                          <a:effectLst/>
                          <a:latin typeface="Barlow" panose="00000500000000000000" pitchFamily="2" charset="0"/>
                        </a:rPr>
                        <a:t>Laziness and the lack of a work ethic</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a:t>
                      </a:r>
                    </a:p>
                  </a:txBody>
                  <a:tcPr marL="9525" marR="9525" marT="9525" marB="0" anchor="ctr">
                    <a:lnL>
                      <a:noFill/>
                    </a:lnL>
                    <a:lnR>
                      <a:noFill/>
                    </a:lnR>
                    <a:lnT>
                      <a:noFill/>
                    </a:lnT>
                    <a:lnB>
                      <a:noFill/>
                    </a:lnB>
                    <a:no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13</a:t>
                      </a:r>
                    </a:p>
                  </a:txBody>
                  <a:tcPr marL="9525" marR="9525" marT="9525" marB="0" anchor="ctr">
                    <a:lnL>
                      <a:noFill/>
                    </a:lnL>
                    <a:lnR>
                      <a:noFill/>
                    </a:lnR>
                    <a:lnT>
                      <a:noFill/>
                    </a:lnT>
                    <a:lnB>
                      <a:noFill/>
                    </a:lnB>
                    <a:solidFill>
                      <a:srgbClr val="32CD32"/>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a:noFill/>
                    </a:lnR>
                    <a:lnT>
                      <a:noFill/>
                    </a:lnT>
                    <a:lnB>
                      <a:noFill/>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605868525"/>
                  </a:ext>
                </a:extLst>
              </a:tr>
              <a:tr h="217803">
                <a:tc>
                  <a:txBody>
                    <a:bodyPr/>
                    <a:lstStyle/>
                    <a:p>
                      <a:pPr algn="l" fontAlgn="t">
                        <a:buNone/>
                      </a:pPr>
                      <a:r>
                        <a:rPr lang="en-IE" sz="1000" b="0" i="0" u="none" strike="noStrike" dirty="0">
                          <a:solidFill>
                            <a:srgbClr val="000000"/>
                          </a:solidFill>
                          <a:effectLst/>
                          <a:latin typeface="Barlow" panose="00000500000000000000" pitchFamily="2" charset="0"/>
                        </a:rPr>
                        <a:t>None of these</a:t>
                      </a:r>
                    </a:p>
                  </a:txBody>
                  <a:tcPr marL="72000" marR="72000" marT="4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1</a:t>
                      </a:r>
                    </a:p>
                  </a:txBody>
                  <a:tcPr marL="4192" marR="4192" marT="4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B3B5"/>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0</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kern="1200">
                          <a:solidFill>
                            <a:srgbClr val="000000"/>
                          </a:solidFill>
                          <a:effectLst/>
                          <a:latin typeface="Barlow" panose="00000500000000000000" pitchFamily="2" charset="0"/>
                          <a:ea typeface="+mn-ea"/>
                          <a:cs typeface="+mn-cs"/>
                        </a:rPr>
                        <a:t>-</a:t>
                      </a:r>
                      <a:endParaRPr lang="en-IE" sz="1000" b="0" i="0" u="none" strike="noStrike" kern="1200" dirty="0">
                        <a:solidFill>
                          <a:srgbClr val="000000"/>
                        </a:solidFill>
                        <a:effectLst/>
                        <a:latin typeface="Barlow" panose="00000500000000000000" pitchFamily="2" charset="0"/>
                        <a:ea typeface="+mn-ea"/>
                        <a:cs typeface="+mn-cs"/>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9292496"/>
                  </a:ext>
                </a:extLst>
              </a:tr>
            </a:tbl>
          </a:graphicData>
        </a:graphic>
      </p:graphicFrame>
    </p:spTree>
    <p:extLst>
      <p:ext uri="{BB962C8B-B14F-4D97-AF65-F5344CB8AC3E}">
        <p14:creationId xmlns:p14="http://schemas.microsoft.com/office/powerpoint/2010/main" val="220797585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93B515A9-DC77-E2B4-AE36-E7BCDAD0E85C}"/>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05226" y="299487"/>
            <a:ext cx="11600607" cy="715669"/>
          </a:xfrm>
        </p:spPr>
        <p:txBody>
          <a:bodyPr lIns="91440" tIns="45720" rIns="91440" bIns="45720" anchor="t">
            <a:normAutofit fontScale="90000"/>
          </a:bodyPr>
          <a:lstStyle/>
          <a:p>
            <a:r>
              <a:rPr lang="en-US" dirty="0"/>
              <a:t>The majority </a:t>
            </a:r>
            <a:r>
              <a:rPr lang="en-US"/>
              <a:t>believe ODA spending should </a:t>
            </a:r>
            <a:r>
              <a:rPr lang="en-US" dirty="0"/>
              <a:t>either </a:t>
            </a:r>
            <a:r>
              <a:rPr lang="en-US"/>
              <a:t>be increased</a:t>
            </a:r>
            <a:r>
              <a:rPr lang="en-US" dirty="0"/>
              <a:t> or remain </a:t>
            </a:r>
            <a:r>
              <a:rPr lang="en-US"/>
              <a:t>the same</a:t>
            </a:r>
            <a:r>
              <a:rPr lang="en-US" dirty="0"/>
              <a:t> (7 in 10)</a:t>
            </a: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7"/>
            <a:ext cx="11292000" cy="439244"/>
          </a:xfrm>
        </p:spPr>
        <p:txBody>
          <a:bodyPr>
            <a:no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Appetite for ODA spending is remaining largely unchanged</a:t>
            </a:r>
            <a:r>
              <a:rPr lang="en-US" sz="1400" dirty="0">
                <a:latin typeface="Barlow" panose="00000500000000000000" pitchFamily="2" charset="0"/>
                <a:cs typeface="Arial" panose="020B0604020202020204" pitchFamily="34" charset="0"/>
              </a:rPr>
              <a:t>, with the majority supporting either maintaining or increasing spend.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Community champions</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global citizens</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and multilateralists</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show greater </a:t>
            </a:r>
            <a:r>
              <a:rPr lang="en-US" sz="1400" dirty="0">
                <a:latin typeface="Barlow" panose="00000500000000000000" pitchFamily="2" charset="0"/>
                <a:cs typeface="Arial" panose="020B0604020202020204" pitchFamily="34" charset="0"/>
              </a:rPr>
              <a:t>appetite to increase spend</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p:txBody>
          <a:bodyPr>
            <a:noAutofit/>
          </a:bodyPr>
          <a:lstStyle/>
          <a:p>
            <a:pPr marL="357188" indent="-357188"/>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a:t>
            </a: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 </a:t>
            </a: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Nov 23 N – 2,515, Nov 22 N – 2501; Dec 21 N – 2,026; Feb 21 N – 3,008)</a:t>
            </a:r>
            <a:endParaRPr lang="en-US">
              <a:latin typeface="Barlow" panose="00000500000000000000" pitchFamily="2" charset="0"/>
            </a:endParaRPr>
          </a:p>
          <a:p>
            <a:pPr marL="357188" indent="-357188"/>
            <a:r>
              <a:rPr lang="en-US">
                <a:latin typeface="Barlow" panose="00000500000000000000" pitchFamily="2" charset="0"/>
              </a:rPr>
              <a:t>Q.32 Do you think that the Irish Government should increase or decrease the amount of money that it spends on overseas aid to developing countries?</a:t>
            </a:r>
            <a:endParaRPr lang="en-IE">
              <a:latin typeface="Barlow" panose="00000500000000000000" pitchFamily="2" charset="0"/>
            </a:endParaRPr>
          </a:p>
        </p:txBody>
      </p:sp>
      <p:graphicFrame>
        <p:nvGraphicFramePr>
          <p:cNvPr id="12" name="Table 11">
            <a:extLst>
              <a:ext uri="{FF2B5EF4-FFF2-40B4-BE49-F238E27FC236}">
                <a16:creationId xmlns:a16="http://schemas.microsoft.com/office/drawing/2014/main" id="{44CAF2D5-2422-51B8-5FA9-794C09A859A8}"/>
              </a:ext>
            </a:extLst>
          </p:cNvPr>
          <p:cNvGraphicFramePr>
            <a:graphicFrameLocks noGrp="1"/>
          </p:cNvGraphicFramePr>
          <p:nvPr>
            <p:extLst>
              <p:ext uri="{D42A27DB-BD31-4B8C-83A1-F6EECF244321}">
                <p14:modId xmlns:p14="http://schemas.microsoft.com/office/powerpoint/2010/main" val="564535200"/>
              </p:ext>
            </p:extLst>
          </p:nvPr>
        </p:nvGraphicFramePr>
        <p:xfrm>
          <a:off x="207081" y="2257425"/>
          <a:ext cx="1176364" cy="3133725"/>
        </p:xfrm>
        <a:graphic>
          <a:graphicData uri="http://schemas.openxmlformats.org/drawingml/2006/table">
            <a:tbl>
              <a:tblPr>
                <a:tableStyleId>{5C22544A-7EE6-4342-B048-85BDC9FD1C3A}</a:tableStyleId>
              </a:tblPr>
              <a:tblGrid>
                <a:gridCol w="1176364">
                  <a:extLst>
                    <a:ext uri="{9D8B030D-6E8A-4147-A177-3AD203B41FA5}">
                      <a16:colId xmlns:a16="http://schemas.microsoft.com/office/drawing/2014/main" val="2192328915"/>
                    </a:ext>
                  </a:extLst>
                </a:gridCol>
              </a:tblGrid>
              <a:tr h="438150">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4">
                              <a:lumMod val="50000"/>
                            </a:schemeClr>
                          </a:solidFill>
                          <a:effectLst/>
                          <a:uLnTx/>
                          <a:uFillTx/>
                          <a:latin typeface="+mn-lt"/>
                          <a:ea typeface="+mn-ea"/>
                          <a:cs typeface="+mn-cs"/>
                        </a:rPr>
                        <a:t>Increase a great deal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72741">
                <a:tc>
                  <a:txBody>
                    <a:bodyPr/>
                    <a:lstStyle/>
                    <a:p>
                      <a:pPr algn="r" fontAlgn="t"/>
                      <a:r>
                        <a:rPr lang="en-IE" sz="1200" b="0" i="0" u="none" strike="noStrike">
                          <a:solidFill>
                            <a:schemeClr val="accent4">
                              <a:lumMod val="75000"/>
                            </a:schemeClr>
                          </a:solidFill>
                          <a:effectLst/>
                          <a:latin typeface="+mn-lt"/>
                        </a:rPr>
                        <a:t>Increase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79859">
                <a:tc>
                  <a:txBody>
                    <a:bodyPr/>
                    <a:lstStyle/>
                    <a:p>
                      <a:pPr marL="0" marR="0" lvl="0" indent="0" algn="r" defTabSz="47217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mn-lt"/>
                          <a:ea typeface="+mn-ea"/>
                          <a:cs typeface="Arial" charset="0"/>
                        </a:rPr>
                        <a:t>Stay the same</a:t>
                      </a:r>
                      <a:endParaRPr kumimoji="0" lang="en-IE" sz="1200" b="0" i="0" u="none" strike="noStrike" kern="1200" cap="none" spc="0" normalizeH="0" baseline="0" noProof="0">
                        <a:ln>
                          <a:noFill/>
                        </a:ln>
                        <a:solidFill>
                          <a:prstClr val="black">
                            <a:lumMod val="75000"/>
                            <a:lumOff val="25000"/>
                          </a:prstClr>
                        </a:solidFill>
                        <a:effectLst/>
                        <a:uLnTx/>
                        <a:uFillTx/>
                        <a:latin typeface="+mn-lt"/>
                        <a:ea typeface="+mn-ea"/>
                        <a:cs typeface="Arial"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305752">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75000"/>
                            </a:schemeClr>
                          </a:solidFill>
                          <a:effectLst/>
                          <a:uLnTx/>
                          <a:uFillTx/>
                          <a:latin typeface="+mn-lt"/>
                          <a:ea typeface="+mn-ea"/>
                          <a:cs typeface="+mn-cs"/>
                        </a:rPr>
                        <a:t>Decrease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52400">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50000"/>
                            </a:schemeClr>
                          </a:solidFill>
                          <a:effectLst/>
                          <a:uLnTx/>
                          <a:uFillTx/>
                          <a:latin typeface="+mn-lt"/>
                          <a:ea typeface="+mn-ea"/>
                          <a:cs typeface="+mn-cs"/>
                        </a:rPr>
                        <a:t>Decrease a great deal</a:t>
                      </a:r>
                      <a:endParaRPr kumimoji="0" lang="en-IE" sz="1200" b="0" i="0" u="none" strike="noStrike" kern="1200" cap="none" spc="0" normalizeH="0" baseline="0" noProof="0">
                        <a:ln>
                          <a:noFill/>
                        </a:ln>
                        <a:solidFill>
                          <a:schemeClr val="accent5">
                            <a:lumMod val="50000"/>
                          </a:schemeClr>
                        </a:solidFill>
                        <a:effectLst/>
                        <a:uLnTx/>
                        <a:uFillTx/>
                        <a:latin typeface="Barlow" panose="00000500000000000000" pitchFamily="2" charset="0"/>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US" sz="1200" b="0" i="0" u="none" strike="noStrike">
                          <a:solidFill>
                            <a:srgbClr val="000000"/>
                          </a:solidFill>
                          <a:effectLst/>
                          <a:latin typeface="+mn-lt"/>
                        </a:rPr>
                        <a:t>Don’t know</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8" name="TextBox 7">
            <a:extLst>
              <a:ext uri="{FF2B5EF4-FFF2-40B4-BE49-F238E27FC236}">
                <a16:creationId xmlns:a16="http://schemas.microsoft.com/office/drawing/2014/main" id="{71FC94F8-7E8C-3EB1-8E09-6F6034D64120}"/>
              </a:ext>
            </a:extLst>
          </p:cNvPr>
          <p:cNvSpPr txBox="1"/>
          <p:nvPr/>
        </p:nvSpPr>
        <p:spPr>
          <a:xfrm>
            <a:off x="1459965" y="1786033"/>
            <a:ext cx="612667" cy="461665"/>
          </a:xfrm>
          <a:prstGeom prst="rect">
            <a:avLst/>
          </a:prstGeom>
          <a:noFill/>
        </p:spPr>
        <p:txBody>
          <a:bodyPr wrap="none" rtlCol="0">
            <a:spAutoFit/>
          </a:bodyPr>
          <a:lstStyle/>
          <a:p>
            <a:pPr algn="ctr"/>
            <a:r>
              <a:rPr lang="en-IE" sz="1200" b="1">
                <a:latin typeface="Barlow" panose="00000500000000000000" pitchFamily="2" charset="0"/>
              </a:rPr>
              <a:t>Feb 21</a:t>
            </a:r>
          </a:p>
          <a:p>
            <a:pPr algn="ctr"/>
            <a:endParaRPr lang="en-IE" sz="1200" b="1">
              <a:latin typeface="Barlow" panose="00000500000000000000" pitchFamily="2" charset="0"/>
            </a:endParaRPr>
          </a:p>
        </p:txBody>
      </p:sp>
      <p:sp>
        <p:nvSpPr>
          <p:cNvPr id="9" name="TextBox 8">
            <a:extLst>
              <a:ext uri="{FF2B5EF4-FFF2-40B4-BE49-F238E27FC236}">
                <a16:creationId xmlns:a16="http://schemas.microsoft.com/office/drawing/2014/main" id="{FB56D43A-3696-90E4-D446-27A14D2BE5FB}"/>
              </a:ext>
            </a:extLst>
          </p:cNvPr>
          <p:cNvSpPr txBox="1"/>
          <p:nvPr/>
        </p:nvSpPr>
        <p:spPr>
          <a:xfrm>
            <a:off x="3270384" y="1786033"/>
            <a:ext cx="617477" cy="461665"/>
          </a:xfrm>
          <a:prstGeom prst="rect">
            <a:avLst/>
          </a:prstGeom>
          <a:noFill/>
        </p:spPr>
        <p:txBody>
          <a:bodyPr wrap="none" rtlCol="0">
            <a:spAutoFit/>
          </a:bodyPr>
          <a:lstStyle/>
          <a:p>
            <a:pPr algn="ctr"/>
            <a:r>
              <a:rPr lang="en-IE" sz="1200" b="1">
                <a:latin typeface="Barlow" panose="00000500000000000000" pitchFamily="2" charset="0"/>
              </a:rPr>
              <a:t>Dec 21</a:t>
            </a:r>
          </a:p>
          <a:p>
            <a:pPr algn="ctr"/>
            <a:endParaRPr lang="en-IE" sz="1200" b="1">
              <a:latin typeface="Barlow" panose="00000500000000000000" pitchFamily="2" charset="0"/>
            </a:endParaRPr>
          </a:p>
        </p:txBody>
      </p:sp>
      <p:sp>
        <p:nvSpPr>
          <p:cNvPr id="22" name="TextBox 21">
            <a:extLst>
              <a:ext uri="{FF2B5EF4-FFF2-40B4-BE49-F238E27FC236}">
                <a16:creationId xmlns:a16="http://schemas.microsoft.com/office/drawing/2014/main" id="{45E16A6A-17BE-64C8-C010-F8A7002A50AE}"/>
              </a:ext>
            </a:extLst>
          </p:cNvPr>
          <p:cNvSpPr txBox="1"/>
          <p:nvPr/>
        </p:nvSpPr>
        <p:spPr>
          <a:xfrm>
            <a:off x="5043309" y="1786033"/>
            <a:ext cx="655949" cy="461665"/>
          </a:xfrm>
          <a:prstGeom prst="rect">
            <a:avLst/>
          </a:prstGeom>
          <a:noFill/>
        </p:spPr>
        <p:txBody>
          <a:bodyPr wrap="none" rtlCol="0">
            <a:spAutoFit/>
          </a:bodyPr>
          <a:lstStyle/>
          <a:p>
            <a:pPr algn="ctr"/>
            <a:r>
              <a:rPr lang="en-IE" sz="1200" b="1">
                <a:latin typeface="Barlow" panose="00000500000000000000" pitchFamily="2" charset="0"/>
              </a:rPr>
              <a:t>Nov 22</a:t>
            </a:r>
          </a:p>
          <a:p>
            <a:pPr algn="ctr"/>
            <a:endParaRPr lang="en-IE" sz="1200" b="1">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3733694198"/>
              </p:ext>
            </p:extLst>
          </p:nvPr>
        </p:nvGraphicFramePr>
        <p:xfrm>
          <a:off x="1176330" y="2179412"/>
          <a:ext cx="10058400"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D3E127D-11B1-26FB-47E6-AC031AB22242}"/>
              </a:ext>
            </a:extLst>
          </p:cNvPr>
          <p:cNvSpPr txBox="1"/>
          <p:nvPr/>
        </p:nvSpPr>
        <p:spPr>
          <a:xfrm>
            <a:off x="2121452" y="2351744"/>
            <a:ext cx="1488702" cy="438582"/>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200" b="1">
                <a:latin typeface="Barlow" panose="00000500000000000000" pitchFamily="2" charset="0"/>
              </a:rPr>
              <a:t>31</a:t>
            </a:r>
            <a:r>
              <a:rPr lang="en-IE" sz="1200" b="1" i="0" u="none" strike="noStrike">
                <a:effectLst/>
                <a:latin typeface="Barlow" panose="00000500000000000000" pitchFamily="2" charset="0"/>
              </a:rPr>
              <a:t>%</a:t>
            </a:r>
            <a:r>
              <a:rPr lang="en-IE" sz="1200">
                <a:latin typeface="Barlow" panose="00000500000000000000" pitchFamily="2" charset="0"/>
              </a:rPr>
              <a:t> </a:t>
            </a:r>
          </a:p>
        </p:txBody>
      </p:sp>
      <p:sp>
        <p:nvSpPr>
          <p:cNvPr id="20" name="TextBox 19">
            <a:extLst>
              <a:ext uri="{FF2B5EF4-FFF2-40B4-BE49-F238E27FC236}">
                <a16:creationId xmlns:a16="http://schemas.microsoft.com/office/drawing/2014/main" id="{62C7E700-5E99-E142-5F78-7D4FE1455330}"/>
              </a:ext>
            </a:extLst>
          </p:cNvPr>
          <p:cNvSpPr txBox="1"/>
          <p:nvPr/>
        </p:nvSpPr>
        <p:spPr>
          <a:xfrm>
            <a:off x="3945673"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34</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21" name="TextBox 20">
            <a:extLst>
              <a:ext uri="{FF2B5EF4-FFF2-40B4-BE49-F238E27FC236}">
                <a16:creationId xmlns:a16="http://schemas.microsoft.com/office/drawing/2014/main" id="{75D4D055-4636-07AB-C16C-C1D52ABA5121}"/>
              </a:ext>
            </a:extLst>
          </p:cNvPr>
          <p:cNvSpPr txBox="1"/>
          <p:nvPr/>
        </p:nvSpPr>
        <p:spPr>
          <a:xfrm>
            <a:off x="5655224"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31</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30" name="TextBox 29">
            <a:extLst>
              <a:ext uri="{FF2B5EF4-FFF2-40B4-BE49-F238E27FC236}">
                <a16:creationId xmlns:a16="http://schemas.microsoft.com/office/drawing/2014/main" id="{3D1C83BB-4F2C-A437-1D56-E35AE1A0CF5F}"/>
              </a:ext>
            </a:extLst>
          </p:cNvPr>
          <p:cNvSpPr txBox="1"/>
          <p:nvPr/>
        </p:nvSpPr>
        <p:spPr>
          <a:xfrm>
            <a:off x="2096974" y="4596873"/>
            <a:ext cx="1488702" cy="438582"/>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200" b="1">
                <a:latin typeface="Barlow" panose="00000500000000000000" pitchFamily="2" charset="0"/>
              </a:rPr>
              <a:t>21</a:t>
            </a:r>
            <a:r>
              <a:rPr lang="en-IE" sz="1200" b="1" i="0" u="none" strike="noStrike">
                <a:effectLst/>
                <a:latin typeface="Barlow" panose="00000500000000000000" pitchFamily="2" charset="0"/>
              </a:rPr>
              <a:t>%</a:t>
            </a:r>
            <a:r>
              <a:rPr lang="en-IE" sz="1200">
                <a:latin typeface="Barlow" panose="00000500000000000000" pitchFamily="2" charset="0"/>
              </a:rPr>
              <a:t> </a:t>
            </a:r>
          </a:p>
        </p:txBody>
      </p:sp>
      <p:sp>
        <p:nvSpPr>
          <p:cNvPr id="32" name="TextBox 31">
            <a:extLst>
              <a:ext uri="{FF2B5EF4-FFF2-40B4-BE49-F238E27FC236}">
                <a16:creationId xmlns:a16="http://schemas.microsoft.com/office/drawing/2014/main" id="{D9298A20-2872-6F8D-A62E-97B688BD7B21}"/>
              </a:ext>
            </a:extLst>
          </p:cNvPr>
          <p:cNvSpPr txBox="1"/>
          <p:nvPr/>
        </p:nvSpPr>
        <p:spPr>
          <a:xfrm>
            <a:off x="3911326"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18</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34" name="TextBox 33">
            <a:extLst>
              <a:ext uri="{FF2B5EF4-FFF2-40B4-BE49-F238E27FC236}">
                <a16:creationId xmlns:a16="http://schemas.microsoft.com/office/drawing/2014/main" id="{3B31EDD0-D883-1B91-CB00-33BB7584502F}"/>
              </a:ext>
            </a:extLst>
          </p:cNvPr>
          <p:cNvSpPr txBox="1"/>
          <p:nvPr/>
        </p:nvSpPr>
        <p:spPr>
          <a:xfrm>
            <a:off x="5682649"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22</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4" name="TextBox 3">
            <a:extLst>
              <a:ext uri="{FF2B5EF4-FFF2-40B4-BE49-F238E27FC236}">
                <a16:creationId xmlns:a16="http://schemas.microsoft.com/office/drawing/2014/main" id="{08C18C90-C23E-2573-3D68-D7E8C45AD6D0}"/>
              </a:ext>
            </a:extLst>
          </p:cNvPr>
          <p:cNvSpPr txBox="1"/>
          <p:nvPr/>
        </p:nvSpPr>
        <p:spPr>
          <a:xfrm>
            <a:off x="7463341"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29</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0" name="TextBox 9">
            <a:extLst>
              <a:ext uri="{FF2B5EF4-FFF2-40B4-BE49-F238E27FC236}">
                <a16:creationId xmlns:a16="http://schemas.microsoft.com/office/drawing/2014/main" id="{8BC50925-36D2-A981-7768-2A693117D158}"/>
              </a:ext>
            </a:extLst>
          </p:cNvPr>
          <p:cNvSpPr txBox="1"/>
          <p:nvPr/>
        </p:nvSpPr>
        <p:spPr>
          <a:xfrm>
            <a:off x="7415077"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23</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6" name="TextBox 15">
            <a:extLst>
              <a:ext uri="{FF2B5EF4-FFF2-40B4-BE49-F238E27FC236}">
                <a16:creationId xmlns:a16="http://schemas.microsoft.com/office/drawing/2014/main" id="{B59C3CE5-7D15-A93D-58F3-56BBCDE4385D}"/>
              </a:ext>
            </a:extLst>
          </p:cNvPr>
          <p:cNvSpPr txBox="1"/>
          <p:nvPr/>
        </p:nvSpPr>
        <p:spPr>
          <a:xfrm>
            <a:off x="6813227" y="1786033"/>
            <a:ext cx="650114" cy="461665"/>
          </a:xfrm>
          <a:prstGeom prst="rect">
            <a:avLst/>
          </a:prstGeom>
          <a:noFill/>
        </p:spPr>
        <p:txBody>
          <a:bodyPr wrap="none" rtlCol="0">
            <a:spAutoFit/>
          </a:bodyPr>
          <a:lstStyle/>
          <a:p>
            <a:pPr algn="ctr"/>
            <a:r>
              <a:rPr lang="en-IE" sz="1200" b="1">
                <a:latin typeface="Barlow" panose="00000500000000000000" pitchFamily="2" charset="0"/>
              </a:rPr>
              <a:t>Nov 23</a:t>
            </a:r>
          </a:p>
          <a:p>
            <a:pPr algn="ctr"/>
            <a:endParaRPr lang="en-IE" sz="1200" b="1">
              <a:latin typeface="Barlow" panose="00000500000000000000" pitchFamily="2" charset="0"/>
            </a:endParaRPr>
          </a:p>
        </p:txBody>
      </p:sp>
      <p:sp>
        <p:nvSpPr>
          <p:cNvPr id="6" name="TextBox 5">
            <a:extLst>
              <a:ext uri="{FF2B5EF4-FFF2-40B4-BE49-F238E27FC236}">
                <a16:creationId xmlns:a16="http://schemas.microsoft.com/office/drawing/2014/main" id="{D68C6688-47A9-23A8-0D70-6FC31A79C929}"/>
              </a:ext>
            </a:extLst>
          </p:cNvPr>
          <p:cNvSpPr txBox="1"/>
          <p:nvPr/>
        </p:nvSpPr>
        <p:spPr>
          <a:xfrm>
            <a:off x="8584140" y="1786033"/>
            <a:ext cx="665567" cy="461665"/>
          </a:xfrm>
          <a:prstGeom prst="rect">
            <a:avLst/>
          </a:prstGeom>
          <a:noFill/>
        </p:spPr>
        <p:txBody>
          <a:bodyPr wrap="none" rtlCol="0">
            <a:spAutoFit/>
          </a:bodyPr>
          <a:lstStyle/>
          <a:p>
            <a:pPr algn="ctr"/>
            <a:r>
              <a:rPr lang="en-IE" sz="1200" b="1">
                <a:latin typeface="Barlow" panose="00000500000000000000" pitchFamily="2" charset="0"/>
              </a:rPr>
              <a:t>Aug 24</a:t>
            </a:r>
          </a:p>
          <a:p>
            <a:pPr algn="ctr"/>
            <a:endParaRPr lang="en-IE" sz="1200" b="1">
              <a:latin typeface="Barlow" panose="00000500000000000000" pitchFamily="2" charset="0"/>
            </a:endParaRPr>
          </a:p>
        </p:txBody>
      </p:sp>
      <p:sp>
        <p:nvSpPr>
          <p:cNvPr id="13" name="TextBox 12">
            <a:extLst>
              <a:ext uri="{FF2B5EF4-FFF2-40B4-BE49-F238E27FC236}">
                <a16:creationId xmlns:a16="http://schemas.microsoft.com/office/drawing/2014/main" id="{27D8E25C-19C7-32D5-CE80-E31FE1AD1F78}"/>
              </a:ext>
            </a:extLst>
          </p:cNvPr>
          <p:cNvSpPr txBox="1"/>
          <p:nvPr/>
        </p:nvSpPr>
        <p:spPr>
          <a:xfrm>
            <a:off x="9277717" y="2351744"/>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29</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5" name="TextBox 14">
            <a:extLst>
              <a:ext uri="{FF2B5EF4-FFF2-40B4-BE49-F238E27FC236}">
                <a16:creationId xmlns:a16="http://schemas.microsoft.com/office/drawing/2014/main" id="{50079DAA-B4A2-AC10-7B2F-A4E63A1279DA}"/>
              </a:ext>
            </a:extLst>
          </p:cNvPr>
          <p:cNvSpPr txBox="1"/>
          <p:nvPr/>
        </p:nvSpPr>
        <p:spPr>
          <a:xfrm>
            <a:off x="9265738" y="4596873"/>
            <a:ext cx="1488702"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21</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1" name="TextBox 10">
            <a:extLst>
              <a:ext uri="{FF2B5EF4-FFF2-40B4-BE49-F238E27FC236}">
                <a16:creationId xmlns:a16="http://schemas.microsoft.com/office/drawing/2014/main" id="{77BBD056-4C13-6A29-185D-5EAAE8D817C9}"/>
              </a:ext>
            </a:extLst>
          </p:cNvPr>
          <p:cNvSpPr txBox="1"/>
          <p:nvPr/>
        </p:nvSpPr>
        <p:spPr>
          <a:xfrm>
            <a:off x="10271299" y="1786033"/>
            <a:ext cx="655949" cy="461665"/>
          </a:xfrm>
          <a:prstGeom prst="rect">
            <a:avLst/>
          </a:prstGeom>
          <a:noFill/>
        </p:spPr>
        <p:txBody>
          <a:bodyPr wrap="none" rtlCol="0">
            <a:spAutoFit/>
          </a:bodyPr>
          <a:lstStyle/>
          <a:p>
            <a:pPr algn="ctr"/>
            <a:r>
              <a:rPr lang="en-IE" sz="1200" b="1">
                <a:latin typeface="Barlow" panose="00000500000000000000" pitchFamily="2" charset="0"/>
              </a:rPr>
              <a:t>Aug 25</a:t>
            </a:r>
          </a:p>
          <a:p>
            <a:pPr algn="ctr"/>
            <a:endParaRPr lang="en-IE" sz="1200" b="1">
              <a:latin typeface="Barlow" panose="00000500000000000000" pitchFamily="2" charset="0"/>
            </a:endParaRPr>
          </a:p>
        </p:txBody>
      </p:sp>
      <p:sp>
        <p:nvSpPr>
          <p:cNvPr id="17" name="TextBox 16">
            <a:extLst>
              <a:ext uri="{FF2B5EF4-FFF2-40B4-BE49-F238E27FC236}">
                <a16:creationId xmlns:a16="http://schemas.microsoft.com/office/drawing/2014/main" id="{3AF45037-836F-016E-0017-7222EB56F6D3}"/>
              </a:ext>
            </a:extLst>
          </p:cNvPr>
          <p:cNvSpPr txBox="1"/>
          <p:nvPr/>
        </p:nvSpPr>
        <p:spPr>
          <a:xfrm>
            <a:off x="11092093" y="2344368"/>
            <a:ext cx="1111886"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(Increase)</a:t>
            </a:r>
            <a:r>
              <a:rPr lang="en-IE" sz="1050">
                <a:latin typeface="Barlow" panose="00000500000000000000" pitchFamily="2" charset="0"/>
              </a:rPr>
              <a:t> </a:t>
            </a:r>
          </a:p>
          <a:p>
            <a:r>
              <a:rPr lang="en-IE" sz="1050" b="1">
                <a:solidFill>
                  <a:srgbClr val="000000"/>
                </a:solidFill>
                <a:latin typeface="Barlow" panose="00000500000000000000" pitchFamily="2" charset="0"/>
              </a:rPr>
              <a:t>30</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
        <p:nvSpPr>
          <p:cNvPr id="18" name="TextBox 17">
            <a:extLst>
              <a:ext uri="{FF2B5EF4-FFF2-40B4-BE49-F238E27FC236}">
                <a16:creationId xmlns:a16="http://schemas.microsoft.com/office/drawing/2014/main" id="{F319E571-1628-0E29-3436-0709F8893244}"/>
              </a:ext>
            </a:extLst>
          </p:cNvPr>
          <p:cNvSpPr txBox="1"/>
          <p:nvPr/>
        </p:nvSpPr>
        <p:spPr>
          <a:xfrm>
            <a:off x="11080114" y="4589497"/>
            <a:ext cx="1111886" cy="415498"/>
          </a:xfrm>
          <a:prstGeom prst="rect">
            <a:avLst/>
          </a:prstGeom>
          <a:noFill/>
        </p:spPr>
        <p:txBody>
          <a:bodyPr wrap="square">
            <a:spAutoFit/>
          </a:bodyPr>
          <a:lstStyle/>
          <a:p>
            <a:r>
              <a:rPr lang="en-IE" sz="1050" b="1" i="0" u="none" strike="noStrike">
                <a:solidFill>
                  <a:srgbClr val="000000"/>
                </a:solidFill>
                <a:effectLst/>
                <a:latin typeface="Barlow" panose="00000500000000000000" pitchFamily="2" charset="0"/>
              </a:rPr>
              <a:t>NET (</a:t>
            </a:r>
            <a:r>
              <a:rPr lang="en-IE" sz="1050" b="1">
                <a:solidFill>
                  <a:srgbClr val="000000"/>
                </a:solidFill>
                <a:latin typeface="Barlow" panose="00000500000000000000" pitchFamily="2" charset="0"/>
              </a:rPr>
              <a:t>de</a:t>
            </a:r>
            <a:r>
              <a:rPr lang="en-IE" sz="1050" b="1" i="0" u="none" strike="noStrike">
                <a:solidFill>
                  <a:srgbClr val="000000"/>
                </a:solidFill>
                <a:effectLst/>
                <a:latin typeface="Barlow" panose="00000500000000000000" pitchFamily="2" charset="0"/>
              </a:rPr>
              <a:t>crease)</a:t>
            </a:r>
            <a:r>
              <a:rPr lang="en-IE" sz="1050">
                <a:latin typeface="Barlow" panose="00000500000000000000" pitchFamily="2" charset="0"/>
              </a:rPr>
              <a:t> </a:t>
            </a:r>
          </a:p>
          <a:p>
            <a:r>
              <a:rPr lang="en-IE" sz="1050" b="1">
                <a:solidFill>
                  <a:srgbClr val="000000"/>
                </a:solidFill>
                <a:latin typeface="Barlow" panose="00000500000000000000" pitchFamily="2" charset="0"/>
              </a:rPr>
              <a:t>22</a:t>
            </a:r>
            <a:r>
              <a:rPr lang="en-IE" sz="1050" b="1" i="0" u="none" strike="noStrike">
                <a:solidFill>
                  <a:srgbClr val="000000"/>
                </a:solidFill>
                <a:effectLst/>
                <a:latin typeface="Barlow" panose="00000500000000000000" pitchFamily="2" charset="0"/>
              </a:rPr>
              <a:t>%</a:t>
            </a:r>
            <a:r>
              <a:rPr lang="en-IE" sz="1050">
                <a:latin typeface="Barlow" panose="00000500000000000000" pitchFamily="2" charset="0"/>
              </a:rPr>
              <a:t> </a:t>
            </a:r>
          </a:p>
        </p:txBody>
      </p:sp>
    </p:spTree>
    <p:extLst>
      <p:ext uri="{BB962C8B-B14F-4D97-AF65-F5344CB8AC3E}">
        <p14:creationId xmlns:p14="http://schemas.microsoft.com/office/powerpoint/2010/main" val="2211457904"/>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187249"/>
            <a:ext cx="11285432" cy="715669"/>
          </a:xfrm>
        </p:spPr>
        <p:txBody>
          <a:bodyPr lIns="0" tIns="45720" rIns="91440" bIns="45720" anchor="t">
            <a:normAutofit fontScale="90000"/>
          </a:bodyPr>
          <a:lstStyle/>
          <a:p>
            <a:r>
              <a:rPr lang="en-US"/>
              <a:t>Extent the Irish Government should increase or decrease the amount of money it spends on overseas aid x Segments</a:t>
            </a:r>
            <a:endParaRPr lang="en-IE"/>
          </a:p>
        </p:txBody>
      </p:sp>
      <p:sp>
        <p:nvSpPr>
          <p:cNvPr id="11" name="Text Placeholder 2">
            <a:extLst>
              <a:ext uri="{FF2B5EF4-FFF2-40B4-BE49-F238E27FC236}">
                <a16:creationId xmlns:a16="http://schemas.microsoft.com/office/drawing/2014/main" id="{CF6A5C34-AA5B-7CA4-28D3-D3D6738FBC4B}"/>
              </a:ext>
            </a:extLst>
          </p:cNvPr>
          <p:cNvSpPr>
            <a:spLocks noGrp="1"/>
          </p:cNvSpPr>
          <p:nvPr>
            <p:ph type="body" sz="quarter" idx="15"/>
          </p:nvPr>
        </p:nvSpPr>
        <p:spPr>
          <a:xfrm>
            <a:off x="438993" y="916669"/>
            <a:ext cx="9341700" cy="488189"/>
          </a:xfrm>
        </p:spPr>
        <p:txBody>
          <a:bodyPr lIns="0">
            <a:noAutofit/>
          </a:bodyPr>
          <a:lstStyle/>
          <a:p>
            <a:pPr>
              <a:lnSpc>
                <a:spcPct val="90000"/>
              </a:lnSpc>
              <a:spcBef>
                <a:spcPts val="1000"/>
              </a:spcBef>
              <a:spcAft>
                <a:spcPts val="0"/>
              </a:spcAft>
              <a:buClr>
                <a:srgbClr val="0000CC"/>
              </a:buClr>
              <a:buSzTx/>
              <a:defRPr/>
            </a:pPr>
            <a:r>
              <a:rPr lang="en-US" sz="1400"/>
              <a:t>Community champions, global citizens, and multilateralists show greater appetite to </a:t>
            </a:r>
            <a:r>
              <a:rPr lang="en-US" sz="1400" dirty="0"/>
              <a:t>increase </a:t>
            </a:r>
            <a:r>
              <a:rPr lang="en-US" sz="1400"/>
              <a:t>spend, </a:t>
            </a:r>
            <a:r>
              <a:rPr lang="en-US" sz="1400" dirty="0"/>
              <a:t>with </a:t>
            </a:r>
            <a:r>
              <a:rPr lang="en-US" sz="1400"/>
              <a:t>community champions</a:t>
            </a:r>
            <a:r>
              <a:rPr lang="en-US" sz="1400" dirty="0"/>
              <a:t> recovering from their 2024 dip</a:t>
            </a:r>
            <a:r>
              <a:rPr lang="en-US" sz="1400"/>
              <a:t>.</a:t>
            </a:r>
            <a:r>
              <a:rPr lang="en-US" sz="1400" dirty="0"/>
              <a:t> </a:t>
            </a:r>
            <a:endParaRPr kumimoji="0" lang="en-US" sz="1400" b="0" i="0" u="none" strike="noStrike" kern="1200" cap="none" spc="0" normalizeH="0" baseline="0" noProof="0">
              <a:ln>
                <a:noFill/>
              </a:ln>
              <a:solidFill>
                <a:srgbClr val="000033"/>
              </a:solidFill>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91068" y="6109062"/>
            <a:ext cx="9341700" cy="333425"/>
          </a:xfrm>
        </p:spPr>
        <p:txBody>
          <a:bodyPr>
            <a:norm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(Aug ‘24 2,504) (Nov 23 N – 2,515, Nov 22 N – 2501; Dec 21 N – 2,026; Feb 21 N – 3,008)</a:t>
            </a:r>
            <a:endParaRPr lang="en-US" sz="900" dirty="0">
              <a:latin typeface="Barlow" panose="00000500000000000000" pitchFamily="2" charset="0"/>
            </a:endParaRPr>
          </a:p>
          <a:p>
            <a:pPr marL="357188" indent="-357188"/>
            <a:r>
              <a:rPr lang="en-US" sz="900" dirty="0">
                <a:latin typeface="Barlow" panose="00000500000000000000" pitchFamily="2" charset="0"/>
              </a:rPr>
              <a:t>Q.32 Do you think that the Irish Government should increase or decrease the amount of money that it spends on overseas aid to developing countries?</a:t>
            </a:r>
            <a:endParaRPr lang="en-IE" sz="9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56074972"/>
              </p:ext>
            </p:extLst>
          </p:nvPr>
        </p:nvGraphicFramePr>
        <p:xfrm>
          <a:off x="3009948" y="1782934"/>
          <a:ext cx="7526574" cy="33064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Table 11">
            <a:extLst>
              <a:ext uri="{FF2B5EF4-FFF2-40B4-BE49-F238E27FC236}">
                <a16:creationId xmlns:a16="http://schemas.microsoft.com/office/drawing/2014/main" id="{44CAF2D5-2422-51B8-5FA9-794C09A859A8}"/>
              </a:ext>
            </a:extLst>
          </p:cNvPr>
          <p:cNvGraphicFramePr>
            <a:graphicFrameLocks noGrp="1"/>
          </p:cNvGraphicFramePr>
          <p:nvPr>
            <p:extLst>
              <p:ext uri="{D42A27DB-BD31-4B8C-83A1-F6EECF244321}">
                <p14:modId xmlns:p14="http://schemas.microsoft.com/office/powerpoint/2010/main" val="339757274"/>
              </p:ext>
            </p:extLst>
          </p:nvPr>
        </p:nvGraphicFramePr>
        <p:xfrm>
          <a:off x="877374" y="1850192"/>
          <a:ext cx="2132575" cy="2811848"/>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427343">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4">
                              <a:lumMod val="50000"/>
                            </a:schemeClr>
                          </a:solidFill>
                          <a:effectLst/>
                          <a:uLnTx/>
                          <a:uFillTx/>
                          <a:latin typeface="Barlow" panose="00000500000000000000" pitchFamily="2" charset="0"/>
                          <a:ea typeface="+mn-ea"/>
                          <a:cs typeface="Arial" panose="020B0604020202020204" pitchFamily="34" charset="0"/>
                        </a:rPr>
                        <a:t>Increase a great deal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810811">
                <a:tc>
                  <a:txBody>
                    <a:bodyPr/>
                    <a:lstStyle/>
                    <a:p>
                      <a:pPr algn="r" fontAlgn="t"/>
                      <a:r>
                        <a:rPr lang="en-IE" sz="1200" b="0" i="0" u="none" strike="noStrike">
                          <a:solidFill>
                            <a:schemeClr val="accent4">
                              <a:lumMod val="75000"/>
                            </a:schemeClr>
                          </a:solidFill>
                          <a:effectLst/>
                          <a:latin typeface="Barlow" panose="00000500000000000000" pitchFamily="2" charset="0"/>
                          <a:cs typeface="Arial" panose="020B0604020202020204" pitchFamily="34" charset="0"/>
                        </a:rPr>
                        <a:t>Increase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25381">
                <a:tc>
                  <a:txBody>
                    <a:bodyPr/>
                    <a:lstStyle/>
                    <a:p>
                      <a:pPr marL="0" marR="0" lvl="0" indent="0" algn="r" defTabSz="47217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Barlow" panose="00000500000000000000" pitchFamily="2" charset="0"/>
                          <a:ea typeface="+mn-ea"/>
                          <a:cs typeface="Arial" panose="020B0604020202020204" pitchFamily="34" charset="0"/>
                        </a:rPr>
                        <a:t>Stay the same</a:t>
                      </a:r>
                      <a:endParaRPr kumimoji="0" lang="en-IE" sz="1200" b="0" i="0" u="none" strike="noStrike" kern="1200" cap="none" spc="0" normalizeH="0" baseline="0" noProof="0">
                        <a:ln>
                          <a:noFill/>
                        </a:ln>
                        <a:solidFill>
                          <a:prstClr val="black">
                            <a:lumMod val="75000"/>
                            <a:lumOff val="25000"/>
                          </a:prstClr>
                        </a:solidFill>
                        <a:effectLst/>
                        <a:uLnTx/>
                        <a:uFillTx/>
                        <a:latin typeface="Barlow" panose="00000500000000000000" pitchFamily="2" charset="0"/>
                        <a:ea typeface="+mn-ea"/>
                        <a:cs typeface="Arial" panose="020B0604020202020204" pitchFamily="34" charset="0"/>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37622617"/>
                  </a:ext>
                </a:extLst>
              </a:tr>
              <a:tr h="426017">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75000"/>
                            </a:schemeClr>
                          </a:solidFill>
                          <a:effectLst/>
                          <a:uLnTx/>
                          <a:uFillTx/>
                          <a:latin typeface="Barlow" panose="00000500000000000000" pitchFamily="2" charset="0"/>
                          <a:ea typeface="+mn-ea"/>
                          <a:cs typeface="Arial" panose="020B0604020202020204" pitchFamily="34" charset="0"/>
                        </a:rPr>
                        <a:t>Decrease somewhat</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11148">
                <a:tc>
                  <a:txBody>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chemeClr val="accent5">
                              <a:lumMod val="50000"/>
                            </a:schemeClr>
                          </a:solidFill>
                          <a:effectLst/>
                          <a:uLnTx/>
                          <a:uFillTx/>
                          <a:latin typeface="Barlow" panose="00000500000000000000" pitchFamily="2" charset="0"/>
                          <a:ea typeface="+mn-ea"/>
                          <a:cs typeface="Arial" panose="020B0604020202020204" pitchFamily="34" charset="0"/>
                        </a:rPr>
                        <a:t>Decrease a great deal</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211148">
                <a:tc>
                  <a:txBody>
                    <a:bodyPr/>
                    <a:lstStyle/>
                    <a:p>
                      <a:pPr algn="r" fontAlgn="t"/>
                      <a:r>
                        <a:rPr lang="en-US" sz="1200" b="0" i="0" u="none" strike="noStrike">
                          <a:solidFill>
                            <a:srgbClr val="000000"/>
                          </a:solidFill>
                          <a:effectLst/>
                          <a:latin typeface="Barlow" panose="00000500000000000000" pitchFamily="2" charset="0"/>
                          <a:cs typeface="Arial" panose="020B0604020202020204" pitchFamily="34" charset="0"/>
                        </a:rPr>
                        <a:t>Don’t know</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3">
            <a:extLst>
              <a:ext uri="{FF2B5EF4-FFF2-40B4-BE49-F238E27FC236}">
                <a16:creationId xmlns:a16="http://schemas.microsoft.com/office/drawing/2014/main" id="{E1272F4D-87D9-9942-3D91-46F940FAF8A8}"/>
              </a:ext>
            </a:extLst>
          </p:cNvPr>
          <p:cNvGraphicFramePr>
            <a:graphicFrameLocks noGrp="1"/>
          </p:cNvGraphicFramePr>
          <p:nvPr>
            <p:extLst>
              <p:ext uri="{D42A27DB-BD31-4B8C-83A1-F6EECF244321}">
                <p14:modId xmlns:p14="http://schemas.microsoft.com/office/powerpoint/2010/main" val="416393147"/>
              </p:ext>
            </p:extLst>
          </p:nvPr>
        </p:nvGraphicFramePr>
        <p:xfrm>
          <a:off x="3106251" y="1440200"/>
          <a:ext cx="7380201" cy="409992"/>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409992">
                <a:tc>
                  <a:txBody>
                    <a:bodyPr/>
                    <a:lstStyle/>
                    <a:p>
                      <a:pPr algn="ctr" fontAlgn="t"/>
                      <a:r>
                        <a:rPr lang="en-IE" sz="1100" b="1" i="0" u="none" strike="noStrike">
                          <a:solidFill>
                            <a:srgbClr val="000000"/>
                          </a:solidFill>
                          <a:effectLst/>
                          <a:latin typeface="Barlow" panose="00000500000000000000" pitchFamily="2" charset="0"/>
                          <a:cs typeface="Arial" panose="020B0604020202020204" pitchFamily="34" charset="0"/>
                        </a:rPr>
                        <a:t>Total</a:t>
                      </a:r>
                    </a:p>
                  </a:txBody>
                  <a:tcPr marL="9525" marR="9525" marT="9525" marB="0" anchor="ctr">
                    <a:noFill/>
                  </a:tcPr>
                </a:tc>
                <a:tc>
                  <a:txBody>
                    <a:bodyPr/>
                    <a:lstStyle/>
                    <a:p>
                      <a:pPr algn="ctr" fontAlgn="t"/>
                      <a:endParaRPr lang="en-IE" sz="1100" b="1" i="0" u="none" strike="noStrike">
                        <a:solidFill>
                          <a:srgbClr val="000000"/>
                        </a:solidFill>
                        <a:effectLst/>
                        <a:latin typeface="Barlow" panose="00000500000000000000" pitchFamily="2" charset="0"/>
                        <a:cs typeface="Arial" panose="020B0604020202020204" pitchFamily="34" charset="0"/>
                      </a:endParaRPr>
                    </a:p>
                  </a:txBody>
                  <a:tcPr marL="9525" marR="9525" marT="9525" marB="0" anchor="ctr">
                    <a:noFill/>
                  </a:tcPr>
                </a:tc>
                <a:tc>
                  <a:txBody>
                    <a:bodyPr/>
                    <a:lstStyle/>
                    <a:p>
                      <a:pPr algn="ctr" rtl="0" fontAlgn="t"/>
                      <a:r>
                        <a:rPr lang="en-IE" sz="1100" b="1" i="0" u="none" strike="noStrike">
                          <a:solidFill>
                            <a:srgbClr val="000000"/>
                          </a:solidFill>
                          <a:effectLst/>
                          <a:latin typeface="Barlow" panose="00000500000000000000" pitchFamily="2" charset="0"/>
                          <a:cs typeface="Arial" panose="020B0604020202020204" pitchFamily="34" charset="0"/>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Barlow" panose="00000500000000000000" pitchFamily="2" charset="0"/>
                          <a:cs typeface="Arial" panose="020B0604020202020204" pitchFamily="34" charset="0"/>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Barlow" panose="00000500000000000000" pitchFamily="2" charset="0"/>
                          <a:cs typeface="Arial" panose="020B0604020202020204" pitchFamily="34" charset="0"/>
                        </a:rPr>
                        <a:t>Disengaged</a:t>
                      </a:r>
                    </a:p>
                  </a:txBody>
                  <a:tcPr marL="7621" marR="7621" marT="7621" marB="0" anchor="b">
                    <a:noFill/>
                  </a:tcPr>
                </a:tc>
                <a:tc>
                  <a:txBody>
                    <a:bodyPr/>
                    <a:lstStyle/>
                    <a:p>
                      <a:pPr algn="ctr" rtl="0" fontAlgn="t"/>
                      <a:r>
                        <a:rPr lang="en-IE" sz="1100" b="1" i="0" u="none" strike="noStrike">
                          <a:solidFill>
                            <a:srgbClr val="000000"/>
                          </a:solidFill>
                          <a:effectLst/>
                          <a:latin typeface="Barlow" panose="00000500000000000000" pitchFamily="2" charset="0"/>
                          <a:cs typeface="Arial" panose="020B0604020202020204" pitchFamily="34" charset="0"/>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Barlow" panose="00000500000000000000" pitchFamily="2" charset="0"/>
                          <a:cs typeface="Arial" panose="020B0604020202020204" pitchFamily="34" charset="0"/>
                        </a:rPr>
                        <a:t>Global Citizens</a:t>
                      </a:r>
                    </a:p>
                  </a:txBody>
                  <a:tcPr marL="7621" marR="7621" marT="7621" marB="0" anchor="b">
                    <a:noFill/>
                  </a:tcPr>
                </a:tc>
                <a:tc>
                  <a:txBody>
                    <a:bodyPr/>
                    <a:lstStyle/>
                    <a:p>
                      <a:pPr algn="ctr" rtl="0" fontAlgn="t"/>
                      <a:r>
                        <a:rPr lang="en-IE" sz="1100" b="1" i="0" u="none" strike="noStrike">
                          <a:solidFill>
                            <a:srgbClr val="000000"/>
                          </a:solidFill>
                          <a:effectLst/>
                          <a:latin typeface="Barlow" panose="00000500000000000000" pitchFamily="2" charset="0"/>
                          <a:cs typeface="Arial" panose="020B0604020202020204" pitchFamily="34" charset="0"/>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graphicFrame>
        <p:nvGraphicFramePr>
          <p:cNvPr id="10" name="Table 44">
            <a:extLst>
              <a:ext uri="{FF2B5EF4-FFF2-40B4-BE49-F238E27FC236}">
                <a16:creationId xmlns:a16="http://schemas.microsoft.com/office/drawing/2014/main" id="{3376C928-1F7D-96C5-FE00-6640198400F0}"/>
              </a:ext>
            </a:extLst>
          </p:cNvPr>
          <p:cNvGraphicFramePr>
            <a:graphicFrameLocks noGrp="1"/>
          </p:cNvGraphicFramePr>
          <p:nvPr>
            <p:extLst>
              <p:ext uri="{D42A27DB-BD31-4B8C-83A1-F6EECF244321}">
                <p14:modId xmlns:p14="http://schemas.microsoft.com/office/powerpoint/2010/main" val="4098134723"/>
              </p:ext>
            </p:extLst>
          </p:nvPr>
        </p:nvGraphicFramePr>
        <p:xfrm>
          <a:off x="1335220" y="4751186"/>
          <a:ext cx="8975361" cy="1211580"/>
        </p:xfrm>
        <a:graphic>
          <a:graphicData uri="http://schemas.openxmlformats.org/drawingml/2006/table">
            <a:tbl>
              <a:tblPr>
                <a:tableStyleId>{5C22544A-7EE6-4342-B048-85BDC9FD1C3A}</a:tableStyleId>
              </a:tblPr>
              <a:tblGrid>
                <a:gridCol w="1836618">
                  <a:extLst>
                    <a:ext uri="{9D8B030D-6E8A-4147-A177-3AD203B41FA5}">
                      <a16:colId xmlns:a16="http://schemas.microsoft.com/office/drawing/2014/main" val="1015758193"/>
                    </a:ext>
                  </a:extLst>
                </a:gridCol>
                <a:gridCol w="844994">
                  <a:extLst>
                    <a:ext uri="{9D8B030D-6E8A-4147-A177-3AD203B41FA5}">
                      <a16:colId xmlns:a16="http://schemas.microsoft.com/office/drawing/2014/main" val="1024616161"/>
                    </a:ext>
                  </a:extLst>
                </a:gridCol>
                <a:gridCol w="899107">
                  <a:extLst>
                    <a:ext uri="{9D8B030D-6E8A-4147-A177-3AD203B41FA5}">
                      <a16:colId xmlns:a16="http://schemas.microsoft.com/office/drawing/2014/main" val="2294376527"/>
                    </a:ext>
                  </a:extLst>
                </a:gridCol>
                <a:gridCol w="899107">
                  <a:extLst>
                    <a:ext uri="{9D8B030D-6E8A-4147-A177-3AD203B41FA5}">
                      <a16:colId xmlns:a16="http://schemas.microsoft.com/office/drawing/2014/main" val="2263263436"/>
                    </a:ext>
                  </a:extLst>
                </a:gridCol>
                <a:gridCol w="899107">
                  <a:extLst>
                    <a:ext uri="{9D8B030D-6E8A-4147-A177-3AD203B41FA5}">
                      <a16:colId xmlns:a16="http://schemas.microsoft.com/office/drawing/2014/main" val="910871959"/>
                    </a:ext>
                  </a:extLst>
                </a:gridCol>
                <a:gridCol w="899107">
                  <a:extLst>
                    <a:ext uri="{9D8B030D-6E8A-4147-A177-3AD203B41FA5}">
                      <a16:colId xmlns:a16="http://schemas.microsoft.com/office/drawing/2014/main" val="720883665"/>
                    </a:ext>
                  </a:extLst>
                </a:gridCol>
                <a:gridCol w="899107">
                  <a:extLst>
                    <a:ext uri="{9D8B030D-6E8A-4147-A177-3AD203B41FA5}">
                      <a16:colId xmlns:a16="http://schemas.microsoft.com/office/drawing/2014/main" val="406975967"/>
                    </a:ext>
                  </a:extLst>
                </a:gridCol>
                <a:gridCol w="899107">
                  <a:extLst>
                    <a:ext uri="{9D8B030D-6E8A-4147-A177-3AD203B41FA5}">
                      <a16:colId xmlns:a16="http://schemas.microsoft.com/office/drawing/2014/main" val="2732683914"/>
                    </a:ext>
                  </a:extLst>
                </a:gridCol>
                <a:gridCol w="899107">
                  <a:extLst>
                    <a:ext uri="{9D8B030D-6E8A-4147-A177-3AD203B41FA5}">
                      <a16:colId xmlns:a16="http://schemas.microsoft.com/office/drawing/2014/main" val="2361654384"/>
                    </a:ext>
                  </a:extLst>
                </a:gridCol>
              </a:tblGrid>
              <a:tr h="16123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1100" b="1"/>
                        <a:t>Net Increase Aug 2025</a:t>
                      </a:r>
                      <a:endParaRPr lang="en-IE" sz="1100" b="1"/>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b="1">
                          <a:latin typeface="+mn-lt"/>
                        </a:rPr>
                        <a:t>30</a:t>
                      </a:r>
                      <a:endParaRPr lang="en-IE" sz="1100" b="1">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36</a:t>
                      </a:r>
                    </a:p>
                  </a:txBody>
                  <a:tcPr marL="7620" marR="7620" marT="762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a:solidFill>
                            <a:srgbClr val="000000"/>
                          </a:solidFill>
                          <a:effectLst/>
                          <a:latin typeface="+mn-lt"/>
                          <a:ea typeface="+mn-ea"/>
                          <a:cs typeface="+mn-cs"/>
                        </a:rPr>
                        <a:t>58</a:t>
                      </a:r>
                    </a:p>
                  </a:txBody>
                  <a:tcPr marL="7620" marR="7620" marT="762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a:solidFill>
                            <a:srgbClr val="000000"/>
                          </a:solidFill>
                          <a:effectLst/>
                          <a:latin typeface="+mn-lt"/>
                          <a:ea typeface="+mn-ea"/>
                          <a:cs typeface="+mn-cs"/>
                        </a:rPr>
                        <a:t>4</a:t>
                      </a:r>
                    </a:p>
                  </a:txBody>
                  <a:tcPr marL="7620" marR="7620" marT="762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a:solidFill>
                            <a:srgbClr val="000000"/>
                          </a:solidFill>
                          <a:effectLst/>
                          <a:latin typeface="+mn-lt"/>
                          <a:ea typeface="+mn-ea"/>
                          <a:cs typeface="+mn-cs"/>
                        </a:rPr>
                        <a:t>25</a:t>
                      </a:r>
                    </a:p>
                  </a:txBody>
                  <a:tcPr marL="7620" marR="7620" marT="762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a:solidFill>
                            <a:srgbClr val="000000"/>
                          </a:solidFill>
                          <a:effectLst/>
                          <a:latin typeface="+mn-lt"/>
                          <a:ea typeface="+mn-ea"/>
                          <a:cs typeface="+mn-cs"/>
                        </a:rPr>
                        <a:t>46</a:t>
                      </a:r>
                    </a:p>
                  </a:txBody>
                  <a:tcPr marL="7620" marR="7620" marT="762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25</a:t>
                      </a:r>
                    </a:p>
                  </a:txBody>
                  <a:tcPr marL="7620" marR="7620" marT="762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777600458"/>
                  </a:ext>
                </a:extLst>
              </a:tr>
              <a:tr h="16123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1100"/>
                        <a:t>Net Increase Aug 2024</a:t>
                      </a:r>
                      <a:endParaRPr lang="en-IE" sz="110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mn-lt"/>
                        </a:rPr>
                        <a:t>29</a:t>
                      </a: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kern="1200" dirty="0">
                          <a:solidFill>
                            <a:srgbClr val="000000"/>
                          </a:solidFill>
                          <a:effectLst/>
                          <a:latin typeface="+mn-lt"/>
                          <a:ea typeface="+mn-ea"/>
                          <a:cs typeface="+mn-cs"/>
                        </a:rPr>
                        <a:t>37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kern="1200" dirty="0">
                          <a:solidFill>
                            <a:srgbClr val="000000"/>
                          </a:solidFill>
                          <a:effectLst/>
                          <a:latin typeface="+mn-lt"/>
                          <a:ea typeface="+mn-ea"/>
                          <a:cs typeface="+mn-cs"/>
                        </a:rPr>
                        <a:t>52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kern="1200" dirty="0">
                          <a:solidFill>
                            <a:srgbClr val="000000"/>
                          </a:solidFill>
                          <a:effectLst/>
                          <a:latin typeface="+mn-lt"/>
                          <a:ea typeface="+mn-ea"/>
                          <a:cs typeface="+mn-cs"/>
                        </a:rPr>
                        <a:t>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kern="1200">
                          <a:solidFill>
                            <a:srgbClr val="000000"/>
                          </a:solidFill>
                          <a:effectLst/>
                          <a:latin typeface="+mn-lt"/>
                          <a:ea typeface="+mn-ea"/>
                          <a:cs typeface="+mn-cs"/>
                        </a:rPr>
                        <a:t>24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kern="1200" dirty="0">
                          <a:solidFill>
                            <a:srgbClr val="000000"/>
                          </a:solidFill>
                          <a:effectLst/>
                          <a:latin typeface="+mn-lt"/>
                          <a:ea typeface="+mn-ea"/>
                          <a:cs typeface="+mn-cs"/>
                        </a:rPr>
                        <a:t>46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kern="1200" dirty="0">
                          <a:solidFill>
                            <a:srgbClr val="000000"/>
                          </a:solidFill>
                          <a:effectLst/>
                          <a:latin typeface="+mn-lt"/>
                          <a:ea typeface="+mn-ea"/>
                          <a:cs typeface="+mn-cs"/>
                        </a:rPr>
                        <a:t>22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3314994879"/>
                  </a:ext>
                </a:extLst>
              </a:tr>
              <a:tr h="161230">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a:t>Net Increase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100">
                          <a:latin typeface="+mn-lt"/>
                        </a:rPr>
                        <a:t>29</a:t>
                      </a: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35</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59</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22</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Barlow" panose="00000500000000000000" pitchFamily="2" charset="0"/>
                        </a:rPr>
                        <a:t>47</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Barlow" panose="00000500000000000000" pitchFamily="2" charset="0"/>
                        </a:rPr>
                        <a:t>24</a:t>
                      </a:r>
                    </a:p>
                  </a:txBody>
                  <a:tcPr marL="9525" marR="9525" marT="9525"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8380463"/>
                  </a:ext>
                </a:extLst>
              </a:tr>
              <a:tr h="161230">
                <a:tc>
                  <a:txBody>
                    <a:bodyPr/>
                    <a:lstStyle/>
                    <a:p>
                      <a:pPr algn="r">
                        <a:lnSpc>
                          <a:spcPct val="90000"/>
                        </a:lnSpc>
                      </a:pPr>
                      <a:r>
                        <a:rPr lang="en-IE" sz="1100"/>
                        <a:t>Net Increase Nov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36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26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47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161230">
                <a:tc>
                  <a:txBody>
                    <a:bodyPr/>
                    <a:lstStyle/>
                    <a:p>
                      <a:pPr algn="r">
                        <a:lnSpc>
                          <a:spcPct val="90000"/>
                        </a:lnSpc>
                      </a:pPr>
                      <a:r>
                        <a:rPr lang="en-IE" sz="1100"/>
                        <a:t>Net Increase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37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61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a:latin typeface="+mn-lt"/>
                        </a:rPr>
                        <a:t>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lnSpc>
                          <a:spcPct val="90000"/>
                        </a:lnSpc>
                      </a:pPr>
                      <a:r>
                        <a:rPr lang="en-IE" sz="1100">
                          <a:latin typeface="+mn-lt"/>
                        </a:rPr>
                        <a:t>30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100">
                          <a:latin typeface="+mn-lt"/>
                        </a:rPr>
                        <a:t>45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a:lnSpc>
                          <a:spcPct val="90000"/>
                        </a:lnSpc>
                      </a:pPr>
                      <a:r>
                        <a:rPr lang="en-IE" sz="1100" dirty="0">
                          <a:latin typeface="+mn-lt"/>
                        </a:rPr>
                        <a:t>27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9302925"/>
                  </a:ext>
                </a:extLst>
              </a:tr>
            </a:tbl>
          </a:graphicData>
        </a:graphic>
      </p:graphicFrame>
      <p:grpSp>
        <p:nvGrpSpPr>
          <p:cNvPr id="16" name="Group 15">
            <a:extLst>
              <a:ext uri="{FF2B5EF4-FFF2-40B4-BE49-F238E27FC236}">
                <a16:creationId xmlns:a16="http://schemas.microsoft.com/office/drawing/2014/main" id="{39B2355F-C3A3-A326-2F28-8534B311EEDE}"/>
              </a:ext>
            </a:extLst>
          </p:cNvPr>
          <p:cNvGrpSpPr/>
          <p:nvPr/>
        </p:nvGrpSpPr>
        <p:grpSpPr>
          <a:xfrm>
            <a:off x="9832768" y="618197"/>
            <a:ext cx="2359232" cy="449281"/>
            <a:chOff x="9641528" y="676064"/>
            <a:chExt cx="2436173" cy="586011"/>
          </a:xfrm>
        </p:grpSpPr>
        <p:sp>
          <p:nvSpPr>
            <p:cNvPr id="17" name="Rectangle 16">
              <a:extLst>
                <a:ext uri="{FF2B5EF4-FFF2-40B4-BE49-F238E27FC236}">
                  <a16:creationId xmlns:a16="http://schemas.microsoft.com/office/drawing/2014/main" id="{8582DF1E-6465-FF13-B7D5-A3C1C92BCA9A}"/>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D7C2289C-63F6-AD42-0211-1D71A20CF3ED}"/>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3" name="Rectangle 22">
              <a:extLst>
                <a:ext uri="{FF2B5EF4-FFF2-40B4-BE49-F238E27FC236}">
                  <a16:creationId xmlns:a16="http://schemas.microsoft.com/office/drawing/2014/main" id="{A7D621BB-D648-256E-5279-6662244B83B8}"/>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8FF6845D-9728-78E7-200C-E3311996B31C}"/>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
        <p:nvSpPr>
          <p:cNvPr id="3" name="Oval 2">
            <a:extLst>
              <a:ext uri="{FF2B5EF4-FFF2-40B4-BE49-F238E27FC236}">
                <a16:creationId xmlns:a16="http://schemas.microsoft.com/office/drawing/2014/main" id="{EC5EA3A3-6241-0F06-B3D8-F6CF44AF2F29}"/>
              </a:ext>
            </a:extLst>
          </p:cNvPr>
          <p:cNvSpPr/>
          <p:nvPr/>
        </p:nvSpPr>
        <p:spPr>
          <a:xfrm>
            <a:off x="6029325" y="1996488"/>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6" name="Oval 5">
            <a:extLst>
              <a:ext uri="{FF2B5EF4-FFF2-40B4-BE49-F238E27FC236}">
                <a16:creationId xmlns:a16="http://schemas.microsoft.com/office/drawing/2014/main" id="{EABE7506-8A11-389F-C3FC-C13203C6909C}"/>
              </a:ext>
            </a:extLst>
          </p:cNvPr>
          <p:cNvSpPr/>
          <p:nvPr/>
        </p:nvSpPr>
        <p:spPr>
          <a:xfrm>
            <a:off x="6029325" y="2780373"/>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8" name="Oval 7">
            <a:extLst>
              <a:ext uri="{FF2B5EF4-FFF2-40B4-BE49-F238E27FC236}">
                <a16:creationId xmlns:a16="http://schemas.microsoft.com/office/drawing/2014/main" id="{6D8E6A15-AFD7-B751-6181-95F2B7AAD639}"/>
              </a:ext>
            </a:extLst>
          </p:cNvPr>
          <p:cNvSpPr/>
          <p:nvPr/>
        </p:nvSpPr>
        <p:spPr>
          <a:xfrm>
            <a:off x="5109843" y="2349940"/>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9" name="Oval 8">
            <a:extLst>
              <a:ext uri="{FF2B5EF4-FFF2-40B4-BE49-F238E27FC236}">
                <a16:creationId xmlns:a16="http://schemas.microsoft.com/office/drawing/2014/main" id="{2DB2256B-4D42-2869-4AB7-F1BEECA04E1E}"/>
              </a:ext>
            </a:extLst>
          </p:cNvPr>
          <p:cNvSpPr/>
          <p:nvPr/>
        </p:nvSpPr>
        <p:spPr>
          <a:xfrm>
            <a:off x="8809986" y="1905804"/>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13" name="Oval 12">
            <a:extLst>
              <a:ext uri="{FF2B5EF4-FFF2-40B4-BE49-F238E27FC236}">
                <a16:creationId xmlns:a16="http://schemas.microsoft.com/office/drawing/2014/main" id="{43356A53-1D93-9758-A7EF-E3C8E095FAD7}"/>
              </a:ext>
            </a:extLst>
          </p:cNvPr>
          <p:cNvSpPr/>
          <p:nvPr/>
        </p:nvSpPr>
        <p:spPr>
          <a:xfrm>
            <a:off x="8809986" y="2530132"/>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14" name="Oval 13">
            <a:extLst>
              <a:ext uri="{FF2B5EF4-FFF2-40B4-BE49-F238E27FC236}">
                <a16:creationId xmlns:a16="http://schemas.microsoft.com/office/drawing/2014/main" id="{6F405DDA-440B-3DE4-CC34-A63F8E5EFE48}"/>
              </a:ext>
            </a:extLst>
          </p:cNvPr>
          <p:cNvSpPr/>
          <p:nvPr/>
        </p:nvSpPr>
        <p:spPr>
          <a:xfrm>
            <a:off x="9699340" y="3138034"/>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15" name="Oval 14">
            <a:extLst>
              <a:ext uri="{FF2B5EF4-FFF2-40B4-BE49-F238E27FC236}">
                <a16:creationId xmlns:a16="http://schemas.microsoft.com/office/drawing/2014/main" id="{39097197-8104-DD5F-89CC-5F2DF6B1A557}"/>
              </a:ext>
            </a:extLst>
          </p:cNvPr>
          <p:cNvSpPr/>
          <p:nvPr/>
        </p:nvSpPr>
        <p:spPr>
          <a:xfrm>
            <a:off x="7855019" y="3087084"/>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19" name="Oval 18">
            <a:extLst>
              <a:ext uri="{FF2B5EF4-FFF2-40B4-BE49-F238E27FC236}">
                <a16:creationId xmlns:a16="http://schemas.microsoft.com/office/drawing/2014/main" id="{D43078AD-8EA2-09FE-AFE5-FCADB8AF01B4}"/>
              </a:ext>
            </a:extLst>
          </p:cNvPr>
          <p:cNvSpPr/>
          <p:nvPr/>
        </p:nvSpPr>
        <p:spPr>
          <a:xfrm>
            <a:off x="6951485" y="2799292"/>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20" name="Oval 19">
            <a:extLst>
              <a:ext uri="{FF2B5EF4-FFF2-40B4-BE49-F238E27FC236}">
                <a16:creationId xmlns:a16="http://schemas.microsoft.com/office/drawing/2014/main" id="{9B6F117A-125E-DFBD-BC26-1F28212C2AC8}"/>
              </a:ext>
            </a:extLst>
          </p:cNvPr>
          <p:cNvSpPr/>
          <p:nvPr/>
        </p:nvSpPr>
        <p:spPr>
          <a:xfrm>
            <a:off x="6951485" y="3614944"/>
            <a:ext cx="523876" cy="29811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Tree>
    <p:extLst>
      <p:ext uri="{BB962C8B-B14F-4D97-AF65-F5344CB8AC3E}">
        <p14:creationId xmlns:p14="http://schemas.microsoft.com/office/powerpoint/2010/main" val="1761353573"/>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68600" y="300578"/>
            <a:ext cx="8125824" cy="715669"/>
          </a:xfrm>
        </p:spPr>
        <p:txBody>
          <a:bodyPr lIns="91440" tIns="45720" rIns="91440" bIns="45720" anchor="t">
            <a:noAutofit/>
          </a:bodyPr>
          <a:lstStyle/>
          <a:p>
            <a:r>
              <a:rPr lang="en-US"/>
              <a:t>73% agree that it is important for the Irish Government to provide ODA</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66610"/>
            <a:ext cx="10532036" cy="348813"/>
          </a:xfrm>
        </p:spPr>
        <p:txBody>
          <a:bodyPr>
            <a:noAutofit/>
          </a:bodyPr>
          <a:lstStyle/>
          <a:p>
            <a:pPr marL="357188" indent="-357188"/>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a:t>
            </a:r>
            <a:r>
              <a:rPr lang="en-US" dirty="0">
                <a:latin typeface="Barlow" panose="00000500000000000000" pitchFamily="2" charset="0"/>
                <a:cs typeface="Arial" panose="020B0604020202020204" pitchFamily="34" charset="0"/>
              </a:rPr>
              <a:t>; </a:t>
            </a:r>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Nov 23 N – 2,515, Nov 22 N – 2501; Dec 21 N – 2,026; Feb 21 N – 3,008)</a:t>
            </a:r>
            <a:endParaRPr lang="en-US">
              <a:latin typeface="Barlow" panose="00000500000000000000" pitchFamily="2" charset="0"/>
            </a:endParaRPr>
          </a:p>
          <a:p>
            <a:pPr marL="357188" indent="-357188"/>
            <a:r>
              <a:rPr lang="en-US">
                <a:latin typeface="Barlow" panose="00000500000000000000" pitchFamily="2" charset="0"/>
              </a:rPr>
              <a:t>Q.33 Do you feel it is very important, fairly important, not very important or not at all important that the Irish Government provides overseas aid to help people in developing countries?</a:t>
            </a:r>
            <a:endParaRPr lang="en-IE">
              <a:latin typeface="Barlow" panose="00000500000000000000" pitchFamily="2" charset="0"/>
            </a:endParaRPr>
          </a:p>
        </p:txBody>
      </p:sp>
      <p:sp>
        <p:nvSpPr>
          <p:cNvPr id="8" name="TextBox 7">
            <a:extLst>
              <a:ext uri="{FF2B5EF4-FFF2-40B4-BE49-F238E27FC236}">
                <a16:creationId xmlns:a16="http://schemas.microsoft.com/office/drawing/2014/main" id="{71FC94F8-7E8C-3EB1-8E09-6F6034D64120}"/>
              </a:ext>
            </a:extLst>
          </p:cNvPr>
          <p:cNvSpPr txBox="1"/>
          <p:nvPr/>
        </p:nvSpPr>
        <p:spPr>
          <a:xfrm>
            <a:off x="5178603" y="1417860"/>
            <a:ext cx="612667" cy="461665"/>
          </a:xfrm>
          <a:prstGeom prst="rect">
            <a:avLst/>
          </a:prstGeom>
          <a:noFill/>
        </p:spPr>
        <p:txBody>
          <a:bodyPr wrap="none" rtlCol="0">
            <a:spAutoFit/>
          </a:bodyPr>
          <a:lstStyle/>
          <a:p>
            <a:pPr algn="ctr"/>
            <a:r>
              <a:rPr lang="en-IE" sz="1200" b="1"/>
              <a:t>Feb 21</a:t>
            </a:r>
          </a:p>
          <a:p>
            <a:pPr algn="ctr"/>
            <a:endParaRPr lang="en-IE" sz="1200" b="1"/>
          </a:p>
        </p:txBody>
      </p:sp>
      <p:sp>
        <p:nvSpPr>
          <p:cNvPr id="9" name="TextBox 8">
            <a:extLst>
              <a:ext uri="{FF2B5EF4-FFF2-40B4-BE49-F238E27FC236}">
                <a16:creationId xmlns:a16="http://schemas.microsoft.com/office/drawing/2014/main" id="{FB56D43A-3696-90E4-D446-27A14D2BE5FB}"/>
              </a:ext>
            </a:extLst>
          </p:cNvPr>
          <p:cNvSpPr txBox="1"/>
          <p:nvPr/>
        </p:nvSpPr>
        <p:spPr>
          <a:xfrm>
            <a:off x="6021255" y="1417860"/>
            <a:ext cx="617477" cy="276999"/>
          </a:xfrm>
          <a:prstGeom prst="rect">
            <a:avLst/>
          </a:prstGeom>
          <a:noFill/>
        </p:spPr>
        <p:txBody>
          <a:bodyPr wrap="none" rtlCol="0">
            <a:spAutoFit/>
          </a:bodyPr>
          <a:lstStyle/>
          <a:p>
            <a:pPr algn="ctr"/>
            <a:r>
              <a:rPr lang="en-IE" sz="1200" b="1"/>
              <a:t>Dec 21</a:t>
            </a:r>
          </a:p>
        </p:txBody>
      </p:sp>
      <p:sp>
        <p:nvSpPr>
          <p:cNvPr id="22" name="TextBox 21">
            <a:extLst>
              <a:ext uri="{FF2B5EF4-FFF2-40B4-BE49-F238E27FC236}">
                <a16:creationId xmlns:a16="http://schemas.microsoft.com/office/drawing/2014/main" id="{45E16A6A-17BE-64C8-C010-F8A7002A50AE}"/>
              </a:ext>
            </a:extLst>
          </p:cNvPr>
          <p:cNvSpPr txBox="1"/>
          <p:nvPr/>
        </p:nvSpPr>
        <p:spPr>
          <a:xfrm>
            <a:off x="6803538" y="1417860"/>
            <a:ext cx="655949" cy="461665"/>
          </a:xfrm>
          <a:prstGeom prst="rect">
            <a:avLst/>
          </a:prstGeom>
          <a:noFill/>
        </p:spPr>
        <p:txBody>
          <a:bodyPr wrap="none" rtlCol="0">
            <a:spAutoFit/>
          </a:bodyPr>
          <a:lstStyle/>
          <a:p>
            <a:pPr algn="ctr"/>
            <a:r>
              <a:rPr lang="en-IE" sz="1200" b="1"/>
              <a:t>Nov 22</a:t>
            </a:r>
          </a:p>
          <a:p>
            <a:pPr algn="ctr"/>
            <a:endParaRPr lang="en-IE" sz="1200" b="1"/>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2221485710"/>
              </p:ext>
            </p:extLst>
          </p:nvPr>
        </p:nvGraphicFramePr>
        <p:xfrm>
          <a:off x="5026750" y="1653723"/>
          <a:ext cx="5012600" cy="374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96990F08-915E-7F44-F338-6AC9E1189FB1}"/>
              </a:ext>
            </a:extLst>
          </p:cNvPr>
          <p:cNvGraphicFramePr>
            <a:graphicFrameLocks noGrp="1"/>
          </p:cNvGraphicFramePr>
          <p:nvPr/>
        </p:nvGraphicFramePr>
        <p:xfrm>
          <a:off x="2894175" y="1793769"/>
          <a:ext cx="2132575" cy="3516956"/>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1089131">
                <a:tc>
                  <a:txBody>
                    <a:bodyPr/>
                    <a:lstStyle/>
                    <a:p>
                      <a:pPr algn="r" fontAlgn="t"/>
                      <a:r>
                        <a:rPr lang="en-IE" sz="1200" b="0" i="0" u="none" strike="noStrike">
                          <a:solidFill>
                            <a:srgbClr val="168382"/>
                          </a:solidFill>
                          <a:effectLst/>
                          <a:latin typeface="+mn-lt"/>
                        </a:rPr>
                        <a:t>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574800">
                <a:tc>
                  <a:txBody>
                    <a:bodyPr/>
                    <a:lstStyle/>
                    <a:p>
                      <a:pPr algn="r" fontAlgn="t"/>
                      <a:r>
                        <a:rPr lang="en-IE" sz="1200" b="0" i="0" u="none" strike="noStrike">
                          <a:solidFill>
                            <a:srgbClr val="1DAFAD"/>
                          </a:solidFill>
                          <a:effectLst/>
                          <a:latin typeface="+mn-lt"/>
                        </a:rPr>
                        <a:t>Fairly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431800">
                <a:tc>
                  <a:txBody>
                    <a:bodyPr/>
                    <a:lstStyle/>
                    <a:p>
                      <a:pPr algn="r" fontAlgn="t"/>
                      <a:r>
                        <a:rPr lang="en-IE" sz="1200" b="0" i="0" u="none" strike="noStrike">
                          <a:solidFill>
                            <a:srgbClr val="FF8FBA"/>
                          </a:solidFill>
                          <a:effectLst/>
                          <a:latin typeface="+mn-lt"/>
                        </a:rPr>
                        <a:t>Not 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94455">
                <a:tc>
                  <a:txBody>
                    <a:bodyPr/>
                    <a:lstStyle/>
                    <a:p>
                      <a:pPr algn="r" fontAlgn="t"/>
                      <a:r>
                        <a:rPr lang="en-IE" sz="1200" b="0" i="0" u="none" strike="noStrike">
                          <a:solidFill>
                            <a:srgbClr val="E50158"/>
                          </a:solidFill>
                          <a:effectLst/>
                          <a:latin typeface="+mn-lt"/>
                        </a:rPr>
                        <a:t>Not at all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226770">
                <a:tc>
                  <a:txBody>
                    <a:bodyPr/>
                    <a:lstStyle/>
                    <a:p>
                      <a:pPr algn="r" fontAlgn="t"/>
                      <a:r>
                        <a:rPr lang="en-US" sz="1200" b="0" i="0" u="none" strike="noStrike">
                          <a:solidFill>
                            <a:srgbClr val="000000"/>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44">
            <a:extLst>
              <a:ext uri="{FF2B5EF4-FFF2-40B4-BE49-F238E27FC236}">
                <a16:creationId xmlns:a16="http://schemas.microsoft.com/office/drawing/2014/main" id="{28CB5AAF-804A-839A-5D26-91B4B0F30FB4}"/>
              </a:ext>
            </a:extLst>
          </p:cNvPr>
          <p:cNvGraphicFramePr>
            <a:graphicFrameLocks noGrp="1"/>
          </p:cNvGraphicFramePr>
          <p:nvPr>
            <p:extLst>
              <p:ext uri="{D42A27DB-BD31-4B8C-83A1-F6EECF244321}">
                <p14:modId xmlns:p14="http://schemas.microsoft.com/office/powerpoint/2010/main" val="3475915760"/>
              </p:ext>
            </p:extLst>
          </p:nvPr>
        </p:nvGraphicFramePr>
        <p:xfrm>
          <a:off x="3611348" y="5324281"/>
          <a:ext cx="6523252" cy="627660"/>
        </p:xfrm>
        <a:graphic>
          <a:graphicData uri="http://schemas.openxmlformats.org/drawingml/2006/table">
            <a:tbl>
              <a:tblPr>
                <a:tableStyleId>{5C22544A-7EE6-4342-B048-85BDC9FD1C3A}</a:tableStyleId>
              </a:tblPr>
              <a:tblGrid>
                <a:gridCol w="1402517">
                  <a:extLst>
                    <a:ext uri="{9D8B030D-6E8A-4147-A177-3AD203B41FA5}">
                      <a16:colId xmlns:a16="http://schemas.microsoft.com/office/drawing/2014/main" val="1015758193"/>
                    </a:ext>
                  </a:extLst>
                </a:gridCol>
                <a:gridCol w="809313">
                  <a:extLst>
                    <a:ext uri="{9D8B030D-6E8A-4147-A177-3AD203B41FA5}">
                      <a16:colId xmlns:a16="http://schemas.microsoft.com/office/drawing/2014/main" val="1024616161"/>
                    </a:ext>
                  </a:extLst>
                </a:gridCol>
                <a:gridCol w="866874">
                  <a:extLst>
                    <a:ext uri="{9D8B030D-6E8A-4147-A177-3AD203B41FA5}">
                      <a16:colId xmlns:a16="http://schemas.microsoft.com/office/drawing/2014/main" val="2198513577"/>
                    </a:ext>
                  </a:extLst>
                </a:gridCol>
                <a:gridCol w="861137">
                  <a:extLst>
                    <a:ext uri="{9D8B030D-6E8A-4147-A177-3AD203B41FA5}">
                      <a16:colId xmlns:a16="http://schemas.microsoft.com/office/drawing/2014/main" val="2294376527"/>
                    </a:ext>
                  </a:extLst>
                </a:gridCol>
                <a:gridCol w="861137">
                  <a:extLst>
                    <a:ext uri="{9D8B030D-6E8A-4147-A177-3AD203B41FA5}">
                      <a16:colId xmlns:a16="http://schemas.microsoft.com/office/drawing/2014/main" val="222399537"/>
                    </a:ext>
                  </a:extLst>
                </a:gridCol>
                <a:gridCol w="861137">
                  <a:extLst>
                    <a:ext uri="{9D8B030D-6E8A-4147-A177-3AD203B41FA5}">
                      <a16:colId xmlns:a16="http://schemas.microsoft.com/office/drawing/2014/main" val="1402490151"/>
                    </a:ext>
                  </a:extLst>
                </a:gridCol>
                <a:gridCol w="861137">
                  <a:extLst>
                    <a:ext uri="{9D8B030D-6E8A-4147-A177-3AD203B41FA5}">
                      <a16:colId xmlns:a16="http://schemas.microsoft.com/office/drawing/2014/main" val="1406060115"/>
                    </a:ext>
                  </a:extLst>
                </a:gridCol>
              </a:tblGrid>
              <a:tr h="313830">
                <a:tc>
                  <a:txBody>
                    <a:bodyPr/>
                    <a:lstStyle/>
                    <a:p>
                      <a:pPr algn="r"/>
                      <a:r>
                        <a:rPr lang="en-IE" sz="1100" b="1"/>
                        <a:t>Net important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a:t>77%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IE" sz="1100" b="1"/>
                        <a:t>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b="1"/>
                        <a:t>76%</a:t>
                      </a: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US" sz="1100" b="1"/>
                        <a:t>73%</a:t>
                      </a: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en-GB" sz="1100" b="1"/>
                        <a:t>73%</a:t>
                      </a: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60000"/>
                        <a:lumOff val="40000"/>
                      </a:schemeClr>
                    </a:solidFill>
                  </a:tcPr>
                </a:tc>
                <a:extLst>
                  <a:ext uri="{0D108BD9-81ED-4DB2-BD59-A6C34878D82A}">
                    <a16:rowId xmlns:a16="http://schemas.microsoft.com/office/drawing/2014/main" val="372992790"/>
                  </a:ext>
                </a:extLst>
              </a:tr>
              <a:tr h="313830">
                <a:tc>
                  <a:txBody>
                    <a:bodyPr/>
                    <a:lstStyle/>
                    <a:p>
                      <a:pPr algn="r"/>
                      <a:r>
                        <a:rPr lang="en-IE" sz="1100" b="1"/>
                        <a:t>Net (not important)</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E" sz="1100" b="1"/>
                        <a:t>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E" sz="1100" b="1"/>
                        <a:t>19%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IE" sz="1100" b="1"/>
                        <a:t>23%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b="1"/>
                        <a:t>20%</a:t>
                      </a: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US" sz="1100" b="1"/>
                        <a:t>22%</a:t>
                      </a: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lang="en-GB" sz="1100" b="1"/>
                        <a:t>21%</a:t>
                      </a: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69302925"/>
                  </a:ext>
                </a:extLst>
              </a:tr>
            </a:tbl>
          </a:graphicData>
        </a:graphic>
      </p:graphicFrame>
      <p:cxnSp>
        <p:nvCxnSpPr>
          <p:cNvPr id="12" name="Straight Arrow Connector 11">
            <a:extLst>
              <a:ext uri="{FF2B5EF4-FFF2-40B4-BE49-F238E27FC236}">
                <a16:creationId xmlns:a16="http://schemas.microsoft.com/office/drawing/2014/main" id="{9FA0964F-1F83-85EA-50EF-AF5CD88C1086}"/>
              </a:ext>
            </a:extLst>
          </p:cNvPr>
          <p:cNvCxnSpPr>
            <a:cxnSpLocks/>
          </p:cNvCxnSpPr>
          <p:nvPr/>
        </p:nvCxnSpPr>
        <p:spPr>
          <a:xfrm>
            <a:off x="10003320" y="2252586"/>
            <a:ext cx="346824"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FDE04A5-7EE8-FDAE-3345-CA8DABEA9CAB}"/>
              </a:ext>
            </a:extLst>
          </p:cNvPr>
          <p:cNvSpPr txBox="1"/>
          <p:nvPr/>
        </p:nvSpPr>
        <p:spPr>
          <a:xfrm>
            <a:off x="10425467" y="1793769"/>
            <a:ext cx="1378452" cy="1384995"/>
          </a:xfrm>
          <a:prstGeom prst="rect">
            <a:avLst/>
          </a:prstGeom>
          <a:solidFill>
            <a:schemeClr val="bg1">
              <a:lumMod val="85000"/>
            </a:schemeClr>
          </a:solidFill>
        </p:spPr>
        <p:txBody>
          <a:bodyPr wrap="square" rtlCol="0">
            <a:spAutoFit/>
          </a:bodyPr>
          <a:lstStyle/>
          <a:p>
            <a:pPr algn="ctr"/>
            <a:r>
              <a:rPr lang="en-IE" sz="1200"/>
              <a:t>Significantly higher for 65 yrs+ year olds at </a:t>
            </a:r>
            <a:r>
              <a:rPr lang="en-IE"/>
              <a:t>49% </a:t>
            </a:r>
          </a:p>
          <a:p>
            <a:pPr algn="ctr"/>
            <a:r>
              <a:rPr kumimoji="0" lang="en-IE" sz="1200" b="0" i="0" u="none" strike="noStrike" kern="1200" cap="none" spc="0" normalizeH="0" baseline="0" noProof="0">
                <a:ln>
                  <a:noFill/>
                </a:ln>
                <a:solidFill>
                  <a:srgbClr val="000033"/>
                </a:solidFill>
                <a:effectLst/>
                <a:uLnTx/>
                <a:uFillTx/>
                <a:latin typeface="Barlow" panose="00000500000000000000" pitchFamily="2" charset="0"/>
                <a:ea typeface="+mn-ea"/>
                <a:cs typeface="+mn-cs"/>
              </a:rPr>
              <a:t>and Empty Nesters at</a:t>
            </a:r>
            <a:r>
              <a:rPr lang="en-IE"/>
              <a:t> 44% </a:t>
            </a:r>
          </a:p>
        </p:txBody>
      </p:sp>
      <p:sp>
        <p:nvSpPr>
          <p:cNvPr id="10" name="TextBox 9">
            <a:extLst>
              <a:ext uri="{FF2B5EF4-FFF2-40B4-BE49-F238E27FC236}">
                <a16:creationId xmlns:a16="http://schemas.microsoft.com/office/drawing/2014/main" id="{F56C57F0-D9B0-E474-6518-A0AE85B739E9}"/>
              </a:ext>
            </a:extLst>
          </p:cNvPr>
          <p:cNvSpPr txBox="1"/>
          <p:nvPr/>
        </p:nvSpPr>
        <p:spPr>
          <a:xfrm>
            <a:off x="7622405" y="1417860"/>
            <a:ext cx="650114" cy="461665"/>
          </a:xfrm>
          <a:prstGeom prst="rect">
            <a:avLst/>
          </a:prstGeom>
          <a:noFill/>
        </p:spPr>
        <p:txBody>
          <a:bodyPr wrap="none" rtlCol="0">
            <a:spAutoFit/>
          </a:bodyPr>
          <a:lstStyle/>
          <a:p>
            <a:pPr algn="ctr"/>
            <a:r>
              <a:rPr lang="en-IE" sz="1200" b="1"/>
              <a:t>Nov 23</a:t>
            </a:r>
          </a:p>
          <a:p>
            <a:pPr algn="ctr"/>
            <a:endParaRPr lang="en-IE" sz="1200" b="1"/>
          </a:p>
        </p:txBody>
      </p:sp>
      <p:sp>
        <p:nvSpPr>
          <p:cNvPr id="6" name="TextBox 5">
            <a:extLst>
              <a:ext uri="{FF2B5EF4-FFF2-40B4-BE49-F238E27FC236}">
                <a16:creationId xmlns:a16="http://schemas.microsoft.com/office/drawing/2014/main" id="{D5214E32-65AE-468B-2DBE-A59F81DEA242}"/>
              </a:ext>
            </a:extLst>
          </p:cNvPr>
          <p:cNvSpPr txBox="1"/>
          <p:nvPr/>
        </p:nvSpPr>
        <p:spPr>
          <a:xfrm>
            <a:off x="8426603" y="1417860"/>
            <a:ext cx="665568" cy="461665"/>
          </a:xfrm>
          <a:prstGeom prst="rect">
            <a:avLst/>
          </a:prstGeom>
          <a:noFill/>
        </p:spPr>
        <p:txBody>
          <a:bodyPr wrap="none" rtlCol="0">
            <a:spAutoFit/>
          </a:bodyPr>
          <a:lstStyle/>
          <a:p>
            <a:pPr algn="ctr"/>
            <a:r>
              <a:rPr lang="en-IE" sz="1200" b="1"/>
              <a:t>Aug 24</a:t>
            </a:r>
          </a:p>
          <a:p>
            <a:pPr algn="ctr"/>
            <a:endParaRPr lang="en-IE" sz="1200" b="1"/>
          </a:p>
        </p:txBody>
      </p:sp>
      <p:sp>
        <p:nvSpPr>
          <p:cNvPr id="15" name="Placeholder 1">
            <a:extLst>
              <a:ext uri="{FF2B5EF4-FFF2-40B4-BE49-F238E27FC236}">
                <a16:creationId xmlns:a16="http://schemas.microsoft.com/office/drawing/2014/main" id="{E4C8BA9C-B42E-49D5-EDCC-AD6FD6593237}"/>
              </a:ext>
            </a:extLst>
          </p:cNvPr>
          <p:cNvSpPr/>
          <p:nvPr/>
        </p:nvSpPr>
        <p:spPr>
          <a:xfrm rot="5400000">
            <a:off x="-1531491" y="1674273"/>
            <a:ext cx="5948364" cy="2576624"/>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lnSpc>
                <a:spcPct val="115000"/>
              </a:lnSpc>
              <a:spcBef>
                <a:spcPts val="400"/>
              </a:spcBef>
              <a:spcAft>
                <a:spcPts val="400"/>
              </a:spcAft>
            </a:pPr>
            <a:endParaRPr lang="en-GB" sz="1400" b="1">
              <a:solidFill>
                <a:schemeClr val="tx1"/>
              </a:solidFill>
            </a:endParaRPr>
          </a:p>
        </p:txBody>
      </p:sp>
      <p:pic>
        <p:nvPicPr>
          <p:cNvPr id="2050" name="Picture 2" descr="Govt-of-Ireland-Logo- GEM Group">
            <a:extLst>
              <a:ext uri="{FF2B5EF4-FFF2-40B4-BE49-F238E27FC236}">
                <a16:creationId xmlns:a16="http://schemas.microsoft.com/office/drawing/2014/main" id="{C00A749E-0B1D-5F15-6936-D17847B0BC7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2935" y="169575"/>
            <a:ext cx="1567201" cy="1133846"/>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385D4E72-1EDE-EBD8-1731-076280CFF170}"/>
              </a:ext>
            </a:extLst>
          </p:cNvPr>
          <p:cNvSpPr txBox="1"/>
          <p:nvPr/>
        </p:nvSpPr>
        <p:spPr>
          <a:xfrm>
            <a:off x="387785" y="2059306"/>
            <a:ext cx="2109812" cy="2862322"/>
          </a:xfrm>
          <a:prstGeom prst="rect">
            <a:avLst/>
          </a:prstGeom>
          <a:noFill/>
        </p:spPr>
        <p:txBody>
          <a:bodyPr wrap="square" rtlCol="0">
            <a:spAutoFit/>
          </a:bodyPr>
          <a:lstStyle/>
          <a:p>
            <a:pPr algn="ctr">
              <a:spcBef>
                <a:spcPts val="800"/>
              </a:spcBef>
              <a:spcAft>
                <a:spcPts val="800"/>
              </a:spcAft>
            </a:pPr>
            <a:r>
              <a:rPr lang="en-US" b="1" dirty="0">
                <a:solidFill>
                  <a:schemeClr val="bg1"/>
                </a:solidFill>
                <a:latin typeface="Barlow" panose="00000500000000000000" pitchFamily="2" charset="0"/>
              </a:rPr>
              <a:t>High level </a:t>
            </a:r>
            <a:r>
              <a:rPr lang="en-US" b="1">
                <a:solidFill>
                  <a:schemeClr val="bg1"/>
                </a:solidFill>
                <a:latin typeface="Barlow" panose="00000500000000000000" pitchFamily="2" charset="0"/>
              </a:rPr>
              <a:t>of importance </a:t>
            </a:r>
            <a:r>
              <a:rPr lang="en-US" b="1" dirty="0">
                <a:solidFill>
                  <a:schemeClr val="bg1"/>
                </a:solidFill>
                <a:latin typeface="Barlow" panose="00000500000000000000" pitchFamily="2" charset="0"/>
              </a:rPr>
              <a:t>is attributed to the government providing ODA</a:t>
            </a:r>
            <a:r>
              <a:rPr lang="en-US" b="1">
                <a:solidFill>
                  <a:schemeClr val="bg1"/>
                </a:solidFill>
                <a:latin typeface="Barlow" panose="00000500000000000000" pitchFamily="2" charset="0"/>
              </a:rPr>
              <a:t>, </a:t>
            </a:r>
            <a:r>
              <a:rPr lang="en-US" b="1" dirty="0">
                <a:solidFill>
                  <a:schemeClr val="bg1"/>
                </a:solidFill>
                <a:latin typeface="Barlow" panose="00000500000000000000" pitchFamily="2" charset="0"/>
              </a:rPr>
              <a:t>though this remains </a:t>
            </a:r>
            <a:r>
              <a:rPr lang="en-US" b="1">
                <a:solidFill>
                  <a:schemeClr val="bg1"/>
                </a:solidFill>
                <a:latin typeface="Barlow" panose="00000500000000000000" pitchFamily="2" charset="0"/>
              </a:rPr>
              <a:t>at </a:t>
            </a:r>
            <a:r>
              <a:rPr lang="en-US" b="1" dirty="0">
                <a:solidFill>
                  <a:schemeClr val="bg1"/>
                </a:solidFill>
                <a:latin typeface="Barlow" panose="00000500000000000000" pitchFamily="2" charset="0"/>
              </a:rPr>
              <a:t>its lowest point </a:t>
            </a:r>
            <a:r>
              <a:rPr lang="en-US" b="1">
                <a:solidFill>
                  <a:schemeClr val="bg1"/>
                </a:solidFill>
                <a:latin typeface="Barlow" panose="00000500000000000000" pitchFamily="2" charset="0"/>
              </a:rPr>
              <a:t>across </a:t>
            </a:r>
            <a:r>
              <a:rPr lang="en-US" b="1" dirty="0">
                <a:solidFill>
                  <a:schemeClr val="bg1"/>
                </a:solidFill>
                <a:latin typeface="Barlow" panose="00000500000000000000" pitchFamily="2" charset="0"/>
              </a:rPr>
              <a:t>past</a:t>
            </a:r>
            <a:r>
              <a:rPr lang="en-US" b="1">
                <a:solidFill>
                  <a:schemeClr val="bg1"/>
                </a:solidFill>
                <a:latin typeface="Barlow" panose="00000500000000000000" pitchFamily="2" charset="0"/>
              </a:rPr>
              <a:t> waves. </a:t>
            </a:r>
            <a:endParaRPr lang="en-US" sz="1200" b="1">
              <a:solidFill>
                <a:schemeClr val="bg1"/>
              </a:solidFill>
              <a:latin typeface="Barlow" panose="00000500000000000000" pitchFamily="2" charset="0"/>
            </a:endParaRPr>
          </a:p>
        </p:txBody>
      </p:sp>
      <p:grpSp>
        <p:nvGrpSpPr>
          <p:cNvPr id="3" name="Group 2">
            <a:extLst>
              <a:ext uri="{FF2B5EF4-FFF2-40B4-BE49-F238E27FC236}">
                <a16:creationId xmlns:a16="http://schemas.microsoft.com/office/drawing/2014/main" id="{3929D406-D3D3-B165-425A-3F7388A15CFE}"/>
              </a:ext>
            </a:extLst>
          </p:cNvPr>
          <p:cNvGrpSpPr/>
          <p:nvPr/>
        </p:nvGrpSpPr>
        <p:grpSpPr>
          <a:xfrm>
            <a:off x="9867023" y="966545"/>
            <a:ext cx="2359232" cy="449281"/>
            <a:chOff x="9641528" y="676064"/>
            <a:chExt cx="2436173" cy="586011"/>
          </a:xfrm>
        </p:grpSpPr>
        <p:sp>
          <p:nvSpPr>
            <p:cNvPr id="14" name="Rectangle 13">
              <a:extLst>
                <a:ext uri="{FF2B5EF4-FFF2-40B4-BE49-F238E27FC236}">
                  <a16:creationId xmlns:a16="http://schemas.microsoft.com/office/drawing/2014/main" id="{BC4DFB5A-FD80-C3E2-4040-8367DC8E278C}"/>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TextBox 15">
              <a:extLst>
                <a:ext uri="{FF2B5EF4-FFF2-40B4-BE49-F238E27FC236}">
                  <a16:creationId xmlns:a16="http://schemas.microsoft.com/office/drawing/2014/main" id="{12164821-8A2E-E91F-445E-43DC2C2B22CB}"/>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77D8B8A8-94D8-ADBA-D9E8-3F7A16E00F9E}"/>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76D6AEED-9A3F-4EF1-86BC-69683A2CE8BD}"/>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
        <p:nvSpPr>
          <p:cNvPr id="19" name="TextBox 18">
            <a:extLst>
              <a:ext uri="{FF2B5EF4-FFF2-40B4-BE49-F238E27FC236}">
                <a16:creationId xmlns:a16="http://schemas.microsoft.com/office/drawing/2014/main" id="{68060E12-A9F4-3A77-37A3-34BC675DE12D}"/>
              </a:ext>
            </a:extLst>
          </p:cNvPr>
          <p:cNvSpPr txBox="1"/>
          <p:nvPr/>
        </p:nvSpPr>
        <p:spPr>
          <a:xfrm>
            <a:off x="9264087" y="1431416"/>
            <a:ext cx="655949" cy="461665"/>
          </a:xfrm>
          <a:prstGeom prst="rect">
            <a:avLst/>
          </a:prstGeom>
          <a:noFill/>
        </p:spPr>
        <p:txBody>
          <a:bodyPr wrap="none" rtlCol="0">
            <a:spAutoFit/>
          </a:bodyPr>
          <a:lstStyle/>
          <a:p>
            <a:pPr algn="ctr"/>
            <a:r>
              <a:rPr lang="en-IE" sz="1200" b="1"/>
              <a:t>Aug 25</a:t>
            </a:r>
          </a:p>
          <a:p>
            <a:pPr algn="ctr"/>
            <a:endParaRPr lang="en-IE" sz="1200" b="1"/>
          </a:p>
        </p:txBody>
      </p:sp>
    </p:spTree>
    <p:extLst>
      <p:ext uri="{BB962C8B-B14F-4D97-AF65-F5344CB8AC3E}">
        <p14:creationId xmlns:p14="http://schemas.microsoft.com/office/powerpoint/2010/main" val="1986463905"/>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Connector: Elbow 25">
            <a:extLst>
              <a:ext uri="{FF2B5EF4-FFF2-40B4-BE49-F238E27FC236}">
                <a16:creationId xmlns:a16="http://schemas.microsoft.com/office/drawing/2014/main" id="{C320FEAE-EC4E-FE2B-04DC-B6F63F8E6B2C}"/>
              </a:ext>
            </a:extLst>
          </p:cNvPr>
          <p:cNvCxnSpPr>
            <a:cxnSpLocks/>
          </p:cNvCxnSpPr>
          <p:nvPr/>
        </p:nvCxnSpPr>
        <p:spPr>
          <a:xfrm rot="10800000" flipV="1">
            <a:off x="7425876" y="3354783"/>
            <a:ext cx="3831179" cy="117964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5D4A904-9B67-2F6B-AB19-265503B13E44}"/>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26907" y="74173"/>
            <a:ext cx="11285432" cy="715669"/>
          </a:xfrm>
        </p:spPr>
        <p:txBody>
          <a:bodyPr lIns="91440" tIns="45720" rIns="91440" bIns="45720" anchor="t">
            <a:noAutofit/>
          </a:bodyPr>
          <a:lstStyle/>
          <a:p>
            <a:br>
              <a:rPr lang="en-US"/>
            </a:br>
            <a:r>
              <a:rPr lang="en-US"/>
              <a:t>Importance of Irish Government providing overseas aid x Segments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185754"/>
            <a:ext cx="10122902" cy="348813"/>
          </a:xfrm>
        </p:spPr>
        <p:txBody>
          <a:bodyPr>
            <a:no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(Aug ‘24 2,504; Nov 23 N – 2,515, Nov 22 N – 2501; Dec 21 N – 2,026; Feb 21 N – 3,008)</a:t>
            </a:r>
          </a:p>
          <a:p>
            <a:pPr marL="357188" indent="-357188"/>
            <a:r>
              <a:rPr lang="en-US" sz="900" dirty="0">
                <a:latin typeface="Barlow" panose="00000500000000000000" pitchFamily="2" charset="0"/>
              </a:rPr>
              <a:t>Q.33 Do you feel it is very important, fairly important, not very important or not at all important that the Irish Government provides overseas aid to help people in developing countries?</a:t>
            </a:r>
            <a:endParaRPr lang="en-IE" sz="9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2056609029"/>
              </p:ext>
            </p:extLst>
          </p:nvPr>
        </p:nvGraphicFramePr>
        <p:xfrm>
          <a:off x="3297121" y="1546056"/>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96990F08-915E-7F44-F338-6AC9E1189FB1}"/>
              </a:ext>
            </a:extLst>
          </p:cNvPr>
          <p:cNvGraphicFramePr>
            <a:graphicFrameLocks noGrp="1"/>
          </p:cNvGraphicFramePr>
          <p:nvPr>
            <p:extLst>
              <p:ext uri="{D42A27DB-BD31-4B8C-83A1-F6EECF244321}">
                <p14:modId xmlns:p14="http://schemas.microsoft.com/office/powerpoint/2010/main" val="1675038783"/>
              </p:ext>
            </p:extLst>
          </p:nvPr>
        </p:nvGraphicFramePr>
        <p:xfrm>
          <a:off x="1164546" y="1638300"/>
          <a:ext cx="2132575" cy="2802212"/>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847725">
                <a:tc>
                  <a:txBody>
                    <a:bodyPr/>
                    <a:lstStyle/>
                    <a:p>
                      <a:pPr algn="r" fontAlgn="t"/>
                      <a:r>
                        <a:rPr lang="en-IE" sz="1200" b="0" i="0" u="none" strike="noStrike">
                          <a:solidFill>
                            <a:schemeClr val="accent1">
                              <a:lumMod val="50000"/>
                            </a:schemeClr>
                          </a:solidFill>
                          <a:effectLst/>
                          <a:latin typeface="+mn-lt"/>
                        </a:rPr>
                        <a:t>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190625">
                <a:tc>
                  <a:txBody>
                    <a:bodyPr/>
                    <a:lstStyle/>
                    <a:p>
                      <a:pPr algn="r" fontAlgn="t"/>
                      <a:r>
                        <a:rPr lang="en-IE" sz="1200" b="0" i="0" u="none" strike="noStrike">
                          <a:solidFill>
                            <a:schemeClr val="accent1"/>
                          </a:solidFill>
                          <a:effectLst/>
                          <a:latin typeface="+mn-lt"/>
                        </a:rPr>
                        <a:t>Fairly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42900">
                <a:tc>
                  <a:txBody>
                    <a:bodyPr/>
                    <a:lstStyle/>
                    <a:p>
                      <a:pPr algn="r" fontAlgn="t"/>
                      <a:r>
                        <a:rPr lang="en-IE" sz="1200" b="0" i="0" u="none" strike="noStrike">
                          <a:solidFill>
                            <a:schemeClr val="accent5">
                              <a:lumMod val="75000"/>
                            </a:schemeClr>
                          </a:solidFill>
                          <a:effectLst/>
                          <a:latin typeface="+mn-lt"/>
                        </a:rPr>
                        <a:t>Not 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28557">
                <a:tc>
                  <a:txBody>
                    <a:bodyPr/>
                    <a:lstStyle/>
                    <a:p>
                      <a:pPr algn="r" fontAlgn="t"/>
                      <a:r>
                        <a:rPr lang="en-IE" sz="1200" b="0" i="0" u="none" strike="noStrike">
                          <a:solidFill>
                            <a:schemeClr val="accent5">
                              <a:lumMod val="50000"/>
                            </a:schemeClr>
                          </a:solidFill>
                          <a:effectLst/>
                          <a:latin typeface="+mn-lt"/>
                        </a:rPr>
                        <a:t>Not at all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75983">
                <a:tc>
                  <a:txBody>
                    <a:bodyPr/>
                    <a:lstStyle/>
                    <a:p>
                      <a:pPr algn="r" fontAlgn="t"/>
                      <a:r>
                        <a:rPr lang="en-US" sz="1200" b="0" i="0" u="none" strike="noStrike">
                          <a:solidFill>
                            <a:srgbClr val="000000"/>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44">
            <a:extLst>
              <a:ext uri="{FF2B5EF4-FFF2-40B4-BE49-F238E27FC236}">
                <a16:creationId xmlns:a16="http://schemas.microsoft.com/office/drawing/2014/main" id="{28CB5AAF-804A-839A-5D26-91B4B0F30FB4}"/>
              </a:ext>
            </a:extLst>
          </p:cNvPr>
          <p:cNvGraphicFramePr>
            <a:graphicFrameLocks noGrp="1"/>
          </p:cNvGraphicFramePr>
          <p:nvPr>
            <p:extLst>
              <p:ext uri="{D42A27DB-BD31-4B8C-83A1-F6EECF244321}">
                <p14:modId xmlns:p14="http://schemas.microsoft.com/office/powerpoint/2010/main" val="980751235"/>
              </p:ext>
            </p:extLst>
          </p:nvPr>
        </p:nvGraphicFramePr>
        <p:xfrm>
          <a:off x="1311445" y="4618021"/>
          <a:ext cx="9261457" cy="1536192"/>
        </p:xfrm>
        <a:graphic>
          <a:graphicData uri="http://schemas.openxmlformats.org/drawingml/2006/table">
            <a:tbl>
              <a:tblPr>
                <a:tableStyleId>{5C22544A-7EE6-4342-B048-85BDC9FD1C3A}</a:tableStyleId>
              </a:tblPr>
              <a:tblGrid>
                <a:gridCol w="2020396">
                  <a:extLst>
                    <a:ext uri="{9D8B030D-6E8A-4147-A177-3AD203B41FA5}">
                      <a16:colId xmlns:a16="http://schemas.microsoft.com/office/drawing/2014/main" val="1015758193"/>
                    </a:ext>
                  </a:extLst>
                </a:gridCol>
                <a:gridCol w="733589">
                  <a:extLst>
                    <a:ext uri="{9D8B030D-6E8A-4147-A177-3AD203B41FA5}">
                      <a16:colId xmlns:a16="http://schemas.microsoft.com/office/drawing/2014/main" val="1024616161"/>
                    </a:ext>
                  </a:extLst>
                </a:gridCol>
                <a:gridCol w="992256">
                  <a:extLst>
                    <a:ext uri="{9D8B030D-6E8A-4147-A177-3AD203B41FA5}">
                      <a16:colId xmlns:a16="http://schemas.microsoft.com/office/drawing/2014/main" val="3105327543"/>
                    </a:ext>
                  </a:extLst>
                </a:gridCol>
                <a:gridCol w="1029058">
                  <a:extLst>
                    <a:ext uri="{9D8B030D-6E8A-4147-A177-3AD203B41FA5}">
                      <a16:colId xmlns:a16="http://schemas.microsoft.com/office/drawing/2014/main" val="2198513577"/>
                    </a:ext>
                  </a:extLst>
                </a:gridCol>
                <a:gridCol w="911604">
                  <a:extLst>
                    <a:ext uri="{9D8B030D-6E8A-4147-A177-3AD203B41FA5}">
                      <a16:colId xmlns:a16="http://schemas.microsoft.com/office/drawing/2014/main" val="2294376527"/>
                    </a:ext>
                  </a:extLst>
                </a:gridCol>
                <a:gridCol w="891891">
                  <a:extLst>
                    <a:ext uri="{9D8B030D-6E8A-4147-A177-3AD203B41FA5}">
                      <a16:colId xmlns:a16="http://schemas.microsoft.com/office/drawing/2014/main" val="3892369339"/>
                    </a:ext>
                  </a:extLst>
                </a:gridCol>
                <a:gridCol w="952107">
                  <a:extLst>
                    <a:ext uri="{9D8B030D-6E8A-4147-A177-3AD203B41FA5}">
                      <a16:colId xmlns:a16="http://schemas.microsoft.com/office/drawing/2014/main" val="2136529623"/>
                    </a:ext>
                  </a:extLst>
                </a:gridCol>
                <a:gridCol w="904973">
                  <a:extLst>
                    <a:ext uri="{9D8B030D-6E8A-4147-A177-3AD203B41FA5}">
                      <a16:colId xmlns:a16="http://schemas.microsoft.com/office/drawing/2014/main" val="3300651093"/>
                    </a:ext>
                  </a:extLst>
                </a:gridCol>
                <a:gridCol w="825583">
                  <a:extLst>
                    <a:ext uri="{9D8B030D-6E8A-4147-A177-3AD203B41FA5}">
                      <a16:colId xmlns:a16="http://schemas.microsoft.com/office/drawing/2014/main" val="1267340664"/>
                    </a:ext>
                  </a:extLst>
                </a:gridCol>
              </a:tblGrid>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1"/>
                        <a:t>Net important (Aug 25) %</a:t>
                      </a:r>
                      <a:endParaRPr lang="en-IE" sz="11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1"/>
                        <a:t>73</a:t>
                      </a:r>
                      <a:endParaRPr lang="en-IE" sz="12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a:solidFill>
                            <a:srgbClr val="000000"/>
                          </a:solidFill>
                          <a:effectLst/>
                          <a:latin typeface="+mn-lt"/>
                          <a:ea typeface="+mn-ea"/>
                          <a:cs typeface="+mn-cs"/>
                        </a:rPr>
                        <a:t>85</a:t>
                      </a:r>
                      <a:endParaRPr lang="en-IE" sz="1100" b="1" i="0" u="none" strike="noStrike" kern="1200" dirty="0">
                        <a:solidFill>
                          <a:srgbClr val="000000"/>
                        </a:solidFill>
                        <a:effectLst/>
                        <a:latin typeface="+mn-lt"/>
                        <a:ea typeface="+mn-ea"/>
                        <a:cs typeface="+mn-cs"/>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a:solidFill>
                            <a:srgbClr val="000000"/>
                          </a:solidFill>
                          <a:effectLst/>
                          <a:latin typeface="+mn-lt"/>
                          <a:ea typeface="+mn-ea"/>
                          <a:cs typeface="+mn-cs"/>
                        </a:rPr>
                        <a:t>96</a:t>
                      </a:r>
                      <a:endParaRPr lang="en-IE" sz="1100" b="1" i="0" u="none" strike="noStrike" kern="1200" dirty="0">
                        <a:solidFill>
                          <a:srgbClr val="000000"/>
                        </a:solidFill>
                        <a:effectLst/>
                        <a:latin typeface="+mn-lt"/>
                        <a:ea typeface="+mn-ea"/>
                        <a:cs typeface="+mn-cs"/>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a:solidFill>
                            <a:srgbClr val="000000"/>
                          </a:solidFill>
                          <a:effectLst/>
                          <a:latin typeface="+mn-lt"/>
                          <a:ea typeface="+mn-ea"/>
                          <a:cs typeface="+mn-cs"/>
                        </a:rPr>
                        <a:t>23</a:t>
                      </a:r>
                      <a:endParaRPr lang="en-IE" sz="1100" b="1" i="0" u="none" strike="noStrike" kern="1200" dirty="0">
                        <a:solidFill>
                          <a:srgbClr val="000000"/>
                        </a:solidFill>
                        <a:effectLst/>
                        <a:latin typeface="+mn-lt"/>
                        <a:ea typeface="+mn-ea"/>
                        <a:cs typeface="+mn-cs"/>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a:solidFill>
                            <a:srgbClr val="000000"/>
                          </a:solidFill>
                          <a:effectLst/>
                          <a:latin typeface="+mn-lt"/>
                          <a:ea typeface="+mn-ea"/>
                          <a:cs typeface="+mn-cs"/>
                        </a:rPr>
                        <a:t>77</a:t>
                      </a:r>
                      <a:endParaRPr lang="en-IE" sz="1100" b="1" i="0" u="none" strike="noStrike" kern="1200" dirty="0">
                        <a:solidFill>
                          <a:srgbClr val="000000"/>
                        </a:solidFill>
                        <a:effectLst/>
                        <a:latin typeface="+mn-lt"/>
                        <a:ea typeface="+mn-ea"/>
                        <a:cs typeface="+mn-cs"/>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t">
                        <a:buNone/>
                      </a:pPr>
                      <a:r>
                        <a:rPr lang="en-IE" sz="1100" b="1" i="0" u="none" strike="noStrike" kern="1200">
                          <a:solidFill>
                            <a:srgbClr val="000000"/>
                          </a:solidFill>
                          <a:effectLst/>
                          <a:latin typeface="+mn-lt"/>
                          <a:ea typeface="+mn-ea"/>
                          <a:cs typeface="+mn-cs"/>
                        </a:rPr>
                        <a:t>83</a:t>
                      </a:r>
                      <a:endParaRPr lang="en-IE" sz="1100" b="1" i="0" u="none" strike="noStrike" kern="1200" dirty="0">
                        <a:solidFill>
                          <a:srgbClr val="000000"/>
                        </a:solidFill>
                        <a:effectLst/>
                        <a:latin typeface="+mn-lt"/>
                        <a:ea typeface="+mn-ea"/>
                        <a:cs typeface="+mn-cs"/>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a:solidFill>
                            <a:srgbClr val="000000"/>
                          </a:solidFill>
                          <a:effectLst/>
                          <a:latin typeface="+mn-lt"/>
                          <a:ea typeface="+mn-ea"/>
                          <a:cs typeface="+mn-cs"/>
                        </a:rPr>
                        <a:t>85</a:t>
                      </a:r>
                      <a:endParaRPr lang="en-IE" sz="1100" b="1" i="0" u="none" strike="noStrike" kern="1200" dirty="0">
                        <a:solidFill>
                          <a:srgbClr val="000000"/>
                        </a:solidFill>
                        <a:effectLst/>
                        <a:latin typeface="+mn-lt"/>
                        <a:ea typeface="+mn-ea"/>
                        <a:cs typeface="+mn-cs"/>
                      </a:endParaRP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95345944"/>
                  </a:ext>
                </a:extLst>
              </a:tr>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0"/>
                        <a:t>Net important (Aug 24)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0"/>
                        <a:t>73</a:t>
                      </a:r>
                      <a:endParaRPr lang="en-IE" sz="1200" b="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dirty="0">
                          <a:solidFill>
                            <a:srgbClr val="000000"/>
                          </a:solidFill>
                          <a:effectLst/>
                          <a:latin typeface="+mn-lt"/>
                        </a:rPr>
                        <a:t>81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23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dirty="0">
                          <a:solidFill>
                            <a:srgbClr val="000000"/>
                          </a:solidFill>
                          <a:effectLst/>
                          <a:latin typeface="+mn-lt"/>
                        </a:rPr>
                        <a:t>79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dirty="0">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723792253"/>
                  </a:ext>
                </a:extLst>
              </a:tr>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0"/>
                        <a:t>Net important (Nov 23)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0"/>
                        <a:t>76</a:t>
                      </a:r>
                      <a:endParaRPr lang="en-IE" sz="1200" b="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80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2088501595"/>
                  </a:ext>
                </a:extLst>
              </a:tr>
              <a:tr h="171627">
                <a:tc>
                  <a:txBody>
                    <a:bodyPr/>
                    <a:lstStyle/>
                    <a:p>
                      <a:pPr algn="r">
                        <a:lnSpc>
                          <a:spcPct val="90000"/>
                        </a:lnSpc>
                      </a:pPr>
                      <a:r>
                        <a:rPr lang="en-IE" sz="1100" b="0"/>
                        <a:t>Net important (Nov 22)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b="0"/>
                        <a:t>74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21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77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82</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72992790"/>
                  </a:ext>
                </a:extLst>
              </a:tr>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0"/>
                        <a:t>Net important (Dec 21)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b="0"/>
                        <a:t>77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87</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94</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17</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100" b="0" i="0" u="none" strike="noStrike">
                          <a:solidFill>
                            <a:srgbClr val="000000"/>
                          </a:solidFill>
                          <a:effectLst/>
                          <a:latin typeface="+mn-lt"/>
                        </a:rPr>
                        <a:t>77</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100" b="0" i="0" u="none" strike="noStrike">
                          <a:solidFill>
                            <a:srgbClr val="000000"/>
                          </a:solidFill>
                          <a:effectLst/>
                          <a:latin typeface="+mn-lt"/>
                        </a:rPr>
                        <a:t>82</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100" b="0" i="0" u="none" strike="noStrike">
                          <a:solidFill>
                            <a:srgbClr val="000000"/>
                          </a:solidFill>
                          <a:effectLst/>
                          <a:latin typeface="+mn-lt"/>
                        </a:rPr>
                        <a:t>86</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69302925"/>
                  </a:ext>
                </a:extLst>
              </a:tr>
              <a:tr h="171627">
                <a:tc>
                  <a:txBody>
                    <a:bodyPr/>
                    <a:lstStyle/>
                    <a:p>
                      <a:pPr algn="r">
                        <a:lnSpc>
                          <a:spcPct val="90000"/>
                        </a:lnSpc>
                      </a:pPr>
                      <a:r>
                        <a:rPr lang="en-IE" sz="1100" b="0"/>
                        <a:t>Net important (Feb 21)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200" b="0"/>
                        <a:t>77</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ase">
                        <a:lnSpc>
                          <a:spcPct val="90000"/>
                        </a:lnSpc>
                      </a:pPr>
                      <a:r>
                        <a:rPr lang="en-IE" sz="1100" b="0" i="0" u="none" strike="noStrike">
                          <a:solidFill>
                            <a:srgbClr val="000000"/>
                          </a:solidFill>
                          <a:effectLst/>
                          <a:latin typeface="+mn-lt"/>
                        </a:rPr>
                        <a:t>83</a:t>
                      </a:r>
                      <a:r>
                        <a:rPr lang="en-IE" sz="11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a:solidFill>
                            <a:srgbClr val="000000"/>
                          </a:solidFill>
                          <a:effectLst/>
                          <a:latin typeface="+mn-lt"/>
                        </a:rPr>
                        <a:t>96</a:t>
                      </a:r>
                      <a:r>
                        <a:rPr lang="en-IE" sz="11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a:solidFill>
                            <a:srgbClr val="000000"/>
                          </a:solidFill>
                          <a:effectLst/>
                          <a:latin typeface="+mn-lt"/>
                        </a:rPr>
                        <a:t>19</a:t>
                      </a:r>
                      <a:r>
                        <a:rPr lang="en-IE" sz="11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rtl="0" fontAlgn="base">
                        <a:lnSpc>
                          <a:spcPct val="90000"/>
                        </a:lnSpc>
                      </a:pPr>
                      <a:r>
                        <a:rPr lang="en-IE" sz="1100" b="0" i="0" u="none" strike="noStrike">
                          <a:solidFill>
                            <a:srgbClr val="000000"/>
                          </a:solidFill>
                          <a:effectLst/>
                          <a:latin typeface="+mn-lt"/>
                        </a:rPr>
                        <a:t>78</a:t>
                      </a:r>
                      <a:r>
                        <a:rPr lang="en-IE" sz="11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rtl="0" fontAlgn="base">
                        <a:lnSpc>
                          <a:spcPct val="90000"/>
                        </a:lnSpc>
                      </a:pPr>
                      <a:r>
                        <a:rPr lang="en-IE" sz="1100" b="0" i="0" u="none" strike="noStrike">
                          <a:solidFill>
                            <a:srgbClr val="000000"/>
                          </a:solidFill>
                          <a:effectLst/>
                          <a:latin typeface="+mn-lt"/>
                        </a:rPr>
                        <a:t>85</a:t>
                      </a:r>
                      <a:r>
                        <a:rPr lang="en-IE" sz="1100" b="0" i="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rtl="0" fontAlgn="base">
                        <a:lnSpc>
                          <a:spcPct val="90000"/>
                        </a:lnSpc>
                      </a:pPr>
                      <a:r>
                        <a:rPr lang="en-IE" sz="1100" b="0" i="0" u="none" strike="noStrike" dirty="0">
                          <a:solidFill>
                            <a:srgbClr val="000000"/>
                          </a:solidFill>
                          <a:effectLst/>
                          <a:latin typeface="+mn-lt"/>
                        </a:rPr>
                        <a:t>86</a:t>
                      </a:r>
                      <a:r>
                        <a:rPr lang="en-IE" sz="1100" b="0" i="0" dirty="0">
                          <a:solidFill>
                            <a:srgbClr val="000000"/>
                          </a:solidFill>
                          <a:effectLst/>
                          <a:latin typeface="+mn-lt"/>
                        </a:rPr>
                        <a: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698576471"/>
                  </a:ext>
                </a:extLst>
              </a:tr>
            </a:tbl>
          </a:graphicData>
        </a:graphic>
      </p:graphicFrame>
      <p:graphicFrame>
        <p:nvGraphicFramePr>
          <p:cNvPr id="12" name="Table 11">
            <a:extLst>
              <a:ext uri="{FF2B5EF4-FFF2-40B4-BE49-F238E27FC236}">
                <a16:creationId xmlns:a16="http://schemas.microsoft.com/office/drawing/2014/main" id="{B9434BAF-7A50-A45C-24AE-0CE928A1EF89}"/>
              </a:ext>
            </a:extLst>
          </p:cNvPr>
          <p:cNvGraphicFramePr>
            <a:graphicFrameLocks noGrp="1"/>
          </p:cNvGraphicFramePr>
          <p:nvPr>
            <p:extLst>
              <p:ext uri="{D42A27DB-BD31-4B8C-83A1-F6EECF244321}">
                <p14:modId xmlns:p14="http://schemas.microsoft.com/office/powerpoint/2010/main" val="3735590365"/>
              </p:ext>
            </p:extLst>
          </p:nvPr>
        </p:nvGraphicFramePr>
        <p:xfrm>
          <a:off x="3268809" y="1179651"/>
          <a:ext cx="7380201"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 </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sp>
        <p:nvSpPr>
          <p:cNvPr id="6" name="TextBox 5">
            <a:extLst>
              <a:ext uri="{FF2B5EF4-FFF2-40B4-BE49-F238E27FC236}">
                <a16:creationId xmlns:a16="http://schemas.microsoft.com/office/drawing/2014/main" id="{7ADD4CF4-2C95-9DA9-87B2-45B6DC1B2835}"/>
              </a:ext>
            </a:extLst>
          </p:cNvPr>
          <p:cNvSpPr txBox="1"/>
          <p:nvPr/>
        </p:nvSpPr>
        <p:spPr>
          <a:xfrm>
            <a:off x="10823168" y="2158903"/>
            <a:ext cx="1216083" cy="1754326"/>
          </a:xfrm>
          <a:prstGeom prst="rect">
            <a:avLst/>
          </a:prstGeom>
          <a:solidFill>
            <a:schemeClr val="bg1">
              <a:lumMod val="85000"/>
            </a:schemeClr>
          </a:solidFill>
        </p:spPr>
        <p:txBody>
          <a:bodyPr wrap="square" rtlCol="0">
            <a:spAutoFit/>
          </a:bodyPr>
          <a:lstStyle/>
          <a:p>
            <a:pPr algn="ctr"/>
            <a:r>
              <a:rPr lang="en-IE" sz="1200"/>
              <a:t>Disengaged show much lower levels of agreement, with all other segments showing at least </a:t>
            </a:r>
            <a:r>
              <a:rPr lang="en-IE" sz="1200" dirty="0"/>
              <a:t>77</a:t>
            </a:r>
            <a:r>
              <a:rPr lang="en-IE" sz="1200"/>
              <a:t>% agreement. </a:t>
            </a:r>
          </a:p>
        </p:txBody>
      </p:sp>
      <p:sp>
        <p:nvSpPr>
          <p:cNvPr id="8" name="Oval 7">
            <a:extLst>
              <a:ext uri="{FF2B5EF4-FFF2-40B4-BE49-F238E27FC236}">
                <a16:creationId xmlns:a16="http://schemas.microsoft.com/office/drawing/2014/main" id="{4FBAACD8-280C-B08D-1DE1-4826FB12F9E9}"/>
              </a:ext>
            </a:extLst>
          </p:cNvPr>
          <p:cNvSpPr/>
          <p:nvPr/>
        </p:nvSpPr>
        <p:spPr>
          <a:xfrm>
            <a:off x="7093366" y="4618908"/>
            <a:ext cx="665018" cy="27044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80346756-0BA9-A9AD-7990-2A67ED2D61BA}"/>
              </a:ext>
            </a:extLst>
          </p:cNvPr>
          <p:cNvSpPr/>
          <p:nvPr/>
        </p:nvSpPr>
        <p:spPr>
          <a:xfrm>
            <a:off x="326907" y="1834086"/>
            <a:ext cx="1619837" cy="116430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t>73%</a:t>
            </a:r>
            <a:r>
              <a:rPr lang="en-US" sz="1200"/>
              <a:t> </a:t>
            </a:r>
          </a:p>
          <a:p>
            <a:pPr algn="ctr"/>
            <a:r>
              <a:rPr lang="en-US" sz="1200"/>
              <a:t>view provision of ODA as important</a:t>
            </a:r>
            <a:endParaRPr lang="en-IE" sz="1200"/>
          </a:p>
        </p:txBody>
      </p:sp>
      <p:cxnSp>
        <p:nvCxnSpPr>
          <p:cNvPr id="20" name="Straight Connector 19">
            <a:extLst>
              <a:ext uri="{FF2B5EF4-FFF2-40B4-BE49-F238E27FC236}">
                <a16:creationId xmlns:a16="http://schemas.microsoft.com/office/drawing/2014/main" id="{E2C5A7E0-2EA1-6312-4377-6808DE09A553}"/>
              </a:ext>
            </a:extLst>
          </p:cNvPr>
          <p:cNvCxnSpPr>
            <a:cxnSpLocks/>
            <a:endCxn id="8" idx="0"/>
          </p:cNvCxnSpPr>
          <p:nvPr/>
        </p:nvCxnSpPr>
        <p:spPr>
          <a:xfrm>
            <a:off x="7425875" y="4534425"/>
            <a:ext cx="0" cy="84483"/>
          </a:xfrm>
          <a:prstGeom prst="line">
            <a:avLst/>
          </a:prstGeom>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62CA53E4-278D-7C58-ECED-DEAE19E9A706}"/>
              </a:ext>
            </a:extLst>
          </p:cNvPr>
          <p:cNvGrpSpPr/>
          <p:nvPr/>
        </p:nvGrpSpPr>
        <p:grpSpPr>
          <a:xfrm>
            <a:off x="9832768" y="618197"/>
            <a:ext cx="2359232" cy="449281"/>
            <a:chOff x="9641528" y="676064"/>
            <a:chExt cx="2436173" cy="586011"/>
          </a:xfrm>
        </p:grpSpPr>
        <p:sp>
          <p:nvSpPr>
            <p:cNvPr id="23" name="Rectangle 22">
              <a:extLst>
                <a:ext uri="{FF2B5EF4-FFF2-40B4-BE49-F238E27FC236}">
                  <a16:creationId xmlns:a16="http://schemas.microsoft.com/office/drawing/2014/main" id="{472266D2-8D61-014C-3D4F-FB330D0B343D}"/>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8DDA0AA1-A66E-FDE4-F92D-8E093983A5E5}"/>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7A5E6E1E-E9BD-84B1-A7C7-E0AEDD98A177}"/>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CA7C312B-7730-4607-BF7E-C24E5040A529}"/>
                </a:ext>
              </a:extLst>
            </p:cNvPr>
            <p:cNvSpPr txBox="1"/>
            <p:nvPr/>
          </p:nvSpPr>
          <p:spPr>
            <a:xfrm>
              <a:off x="10026209" y="920849"/>
              <a:ext cx="2032991" cy="341226"/>
            </a:xfrm>
            <a:prstGeom prst="rect">
              <a:avLst/>
            </a:prstGeom>
            <a:noFill/>
          </p:spPr>
          <p:txBody>
            <a:bodyPr wrap="square" rtlCol="0">
              <a:spAutoFit/>
            </a:bodyPr>
            <a:lstStyle/>
            <a:p>
              <a:r>
                <a:rPr lang="en-IE" sz="105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3120272541"/>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27985" y="186996"/>
            <a:ext cx="11285432" cy="966286"/>
          </a:xfrm>
        </p:spPr>
        <p:txBody>
          <a:bodyPr lIns="91440" tIns="45720" rIns="91440" bIns="45720" anchor="t">
            <a:normAutofit/>
          </a:bodyPr>
          <a:lstStyle/>
          <a:p>
            <a:r>
              <a:rPr lang="en-US"/>
              <a:t>Level of agreement that Citizens of Ireland have a moral obligation to personally support overseas aid</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78583" y="962923"/>
            <a:ext cx="10292738" cy="805679"/>
          </a:xfrm>
        </p:spPr>
        <p:txBody>
          <a:bodyPr>
            <a:noAutofit/>
          </a:bodyPr>
          <a:lstStyle/>
          <a:p>
            <a:r>
              <a:rPr lang="en-US" sz="1400" dirty="0"/>
              <a:t>Over half agree that citizens of Ireland have a moral obligation to personally support overseas aid, indicating that the slight dip experienced in 2024 was not an emerging trend. </a:t>
            </a:r>
          </a:p>
        </p:txBody>
      </p:sp>
      <p:sp>
        <p:nvSpPr>
          <p:cNvPr id="6" name="Text Placeholder 5">
            <a:extLst>
              <a:ext uri="{FF2B5EF4-FFF2-40B4-BE49-F238E27FC236}">
                <a16:creationId xmlns:a16="http://schemas.microsoft.com/office/drawing/2014/main" id="{AE769865-040E-BE88-9F14-873E26536189}"/>
              </a:ext>
            </a:extLst>
          </p:cNvPr>
          <p:cNvSpPr>
            <a:spLocks noGrp="1"/>
          </p:cNvSpPr>
          <p:nvPr>
            <p:ph type="body" sz="quarter" idx="17"/>
          </p:nvPr>
        </p:nvSpPr>
        <p:spPr>
          <a:xfrm>
            <a:off x="449999" y="6005716"/>
            <a:ext cx="10611207" cy="604524"/>
          </a:xfrm>
        </p:spPr>
        <p:txBody>
          <a:bodyPr/>
          <a:lstStyle/>
          <a:p>
            <a:pPr>
              <a:spcAft>
                <a:spcPts val="0"/>
              </a:spcAft>
            </a:pPr>
            <a:r>
              <a:rPr lang="en-US" sz="900" dirty="0">
                <a:latin typeface="Barlow" panose="00000500000000000000" pitchFamily="2" charset="0"/>
              </a:rPr>
              <a:t>Base: All Adults aged 18+ years- 2,002 (Aug ’24 n- 2,504; Nov 23 N – 2,515, Nov 22 N – 2501; Dec 21 N – 2,026; Feb 21 N – 3,008)</a:t>
            </a:r>
          </a:p>
          <a:p>
            <a:pPr>
              <a:spcAft>
                <a:spcPts val="0"/>
              </a:spcAft>
            </a:pPr>
            <a:r>
              <a:rPr lang="en-US" sz="900" dirty="0">
                <a:latin typeface="Barlow" panose="00000500000000000000" pitchFamily="2" charset="0"/>
              </a:rPr>
              <a:t>Q.34 Overseas aid focuses on longer-term goals such as poverty-alleviation and tackling inequality. To what extent do you agree or disagree that citizens of Ireland have a moral obligation to personally support overseas aid?</a:t>
            </a:r>
            <a:endParaRPr lang="en-IE" sz="900" dirty="0">
              <a:latin typeface="Barlow" panose="00000500000000000000" pitchFamily="2" charset="0"/>
            </a:endParaRPr>
          </a:p>
          <a:p>
            <a:pPr>
              <a:spcAft>
                <a:spcPts val="0"/>
              </a:spcAft>
            </a:pPr>
            <a:endParaRPr lang="en-IE" sz="800" dirty="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3063821488"/>
              </p:ext>
            </p:extLst>
          </p:nvPr>
        </p:nvGraphicFramePr>
        <p:xfrm>
          <a:off x="2210735" y="2364457"/>
          <a:ext cx="4131951" cy="36007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E5F7DAAE-DEFD-F7CF-680F-04A7E6CC290A}"/>
              </a:ext>
            </a:extLst>
          </p:cNvPr>
          <p:cNvGraphicFramePr>
            <a:graphicFrameLocks noGrp="1"/>
          </p:cNvGraphicFramePr>
          <p:nvPr>
            <p:extLst>
              <p:ext uri="{D42A27DB-BD31-4B8C-83A1-F6EECF244321}">
                <p14:modId xmlns:p14="http://schemas.microsoft.com/office/powerpoint/2010/main" val="1810178318"/>
              </p:ext>
            </p:extLst>
          </p:nvPr>
        </p:nvGraphicFramePr>
        <p:xfrm>
          <a:off x="-1" y="2486025"/>
          <a:ext cx="2228921" cy="3345180"/>
        </p:xfrm>
        <a:graphic>
          <a:graphicData uri="http://schemas.openxmlformats.org/drawingml/2006/table">
            <a:tbl>
              <a:tblPr>
                <a:tableStyleId>{5C22544A-7EE6-4342-B048-85BDC9FD1C3A}</a:tableStyleId>
              </a:tblPr>
              <a:tblGrid>
                <a:gridCol w="2228921">
                  <a:extLst>
                    <a:ext uri="{9D8B030D-6E8A-4147-A177-3AD203B41FA5}">
                      <a16:colId xmlns:a16="http://schemas.microsoft.com/office/drawing/2014/main" val="2192328915"/>
                    </a:ext>
                  </a:extLst>
                </a:gridCol>
              </a:tblGrid>
              <a:tr h="685800">
                <a:tc>
                  <a:txBody>
                    <a:bodyPr/>
                    <a:lstStyle/>
                    <a:p>
                      <a:pPr algn="r" fontAlgn="t"/>
                      <a:r>
                        <a:rPr lang="en-IE" sz="1200" b="0" i="0" u="none" strike="noStrike">
                          <a:solidFill>
                            <a:srgbClr val="000000"/>
                          </a:solidFill>
                          <a:effectLst/>
                          <a:latin typeface="+mn-lt"/>
                        </a:rPr>
                        <a:t>Strongly 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314450">
                <a:tc>
                  <a:txBody>
                    <a:bodyPr/>
                    <a:lstStyle/>
                    <a:p>
                      <a:pPr algn="r" fontAlgn="t"/>
                      <a:r>
                        <a:rPr lang="en-IE" sz="1200" b="0" i="0" u="none" strike="noStrike">
                          <a:solidFill>
                            <a:srgbClr val="000000"/>
                          </a:solidFill>
                          <a:effectLst/>
                          <a:latin typeface="+mn-lt"/>
                        </a:rPr>
                        <a:t>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923925">
                <a:tc>
                  <a:txBody>
                    <a:bodyPr/>
                    <a:lstStyle/>
                    <a:p>
                      <a:pPr algn="r" fontAlgn="t"/>
                      <a:r>
                        <a:rPr lang="en-IE" sz="1200" b="0" i="0" u="none" strike="noStrike">
                          <a:solidFill>
                            <a:srgbClr val="000000"/>
                          </a:solidFill>
                          <a:effectLst/>
                          <a:latin typeface="+mn-lt"/>
                        </a:rPr>
                        <a:t>Neither agree nor 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28600">
                <a:tc>
                  <a:txBody>
                    <a:bodyPr/>
                    <a:lstStyle/>
                    <a:p>
                      <a:pPr algn="r" fontAlgn="t"/>
                      <a:r>
                        <a:rPr lang="en-IE" sz="1200" b="0" i="0" u="none" strike="noStrike">
                          <a:solidFill>
                            <a:srgbClr val="000000"/>
                          </a:solidFill>
                          <a:effectLst/>
                          <a:latin typeface="+mn-lt"/>
                        </a:rPr>
                        <a:t>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200" b="0" i="0" u="none" strike="noStrike" dirty="0">
                          <a:solidFill>
                            <a:srgbClr val="000000"/>
                          </a:solidFill>
                          <a:effectLst/>
                          <a:latin typeface="+mn-lt"/>
                        </a:rPr>
                        <a:t>Strongly 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12" name="Content Placeholder 5">
            <a:extLst>
              <a:ext uri="{FF2B5EF4-FFF2-40B4-BE49-F238E27FC236}">
                <a16:creationId xmlns:a16="http://schemas.microsoft.com/office/drawing/2014/main" id="{EB90025C-2658-DD88-0521-C7FED72536B6}"/>
              </a:ext>
            </a:extLst>
          </p:cNvPr>
          <p:cNvGraphicFramePr>
            <a:graphicFrameLocks/>
          </p:cNvGraphicFramePr>
          <p:nvPr>
            <p:extLst>
              <p:ext uri="{D42A27DB-BD31-4B8C-83A1-F6EECF244321}">
                <p14:modId xmlns:p14="http://schemas.microsoft.com/office/powerpoint/2010/main" val="3912039586"/>
              </p:ext>
            </p:extLst>
          </p:nvPr>
        </p:nvGraphicFramePr>
        <p:xfrm>
          <a:off x="6354674" y="2053654"/>
          <a:ext cx="4480165" cy="360074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BD6020C4-3512-B43C-EA13-D7DA558313A2}"/>
              </a:ext>
            </a:extLst>
          </p:cNvPr>
          <p:cNvSpPr txBox="1"/>
          <p:nvPr/>
        </p:nvSpPr>
        <p:spPr>
          <a:xfrm>
            <a:off x="10854521" y="3403581"/>
            <a:ext cx="798617" cy="261610"/>
          </a:xfrm>
          <a:prstGeom prst="rect">
            <a:avLst/>
          </a:prstGeom>
          <a:noFill/>
        </p:spPr>
        <p:txBody>
          <a:bodyPr wrap="none" rtlCol="0">
            <a:spAutoFit/>
          </a:bodyPr>
          <a:lstStyle/>
          <a:p>
            <a:r>
              <a:rPr lang="en-IE" sz="1100" b="1">
                <a:solidFill>
                  <a:schemeClr val="tx2"/>
                </a:solidFill>
              </a:rPr>
              <a:t>Net agree</a:t>
            </a:r>
          </a:p>
        </p:txBody>
      </p:sp>
      <p:sp>
        <p:nvSpPr>
          <p:cNvPr id="14" name="TextBox 13">
            <a:extLst>
              <a:ext uri="{FF2B5EF4-FFF2-40B4-BE49-F238E27FC236}">
                <a16:creationId xmlns:a16="http://schemas.microsoft.com/office/drawing/2014/main" id="{C0444B36-42E0-792B-D137-687FADB3D731}"/>
              </a:ext>
            </a:extLst>
          </p:cNvPr>
          <p:cNvSpPr txBox="1"/>
          <p:nvPr/>
        </p:nvSpPr>
        <p:spPr>
          <a:xfrm>
            <a:off x="10854521" y="4607711"/>
            <a:ext cx="990977" cy="261610"/>
          </a:xfrm>
          <a:prstGeom prst="rect">
            <a:avLst/>
          </a:prstGeom>
          <a:noFill/>
        </p:spPr>
        <p:txBody>
          <a:bodyPr wrap="none" rtlCol="0">
            <a:spAutoFit/>
          </a:bodyPr>
          <a:lstStyle/>
          <a:p>
            <a:r>
              <a:rPr lang="en-IE" sz="1100" b="1">
                <a:solidFill>
                  <a:schemeClr val="accent5"/>
                </a:solidFill>
              </a:rPr>
              <a:t>Net Disagree</a:t>
            </a:r>
          </a:p>
        </p:txBody>
      </p:sp>
      <p:sp>
        <p:nvSpPr>
          <p:cNvPr id="15" name="TextBox 14">
            <a:extLst>
              <a:ext uri="{FF2B5EF4-FFF2-40B4-BE49-F238E27FC236}">
                <a16:creationId xmlns:a16="http://schemas.microsoft.com/office/drawing/2014/main" id="{EEA971D5-52B5-1921-2428-D4A6DD82F129}"/>
              </a:ext>
            </a:extLst>
          </p:cNvPr>
          <p:cNvSpPr txBox="1"/>
          <p:nvPr/>
        </p:nvSpPr>
        <p:spPr>
          <a:xfrm>
            <a:off x="7721025" y="2419724"/>
            <a:ext cx="1735475" cy="276999"/>
          </a:xfrm>
          <a:prstGeom prst="rect">
            <a:avLst/>
          </a:prstGeom>
          <a:noFill/>
        </p:spPr>
        <p:txBody>
          <a:bodyPr wrap="none" rtlCol="0">
            <a:spAutoFit/>
          </a:bodyPr>
          <a:lstStyle/>
          <a:p>
            <a:r>
              <a:rPr lang="en-IE" sz="1200" b="1"/>
              <a:t>Net Important - Trended</a:t>
            </a:r>
          </a:p>
        </p:txBody>
      </p:sp>
      <p:cxnSp>
        <p:nvCxnSpPr>
          <p:cNvPr id="11" name="Straight Arrow Connector 10">
            <a:extLst>
              <a:ext uri="{FF2B5EF4-FFF2-40B4-BE49-F238E27FC236}">
                <a16:creationId xmlns:a16="http://schemas.microsoft.com/office/drawing/2014/main" id="{A0E76547-39B3-C8AF-4073-5DA6299A3C1C}"/>
              </a:ext>
            </a:extLst>
          </p:cNvPr>
          <p:cNvCxnSpPr/>
          <p:nvPr/>
        </p:nvCxnSpPr>
        <p:spPr>
          <a:xfrm>
            <a:off x="7668455" y="3500373"/>
            <a:ext cx="0" cy="9789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081EA1-5B46-2EB3-9998-D2DFFBD36945}"/>
              </a:ext>
            </a:extLst>
          </p:cNvPr>
          <p:cNvCxnSpPr>
            <a:cxnSpLocks/>
          </p:cNvCxnSpPr>
          <p:nvPr/>
        </p:nvCxnSpPr>
        <p:spPr>
          <a:xfrm>
            <a:off x="8396603" y="3704618"/>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37FDEF-CFD0-2D64-DF5D-30A00F3A3813}"/>
              </a:ext>
            </a:extLst>
          </p:cNvPr>
          <p:cNvSpPr txBox="1"/>
          <p:nvPr/>
        </p:nvSpPr>
        <p:spPr>
          <a:xfrm>
            <a:off x="10854521" y="3800986"/>
            <a:ext cx="1047082" cy="261610"/>
          </a:xfrm>
          <a:prstGeom prst="rect">
            <a:avLst/>
          </a:prstGeom>
          <a:noFill/>
        </p:spPr>
        <p:txBody>
          <a:bodyPr wrap="none" rtlCol="0">
            <a:spAutoFit/>
          </a:bodyPr>
          <a:lstStyle/>
          <a:p>
            <a:r>
              <a:rPr lang="en-IE" sz="1100"/>
              <a:t>Net Difference</a:t>
            </a:r>
          </a:p>
        </p:txBody>
      </p:sp>
      <p:sp>
        <p:nvSpPr>
          <p:cNvPr id="19" name="TextBox 18">
            <a:extLst>
              <a:ext uri="{FF2B5EF4-FFF2-40B4-BE49-F238E27FC236}">
                <a16:creationId xmlns:a16="http://schemas.microsoft.com/office/drawing/2014/main" id="{7FE39AB1-C066-768B-E047-1E736ED948A3}"/>
              </a:ext>
            </a:extLst>
          </p:cNvPr>
          <p:cNvSpPr txBox="1"/>
          <p:nvPr/>
        </p:nvSpPr>
        <p:spPr>
          <a:xfrm>
            <a:off x="7668455" y="3917297"/>
            <a:ext cx="652876" cy="276999"/>
          </a:xfrm>
          <a:prstGeom prst="rect">
            <a:avLst/>
          </a:prstGeom>
          <a:noFill/>
        </p:spPr>
        <p:txBody>
          <a:bodyPr wrap="square" rtlCol="0">
            <a:spAutoFit/>
          </a:bodyPr>
          <a:lstStyle/>
          <a:p>
            <a:r>
              <a:rPr lang="en-IE" sz="1200"/>
              <a:t>+50</a:t>
            </a:r>
          </a:p>
        </p:txBody>
      </p:sp>
      <p:sp>
        <p:nvSpPr>
          <p:cNvPr id="20" name="TextBox 19">
            <a:extLst>
              <a:ext uri="{FF2B5EF4-FFF2-40B4-BE49-F238E27FC236}">
                <a16:creationId xmlns:a16="http://schemas.microsoft.com/office/drawing/2014/main" id="{E158E81C-84A9-8DE9-0A69-AB3F54736257}"/>
              </a:ext>
            </a:extLst>
          </p:cNvPr>
          <p:cNvSpPr txBox="1"/>
          <p:nvPr/>
        </p:nvSpPr>
        <p:spPr>
          <a:xfrm>
            <a:off x="8372808" y="3855704"/>
            <a:ext cx="652876" cy="276999"/>
          </a:xfrm>
          <a:prstGeom prst="rect">
            <a:avLst/>
          </a:prstGeom>
          <a:noFill/>
        </p:spPr>
        <p:txBody>
          <a:bodyPr wrap="square" rtlCol="0">
            <a:spAutoFit/>
          </a:bodyPr>
          <a:lstStyle/>
          <a:p>
            <a:r>
              <a:rPr lang="en-IE" sz="1200"/>
              <a:t>+43</a:t>
            </a:r>
          </a:p>
        </p:txBody>
      </p:sp>
      <p:sp>
        <p:nvSpPr>
          <p:cNvPr id="8" name="TextBox 7">
            <a:extLst>
              <a:ext uri="{FF2B5EF4-FFF2-40B4-BE49-F238E27FC236}">
                <a16:creationId xmlns:a16="http://schemas.microsoft.com/office/drawing/2014/main" id="{71FC94F8-7E8C-3EB1-8E09-6F6034D64120}"/>
              </a:ext>
            </a:extLst>
          </p:cNvPr>
          <p:cNvSpPr txBox="1"/>
          <p:nvPr/>
        </p:nvSpPr>
        <p:spPr>
          <a:xfrm>
            <a:off x="2150692" y="2002508"/>
            <a:ext cx="980780" cy="461665"/>
          </a:xfrm>
          <a:prstGeom prst="rect">
            <a:avLst/>
          </a:prstGeom>
          <a:noFill/>
        </p:spPr>
        <p:txBody>
          <a:bodyPr wrap="none" rtlCol="0">
            <a:spAutoFit/>
          </a:bodyPr>
          <a:lstStyle/>
          <a:p>
            <a:pPr algn="ctr"/>
            <a:r>
              <a:rPr lang="en-IE" sz="1200" b="1"/>
              <a:t>Feb 21</a:t>
            </a:r>
          </a:p>
          <a:p>
            <a:pPr algn="ctr"/>
            <a:r>
              <a:rPr lang="en-IE" sz="1200" b="1"/>
              <a:t>%</a:t>
            </a:r>
          </a:p>
        </p:txBody>
      </p:sp>
      <p:sp>
        <p:nvSpPr>
          <p:cNvPr id="9" name="TextBox 8">
            <a:extLst>
              <a:ext uri="{FF2B5EF4-FFF2-40B4-BE49-F238E27FC236}">
                <a16:creationId xmlns:a16="http://schemas.microsoft.com/office/drawing/2014/main" id="{FB56D43A-3696-90E4-D446-27A14D2BE5FB}"/>
              </a:ext>
            </a:extLst>
          </p:cNvPr>
          <p:cNvSpPr txBox="1"/>
          <p:nvPr/>
        </p:nvSpPr>
        <p:spPr>
          <a:xfrm>
            <a:off x="2830854" y="2002508"/>
            <a:ext cx="1000351" cy="461665"/>
          </a:xfrm>
          <a:prstGeom prst="rect">
            <a:avLst/>
          </a:prstGeom>
          <a:noFill/>
        </p:spPr>
        <p:txBody>
          <a:bodyPr wrap="none" rtlCol="0">
            <a:spAutoFit/>
          </a:bodyPr>
          <a:lstStyle/>
          <a:p>
            <a:pPr algn="ctr"/>
            <a:r>
              <a:rPr lang="en-IE" sz="1200" b="1"/>
              <a:t>Dec 21</a:t>
            </a:r>
          </a:p>
          <a:p>
            <a:pPr algn="ctr"/>
            <a:r>
              <a:rPr lang="en-IE" sz="1200" b="1"/>
              <a:t>%</a:t>
            </a:r>
          </a:p>
        </p:txBody>
      </p:sp>
      <p:sp>
        <p:nvSpPr>
          <p:cNvPr id="22" name="TextBox 21">
            <a:extLst>
              <a:ext uri="{FF2B5EF4-FFF2-40B4-BE49-F238E27FC236}">
                <a16:creationId xmlns:a16="http://schemas.microsoft.com/office/drawing/2014/main" id="{45E16A6A-17BE-64C8-C010-F8A7002A50AE}"/>
              </a:ext>
            </a:extLst>
          </p:cNvPr>
          <p:cNvSpPr txBox="1"/>
          <p:nvPr/>
        </p:nvSpPr>
        <p:spPr>
          <a:xfrm>
            <a:off x="3505360" y="2002508"/>
            <a:ext cx="1002131" cy="461665"/>
          </a:xfrm>
          <a:prstGeom prst="rect">
            <a:avLst/>
          </a:prstGeom>
          <a:noFill/>
        </p:spPr>
        <p:txBody>
          <a:bodyPr wrap="none" rtlCol="0">
            <a:spAutoFit/>
          </a:bodyPr>
          <a:lstStyle/>
          <a:p>
            <a:pPr algn="ctr"/>
            <a:r>
              <a:rPr lang="en-IE" sz="1200" b="1"/>
              <a:t>Nov 22</a:t>
            </a:r>
          </a:p>
          <a:p>
            <a:pPr algn="ctr"/>
            <a:r>
              <a:rPr lang="en-IE" sz="1200" b="1"/>
              <a:t>%</a:t>
            </a:r>
          </a:p>
        </p:txBody>
      </p:sp>
      <p:sp>
        <p:nvSpPr>
          <p:cNvPr id="17" name="TextBox 16">
            <a:extLst>
              <a:ext uri="{FF2B5EF4-FFF2-40B4-BE49-F238E27FC236}">
                <a16:creationId xmlns:a16="http://schemas.microsoft.com/office/drawing/2014/main" id="{D3A2F186-22CE-3C20-0FD2-307ABAA4377C}"/>
              </a:ext>
            </a:extLst>
          </p:cNvPr>
          <p:cNvSpPr txBox="1"/>
          <p:nvPr/>
        </p:nvSpPr>
        <p:spPr>
          <a:xfrm>
            <a:off x="4379578" y="2002508"/>
            <a:ext cx="650114" cy="461665"/>
          </a:xfrm>
          <a:prstGeom prst="rect">
            <a:avLst/>
          </a:prstGeom>
          <a:noFill/>
        </p:spPr>
        <p:txBody>
          <a:bodyPr wrap="none" rtlCol="0">
            <a:spAutoFit/>
          </a:bodyPr>
          <a:lstStyle/>
          <a:p>
            <a:pPr algn="ctr"/>
            <a:r>
              <a:rPr lang="en-IE" sz="1200" b="1"/>
              <a:t>Nov 23</a:t>
            </a:r>
          </a:p>
          <a:p>
            <a:pPr algn="ctr"/>
            <a:r>
              <a:rPr lang="en-IE" sz="1200" b="1"/>
              <a:t>%</a:t>
            </a:r>
          </a:p>
        </p:txBody>
      </p:sp>
      <p:sp>
        <p:nvSpPr>
          <p:cNvPr id="29" name="TextBox 28">
            <a:extLst>
              <a:ext uri="{FF2B5EF4-FFF2-40B4-BE49-F238E27FC236}">
                <a16:creationId xmlns:a16="http://schemas.microsoft.com/office/drawing/2014/main" id="{67A8A41A-CC8F-16F1-1DDB-3052064E5F98}"/>
              </a:ext>
            </a:extLst>
          </p:cNvPr>
          <p:cNvSpPr txBox="1"/>
          <p:nvPr/>
        </p:nvSpPr>
        <p:spPr>
          <a:xfrm>
            <a:off x="4993394" y="2002362"/>
            <a:ext cx="697628" cy="461665"/>
          </a:xfrm>
          <a:prstGeom prst="rect">
            <a:avLst/>
          </a:prstGeom>
          <a:noFill/>
        </p:spPr>
        <p:txBody>
          <a:bodyPr wrap="none" rtlCol="0">
            <a:spAutoFit/>
          </a:bodyPr>
          <a:lstStyle/>
          <a:p>
            <a:pPr algn="ctr"/>
            <a:r>
              <a:rPr lang="en-IE" sz="1200" b="1"/>
              <a:t>Aug 24</a:t>
            </a:r>
          </a:p>
          <a:p>
            <a:pPr algn="ctr"/>
            <a:r>
              <a:rPr lang="en-IE" sz="1200" b="1"/>
              <a:t>%</a:t>
            </a:r>
          </a:p>
        </p:txBody>
      </p:sp>
      <p:cxnSp>
        <p:nvCxnSpPr>
          <p:cNvPr id="25" name="Straight Arrow Connector 24">
            <a:extLst>
              <a:ext uri="{FF2B5EF4-FFF2-40B4-BE49-F238E27FC236}">
                <a16:creationId xmlns:a16="http://schemas.microsoft.com/office/drawing/2014/main" id="{89AB1891-3A89-DCEA-2E6A-E131C54D3493}"/>
              </a:ext>
            </a:extLst>
          </p:cNvPr>
          <p:cNvCxnSpPr>
            <a:cxnSpLocks/>
          </p:cNvCxnSpPr>
          <p:nvPr/>
        </p:nvCxnSpPr>
        <p:spPr>
          <a:xfrm>
            <a:off x="9073024" y="3650553"/>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4512228-8AC0-F2F3-7333-392AC01D0F18}"/>
              </a:ext>
            </a:extLst>
          </p:cNvPr>
          <p:cNvSpPr txBox="1"/>
          <p:nvPr/>
        </p:nvSpPr>
        <p:spPr>
          <a:xfrm>
            <a:off x="9092707" y="3813743"/>
            <a:ext cx="652876" cy="276999"/>
          </a:xfrm>
          <a:prstGeom prst="rect">
            <a:avLst/>
          </a:prstGeom>
          <a:noFill/>
        </p:spPr>
        <p:txBody>
          <a:bodyPr wrap="square" rtlCol="0">
            <a:spAutoFit/>
          </a:bodyPr>
          <a:lstStyle/>
          <a:p>
            <a:r>
              <a:rPr lang="en-IE" sz="1200"/>
              <a:t>+42</a:t>
            </a:r>
          </a:p>
        </p:txBody>
      </p:sp>
      <p:sp>
        <p:nvSpPr>
          <p:cNvPr id="28" name="Text Placeholder 2">
            <a:extLst>
              <a:ext uri="{FF2B5EF4-FFF2-40B4-BE49-F238E27FC236}">
                <a16:creationId xmlns:a16="http://schemas.microsoft.com/office/drawing/2014/main" id="{9B652BD3-0020-2347-7BD0-3C01D273CBB6}"/>
              </a:ext>
            </a:extLst>
          </p:cNvPr>
          <p:cNvSpPr txBox="1">
            <a:spLocks/>
          </p:cNvSpPr>
          <p:nvPr/>
        </p:nvSpPr>
        <p:spPr>
          <a:xfrm>
            <a:off x="344851" y="130076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cxnSp>
        <p:nvCxnSpPr>
          <p:cNvPr id="30" name="Straight Arrow Connector 29">
            <a:extLst>
              <a:ext uri="{FF2B5EF4-FFF2-40B4-BE49-F238E27FC236}">
                <a16:creationId xmlns:a16="http://schemas.microsoft.com/office/drawing/2014/main" id="{A2A9899E-A6FB-51D6-5428-2A9CADEA466B}"/>
              </a:ext>
            </a:extLst>
          </p:cNvPr>
          <p:cNvCxnSpPr>
            <a:cxnSpLocks/>
          </p:cNvCxnSpPr>
          <p:nvPr/>
        </p:nvCxnSpPr>
        <p:spPr>
          <a:xfrm>
            <a:off x="9803920" y="3649382"/>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ABEF397-474E-BC8E-5C82-62FDEC07B621}"/>
              </a:ext>
            </a:extLst>
          </p:cNvPr>
          <p:cNvSpPr txBox="1"/>
          <p:nvPr/>
        </p:nvSpPr>
        <p:spPr>
          <a:xfrm>
            <a:off x="9823603" y="3812572"/>
            <a:ext cx="652876" cy="276999"/>
          </a:xfrm>
          <a:prstGeom prst="rect">
            <a:avLst/>
          </a:prstGeom>
          <a:noFill/>
        </p:spPr>
        <p:txBody>
          <a:bodyPr wrap="square" rtlCol="0">
            <a:spAutoFit/>
          </a:bodyPr>
          <a:lstStyle/>
          <a:p>
            <a:r>
              <a:rPr lang="en-IE" sz="1200"/>
              <a:t>+38</a:t>
            </a:r>
          </a:p>
        </p:txBody>
      </p:sp>
      <p:sp>
        <p:nvSpPr>
          <p:cNvPr id="3" name="TextBox 2">
            <a:extLst>
              <a:ext uri="{FF2B5EF4-FFF2-40B4-BE49-F238E27FC236}">
                <a16:creationId xmlns:a16="http://schemas.microsoft.com/office/drawing/2014/main" id="{78CDA307-7C05-841F-1E81-3ABB649A5B19}"/>
              </a:ext>
            </a:extLst>
          </p:cNvPr>
          <p:cNvSpPr txBox="1"/>
          <p:nvPr/>
        </p:nvSpPr>
        <p:spPr>
          <a:xfrm>
            <a:off x="5691195" y="2002362"/>
            <a:ext cx="655949" cy="461665"/>
          </a:xfrm>
          <a:prstGeom prst="rect">
            <a:avLst/>
          </a:prstGeom>
          <a:noFill/>
        </p:spPr>
        <p:txBody>
          <a:bodyPr wrap="none" rtlCol="0">
            <a:spAutoFit/>
          </a:bodyPr>
          <a:lstStyle/>
          <a:p>
            <a:pPr algn="ctr"/>
            <a:r>
              <a:rPr lang="en-IE" sz="1200" b="1"/>
              <a:t>Aug 25</a:t>
            </a:r>
          </a:p>
          <a:p>
            <a:pPr algn="ctr"/>
            <a:r>
              <a:rPr lang="en-IE" sz="1200" b="1"/>
              <a:t>%</a:t>
            </a:r>
          </a:p>
        </p:txBody>
      </p:sp>
      <p:cxnSp>
        <p:nvCxnSpPr>
          <p:cNvPr id="4" name="Straight Arrow Connector 3">
            <a:extLst>
              <a:ext uri="{FF2B5EF4-FFF2-40B4-BE49-F238E27FC236}">
                <a16:creationId xmlns:a16="http://schemas.microsoft.com/office/drawing/2014/main" id="{04052D88-6D9D-C135-03E2-BECD546F339F}"/>
              </a:ext>
            </a:extLst>
          </p:cNvPr>
          <p:cNvCxnSpPr>
            <a:cxnSpLocks/>
          </p:cNvCxnSpPr>
          <p:nvPr/>
        </p:nvCxnSpPr>
        <p:spPr>
          <a:xfrm>
            <a:off x="10456795" y="3676512"/>
            <a:ext cx="0" cy="6603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3279FBC-8B8D-6B59-DC4F-235CD6C1BD8B}"/>
              </a:ext>
            </a:extLst>
          </p:cNvPr>
          <p:cNvSpPr txBox="1"/>
          <p:nvPr/>
        </p:nvSpPr>
        <p:spPr>
          <a:xfrm>
            <a:off x="10476478" y="3839702"/>
            <a:ext cx="652876" cy="276999"/>
          </a:xfrm>
          <a:prstGeom prst="rect">
            <a:avLst/>
          </a:prstGeom>
          <a:noFill/>
        </p:spPr>
        <p:txBody>
          <a:bodyPr wrap="square" rtlCol="0">
            <a:spAutoFit/>
          </a:bodyPr>
          <a:lstStyle/>
          <a:p>
            <a:r>
              <a:rPr lang="en-IE" sz="1200"/>
              <a:t>+37</a:t>
            </a:r>
          </a:p>
        </p:txBody>
      </p:sp>
    </p:spTree>
    <p:extLst>
      <p:ext uri="{BB962C8B-B14F-4D97-AF65-F5344CB8AC3E}">
        <p14:creationId xmlns:p14="http://schemas.microsoft.com/office/powerpoint/2010/main" val="2925567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5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7" dur="500"/>
                                        <p:tgtEl>
                                          <p:spTgt spid="12">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C5AA7B8B-E664-F22D-1D4D-FCC54855832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2FE8723-46C4-4420-BBE5-CB1151BD5CEC}"/>
              </a:ext>
            </a:extLst>
          </p:cNvPr>
          <p:cNvCxnSpPr>
            <a:cxnSpLocks/>
            <a:stCxn id="21" idx="2"/>
            <a:endCxn id="22" idx="0"/>
          </p:cNvCxnSpPr>
          <p:nvPr/>
        </p:nvCxnSpPr>
        <p:spPr>
          <a:xfrm>
            <a:off x="6168517" y="951980"/>
            <a:ext cx="0" cy="518507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793DEA9-8DD8-0C83-65CA-EED79B6A05C8}"/>
              </a:ext>
            </a:extLst>
          </p:cNvPr>
          <p:cNvSpPr>
            <a:spLocks noGrp="1"/>
          </p:cNvSpPr>
          <p:nvPr>
            <p:ph type="body" sz="quarter" idx="49"/>
          </p:nvPr>
        </p:nvSpPr>
        <p:spPr>
          <a:xfrm>
            <a:off x="348926" y="575041"/>
            <a:ext cx="6829140" cy="323941"/>
          </a:xfrm>
        </p:spPr>
        <p:txBody>
          <a:bodyPr>
            <a:normAutofit/>
          </a:bodyPr>
          <a:lstStyle/>
          <a:p>
            <a:r>
              <a:rPr lang="en-IE" sz="1100">
                <a:latin typeface="Barlow" panose="00000500000000000000" pitchFamily="2" charset="0"/>
              </a:rPr>
              <a:t>Analysis of Sample</a:t>
            </a:r>
          </a:p>
        </p:txBody>
      </p:sp>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80211" y="130201"/>
            <a:ext cx="9787894" cy="370620"/>
          </a:xfrm>
        </p:spPr>
        <p:txBody>
          <a:bodyPr lIns="91440" tIns="45720" rIns="91440" bIns="45720" anchor="t">
            <a:noAutofit/>
          </a:bodyPr>
          <a:lstStyle/>
          <a:p>
            <a:r>
              <a:rPr lang="en-IE">
                <a:cs typeface="Arial" panose="020B0604020202020204" pitchFamily="34" charset="0"/>
              </a:rPr>
              <a:t>The Segments – Overview</a:t>
            </a:r>
          </a:p>
        </p:txBody>
      </p:sp>
      <p:cxnSp>
        <p:nvCxnSpPr>
          <p:cNvPr id="8" name="Straight Connector 7">
            <a:extLst>
              <a:ext uri="{FF2B5EF4-FFF2-40B4-BE49-F238E27FC236}">
                <a16:creationId xmlns:a16="http://schemas.microsoft.com/office/drawing/2014/main" id="{5CEB3B1C-8094-476F-8F55-9D323AC28D76}"/>
              </a:ext>
            </a:extLst>
          </p:cNvPr>
          <p:cNvCxnSpPr/>
          <p:nvPr/>
        </p:nvCxnSpPr>
        <p:spPr>
          <a:xfrm>
            <a:off x="774700" y="3352800"/>
            <a:ext cx="10947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003B40C-6194-4337-B3AB-128DCACA6BFC}"/>
              </a:ext>
            </a:extLst>
          </p:cNvPr>
          <p:cNvSpPr txBox="1"/>
          <p:nvPr/>
        </p:nvSpPr>
        <p:spPr>
          <a:xfrm>
            <a:off x="229191" y="3135352"/>
            <a:ext cx="1800000" cy="369332"/>
          </a:xfrm>
          <a:prstGeom prst="rect">
            <a:avLst/>
          </a:prstGeom>
          <a:solidFill>
            <a:schemeClr val="bg1">
              <a:lumMod val="85000"/>
            </a:schemeClr>
          </a:solidFill>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Younger</a:t>
            </a:r>
          </a:p>
        </p:txBody>
      </p:sp>
      <p:sp>
        <p:nvSpPr>
          <p:cNvPr id="51" name="TextBox 50">
            <a:extLst>
              <a:ext uri="{FF2B5EF4-FFF2-40B4-BE49-F238E27FC236}">
                <a16:creationId xmlns:a16="http://schemas.microsoft.com/office/drawing/2014/main" id="{DAE0CBA5-2B7E-4FDB-AAEF-B4CACCB86A20}"/>
              </a:ext>
            </a:extLst>
          </p:cNvPr>
          <p:cNvSpPr txBox="1"/>
          <p:nvPr/>
        </p:nvSpPr>
        <p:spPr>
          <a:xfrm>
            <a:off x="10087806" y="3135352"/>
            <a:ext cx="1800000" cy="369332"/>
          </a:xfrm>
          <a:prstGeom prst="rect">
            <a:avLst/>
          </a:prstGeom>
          <a:solidFill>
            <a:schemeClr val="bg1">
              <a:lumMod val="85000"/>
            </a:schemeClr>
          </a:solidFill>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prstClr val="black"/>
                </a:solidFill>
                <a:effectLst/>
                <a:uLnTx/>
                <a:uFillTx/>
                <a:latin typeface="Barlow" panose="00000500000000000000" pitchFamily="2" charset="0"/>
                <a:cs typeface="Arial" panose="020B0604020202020204" pitchFamily="34" charset="0"/>
              </a:rPr>
              <a:t>Older</a:t>
            </a:r>
          </a:p>
        </p:txBody>
      </p:sp>
      <p:sp>
        <p:nvSpPr>
          <p:cNvPr id="42" name="Rectangle 41">
            <a:extLst>
              <a:ext uri="{FF2B5EF4-FFF2-40B4-BE49-F238E27FC236}">
                <a16:creationId xmlns:a16="http://schemas.microsoft.com/office/drawing/2014/main" id="{70FB5D4B-35F4-4387-B049-5B614A8FFD27}"/>
              </a:ext>
            </a:extLst>
          </p:cNvPr>
          <p:cNvSpPr/>
          <p:nvPr/>
        </p:nvSpPr>
        <p:spPr>
          <a:xfrm>
            <a:off x="5770283" y="2546635"/>
            <a:ext cx="3342392" cy="73866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44" name="Rectangle 43">
            <a:extLst>
              <a:ext uri="{FF2B5EF4-FFF2-40B4-BE49-F238E27FC236}">
                <a16:creationId xmlns:a16="http://schemas.microsoft.com/office/drawing/2014/main" id="{CA88A2EA-4ECE-477C-B073-8B26C3D16759}"/>
              </a:ext>
            </a:extLst>
          </p:cNvPr>
          <p:cNvSpPr/>
          <p:nvPr/>
        </p:nvSpPr>
        <p:spPr>
          <a:xfrm>
            <a:off x="5189113" y="5156548"/>
            <a:ext cx="2834065" cy="885507"/>
          </a:xfrm>
          <a:prstGeom prst="rect">
            <a:avLst/>
          </a:prstGeom>
          <a:solidFill>
            <a:srgbClr val="9A5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46" name="Rectangle 45">
            <a:extLst>
              <a:ext uri="{FF2B5EF4-FFF2-40B4-BE49-F238E27FC236}">
                <a16:creationId xmlns:a16="http://schemas.microsoft.com/office/drawing/2014/main" id="{B2BD7F04-3C4A-4F40-A13E-8DFFEFD12CC8}"/>
              </a:ext>
            </a:extLst>
          </p:cNvPr>
          <p:cNvSpPr/>
          <p:nvPr/>
        </p:nvSpPr>
        <p:spPr>
          <a:xfrm>
            <a:off x="3605236" y="1098738"/>
            <a:ext cx="3285122" cy="812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58" name="Rectangle 57">
            <a:extLst>
              <a:ext uri="{FF2B5EF4-FFF2-40B4-BE49-F238E27FC236}">
                <a16:creationId xmlns:a16="http://schemas.microsoft.com/office/drawing/2014/main" id="{3B3BD2C8-3D82-4FA0-B2D7-B2F2D32AFCB2}"/>
              </a:ext>
            </a:extLst>
          </p:cNvPr>
          <p:cNvSpPr/>
          <p:nvPr/>
        </p:nvSpPr>
        <p:spPr>
          <a:xfrm>
            <a:off x="6144510" y="3364140"/>
            <a:ext cx="2995577" cy="723122"/>
          </a:xfrm>
          <a:prstGeom prst="rect">
            <a:avLst/>
          </a:prstGeom>
          <a:solidFill>
            <a:srgbClr val="279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59" name="TextBox 58">
            <a:extLst>
              <a:ext uri="{FF2B5EF4-FFF2-40B4-BE49-F238E27FC236}">
                <a16:creationId xmlns:a16="http://schemas.microsoft.com/office/drawing/2014/main" id="{5382ED12-E9FE-485B-B0B4-D76C3298E006}"/>
              </a:ext>
            </a:extLst>
          </p:cNvPr>
          <p:cNvSpPr txBox="1"/>
          <p:nvPr/>
        </p:nvSpPr>
        <p:spPr>
          <a:xfrm>
            <a:off x="3605236" y="1247738"/>
            <a:ext cx="3473398"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Global Citizens - 18% </a:t>
            </a:r>
            <a:r>
              <a:rPr kumimoji="0" lang="en-IE" sz="1400" b="0" i="1"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739,000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FFFFFF"/>
                </a:solidFill>
                <a:latin typeface="Barlow" panose="00000500000000000000" pitchFamily="2" charset="0"/>
                <a:cs typeface="Arial" panose="020B0604020202020204" pitchFamily="34" charset="0"/>
              </a:rPr>
              <a:t>Under 3</a:t>
            </a:r>
            <a:r>
              <a:rPr kumimoji="0" lang="en-IE" sz="1400" b="0" i="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4 years,</a:t>
            </a:r>
            <a:r>
              <a:rPr kumimoji="0" lang="en-IE" sz="1400" b="0" i="0" u="none" kern="1200" cap="none" spc="0" normalizeH="0" noProof="0" dirty="0">
                <a:ln>
                  <a:noFill/>
                </a:ln>
                <a:solidFill>
                  <a:srgbClr val="FFFFFF"/>
                </a:solidFill>
                <a:effectLst/>
                <a:uLnTx/>
                <a:uFillTx/>
                <a:latin typeface="Barlow" panose="00000500000000000000" pitchFamily="2" charset="0"/>
                <a:cs typeface="Arial" panose="020B0604020202020204" pitchFamily="34" charset="0"/>
              </a:rPr>
              <a:t> </a:t>
            </a:r>
            <a:r>
              <a:rPr lang="en-IE" sz="1400" dirty="0">
                <a:solidFill>
                  <a:srgbClr val="FFFFFF"/>
                </a:solidFill>
                <a:latin typeface="Barlow" panose="00000500000000000000" pitchFamily="2" charset="0"/>
                <a:cs typeface="Arial" panose="020B0604020202020204" pitchFamily="34" charset="0"/>
              </a:rPr>
              <a:t>Dublin, Urban, </a:t>
            </a:r>
            <a:endParaRPr kumimoji="0" lang="en-IE" sz="1400" b="0" i="0"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endParaRPr>
          </a:p>
        </p:txBody>
      </p:sp>
      <p:sp>
        <p:nvSpPr>
          <p:cNvPr id="60" name="TextBox 59">
            <a:extLst>
              <a:ext uri="{FF2B5EF4-FFF2-40B4-BE49-F238E27FC236}">
                <a16:creationId xmlns:a16="http://schemas.microsoft.com/office/drawing/2014/main" id="{A3067850-9919-4816-9CD3-951515A6FAA4}"/>
              </a:ext>
            </a:extLst>
          </p:cNvPr>
          <p:cNvSpPr txBox="1"/>
          <p:nvPr/>
        </p:nvSpPr>
        <p:spPr>
          <a:xfrm>
            <a:off x="6049709" y="2597361"/>
            <a:ext cx="2517036" cy="738664"/>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Multilateralists - 20%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1"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812,000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dirty="0">
                <a:solidFill>
                  <a:srgbClr val="000033"/>
                </a:solidFill>
                <a:latin typeface="Barlow" panose="00000500000000000000" pitchFamily="2" charset="0"/>
                <a:cs typeface="Arial" panose="020B0604020202020204" pitchFamily="34" charset="0"/>
              </a:rPr>
              <a:t>Dublin, Urban, Older (Over 65s)</a:t>
            </a:r>
            <a:endPar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endParaRPr>
          </a:p>
        </p:txBody>
      </p:sp>
      <p:sp>
        <p:nvSpPr>
          <p:cNvPr id="62" name="TextBox 61">
            <a:extLst>
              <a:ext uri="{FF2B5EF4-FFF2-40B4-BE49-F238E27FC236}">
                <a16:creationId xmlns:a16="http://schemas.microsoft.com/office/drawing/2014/main" id="{9EEB8F5C-97C7-4EBF-948C-63C7B81400BD}"/>
              </a:ext>
            </a:extLst>
          </p:cNvPr>
          <p:cNvSpPr txBox="1"/>
          <p:nvPr/>
        </p:nvSpPr>
        <p:spPr>
          <a:xfrm>
            <a:off x="3318239" y="4049955"/>
            <a:ext cx="2826272" cy="954107"/>
          </a:xfrm>
          <a:prstGeom prst="rect">
            <a:avLst/>
          </a:prstGeom>
          <a:solidFill>
            <a:schemeClr val="accent2"/>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Empathisers- 24%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1"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1,001,000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Female,</a:t>
            </a:r>
            <a:r>
              <a:rPr kumimoji="0" lang="en-IE" sz="1400" b="0" i="0" u="none" kern="1200" cap="none" spc="0" normalizeH="0" noProof="0" dirty="0">
                <a:ln>
                  <a:noFill/>
                </a:ln>
                <a:solidFill>
                  <a:srgbClr val="000033"/>
                </a:solidFill>
                <a:effectLst/>
                <a:uLnTx/>
                <a:uFillTx/>
                <a:latin typeface="Barlow" panose="00000500000000000000" pitchFamily="2" charset="0"/>
                <a:cs typeface="Arial" panose="020B0604020202020204" pitchFamily="34" charset="0"/>
              </a:rPr>
              <a:t> Have </a:t>
            </a:r>
            <a:r>
              <a:rPr lang="en-IE" sz="1400" dirty="0">
                <a:solidFill>
                  <a:srgbClr val="000033"/>
                </a:solidFill>
                <a:latin typeface="Barlow" panose="00000500000000000000" pitchFamily="2" charset="0"/>
                <a:cs typeface="Arial" panose="020B0604020202020204" pitchFamily="34" charset="0"/>
              </a:rPr>
              <a:t>C</a:t>
            </a:r>
            <a:r>
              <a:rPr kumimoji="0" lang="en-IE" sz="1400" b="0" i="0" u="none" kern="1200" cap="none" spc="0" normalizeH="0" noProof="0" dirty="0">
                <a:ln>
                  <a:noFill/>
                </a:ln>
                <a:solidFill>
                  <a:srgbClr val="000033"/>
                </a:solidFill>
                <a:effectLst/>
                <a:uLnTx/>
                <a:uFillTx/>
                <a:latin typeface="Barlow" panose="00000500000000000000" pitchFamily="2" charset="0"/>
                <a:cs typeface="Arial" panose="020B0604020202020204" pitchFamily="34" charset="0"/>
              </a:rPr>
              <a:t>hildren, </a:t>
            </a:r>
            <a:r>
              <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rPr>
              <a:t>Outside Dublin</a:t>
            </a:r>
            <a:r>
              <a:rPr lang="en-IE" sz="1400" dirty="0">
                <a:solidFill>
                  <a:srgbClr val="000033"/>
                </a:solidFill>
                <a:latin typeface="Barlow" panose="00000500000000000000" pitchFamily="2" charset="0"/>
                <a:cs typeface="Arial" panose="020B0604020202020204" pitchFamily="34" charset="0"/>
              </a:rPr>
              <a:t>, Rural, </a:t>
            </a:r>
            <a:endParaRPr kumimoji="0" lang="en-IE" sz="1400" b="0" i="0" u="none" kern="1200" cap="none" spc="0" normalizeH="0" baseline="0" noProof="0" dirty="0">
              <a:ln>
                <a:noFill/>
              </a:ln>
              <a:solidFill>
                <a:srgbClr val="000033"/>
              </a:solidFill>
              <a:effectLst/>
              <a:uLnTx/>
              <a:uFillTx/>
              <a:latin typeface="Barlow" panose="00000500000000000000" pitchFamily="2" charset="0"/>
              <a:cs typeface="Arial" panose="020B0604020202020204" pitchFamily="34" charset="0"/>
            </a:endParaRPr>
          </a:p>
        </p:txBody>
      </p:sp>
      <p:sp>
        <p:nvSpPr>
          <p:cNvPr id="63" name="TextBox 62">
            <a:extLst>
              <a:ext uri="{FF2B5EF4-FFF2-40B4-BE49-F238E27FC236}">
                <a16:creationId xmlns:a16="http://schemas.microsoft.com/office/drawing/2014/main" id="{FC3B199E-AB43-41FA-9800-EA060C129B18}"/>
              </a:ext>
            </a:extLst>
          </p:cNvPr>
          <p:cNvSpPr txBox="1"/>
          <p:nvPr/>
        </p:nvSpPr>
        <p:spPr>
          <a:xfrm>
            <a:off x="5180891" y="5226421"/>
            <a:ext cx="2939816" cy="7386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a:ln>
                  <a:noFill/>
                </a:ln>
                <a:solidFill>
                  <a:srgbClr val="FFFFFF"/>
                </a:solidFill>
                <a:effectLst/>
                <a:uLnTx/>
                <a:uFillTx/>
                <a:latin typeface="Barlow" panose="00000500000000000000" pitchFamily="2" charset="0"/>
                <a:cs typeface="Arial" panose="020B0604020202020204" pitchFamily="34" charset="0"/>
              </a:rPr>
              <a:t>Disengaged -  16%</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400" i="1">
                <a:solidFill>
                  <a:srgbClr val="FFFFFF"/>
                </a:solidFill>
                <a:latin typeface="Barlow" panose="00000500000000000000" pitchFamily="2" charset="0"/>
                <a:cs typeface="Arial" panose="020B0604020202020204" pitchFamily="34" charset="0"/>
              </a:rPr>
              <a:t>675,000</a:t>
            </a:r>
            <a:r>
              <a:rPr kumimoji="0" lang="en-IE" sz="1400" b="0" i="1" u="none" kern="1200" cap="none" spc="0" normalizeH="0" baseline="0" noProof="0">
                <a:ln>
                  <a:noFill/>
                </a:ln>
                <a:solidFill>
                  <a:srgbClr val="FFFFFF"/>
                </a:solidFill>
                <a:effectLst/>
                <a:uLnTx/>
                <a:uFillTx/>
                <a:latin typeface="Barlow" panose="00000500000000000000" pitchFamily="2" charset="0"/>
                <a:cs typeface="Arial" panose="020B0604020202020204" pitchFamily="34" charset="0"/>
              </a:rPr>
              <a:t>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a:ln>
                  <a:noFill/>
                </a:ln>
                <a:solidFill>
                  <a:srgbClr val="FFFFFF"/>
                </a:solidFill>
                <a:effectLst/>
                <a:uLnTx/>
                <a:uFillTx/>
                <a:latin typeface="Barlow" panose="00000500000000000000" pitchFamily="2" charset="0"/>
                <a:cs typeface="Arial" panose="020B0604020202020204" pitchFamily="34" charset="0"/>
              </a:rPr>
              <a:t>35-49</a:t>
            </a:r>
            <a:r>
              <a:rPr kumimoji="0" lang="en-IE" sz="1400" b="0" i="0" u="none" kern="1200" cap="none" spc="0" normalizeH="0" noProof="0">
                <a:ln>
                  <a:noFill/>
                </a:ln>
                <a:solidFill>
                  <a:srgbClr val="FFFFFF"/>
                </a:solidFill>
                <a:effectLst/>
                <a:uLnTx/>
                <a:uFillTx/>
                <a:latin typeface="Barlow" panose="00000500000000000000" pitchFamily="2" charset="0"/>
                <a:cs typeface="Arial" panose="020B0604020202020204" pitchFamily="34" charset="0"/>
              </a:rPr>
              <a:t> yrs, have children</a:t>
            </a:r>
            <a:endParaRPr kumimoji="0" lang="en-IE" sz="1400" b="0" i="0" u="none" kern="1200" cap="none" spc="0" normalizeH="0" baseline="0" noProof="0">
              <a:ln>
                <a:noFill/>
              </a:ln>
              <a:solidFill>
                <a:srgbClr val="FFFFFF"/>
              </a:solidFill>
              <a:effectLst/>
              <a:uLnTx/>
              <a:uFillTx/>
              <a:latin typeface="Barlow" panose="00000500000000000000" pitchFamily="2" charset="0"/>
              <a:cs typeface="Arial" panose="020B0604020202020204" pitchFamily="34" charset="0"/>
            </a:endParaRPr>
          </a:p>
        </p:txBody>
      </p:sp>
      <p:sp>
        <p:nvSpPr>
          <p:cNvPr id="65" name="TextBox 64">
            <a:extLst>
              <a:ext uri="{FF2B5EF4-FFF2-40B4-BE49-F238E27FC236}">
                <a16:creationId xmlns:a16="http://schemas.microsoft.com/office/drawing/2014/main" id="{FA46B444-A2B6-4D7B-B656-740C9624EC55}"/>
              </a:ext>
            </a:extLst>
          </p:cNvPr>
          <p:cNvSpPr txBox="1"/>
          <p:nvPr/>
        </p:nvSpPr>
        <p:spPr>
          <a:xfrm>
            <a:off x="5081335" y="1960507"/>
            <a:ext cx="2133918" cy="692497"/>
          </a:xfrm>
          <a:prstGeom prst="rect">
            <a:avLst/>
          </a:prstGeom>
          <a:solidFill>
            <a:schemeClr val="bg2">
              <a:lumMod val="50000"/>
              <a:lumOff val="50000"/>
            </a:schemeClr>
          </a:solidFill>
          <a:ln>
            <a:noFill/>
          </a:ln>
        </p:spPr>
        <p:txBody>
          <a:bodyPr wrap="none" lIns="91440" tIns="45720" rIns="91440" bIns="45720" rtlCol="0" anchor="t">
            <a:spAutoFit/>
          </a:bodyPr>
          <a:lstStyle/>
          <a:p>
            <a:pPr lvl="0">
              <a:defRPr/>
            </a:pPr>
            <a:r>
              <a:rPr kumimoji="0" lang="en-IE" sz="13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Community </a:t>
            </a:r>
            <a:r>
              <a:rPr lang="en-IE" sz="1300" noProof="0" dirty="0">
                <a:solidFill>
                  <a:srgbClr val="FFFFFF"/>
                </a:solidFill>
                <a:latin typeface="Barlow" panose="00000500000000000000" pitchFamily="2" charset="0"/>
                <a:cs typeface="Arial" panose="020B0604020202020204" pitchFamily="34" charset="0"/>
              </a:rPr>
              <a:t>Champions</a:t>
            </a:r>
            <a:r>
              <a:rPr kumimoji="0" lang="en-IE" sz="1300" b="0" i="0" u="none" strike="noStrik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 –8% </a:t>
            </a:r>
          </a:p>
          <a:p>
            <a:pPr lvl="0">
              <a:defRPr/>
            </a:pPr>
            <a:r>
              <a:rPr lang="en-IE" sz="1300" dirty="0">
                <a:solidFill>
                  <a:srgbClr val="FFFFFF"/>
                </a:solidFill>
                <a:latin typeface="Barlow" panose="00000500000000000000" pitchFamily="2" charset="0"/>
                <a:cs typeface="Arial" panose="020B0604020202020204" pitchFamily="34" charset="0"/>
              </a:rPr>
              <a:t>343,000</a:t>
            </a:r>
            <a:r>
              <a:rPr kumimoji="0" lang="en-IE" sz="1300" b="0" i="1" u="none" kern="1200" cap="none" spc="0" normalizeH="0" baseline="0" noProof="0" dirty="0">
                <a:ln>
                  <a:noFill/>
                </a:ln>
                <a:solidFill>
                  <a:srgbClr val="FFFFFF"/>
                </a:solidFill>
                <a:effectLst/>
                <a:uLnTx/>
                <a:uFillTx/>
                <a:latin typeface="Barlow" panose="00000500000000000000" pitchFamily="2" charset="0"/>
                <a:cs typeface="Arial" panose="020B0604020202020204" pitchFamily="34" charset="0"/>
              </a:rPr>
              <a:t> individuals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300" b="0" u="none" kern="1200" cap="none" spc="0" normalizeH="0" noProof="0" dirty="0">
                <a:ln>
                  <a:noFill/>
                </a:ln>
                <a:solidFill>
                  <a:srgbClr val="FFFFFF"/>
                </a:solidFill>
                <a:effectLst/>
                <a:uLnTx/>
                <a:uFillTx/>
                <a:latin typeface="Barlow" panose="00000500000000000000" pitchFamily="2" charset="0"/>
                <a:cs typeface="Arial" panose="020B0604020202020204" pitchFamily="34" charset="0"/>
              </a:rPr>
              <a:t>ABC1, </a:t>
            </a:r>
          </a:p>
        </p:txBody>
      </p:sp>
      <p:sp>
        <p:nvSpPr>
          <p:cNvPr id="21" name="TextBox 20">
            <a:extLst>
              <a:ext uri="{FF2B5EF4-FFF2-40B4-BE49-F238E27FC236}">
                <a16:creationId xmlns:a16="http://schemas.microsoft.com/office/drawing/2014/main" id="{00C20F32-3D6C-46EE-B08A-8F7FCED94135}"/>
              </a:ext>
            </a:extLst>
          </p:cNvPr>
          <p:cNvSpPr txBox="1"/>
          <p:nvPr/>
        </p:nvSpPr>
        <p:spPr>
          <a:xfrm>
            <a:off x="4881493" y="582648"/>
            <a:ext cx="2574047" cy="369332"/>
          </a:xfrm>
          <a:prstGeom prst="rect">
            <a:avLst/>
          </a:prstGeom>
          <a:solidFill>
            <a:schemeClr val="bg1">
              <a:lumMod val="85000"/>
            </a:schemeClr>
          </a:solidFill>
        </p:spPr>
        <p:txBody>
          <a:bodyPr wrap="square" lIns="36000" tIns="45720" rIns="36000" bIns="45720" rtlCol="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E" sz="1800" b="1" i="0" u="none" strike="noStrike" kern="1200" cap="none" spc="0" normalizeH="0" baseline="0" noProof="0">
                <a:ln>
                  <a:noFill/>
                </a:ln>
                <a:solidFill>
                  <a:srgbClr val="000033"/>
                </a:solidFill>
                <a:effectLst/>
                <a:uLnTx/>
                <a:uFillTx/>
                <a:latin typeface="Barlow" panose="00000500000000000000" pitchFamily="2" charset="0"/>
                <a:cs typeface="Arial" panose="020B0604020202020204" pitchFamily="34" charset="0"/>
              </a:rPr>
              <a:t>More highly engaged</a:t>
            </a:r>
          </a:p>
        </p:txBody>
      </p:sp>
      <p:sp>
        <p:nvSpPr>
          <p:cNvPr id="22" name="TextBox 21">
            <a:extLst>
              <a:ext uri="{FF2B5EF4-FFF2-40B4-BE49-F238E27FC236}">
                <a16:creationId xmlns:a16="http://schemas.microsoft.com/office/drawing/2014/main" id="{2E7DB87C-DB6C-46A7-B259-CEAE13B2D0AD}"/>
              </a:ext>
            </a:extLst>
          </p:cNvPr>
          <p:cNvSpPr txBox="1"/>
          <p:nvPr/>
        </p:nvSpPr>
        <p:spPr>
          <a:xfrm>
            <a:off x="4881493" y="6137055"/>
            <a:ext cx="2574047" cy="369332"/>
          </a:xfrm>
          <a:prstGeom prst="rect">
            <a:avLst/>
          </a:prstGeom>
          <a:solidFill>
            <a:schemeClr val="bg1">
              <a:lumMod val="85000"/>
            </a:schemeClr>
          </a:solidFill>
        </p:spPr>
        <p:txBody>
          <a:bodyPr wrap="square" lIns="36000" tIns="45720" rIns="36000" bIns="45720" rtlCol="0" anchor="ctr" anchorCtr="0">
            <a:no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IE" sz="1800" b="1" i="0" u="none" strike="noStrike" kern="1200" cap="none" spc="0" normalizeH="0" baseline="0" noProof="0">
                <a:ln>
                  <a:noFill/>
                </a:ln>
                <a:solidFill>
                  <a:srgbClr val="000033"/>
                </a:solidFill>
                <a:effectLst/>
                <a:uLnTx/>
                <a:uFillTx/>
                <a:latin typeface="Barlow" panose="00000500000000000000" pitchFamily="2" charset="0"/>
                <a:cs typeface="Arial" panose="020B0604020202020204" pitchFamily="34" charset="0"/>
              </a:rPr>
              <a:t>Less </a:t>
            </a:r>
            <a:r>
              <a:rPr kumimoji="0" lang="en-IE" sz="1800" b="1" i="0" u="none" strike="noStrike" kern="1200" cap="none" spc="0" normalizeH="0" baseline="0" noProof="0">
                <a:ln>
                  <a:noFill/>
                </a:ln>
                <a:solidFill>
                  <a:srgbClr val="000033"/>
                </a:solidFill>
                <a:effectLst/>
                <a:uLnTx/>
                <a:uFillTx/>
                <a:latin typeface="Barlow" panose="00000500000000000000" pitchFamily="2" charset="0"/>
                <a:ea typeface="+mn-lt"/>
                <a:cs typeface="Arial" panose="020B0604020202020204" pitchFamily="34" charset="0"/>
              </a:rPr>
              <a:t>engaged</a:t>
            </a:r>
            <a:endParaRPr kumimoji="0" lang="en-IE" sz="1800" b="1" i="0" u="none" strike="noStrike" kern="1200" cap="none" spc="0" normalizeH="0" baseline="0" noProof="0">
              <a:ln>
                <a:noFill/>
              </a:ln>
              <a:solidFill>
                <a:srgbClr val="000033"/>
              </a:solidFill>
              <a:effectLst/>
              <a:uLnTx/>
              <a:uFillTx/>
              <a:latin typeface="Barlow" panose="00000500000000000000" pitchFamily="2" charset="0"/>
              <a:cs typeface="Arial" panose="020B0604020202020204" pitchFamily="34" charset="0"/>
            </a:endParaRPr>
          </a:p>
        </p:txBody>
      </p:sp>
      <p:sp>
        <p:nvSpPr>
          <p:cNvPr id="5" name="TextBox 4">
            <a:extLst>
              <a:ext uri="{FF2B5EF4-FFF2-40B4-BE49-F238E27FC236}">
                <a16:creationId xmlns:a16="http://schemas.microsoft.com/office/drawing/2014/main" id="{5CA7796E-0E37-708C-6EBF-D3A0E7B5C41F}"/>
              </a:ext>
            </a:extLst>
          </p:cNvPr>
          <p:cNvSpPr txBox="1"/>
          <p:nvPr/>
        </p:nvSpPr>
        <p:spPr>
          <a:xfrm>
            <a:off x="6248400" y="3381432"/>
            <a:ext cx="609797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srgbClr val="FFFFFF"/>
                </a:solidFill>
                <a:effectLst/>
                <a:uLnTx/>
                <a:uFillTx/>
                <a:latin typeface="Barlow" panose="00000500000000000000" pitchFamily="2" charset="0"/>
                <a:ea typeface="+mn-ea"/>
                <a:cs typeface="+mn-cs"/>
              </a:rPr>
              <a:t>Pragmatists - 14%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1" u="none" kern="1200" cap="none" spc="0" normalizeH="0" baseline="0" noProof="0" dirty="0">
                <a:ln>
                  <a:noFill/>
                </a:ln>
                <a:solidFill>
                  <a:srgbClr val="FFFFFF"/>
                </a:solidFill>
                <a:effectLst/>
                <a:uLnTx/>
                <a:uFillTx/>
                <a:latin typeface="Barlow" panose="00000500000000000000" pitchFamily="2" charset="0"/>
                <a:ea typeface="+mn-ea"/>
              </a:rPr>
              <a:t>564,000 individuals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400" b="0" i="0" u="none" kern="1200" cap="none" spc="0" normalizeH="0" baseline="0" noProof="0" dirty="0">
                <a:ln>
                  <a:noFill/>
                </a:ln>
                <a:solidFill>
                  <a:srgbClr val="FFFFFF"/>
                </a:solidFill>
                <a:effectLst/>
                <a:uLnTx/>
                <a:uFillTx/>
                <a:latin typeface="Barlow" panose="00000500000000000000" pitchFamily="2" charset="0"/>
                <a:ea typeface="+mn-ea"/>
              </a:rPr>
              <a:t>65+years, Empty </a:t>
            </a:r>
            <a:r>
              <a:rPr lang="en-IE" sz="1400" dirty="0">
                <a:solidFill>
                  <a:srgbClr val="FFFFFF"/>
                </a:solidFill>
                <a:latin typeface="Barlow" panose="00000500000000000000" pitchFamily="2" charset="0"/>
              </a:rPr>
              <a:t>N</a:t>
            </a:r>
            <a:r>
              <a:rPr kumimoji="0" lang="en-IE" sz="1400" b="0" i="0" u="none" kern="1200" cap="none" spc="0" normalizeH="0" baseline="0" noProof="0" dirty="0">
                <a:ln>
                  <a:noFill/>
                </a:ln>
                <a:solidFill>
                  <a:srgbClr val="FFFFFF"/>
                </a:solidFill>
                <a:effectLst/>
                <a:uLnTx/>
                <a:uFillTx/>
                <a:latin typeface="Barlow" panose="00000500000000000000" pitchFamily="2" charset="0"/>
                <a:ea typeface="+mn-ea"/>
              </a:rPr>
              <a:t>ester, </a:t>
            </a:r>
            <a:endParaRPr kumimoji="0" lang="en-IE" sz="1400" b="0" i="0" u="none" kern="1200" cap="none" spc="0" normalizeH="0" baseline="0" noProof="0" dirty="0">
              <a:ln>
                <a:noFill/>
              </a:ln>
              <a:solidFill>
                <a:srgbClr val="FFFFFF"/>
              </a:solidFill>
              <a:effectLst/>
              <a:uLnTx/>
              <a:uFillTx/>
              <a:latin typeface="Barlow" panose="00000500000000000000" pitchFamily="2" charset="0"/>
              <a:ea typeface="+mn-ea"/>
              <a:cs typeface="Arial" panose="020B0604020202020204" pitchFamily="34" charset="0"/>
            </a:endParaRPr>
          </a:p>
        </p:txBody>
      </p:sp>
      <p:sp>
        <p:nvSpPr>
          <p:cNvPr id="3" name="Rectangle 2">
            <a:extLst>
              <a:ext uri="{FF2B5EF4-FFF2-40B4-BE49-F238E27FC236}">
                <a16:creationId xmlns:a16="http://schemas.microsoft.com/office/drawing/2014/main" id="{CE7C42DD-8B05-409D-AA22-EEF87AAD626C}"/>
              </a:ext>
            </a:extLst>
          </p:cNvPr>
          <p:cNvSpPr/>
          <p:nvPr/>
        </p:nvSpPr>
        <p:spPr>
          <a:xfrm>
            <a:off x="180211" y="6390526"/>
            <a:ext cx="4093838" cy="369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3" name="Rectangle 22">
            <a:extLst>
              <a:ext uri="{FF2B5EF4-FFF2-40B4-BE49-F238E27FC236}">
                <a16:creationId xmlns:a16="http://schemas.microsoft.com/office/drawing/2014/main" id="{B0E2E26B-D420-45B0-BBF7-8E6016126444}"/>
              </a:ext>
            </a:extLst>
          </p:cNvPr>
          <p:cNvSpPr/>
          <p:nvPr/>
        </p:nvSpPr>
        <p:spPr>
          <a:xfrm>
            <a:off x="3084228" y="6518887"/>
            <a:ext cx="4093838" cy="3693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4" name="Rectangle 23">
            <a:extLst>
              <a:ext uri="{FF2B5EF4-FFF2-40B4-BE49-F238E27FC236}">
                <a16:creationId xmlns:a16="http://schemas.microsoft.com/office/drawing/2014/main" id="{2FF778A9-30E2-49DA-8923-138F00CC3434}"/>
              </a:ext>
            </a:extLst>
          </p:cNvPr>
          <p:cNvSpPr/>
          <p:nvPr/>
        </p:nvSpPr>
        <p:spPr>
          <a:xfrm>
            <a:off x="9297389" y="6308916"/>
            <a:ext cx="4093838" cy="54908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11307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up)">
                                      <p:cBhvr>
                                        <p:cTn id="13" dur="500"/>
                                        <p:tgtEl>
                                          <p:spTgt spid="50"/>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wipe(up)">
                                      <p:cBhvr>
                                        <p:cTn id="16" dur="500"/>
                                        <p:tgtEl>
                                          <p:spTgt spid="5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up)">
                                      <p:cBhvr>
                                        <p:cTn id="19" dur="500"/>
                                        <p:tgtEl>
                                          <p:spTgt spid="22"/>
                                        </p:tgtEl>
                                      </p:cBhvr>
                                    </p:animEffect>
                                  </p:childTnLst>
                                </p:cTn>
                              </p:par>
                              <p:par>
                                <p:cTn id="20" presetID="22" presetClass="entr" presetSubtype="1"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up)">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up)">
                                      <p:cBhvr>
                                        <p:cTn id="35" dur="500"/>
                                        <p:tgtEl>
                                          <p:spTgt spid="6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up)">
                                      <p:cBhvr>
                                        <p:cTn id="48" dur="500"/>
                                        <p:tgtEl>
                                          <p:spTgt spid="58"/>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up)">
                                      <p:cBhvr>
                                        <p:cTn id="51" dur="500"/>
                                        <p:tgtEl>
                                          <p:spTgt spid="6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up)">
                                      <p:cBhvr>
                                        <p:cTn id="56" dur="500"/>
                                        <p:tgtEl>
                                          <p:spTgt spid="4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63"/>
                                        </p:tgtEl>
                                        <p:attrNameLst>
                                          <p:attrName>style.visibility</p:attrName>
                                        </p:attrNameLst>
                                      </p:cBhvr>
                                      <p:to>
                                        <p:strVal val="visible"/>
                                      </p:to>
                                    </p:set>
                                    <p:animEffect transition="in" filter="wipe(up)">
                                      <p:cBhvr>
                                        <p:cTn id="5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2" grpId="0" animBg="1"/>
      <p:bldP spid="44" grpId="0" animBg="1"/>
      <p:bldP spid="46" grpId="0" animBg="1"/>
      <p:bldP spid="58" grpId="0" animBg="1"/>
      <p:bldP spid="59" grpId="0"/>
      <p:bldP spid="60" grpId="0"/>
      <p:bldP spid="62" grpId="0" animBg="1"/>
      <p:bldP spid="63" grpId="0"/>
      <p:bldP spid="65"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r>
              <a:rPr lang="en-US"/>
              <a:t>Level of agreement that Citizens of Ireland have a moral obligation to personally support overseas aid</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8730182" cy="486058"/>
          </a:xfrm>
        </p:spPr>
        <p:txBody>
          <a:bodyPr>
            <a:normAutofit/>
          </a:bodyPr>
          <a:lstStyle/>
          <a:p>
            <a:r>
              <a:rPr lang="en-US" sz="1400" dirty="0"/>
              <a:t>Increased levels of </a:t>
            </a:r>
            <a:r>
              <a:rPr lang="en-US" sz="1400"/>
              <a:t>agreement</a:t>
            </a:r>
            <a:r>
              <a:rPr lang="en-US" sz="1400" dirty="0"/>
              <a:t> are seen amongst </a:t>
            </a:r>
            <a:r>
              <a:rPr lang="en-US" sz="1400"/>
              <a:t>Community </a:t>
            </a:r>
            <a:r>
              <a:rPr lang="en-US" sz="1400" dirty="0"/>
              <a:t>Champions </a:t>
            </a:r>
            <a:r>
              <a:rPr lang="en-US" sz="1400"/>
              <a:t>and </a:t>
            </a:r>
            <a:r>
              <a:rPr lang="en-US" sz="1400" dirty="0"/>
              <a:t>Pragmatists</a:t>
            </a:r>
            <a:r>
              <a:rPr lang="en-US" sz="1400"/>
              <a:t>. </a:t>
            </a:r>
            <a:endParaRPr lang="en-IE" sz="1200"/>
          </a:p>
        </p:txBody>
      </p:sp>
      <p:sp>
        <p:nvSpPr>
          <p:cNvPr id="6" name="Text Placeholder 5">
            <a:extLst>
              <a:ext uri="{FF2B5EF4-FFF2-40B4-BE49-F238E27FC236}">
                <a16:creationId xmlns:a16="http://schemas.microsoft.com/office/drawing/2014/main" id="{C2F6CEB1-1EA5-C405-77FE-E69B624540E2}"/>
              </a:ext>
            </a:extLst>
          </p:cNvPr>
          <p:cNvSpPr>
            <a:spLocks noGrp="1"/>
          </p:cNvSpPr>
          <p:nvPr>
            <p:ph type="body" sz="quarter" idx="17"/>
          </p:nvPr>
        </p:nvSpPr>
        <p:spPr>
          <a:xfrm>
            <a:off x="438993" y="6047811"/>
            <a:ext cx="10646625" cy="314052"/>
          </a:xfrm>
        </p:spPr>
        <p:txBody>
          <a:bodyPr/>
          <a:lstStyle/>
          <a:p>
            <a:pPr>
              <a:lnSpc>
                <a:spcPct val="100000"/>
              </a:lnSpc>
              <a:spcAft>
                <a:spcPts val="0"/>
              </a:spcAft>
            </a:pPr>
            <a:r>
              <a:rPr lang="en-US" sz="900" dirty="0">
                <a:latin typeface="Barlow" panose="00000500000000000000" pitchFamily="2" charset="0"/>
              </a:rPr>
              <a:t>Base: All Adults aged 18+ years- 2,504 (Nov 23 N – 2,515, Nov 22 N – 2501; Dec 21 N – 2,026; Feb 21 N – 3,008)</a:t>
            </a:r>
          </a:p>
          <a:p>
            <a:pPr>
              <a:lnSpc>
                <a:spcPct val="100000"/>
              </a:lnSpc>
              <a:spcAft>
                <a:spcPts val="0"/>
              </a:spcAft>
            </a:pPr>
            <a:r>
              <a:rPr lang="en-US" sz="900" dirty="0">
                <a:latin typeface="Barlow" panose="00000500000000000000" pitchFamily="2" charset="0"/>
              </a:rPr>
              <a:t>Q.34 Overseas aid focuses on longer-term goals such as poverty-alleviation and tackling inequality. To what extent do you agree or disagree that citizens of Ireland have a moral obligation to personally support overseas aid?</a:t>
            </a:r>
            <a:endParaRPr lang="en-IE" sz="900" dirty="0">
              <a:latin typeface="Barlow" panose="00000500000000000000" pitchFamily="2" charset="0"/>
            </a:endParaRPr>
          </a:p>
          <a:p>
            <a:pPr>
              <a:lnSpc>
                <a:spcPct val="100000"/>
              </a:lnSpc>
              <a:spcAft>
                <a:spcPts val="0"/>
              </a:spcAft>
            </a:pPr>
            <a:endParaRPr lang="en-US" sz="900" dirty="0">
              <a:latin typeface="Barlow" panose="00000500000000000000" pitchFamily="2" charset="0"/>
            </a:endParaRPr>
          </a:p>
          <a:p>
            <a:pPr>
              <a:lnSpc>
                <a:spcPct val="100000"/>
              </a:lnSpc>
              <a:spcAft>
                <a:spcPts val="0"/>
              </a:spcAft>
            </a:pPr>
            <a:endParaRPr lang="en-IE" sz="900">
              <a:latin typeface="Barlow" panose="00000500000000000000" pitchFamily="2" charset="0"/>
            </a:endParaRPr>
          </a:p>
        </p:txBody>
      </p:sp>
      <p:graphicFrame>
        <p:nvGraphicFramePr>
          <p:cNvPr id="2" name="Chart 1">
            <a:extLst>
              <a:ext uri="{FF2B5EF4-FFF2-40B4-BE49-F238E27FC236}">
                <a16:creationId xmlns:a16="http://schemas.microsoft.com/office/drawing/2014/main" id="{EC21C041-2C9A-A085-F1B3-66FECB9BEA05}"/>
              </a:ext>
            </a:extLst>
          </p:cNvPr>
          <p:cNvGraphicFramePr/>
          <p:nvPr>
            <p:extLst>
              <p:ext uri="{D42A27DB-BD31-4B8C-83A1-F6EECF244321}">
                <p14:modId xmlns:p14="http://schemas.microsoft.com/office/powerpoint/2010/main" val="184667581"/>
              </p:ext>
            </p:extLst>
          </p:nvPr>
        </p:nvGraphicFramePr>
        <p:xfrm>
          <a:off x="3142297" y="1937796"/>
          <a:ext cx="7423405" cy="3129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e 9">
            <a:extLst>
              <a:ext uri="{FF2B5EF4-FFF2-40B4-BE49-F238E27FC236}">
                <a16:creationId xmlns:a16="http://schemas.microsoft.com/office/drawing/2014/main" id="{E5F7DAAE-DEFD-F7CF-680F-04A7E6CC290A}"/>
              </a:ext>
            </a:extLst>
          </p:cNvPr>
          <p:cNvGraphicFramePr>
            <a:graphicFrameLocks noGrp="1"/>
          </p:cNvGraphicFramePr>
          <p:nvPr>
            <p:extLst>
              <p:ext uri="{D42A27DB-BD31-4B8C-83A1-F6EECF244321}">
                <p14:modId xmlns:p14="http://schemas.microsoft.com/office/powerpoint/2010/main" val="649126974"/>
              </p:ext>
            </p:extLst>
          </p:nvPr>
        </p:nvGraphicFramePr>
        <p:xfrm>
          <a:off x="126937" y="2025010"/>
          <a:ext cx="3104798" cy="2531750"/>
        </p:xfrm>
        <a:graphic>
          <a:graphicData uri="http://schemas.openxmlformats.org/drawingml/2006/table">
            <a:tbl>
              <a:tblPr>
                <a:tableStyleId>{5C22544A-7EE6-4342-B048-85BDC9FD1C3A}</a:tableStyleId>
              </a:tblPr>
              <a:tblGrid>
                <a:gridCol w="3104798">
                  <a:extLst>
                    <a:ext uri="{9D8B030D-6E8A-4147-A177-3AD203B41FA5}">
                      <a16:colId xmlns:a16="http://schemas.microsoft.com/office/drawing/2014/main" val="2192328915"/>
                    </a:ext>
                  </a:extLst>
                </a:gridCol>
              </a:tblGrid>
              <a:tr h="451490">
                <a:tc>
                  <a:txBody>
                    <a:bodyPr/>
                    <a:lstStyle/>
                    <a:p>
                      <a:pPr algn="r" fontAlgn="t"/>
                      <a:r>
                        <a:rPr lang="en-IE" sz="1200" b="0" i="0" u="none" strike="noStrike">
                          <a:solidFill>
                            <a:srgbClr val="000000"/>
                          </a:solidFill>
                          <a:effectLst/>
                          <a:latin typeface="+mn-lt"/>
                        </a:rPr>
                        <a:t>Strongly 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62025">
                <a:tc>
                  <a:txBody>
                    <a:bodyPr/>
                    <a:lstStyle/>
                    <a:p>
                      <a:pPr algn="r" fontAlgn="t"/>
                      <a:r>
                        <a:rPr lang="en-IE" sz="1200" b="0" i="0" u="none" strike="noStrike">
                          <a:solidFill>
                            <a:srgbClr val="000000"/>
                          </a:solidFill>
                          <a:effectLst/>
                          <a:latin typeface="+mn-lt"/>
                        </a:rPr>
                        <a:t>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733425">
                <a:tc>
                  <a:txBody>
                    <a:bodyPr/>
                    <a:lstStyle/>
                    <a:p>
                      <a:pPr algn="r" fontAlgn="t"/>
                      <a:r>
                        <a:rPr lang="en-IE" sz="1200" b="0" i="0" u="none" strike="noStrike">
                          <a:solidFill>
                            <a:srgbClr val="000000"/>
                          </a:solidFill>
                          <a:effectLst/>
                          <a:latin typeface="+mn-lt"/>
                        </a:rPr>
                        <a:t>Neither agree nor 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75759">
                <a:tc>
                  <a:txBody>
                    <a:bodyPr/>
                    <a:lstStyle/>
                    <a:p>
                      <a:pPr algn="r" fontAlgn="t"/>
                      <a:r>
                        <a:rPr lang="en-IE" sz="1200" b="0" i="0" u="none" strike="noStrike">
                          <a:solidFill>
                            <a:srgbClr val="000000"/>
                          </a:solidFill>
                          <a:effectLst/>
                          <a:latin typeface="+mn-lt"/>
                        </a:rPr>
                        <a:t>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7997">
                <a:tc>
                  <a:txBody>
                    <a:bodyPr/>
                    <a:lstStyle/>
                    <a:p>
                      <a:pPr algn="r" fontAlgn="t"/>
                      <a:r>
                        <a:rPr lang="en-IE" sz="1200" b="0" i="0" u="none" strike="noStrike">
                          <a:solidFill>
                            <a:srgbClr val="000000"/>
                          </a:solidFill>
                          <a:effectLst/>
                          <a:latin typeface="+mn-lt"/>
                        </a:rPr>
                        <a:t>Strongly 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21" name="Table 20">
            <a:extLst>
              <a:ext uri="{FF2B5EF4-FFF2-40B4-BE49-F238E27FC236}">
                <a16:creationId xmlns:a16="http://schemas.microsoft.com/office/drawing/2014/main" id="{D8B62179-2DD2-DBCE-5567-EA716522C72E}"/>
              </a:ext>
            </a:extLst>
          </p:cNvPr>
          <p:cNvGraphicFramePr>
            <a:graphicFrameLocks noGrp="1"/>
          </p:cNvGraphicFramePr>
          <p:nvPr>
            <p:extLst>
              <p:ext uri="{D42A27DB-BD31-4B8C-83A1-F6EECF244321}">
                <p14:modId xmlns:p14="http://schemas.microsoft.com/office/powerpoint/2010/main" val="1620384914"/>
              </p:ext>
            </p:extLst>
          </p:nvPr>
        </p:nvGraphicFramePr>
        <p:xfrm>
          <a:off x="3295650" y="1298666"/>
          <a:ext cx="7270052" cy="679682"/>
        </p:xfrm>
        <a:graphic>
          <a:graphicData uri="http://schemas.openxmlformats.org/drawingml/2006/table">
            <a:tbl>
              <a:tblPr>
                <a:tableStyleId>{5C22544A-7EE6-4342-B048-85BDC9FD1C3A}</a:tableStyleId>
              </a:tblPr>
              <a:tblGrid>
                <a:gridCol w="806597">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679682">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endParaRPr lang="en-IE" sz="1100" b="1" i="0" u="none" strike="noStrike" dirty="0">
                        <a:solidFill>
                          <a:srgbClr val="000000"/>
                        </a:solidFill>
                        <a:effectLst/>
                        <a:latin typeface="+mn-lt"/>
                      </a:endParaRPr>
                    </a:p>
                  </a:txBody>
                  <a:tcPr marL="7621" marR="7621" marT="7621" marB="0" anchor="b">
                    <a:noFill/>
                  </a:tcPr>
                </a:tc>
                <a:tc>
                  <a:txBody>
                    <a:bodyPr/>
                    <a:lstStyle/>
                    <a:p>
                      <a:pPr algn="ctr" rtl="0" fontAlgn="t"/>
                      <a:r>
                        <a:rPr lang="en-IE" sz="1100" b="1" i="0" u="none" strike="noStrike">
                          <a:solidFill>
                            <a:srgbClr val="000000"/>
                          </a:solidFill>
                          <a:effectLst/>
                          <a:latin typeface="+mn-lt"/>
                        </a:rPr>
                        <a:t>Disengaged</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a:solidFill>
                            <a:srgbClr val="000000"/>
                          </a:solidFill>
                          <a:effectLst/>
                          <a:latin typeface="+mn-lt"/>
                        </a:rPr>
                        <a:t>Pragmatists</a:t>
                      </a:r>
                      <a:endParaRPr lang="en-IE" sz="1100" b="1" i="0" u="none" strike="noStrike" dirty="0">
                        <a:solidFill>
                          <a:srgbClr val="000000"/>
                        </a:solidFill>
                        <a:effectLst/>
                        <a:latin typeface="+mn-lt"/>
                      </a:endParaRPr>
                    </a:p>
                  </a:txBody>
                  <a:tcPr marL="7621" marR="7621" marT="7621" marB="0" anchor="b">
                    <a:noFill/>
                  </a:tcPr>
                </a:tc>
                <a:extLst>
                  <a:ext uri="{0D108BD9-81ED-4DB2-BD59-A6C34878D82A}">
                    <a16:rowId xmlns:a16="http://schemas.microsoft.com/office/drawing/2014/main" val="53783692"/>
                  </a:ext>
                </a:extLst>
              </a:tr>
            </a:tbl>
          </a:graphicData>
        </a:graphic>
      </p:graphicFrame>
      <p:graphicFrame>
        <p:nvGraphicFramePr>
          <p:cNvPr id="23" name="Table 44">
            <a:extLst>
              <a:ext uri="{FF2B5EF4-FFF2-40B4-BE49-F238E27FC236}">
                <a16:creationId xmlns:a16="http://schemas.microsoft.com/office/drawing/2014/main" id="{107E512C-1D3A-B212-D55D-FE40F9A5BB38}"/>
              </a:ext>
            </a:extLst>
          </p:cNvPr>
          <p:cNvGraphicFramePr>
            <a:graphicFrameLocks noGrp="1"/>
          </p:cNvGraphicFramePr>
          <p:nvPr>
            <p:extLst>
              <p:ext uri="{D42A27DB-BD31-4B8C-83A1-F6EECF244321}">
                <p14:modId xmlns:p14="http://schemas.microsoft.com/office/powerpoint/2010/main" val="3651388355"/>
              </p:ext>
            </p:extLst>
          </p:nvPr>
        </p:nvGraphicFramePr>
        <p:xfrm>
          <a:off x="1340179" y="4721093"/>
          <a:ext cx="9112022" cy="1177290"/>
        </p:xfrm>
        <a:graphic>
          <a:graphicData uri="http://schemas.openxmlformats.org/drawingml/2006/table">
            <a:tbl>
              <a:tblPr>
                <a:tableStyleId>{5C22544A-7EE6-4342-B048-85BDC9FD1C3A}</a:tableStyleId>
              </a:tblPr>
              <a:tblGrid>
                <a:gridCol w="1864583">
                  <a:extLst>
                    <a:ext uri="{9D8B030D-6E8A-4147-A177-3AD203B41FA5}">
                      <a16:colId xmlns:a16="http://schemas.microsoft.com/office/drawing/2014/main" val="1015758193"/>
                    </a:ext>
                  </a:extLst>
                </a:gridCol>
                <a:gridCol w="857860">
                  <a:extLst>
                    <a:ext uri="{9D8B030D-6E8A-4147-A177-3AD203B41FA5}">
                      <a16:colId xmlns:a16="http://schemas.microsoft.com/office/drawing/2014/main" val="1024616161"/>
                    </a:ext>
                  </a:extLst>
                </a:gridCol>
                <a:gridCol w="912797">
                  <a:extLst>
                    <a:ext uri="{9D8B030D-6E8A-4147-A177-3AD203B41FA5}">
                      <a16:colId xmlns:a16="http://schemas.microsoft.com/office/drawing/2014/main" val="2294376527"/>
                    </a:ext>
                  </a:extLst>
                </a:gridCol>
                <a:gridCol w="912797">
                  <a:extLst>
                    <a:ext uri="{9D8B030D-6E8A-4147-A177-3AD203B41FA5}">
                      <a16:colId xmlns:a16="http://schemas.microsoft.com/office/drawing/2014/main" val="2263263436"/>
                    </a:ext>
                  </a:extLst>
                </a:gridCol>
                <a:gridCol w="912797">
                  <a:extLst>
                    <a:ext uri="{9D8B030D-6E8A-4147-A177-3AD203B41FA5}">
                      <a16:colId xmlns:a16="http://schemas.microsoft.com/office/drawing/2014/main" val="910871959"/>
                    </a:ext>
                  </a:extLst>
                </a:gridCol>
                <a:gridCol w="912797">
                  <a:extLst>
                    <a:ext uri="{9D8B030D-6E8A-4147-A177-3AD203B41FA5}">
                      <a16:colId xmlns:a16="http://schemas.microsoft.com/office/drawing/2014/main" val="720883665"/>
                    </a:ext>
                  </a:extLst>
                </a:gridCol>
                <a:gridCol w="912797">
                  <a:extLst>
                    <a:ext uri="{9D8B030D-6E8A-4147-A177-3AD203B41FA5}">
                      <a16:colId xmlns:a16="http://schemas.microsoft.com/office/drawing/2014/main" val="406975967"/>
                    </a:ext>
                  </a:extLst>
                </a:gridCol>
                <a:gridCol w="912797">
                  <a:extLst>
                    <a:ext uri="{9D8B030D-6E8A-4147-A177-3AD203B41FA5}">
                      <a16:colId xmlns:a16="http://schemas.microsoft.com/office/drawing/2014/main" val="2732683914"/>
                    </a:ext>
                  </a:extLst>
                </a:gridCol>
                <a:gridCol w="912797">
                  <a:extLst>
                    <a:ext uri="{9D8B030D-6E8A-4147-A177-3AD203B41FA5}">
                      <a16:colId xmlns:a16="http://schemas.microsoft.com/office/drawing/2014/main" val="2361654384"/>
                    </a:ext>
                  </a:extLst>
                </a:gridCol>
              </a:tblGrid>
              <a:tr h="183088">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50">
                          <a:latin typeface="+mn-lt"/>
                        </a:rPr>
                        <a:t>Net Agree Aug 2025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GB" sz="1050">
                          <a:latin typeface="+mn-lt"/>
                        </a:rPr>
                        <a:t>5</a:t>
                      </a:r>
                      <a:r>
                        <a:rPr lang="en-IE" sz="1050">
                          <a:latin typeface="+mn-lt"/>
                        </a:rPr>
                        <a:t>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5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050" b="1" i="0" u="none" strike="noStrike" kern="1200">
                          <a:solidFill>
                            <a:srgbClr val="000000"/>
                          </a:solidFill>
                          <a:effectLst/>
                          <a:latin typeface="+mn-lt"/>
                          <a:ea typeface="+mn-ea"/>
                          <a:cs typeface="+mn-cs"/>
                        </a:rPr>
                        <a:t>63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050" b="1" i="0" u="none" strike="noStrike" kern="1200">
                          <a:solidFill>
                            <a:srgbClr val="000000"/>
                          </a:solidFill>
                          <a:effectLst/>
                          <a:latin typeface="+mn-lt"/>
                          <a:ea typeface="+mn-ea"/>
                          <a:cs typeface="+mn-cs"/>
                        </a:rPr>
                        <a:t>92</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050" b="1" i="0" u="none" strike="noStrike" kern="1200">
                          <a:solidFill>
                            <a:srgbClr val="000000"/>
                          </a:solidFill>
                          <a:effectLst/>
                          <a:latin typeface="+mn-lt"/>
                          <a:ea typeface="+mn-ea"/>
                          <a:cs typeface="+mn-cs"/>
                        </a:rPr>
                        <a:t>7</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050" b="1" i="0" u="none" strike="noStrike" kern="1200">
                          <a:solidFill>
                            <a:srgbClr val="000000"/>
                          </a:solidFill>
                          <a:effectLst/>
                          <a:latin typeface="+mn-lt"/>
                          <a:ea typeface="+mn-ea"/>
                          <a:cs typeface="+mn-cs"/>
                        </a:rPr>
                        <a:t>55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050" b="1" i="0" u="none" strike="noStrike" kern="1200">
                          <a:solidFill>
                            <a:srgbClr val="000000"/>
                          </a:solidFill>
                          <a:effectLst/>
                          <a:latin typeface="+mn-lt"/>
                          <a:ea typeface="+mn-ea"/>
                          <a:cs typeface="+mn-cs"/>
                        </a:rPr>
                        <a:t>69</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050" b="1" i="0" u="none" strike="noStrike" kern="1200">
                          <a:solidFill>
                            <a:srgbClr val="000000"/>
                          </a:solidFill>
                          <a:effectLst/>
                          <a:latin typeface="+mn-lt"/>
                          <a:ea typeface="+mn-ea"/>
                          <a:cs typeface="+mn-cs"/>
                        </a:rPr>
                        <a:t>64</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9FE5D8"/>
                    </a:solidFill>
                  </a:tcPr>
                </a:tc>
                <a:extLst>
                  <a:ext uri="{0D108BD9-81ED-4DB2-BD59-A6C34878D82A}">
                    <a16:rowId xmlns:a16="http://schemas.microsoft.com/office/drawing/2014/main" val="2252303454"/>
                  </a:ext>
                </a:extLst>
              </a:tr>
              <a:tr h="183088">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50">
                          <a:latin typeface="+mn-lt"/>
                        </a:rPr>
                        <a:t>Net Agree Aug 2024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50">
                          <a:latin typeface="+mn-lt"/>
                        </a:rPr>
                        <a:t>54</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5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50" b="0" i="0" u="none" strike="noStrike">
                          <a:solidFill>
                            <a:srgbClr val="000000"/>
                          </a:solidFill>
                          <a:effectLst/>
                          <a:latin typeface="+mn-lt"/>
                        </a:rPr>
                        <a:t>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0" i="0" u="none" strike="noStrike">
                          <a:solidFill>
                            <a:srgbClr val="000000"/>
                          </a:solidFill>
                          <a:effectLst/>
                          <a:latin typeface="+mn-lt"/>
                        </a:rPr>
                        <a:t>85</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0" i="0" u="none" strike="noStrike">
                          <a:solidFill>
                            <a:srgbClr val="000000"/>
                          </a:solidFill>
                          <a:effectLst/>
                          <a:latin typeface="+mn-lt"/>
                        </a:rPr>
                        <a:t>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GB" sz="1050" b="0" i="0" u="none" strike="noStrike">
                          <a:solidFill>
                            <a:srgbClr val="000000"/>
                          </a:solidFill>
                          <a:effectLst/>
                          <a:latin typeface="+mn-lt"/>
                        </a:rPr>
                        <a:t>54</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GB" sz="1050" b="0"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GB" sz="1050" b="0" i="0" u="none" strike="noStrike">
                          <a:solidFill>
                            <a:srgbClr val="000000"/>
                          </a:solidFill>
                          <a:effectLst/>
                          <a:latin typeface="+mn-lt"/>
                        </a:rPr>
                        <a:t>59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94996662"/>
                  </a:ext>
                </a:extLst>
              </a:tr>
              <a:tr h="183088">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050">
                          <a:latin typeface="+mn-lt"/>
                        </a:rPr>
                        <a:t>Net Agree Nov 2023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050">
                          <a:latin typeface="+mn-lt"/>
                        </a:rPr>
                        <a:t>57</a:t>
                      </a:r>
                      <a:endParaRPr lang="en-IE" sz="105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5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0" i="0" u="none" strike="noStrike">
                          <a:solidFill>
                            <a:srgbClr val="000000"/>
                          </a:solidFill>
                          <a:effectLst/>
                          <a:latin typeface="+mn-lt"/>
                        </a:rPr>
                        <a:t>63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90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0" i="0" u="none" strike="noStrike">
                          <a:solidFill>
                            <a:srgbClr val="000000"/>
                          </a:solidFill>
                          <a:effectLst/>
                          <a:latin typeface="+mn-lt"/>
                        </a:rPr>
                        <a:t>56</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0" i="0" u="none" strike="noStrike">
                          <a:solidFill>
                            <a:srgbClr val="000000"/>
                          </a:solidFill>
                          <a:effectLst/>
                          <a:latin typeface="+mn-lt"/>
                        </a:rPr>
                        <a:t>70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61</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2734601"/>
                  </a:ext>
                </a:extLst>
              </a:tr>
              <a:tr h="183088">
                <a:tc>
                  <a:txBody>
                    <a:bodyPr/>
                    <a:lstStyle/>
                    <a:p>
                      <a:pPr algn="r">
                        <a:lnSpc>
                          <a:spcPct val="90000"/>
                        </a:lnSpc>
                      </a:pPr>
                      <a:r>
                        <a:rPr lang="en-IE" sz="1050">
                          <a:latin typeface="+mn-lt"/>
                        </a:rPr>
                        <a:t>Net Agree Nov 2022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50">
                          <a:latin typeface="+mn-lt"/>
                        </a:rPr>
                        <a:t>57</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50">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0"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89</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8</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0" i="0" u="none" strike="noStrike">
                          <a:solidFill>
                            <a:srgbClr val="000000"/>
                          </a:solidFill>
                          <a:effectLst/>
                          <a:latin typeface="+mn-lt"/>
                        </a:rPr>
                        <a:t>53</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0" i="0" u="none" strike="noStrike">
                          <a:solidFill>
                            <a:srgbClr val="000000"/>
                          </a:solidFill>
                          <a:effectLst/>
                          <a:latin typeface="+mn-lt"/>
                        </a:rPr>
                        <a:t>67</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60</a:t>
                      </a:r>
                    </a:p>
                  </a:txBody>
                  <a:tcPr marL="9525" marR="9525" marT="9525"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2992790"/>
                  </a:ext>
                </a:extLst>
              </a:tr>
              <a:tr h="183088">
                <a:tc>
                  <a:txBody>
                    <a:bodyPr/>
                    <a:lstStyle/>
                    <a:p>
                      <a:pPr algn="r">
                        <a:lnSpc>
                          <a:spcPct val="90000"/>
                        </a:lnSpc>
                      </a:pPr>
                      <a:r>
                        <a:rPr lang="en-IE" sz="1050">
                          <a:latin typeface="+mn-lt"/>
                        </a:rPr>
                        <a:t>Net agree Dec  2021</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IE" sz="1050">
                          <a:latin typeface="+mn-lt"/>
                        </a:rPr>
                        <a:t>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050">
                        <a:latin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0" i="0" u="none" strike="noStrike">
                          <a:solidFill>
                            <a:srgbClr val="000000"/>
                          </a:solidFill>
                          <a:effectLst/>
                          <a:latin typeface="+mn-lt"/>
                        </a:rPr>
                        <a:t>71</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88</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8</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lnSpc>
                          <a:spcPct val="90000"/>
                        </a:lnSpc>
                      </a:pPr>
                      <a:r>
                        <a:rPr lang="en-IE" sz="1050" b="0" i="0" u="none" strike="noStrike">
                          <a:solidFill>
                            <a:srgbClr val="000000"/>
                          </a:solidFill>
                          <a:effectLst/>
                          <a:latin typeface="+mn-lt"/>
                        </a:rPr>
                        <a:t>59</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lnSpc>
                          <a:spcPct val="90000"/>
                        </a:lnSpc>
                      </a:pPr>
                      <a:r>
                        <a:rPr lang="en-IE" sz="1050" b="0" i="0" u="none" strike="noStrike">
                          <a:solidFill>
                            <a:srgbClr val="000000"/>
                          </a:solidFill>
                          <a:effectLst/>
                          <a:latin typeface="+mn-lt"/>
                        </a:rPr>
                        <a:t>73</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6"/>
                    </a:solidFill>
                  </a:tcPr>
                </a:tc>
                <a:tc>
                  <a:txBody>
                    <a:bodyPr/>
                    <a:lstStyle/>
                    <a:p>
                      <a:pPr algn="ctr" fontAlgn="t">
                        <a:lnSpc>
                          <a:spcPct val="90000"/>
                        </a:lnSpc>
                      </a:pPr>
                      <a:r>
                        <a:rPr lang="en-IE" sz="1050" b="0" i="0" u="none" strike="noStrike">
                          <a:solidFill>
                            <a:srgbClr val="000000"/>
                          </a:solidFill>
                          <a:effectLst/>
                          <a:latin typeface="+mn-lt"/>
                        </a:rPr>
                        <a:t>64</a:t>
                      </a:r>
                    </a:p>
                  </a:txBody>
                  <a:tcPr marL="9525" marR="9525" marT="9525"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9302925"/>
                  </a:ext>
                </a:extLst>
              </a:tr>
            </a:tbl>
          </a:graphicData>
        </a:graphic>
      </p:graphicFrame>
      <p:sp>
        <p:nvSpPr>
          <p:cNvPr id="11" name="Text Placeholder 2">
            <a:extLst>
              <a:ext uri="{FF2B5EF4-FFF2-40B4-BE49-F238E27FC236}">
                <a16:creationId xmlns:a16="http://schemas.microsoft.com/office/drawing/2014/main" id="{60186EE1-EF30-3909-6168-0336E9745F75}"/>
              </a:ext>
            </a:extLst>
          </p:cNvPr>
          <p:cNvSpPr txBox="1">
            <a:spLocks/>
          </p:cNvSpPr>
          <p:nvPr/>
        </p:nvSpPr>
        <p:spPr>
          <a:xfrm>
            <a:off x="231307" y="81018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pSp>
        <p:nvGrpSpPr>
          <p:cNvPr id="8" name="Group 7">
            <a:extLst>
              <a:ext uri="{FF2B5EF4-FFF2-40B4-BE49-F238E27FC236}">
                <a16:creationId xmlns:a16="http://schemas.microsoft.com/office/drawing/2014/main" id="{82E4DE13-4913-976E-5CB4-E331981DAC0C}"/>
              </a:ext>
            </a:extLst>
          </p:cNvPr>
          <p:cNvGrpSpPr/>
          <p:nvPr/>
        </p:nvGrpSpPr>
        <p:grpSpPr>
          <a:xfrm>
            <a:off x="9578447" y="755940"/>
            <a:ext cx="2359232" cy="456557"/>
            <a:chOff x="9641528" y="618763"/>
            <a:chExt cx="2436173" cy="595502"/>
          </a:xfrm>
        </p:grpSpPr>
        <p:sp>
          <p:nvSpPr>
            <p:cNvPr id="9" name="Rectangle 8">
              <a:extLst>
                <a:ext uri="{FF2B5EF4-FFF2-40B4-BE49-F238E27FC236}">
                  <a16:creationId xmlns:a16="http://schemas.microsoft.com/office/drawing/2014/main" id="{9A069091-1872-D412-1D09-082ED7C4F788}"/>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2" name="TextBox 11">
              <a:extLst>
                <a:ext uri="{FF2B5EF4-FFF2-40B4-BE49-F238E27FC236}">
                  <a16:creationId xmlns:a16="http://schemas.microsoft.com/office/drawing/2014/main" id="{EAFE347F-0F62-920A-602E-23594921DE62}"/>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3" name="Rectangle 12">
              <a:extLst>
                <a:ext uri="{FF2B5EF4-FFF2-40B4-BE49-F238E27FC236}">
                  <a16:creationId xmlns:a16="http://schemas.microsoft.com/office/drawing/2014/main" id="{19AB13CB-8988-75B5-3555-42C1105429DB}"/>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4" name="TextBox 13">
              <a:extLst>
                <a:ext uri="{FF2B5EF4-FFF2-40B4-BE49-F238E27FC236}">
                  <a16:creationId xmlns:a16="http://schemas.microsoft.com/office/drawing/2014/main" id="{4A97B699-9BB4-26A6-E7ED-AC45B4CAB605}"/>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Tree>
    <p:extLst>
      <p:ext uri="{BB962C8B-B14F-4D97-AF65-F5344CB8AC3E}">
        <p14:creationId xmlns:p14="http://schemas.microsoft.com/office/powerpoint/2010/main" val="114941764"/>
      </p:ext>
    </p:extLst>
  </p:cSld>
  <p:clrMapOvr>
    <a:masterClrMapping/>
  </p:clrMapOvr>
  <p:transition spd="slow">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720045C-44FB-7DA2-37FB-8DC8261C0ACB}"/>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09915" y="241813"/>
            <a:ext cx="11285432" cy="715669"/>
          </a:xfrm>
        </p:spPr>
        <p:txBody>
          <a:bodyPr lIns="0" tIns="45720" rIns="91440" bIns="45720" anchor="t">
            <a:normAutofit fontScale="90000"/>
          </a:bodyPr>
          <a:lstStyle/>
          <a:p>
            <a:r>
              <a:rPr lang="en-US" dirty="0">
                <a:solidFill>
                  <a:srgbClr val="00000C"/>
                </a:solidFill>
              </a:rPr>
              <a:t>3 in 4 people agree that ODA can help bring about positive change for those living in developing countries </a:t>
            </a:r>
            <a:endParaRPr lang="en-IE" dirty="0">
              <a:solidFill>
                <a:srgbClr val="00000C"/>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09915" y="957482"/>
            <a:ext cx="9341700" cy="730220"/>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Level of agreement has remained stable across recent waves</a:t>
            </a:r>
            <a:r>
              <a:rPr lang="en-US" sz="1400" dirty="0">
                <a:latin typeface="Barlow" panose="00000500000000000000" pitchFamily="2" charset="0"/>
                <a:cs typeface="Arial" panose="020B0604020202020204" pitchFamily="34" charset="0"/>
              </a:rPr>
              <a:t>, with o</a:t>
            </a:r>
            <a:r>
              <a:rPr kumimoji="0" lang="en-US" sz="1400" i="0" u="none" strike="noStrike" kern="1200" cap="none" spc="0" normalizeH="0" baseline="0" noProof="0" dirty="0" err="1">
                <a:ln>
                  <a:noFill/>
                </a:ln>
                <a:effectLst/>
                <a:uLnTx/>
                <a:uFillTx/>
                <a:latin typeface="Barlow" panose="00000500000000000000" pitchFamily="2" charset="0"/>
                <a:ea typeface="+mn-ea"/>
                <a:cs typeface="Arial" panose="020B0604020202020204" pitchFamily="34" charset="0"/>
              </a:rPr>
              <a:t>ver</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65s continuing to hold a stronger view</a:t>
            </a:r>
            <a:r>
              <a:rPr lang="en-US" sz="1400" dirty="0">
                <a:latin typeface="Barlow" panose="00000500000000000000" pitchFamily="2" charset="0"/>
                <a:cs typeface="Arial" panose="020B0604020202020204" pitchFamily="34" charset="0"/>
              </a:rPr>
              <a:t> that</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overseas development aid is bringing about positive change. </a:t>
            </a:r>
          </a:p>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18482"/>
            <a:ext cx="10005564" cy="333425"/>
          </a:xfrm>
        </p:spPr>
        <p:txBody>
          <a:bodyPr>
            <a:noAutofit/>
          </a:bodyPr>
          <a:lstStyle/>
          <a:p>
            <a:pPr marL="357188" indent="-357188"/>
            <a:r>
              <a:rPr kumimoji="0" lang="en-US" b="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Base: All Adults aged 18+ years- 2,002 (Aug ‘24 2,504</a:t>
            </a:r>
            <a:r>
              <a:rPr lang="en-US" dirty="0">
                <a:latin typeface="Barlow" panose="00000500000000000000" pitchFamily="2" charset="0"/>
                <a:cs typeface="Arial" panose="020B0604020202020204" pitchFamily="34" charset="0"/>
              </a:rPr>
              <a:t>; </a:t>
            </a:r>
            <a:r>
              <a:rPr kumimoji="0" lang="en-US" b="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Nov 23 N – 2,515, Nov 22 N – 2501; Dec 21 N – 2,026; Feb 21 N – 3,008)</a:t>
            </a:r>
            <a:endParaRPr lang="en-US" i="0" dirty="0"/>
          </a:p>
          <a:p>
            <a:pPr marL="357188" indent="-357188"/>
            <a:r>
              <a:rPr lang="en-US" i="0" dirty="0"/>
              <a:t>Q.35 Please indicate the extent to which you agree or disagree with the following statement. Overseas aid can help bring about positive change for those living in developing countries.</a:t>
            </a:r>
            <a:endParaRPr lang="en-IE" i="0" dirty="0"/>
          </a:p>
        </p:txBody>
      </p:sp>
      <p:graphicFrame>
        <p:nvGraphicFramePr>
          <p:cNvPr id="35" name="Table 34">
            <a:extLst>
              <a:ext uri="{FF2B5EF4-FFF2-40B4-BE49-F238E27FC236}">
                <a16:creationId xmlns:a16="http://schemas.microsoft.com/office/drawing/2014/main" id="{6AAB9F73-642A-4CBF-A3E0-D577F4A44375}"/>
              </a:ext>
            </a:extLst>
          </p:cNvPr>
          <p:cNvGraphicFramePr>
            <a:graphicFrameLocks noGrp="1"/>
          </p:cNvGraphicFramePr>
          <p:nvPr>
            <p:extLst>
              <p:ext uri="{D42A27DB-BD31-4B8C-83A1-F6EECF244321}">
                <p14:modId xmlns:p14="http://schemas.microsoft.com/office/powerpoint/2010/main" val="1351965522"/>
              </p:ext>
            </p:extLst>
          </p:nvPr>
        </p:nvGraphicFramePr>
        <p:xfrm>
          <a:off x="0" y="2462232"/>
          <a:ext cx="1906590" cy="2810676"/>
        </p:xfrm>
        <a:graphic>
          <a:graphicData uri="http://schemas.openxmlformats.org/drawingml/2006/table">
            <a:tbl>
              <a:tblPr>
                <a:tableStyleId>{5C22544A-7EE6-4342-B048-85BDC9FD1C3A}</a:tableStyleId>
              </a:tblPr>
              <a:tblGrid>
                <a:gridCol w="1906590">
                  <a:extLst>
                    <a:ext uri="{9D8B030D-6E8A-4147-A177-3AD203B41FA5}">
                      <a16:colId xmlns:a16="http://schemas.microsoft.com/office/drawing/2014/main" val="2192328915"/>
                    </a:ext>
                  </a:extLst>
                </a:gridCol>
              </a:tblGrid>
              <a:tr h="1262900">
                <a:tc>
                  <a:txBody>
                    <a:bodyPr/>
                    <a:lstStyle/>
                    <a:p>
                      <a:pPr algn="r" fontAlgn="t"/>
                      <a:r>
                        <a:rPr lang="en-IE" sz="1200" b="0" i="0" u="none" strike="noStrike">
                          <a:solidFill>
                            <a:srgbClr val="000000"/>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70561">
                <a:tc>
                  <a:txBody>
                    <a:bodyPr/>
                    <a:lstStyle/>
                    <a:p>
                      <a:pPr algn="r" fontAlgn="t"/>
                      <a:r>
                        <a:rPr lang="en-IE" sz="1200" b="0" i="0" u="none" strike="noStrike">
                          <a:solidFill>
                            <a:srgbClr val="000000"/>
                          </a:solidFill>
                          <a:effectLst/>
                          <a:latin typeface="+mn-lt"/>
                        </a:rPr>
                        <a:t>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181531">
                <a:tc>
                  <a:txBody>
                    <a:bodyPr/>
                    <a:lstStyle/>
                    <a:p>
                      <a:pPr algn="r" fontAlgn="t"/>
                      <a:r>
                        <a:rPr lang="en-IE" sz="1200" b="0" i="0" u="none" strike="noStrike">
                          <a:solidFill>
                            <a:srgbClr val="000000"/>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89918">
                <a:tc>
                  <a:txBody>
                    <a:bodyPr/>
                    <a:lstStyle/>
                    <a:p>
                      <a:pPr algn="r" fontAlgn="t"/>
                      <a:r>
                        <a:rPr lang="en-IE" sz="1200" b="0" i="0" u="none" strike="noStrike">
                          <a:solidFill>
                            <a:srgbClr val="000000"/>
                          </a:solidFill>
                          <a:effectLst/>
                          <a:latin typeface="+mn-lt"/>
                        </a:rPr>
                        <a:t>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81531">
                <a:tc>
                  <a:txBody>
                    <a:bodyPr/>
                    <a:lstStyle/>
                    <a:p>
                      <a:pPr algn="r" fontAlgn="t"/>
                      <a:r>
                        <a:rPr lang="en-IE" sz="1200" b="0" i="0" u="none" strike="noStrike">
                          <a:solidFill>
                            <a:srgbClr val="000000"/>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13" name="TextBox 12">
            <a:extLst>
              <a:ext uri="{FF2B5EF4-FFF2-40B4-BE49-F238E27FC236}">
                <a16:creationId xmlns:a16="http://schemas.microsoft.com/office/drawing/2014/main" id="{6190C906-864F-4DCE-B15C-075854E4516A}"/>
              </a:ext>
            </a:extLst>
          </p:cNvPr>
          <p:cNvSpPr txBox="1"/>
          <p:nvPr/>
        </p:nvSpPr>
        <p:spPr>
          <a:xfrm>
            <a:off x="2001194" y="1699315"/>
            <a:ext cx="699230"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p:txBody>
      </p:sp>
      <p:sp>
        <p:nvSpPr>
          <p:cNvPr id="14" name="TextBox 13">
            <a:extLst>
              <a:ext uri="{FF2B5EF4-FFF2-40B4-BE49-F238E27FC236}">
                <a16:creationId xmlns:a16="http://schemas.microsoft.com/office/drawing/2014/main" id="{9B48B1D9-D808-48B7-9C9C-C354417AB34F}"/>
              </a:ext>
            </a:extLst>
          </p:cNvPr>
          <p:cNvSpPr txBox="1"/>
          <p:nvPr/>
        </p:nvSpPr>
        <p:spPr>
          <a:xfrm>
            <a:off x="3595259" y="1703687"/>
            <a:ext cx="696024"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p:txBody>
      </p:sp>
      <p:sp>
        <p:nvSpPr>
          <p:cNvPr id="10" name="TextBox 9">
            <a:extLst>
              <a:ext uri="{FF2B5EF4-FFF2-40B4-BE49-F238E27FC236}">
                <a16:creationId xmlns:a16="http://schemas.microsoft.com/office/drawing/2014/main" id="{E7FEEB1F-92CD-876C-D3BB-D64885DCB65E}"/>
              </a:ext>
            </a:extLst>
          </p:cNvPr>
          <p:cNvSpPr txBox="1"/>
          <p:nvPr/>
        </p:nvSpPr>
        <p:spPr>
          <a:xfrm>
            <a:off x="5222901" y="1699315"/>
            <a:ext cx="688009"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- 2501</a:t>
            </a:r>
          </a:p>
        </p:txBody>
      </p:sp>
      <p:sp>
        <p:nvSpPr>
          <p:cNvPr id="15" name="TextBox 14">
            <a:extLst>
              <a:ext uri="{FF2B5EF4-FFF2-40B4-BE49-F238E27FC236}">
                <a16:creationId xmlns:a16="http://schemas.microsoft.com/office/drawing/2014/main" id="{CA32E39D-D033-1E08-7219-2843B06677C4}"/>
              </a:ext>
            </a:extLst>
          </p:cNvPr>
          <p:cNvSpPr txBox="1"/>
          <p:nvPr/>
        </p:nvSpPr>
        <p:spPr>
          <a:xfrm>
            <a:off x="7493067" y="4894168"/>
            <a:ext cx="1090001" cy="430887"/>
          </a:xfrm>
          <a:prstGeom prst="rect">
            <a:avLst/>
          </a:prstGeom>
          <a:noFill/>
        </p:spPr>
        <p:txBody>
          <a:bodyPr wrap="square">
            <a:spAutoFit/>
          </a:bodyPr>
          <a:lstStyle/>
          <a:p>
            <a:r>
              <a:rPr lang="en-IE" sz="1050" b="1" i="0" u="none" strike="noStrike">
                <a:solidFill>
                  <a:srgbClr val="000000"/>
                </a:solidFill>
                <a:effectLst/>
              </a:rPr>
              <a:t>NET Disagree</a:t>
            </a:r>
          </a:p>
          <a:p>
            <a:r>
              <a:rPr lang="en-IE" sz="1050" b="1"/>
              <a:t>6</a:t>
            </a:r>
            <a:r>
              <a:rPr lang="en-IE" sz="1050" b="1" i="0" u="none" strike="noStrike">
                <a:solidFill>
                  <a:srgbClr val="000000"/>
                </a:solidFill>
                <a:effectLst/>
              </a:rPr>
              <a:t>%</a:t>
            </a:r>
            <a:r>
              <a:rPr lang="en-IE" sz="1050" b="1"/>
              <a:t> </a:t>
            </a:r>
          </a:p>
        </p:txBody>
      </p:sp>
      <p:sp>
        <p:nvSpPr>
          <p:cNvPr id="21" name="TextBox 20">
            <a:extLst>
              <a:ext uri="{FF2B5EF4-FFF2-40B4-BE49-F238E27FC236}">
                <a16:creationId xmlns:a16="http://schemas.microsoft.com/office/drawing/2014/main" id="{AD2B3A0B-18C0-D403-F1CB-8BC273E293D0}"/>
              </a:ext>
            </a:extLst>
          </p:cNvPr>
          <p:cNvSpPr txBox="1"/>
          <p:nvPr/>
        </p:nvSpPr>
        <p:spPr>
          <a:xfrm>
            <a:off x="6845735" y="1687702"/>
            <a:ext cx="684803" cy="446276"/>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- 2515</a:t>
            </a:r>
          </a:p>
        </p:txBody>
      </p:sp>
      <p:graphicFrame>
        <p:nvGraphicFramePr>
          <p:cNvPr id="4" name="Chart 3">
            <a:extLst>
              <a:ext uri="{FF2B5EF4-FFF2-40B4-BE49-F238E27FC236}">
                <a16:creationId xmlns:a16="http://schemas.microsoft.com/office/drawing/2014/main" id="{A05FFF52-757F-CC16-DBB8-D18012409A76}"/>
              </a:ext>
            </a:extLst>
          </p:cNvPr>
          <p:cNvGraphicFramePr/>
          <p:nvPr>
            <p:extLst>
              <p:ext uri="{D42A27DB-BD31-4B8C-83A1-F6EECF244321}">
                <p14:modId xmlns:p14="http://schemas.microsoft.com/office/powerpoint/2010/main" val="2066075155"/>
              </p:ext>
            </p:extLst>
          </p:nvPr>
        </p:nvGraphicFramePr>
        <p:xfrm>
          <a:off x="1345031" y="2043362"/>
          <a:ext cx="10005564"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1DA6838-1F43-158F-FA42-406C5840A881}"/>
              </a:ext>
            </a:extLst>
          </p:cNvPr>
          <p:cNvSpPr txBox="1"/>
          <p:nvPr/>
        </p:nvSpPr>
        <p:spPr>
          <a:xfrm>
            <a:off x="8465362" y="1699315"/>
            <a:ext cx="69762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37" name="TextBox 36">
            <a:extLst>
              <a:ext uri="{FF2B5EF4-FFF2-40B4-BE49-F238E27FC236}">
                <a16:creationId xmlns:a16="http://schemas.microsoft.com/office/drawing/2014/main" id="{5896AF69-D0C7-4BF2-8FA1-F966EEFE4F04}"/>
              </a:ext>
            </a:extLst>
          </p:cNvPr>
          <p:cNvSpPr txBox="1"/>
          <p:nvPr/>
        </p:nvSpPr>
        <p:spPr>
          <a:xfrm>
            <a:off x="2580357" y="2896084"/>
            <a:ext cx="1250765"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solidFill>
                  <a:srgbClr val="000000"/>
                </a:solidFill>
                <a:latin typeface="Barlow" panose="00000500000000000000" pitchFamily="2" charset="0"/>
              </a:rPr>
              <a:t>79</a:t>
            </a:r>
            <a:r>
              <a:rPr lang="en-IE" sz="1100" b="1" i="0" u="none" strike="noStrike">
                <a:solidFill>
                  <a:srgbClr val="000000"/>
                </a:solidFill>
                <a:effectLst/>
                <a:latin typeface="Barlow" panose="00000500000000000000" pitchFamily="2" charset="0"/>
              </a:rPr>
              <a:t>%</a:t>
            </a:r>
            <a:r>
              <a:rPr lang="en-IE" sz="1100"/>
              <a:t> </a:t>
            </a:r>
          </a:p>
        </p:txBody>
      </p:sp>
      <p:sp>
        <p:nvSpPr>
          <p:cNvPr id="39" name="TextBox 38">
            <a:extLst>
              <a:ext uri="{FF2B5EF4-FFF2-40B4-BE49-F238E27FC236}">
                <a16:creationId xmlns:a16="http://schemas.microsoft.com/office/drawing/2014/main" id="{5D79EF78-FB59-4AA7-962E-8EE154FE91A2}"/>
              </a:ext>
            </a:extLst>
          </p:cNvPr>
          <p:cNvSpPr txBox="1"/>
          <p:nvPr/>
        </p:nvSpPr>
        <p:spPr>
          <a:xfrm>
            <a:off x="2613704" y="4894168"/>
            <a:ext cx="981555" cy="415498"/>
          </a:xfrm>
          <a:prstGeom prst="rect">
            <a:avLst/>
          </a:prstGeom>
          <a:noFill/>
        </p:spPr>
        <p:txBody>
          <a:bodyPr wrap="square">
            <a:spAutoFit/>
          </a:bodyPr>
          <a:lstStyle/>
          <a:p>
            <a:r>
              <a:rPr lang="en-IE" sz="1050" b="1" i="0" u="none" strike="noStrike">
                <a:solidFill>
                  <a:srgbClr val="000000"/>
                </a:solidFill>
                <a:effectLst/>
              </a:rPr>
              <a:t>NET Disagree</a:t>
            </a:r>
          </a:p>
          <a:p>
            <a:r>
              <a:rPr lang="en-IE" sz="1050" b="1">
                <a:solidFill>
                  <a:srgbClr val="000000"/>
                </a:solidFill>
              </a:rPr>
              <a:t>6</a:t>
            </a:r>
            <a:r>
              <a:rPr lang="en-IE" sz="1050" b="1" i="0" u="none" strike="noStrike">
                <a:solidFill>
                  <a:srgbClr val="000000"/>
                </a:solidFill>
                <a:effectLst/>
              </a:rPr>
              <a:t>%</a:t>
            </a:r>
            <a:r>
              <a:rPr lang="en-IE" sz="1050"/>
              <a:t> </a:t>
            </a:r>
          </a:p>
        </p:txBody>
      </p:sp>
      <p:sp>
        <p:nvSpPr>
          <p:cNvPr id="18" name="TextBox 17">
            <a:extLst>
              <a:ext uri="{FF2B5EF4-FFF2-40B4-BE49-F238E27FC236}">
                <a16:creationId xmlns:a16="http://schemas.microsoft.com/office/drawing/2014/main" id="{E593E8EC-4E4B-40F0-88FE-690F8D1BD37D}"/>
              </a:ext>
            </a:extLst>
          </p:cNvPr>
          <p:cNvSpPr txBox="1"/>
          <p:nvPr/>
        </p:nvSpPr>
        <p:spPr>
          <a:xfrm>
            <a:off x="4189829" y="2896084"/>
            <a:ext cx="1250765"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solidFill>
                  <a:srgbClr val="000000"/>
                </a:solidFill>
                <a:latin typeface="Barlow" panose="00000500000000000000" pitchFamily="2" charset="0"/>
              </a:rPr>
              <a:t>77</a:t>
            </a:r>
            <a:r>
              <a:rPr lang="en-IE" sz="1100" b="1" i="0" u="none" strike="noStrike">
                <a:solidFill>
                  <a:srgbClr val="000000"/>
                </a:solidFill>
                <a:effectLst/>
                <a:latin typeface="Barlow" panose="00000500000000000000" pitchFamily="2" charset="0"/>
              </a:rPr>
              <a:t>%</a:t>
            </a:r>
            <a:r>
              <a:rPr lang="en-IE" sz="1100"/>
              <a:t> </a:t>
            </a:r>
          </a:p>
        </p:txBody>
      </p:sp>
      <p:sp>
        <p:nvSpPr>
          <p:cNvPr id="20" name="TextBox 19">
            <a:extLst>
              <a:ext uri="{FF2B5EF4-FFF2-40B4-BE49-F238E27FC236}">
                <a16:creationId xmlns:a16="http://schemas.microsoft.com/office/drawing/2014/main" id="{8E9ADBF2-EF22-4696-BC8A-80C258A57283}"/>
              </a:ext>
            </a:extLst>
          </p:cNvPr>
          <p:cNvSpPr txBox="1"/>
          <p:nvPr/>
        </p:nvSpPr>
        <p:spPr>
          <a:xfrm>
            <a:off x="4175025" y="4894168"/>
            <a:ext cx="1959336" cy="430887"/>
          </a:xfrm>
          <a:prstGeom prst="rect">
            <a:avLst/>
          </a:prstGeom>
          <a:noFill/>
        </p:spPr>
        <p:txBody>
          <a:bodyPr wrap="square">
            <a:spAutoFit/>
          </a:bodyPr>
          <a:lstStyle/>
          <a:p>
            <a:r>
              <a:rPr lang="en-IE" sz="1050" b="1" i="0" u="none" strike="noStrike">
                <a:solidFill>
                  <a:srgbClr val="000000"/>
                </a:solidFill>
                <a:effectLst/>
              </a:rPr>
              <a:t>NET Disagree</a:t>
            </a:r>
          </a:p>
          <a:p>
            <a:r>
              <a:rPr lang="en-IE" sz="1050"/>
              <a:t>6</a:t>
            </a:r>
            <a:r>
              <a:rPr lang="en-IE" sz="1050" b="1" i="0" u="none" strike="noStrike">
                <a:solidFill>
                  <a:srgbClr val="000000"/>
                </a:solidFill>
                <a:effectLst/>
              </a:rPr>
              <a:t>%</a:t>
            </a:r>
            <a:r>
              <a:rPr lang="en-IE" sz="1050"/>
              <a:t> </a:t>
            </a:r>
          </a:p>
        </p:txBody>
      </p:sp>
      <p:sp>
        <p:nvSpPr>
          <p:cNvPr id="27" name="TextBox 26">
            <a:extLst>
              <a:ext uri="{FF2B5EF4-FFF2-40B4-BE49-F238E27FC236}">
                <a16:creationId xmlns:a16="http://schemas.microsoft.com/office/drawing/2014/main" id="{25D71704-BD91-4329-81B9-2EF481FB26CC}"/>
              </a:ext>
            </a:extLst>
          </p:cNvPr>
          <p:cNvSpPr txBox="1"/>
          <p:nvPr/>
        </p:nvSpPr>
        <p:spPr>
          <a:xfrm>
            <a:off x="4212694" y="3467481"/>
            <a:ext cx="1033266" cy="577081"/>
          </a:xfrm>
          <a:prstGeom prst="rect">
            <a:avLst/>
          </a:prstGeom>
          <a:noFill/>
        </p:spPr>
        <p:txBody>
          <a:bodyPr wrap="square" rtlCol="0">
            <a:spAutoFit/>
          </a:bodyPr>
          <a:lstStyle/>
          <a:p>
            <a:r>
              <a:rPr lang="en-IE" sz="1050" i="1"/>
              <a:t>81% for females</a:t>
            </a:r>
          </a:p>
          <a:p>
            <a:r>
              <a:rPr lang="en-IE" sz="1050" i="1"/>
              <a:t>81% for ABC1F</a:t>
            </a:r>
          </a:p>
        </p:txBody>
      </p:sp>
      <p:sp>
        <p:nvSpPr>
          <p:cNvPr id="6" name="TextBox 5">
            <a:extLst>
              <a:ext uri="{FF2B5EF4-FFF2-40B4-BE49-F238E27FC236}">
                <a16:creationId xmlns:a16="http://schemas.microsoft.com/office/drawing/2014/main" id="{982845A5-9EBF-C566-1371-7F1978DAC96F}"/>
              </a:ext>
            </a:extLst>
          </p:cNvPr>
          <p:cNvSpPr txBox="1"/>
          <p:nvPr/>
        </p:nvSpPr>
        <p:spPr>
          <a:xfrm>
            <a:off x="5849150" y="2896084"/>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a:t>
            </a:r>
            <a:r>
              <a:rPr lang="en-IE" sz="1100" b="1">
                <a:solidFill>
                  <a:srgbClr val="000000"/>
                </a:solidFill>
                <a:latin typeface="Barlow" panose="00000500000000000000" pitchFamily="2" charset="0"/>
                <a:ea typeface="Tahoma" panose="020B0604030504040204" pitchFamily="34" charset="0"/>
                <a:cs typeface="Arial" panose="020B0604020202020204" pitchFamily="34" charset="0"/>
              </a:rPr>
              <a:t>5</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28" name="TextBox 27">
            <a:extLst>
              <a:ext uri="{FF2B5EF4-FFF2-40B4-BE49-F238E27FC236}">
                <a16:creationId xmlns:a16="http://schemas.microsoft.com/office/drawing/2014/main" id="{00CBC3E9-C2FE-57EE-9F35-E8EF6F0C9513}"/>
              </a:ext>
            </a:extLst>
          </p:cNvPr>
          <p:cNvSpPr txBox="1"/>
          <p:nvPr/>
        </p:nvSpPr>
        <p:spPr>
          <a:xfrm>
            <a:off x="5846310" y="3471610"/>
            <a:ext cx="1164101" cy="430887"/>
          </a:xfrm>
          <a:prstGeom prst="rect">
            <a:avLst/>
          </a:prstGeom>
          <a:noFill/>
        </p:spPr>
        <p:txBody>
          <a:bodyPr wrap="none" rtlCol="0">
            <a:spAutoFit/>
          </a:bodyPr>
          <a:lstStyle/>
          <a:p>
            <a:r>
              <a:rPr lang="en-IE" sz="1050" i="1"/>
              <a:t>84% for 65+</a:t>
            </a:r>
          </a:p>
          <a:p>
            <a:r>
              <a:rPr lang="en-IE" sz="1050" i="1"/>
              <a:t>78% for ABC1F</a:t>
            </a:r>
          </a:p>
        </p:txBody>
      </p:sp>
      <p:sp>
        <p:nvSpPr>
          <p:cNvPr id="12" name="TextBox 11">
            <a:extLst>
              <a:ext uri="{FF2B5EF4-FFF2-40B4-BE49-F238E27FC236}">
                <a16:creationId xmlns:a16="http://schemas.microsoft.com/office/drawing/2014/main" id="{9536812F-C378-2F43-0F91-8E2367F05928}"/>
              </a:ext>
            </a:extLst>
          </p:cNvPr>
          <p:cNvSpPr txBox="1"/>
          <p:nvPr/>
        </p:nvSpPr>
        <p:spPr>
          <a:xfrm>
            <a:off x="7452575" y="2896084"/>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77</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23" name="TextBox 22">
            <a:extLst>
              <a:ext uri="{FF2B5EF4-FFF2-40B4-BE49-F238E27FC236}">
                <a16:creationId xmlns:a16="http://schemas.microsoft.com/office/drawing/2014/main" id="{B2611212-25F2-8B50-36E5-816C350FF1D2}"/>
              </a:ext>
            </a:extLst>
          </p:cNvPr>
          <p:cNvSpPr txBox="1"/>
          <p:nvPr/>
        </p:nvSpPr>
        <p:spPr>
          <a:xfrm>
            <a:off x="7418967" y="3471610"/>
            <a:ext cx="1164101" cy="430887"/>
          </a:xfrm>
          <a:prstGeom prst="rect">
            <a:avLst/>
          </a:prstGeom>
          <a:noFill/>
        </p:spPr>
        <p:txBody>
          <a:bodyPr wrap="none" rtlCol="0">
            <a:spAutoFit/>
          </a:bodyPr>
          <a:lstStyle/>
          <a:p>
            <a:r>
              <a:rPr lang="en-IE" sz="1050" i="1"/>
              <a:t>83% for 65+</a:t>
            </a:r>
          </a:p>
          <a:p>
            <a:r>
              <a:rPr lang="en-IE" sz="1050" i="1"/>
              <a:t>80% for ABC1F</a:t>
            </a:r>
          </a:p>
        </p:txBody>
      </p:sp>
      <p:sp>
        <p:nvSpPr>
          <p:cNvPr id="17" name="TextBox 16">
            <a:extLst>
              <a:ext uri="{FF2B5EF4-FFF2-40B4-BE49-F238E27FC236}">
                <a16:creationId xmlns:a16="http://schemas.microsoft.com/office/drawing/2014/main" id="{E720F042-A925-3747-2A98-E0230748CFB6}"/>
              </a:ext>
            </a:extLst>
          </p:cNvPr>
          <p:cNvSpPr txBox="1"/>
          <p:nvPr/>
        </p:nvSpPr>
        <p:spPr>
          <a:xfrm>
            <a:off x="9075658" y="2896084"/>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75</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19" name="TextBox 18">
            <a:extLst>
              <a:ext uri="{FF2B5EF4-FFF2-40B4-BE49-F238E27FC236}">
                <a16:creationId xmlns:a16="http://schemas.microsoft.com/office/drawing/2014/main" id="{704B67AD-9047-E13F-E610-67922C08C8F8}"/>
              </a:ext>
            </a:extLst>
          </p:cNvPr>
          <p:cNvSpPr txBox="1"/>
          <p:nvPr/>
        </p:nvSpPr>
        <p:spPr>
          <a:xfrm>
            <a:off x="9075658" y="4894168"/>
            <a:ext cx="1405256" cy="430887"/>
          </a:xfrm>
          <a:prstGeom prst="rect">
            <a:avLst/>
          </a:prstGeom>
          <a:noFill/>
        </p:spPr>
        <p:txBody>
          <a:bodyPr wrap="square">
            <a:spAutoFit/>
          </a:bodyPr>
          <a:lstStyle/>
          <a:p>
            <a:r>
              <a:rPr lang="en-IE" sz="1050" b="1" i="0" u="none" strike="noStrike">
                <a:solidFill>
                  <a:srgbClr val="000000"/>
                </a:solidFill>
                <a:effectLst/>
              </a:rPr>
              <a:t>NET Disagree </a:t>
            </a:r>
          </a:p>
          <a:p>
            <a:r>
              <a:rPr lang="en-IE" sz="1050" b="1"/>
              <a:t>7</a:t>
            </a:r>
            <a:r>
              <a:rPr lang="en-IE" sz="1050" b="1" i="0" u="none" strike="noStrike">
                <a:solidFill>
                  <a:srgbClr val="000000"/>
                </a:solidFill>
                <a:effectLst/>
              </a:rPr>
              <a:t>%</a:t>
            </a:r>
            <a:r>
              <a:rPr lang="en-IE" sz="1050" b="1"/>
              <a:t> </a:t>
            </a:r>
          </a:p>
        </p:txBody>
      </p:sp>
      <p:sp>
        <p:nvSpPr>
          <p:cNvPr id="24" name="TextBox 23">
            <a:extLst>
              <a:ext uri="{FF2B5EF4-FFF2-40B4-BE49-F238E27FC236}">
                <a16:creationId xmlns:a16="http://schemas.microsoft.com/office/drawing/2014/main" id="{16361C3B-B3E0-2C59-E2BB-5D3F2CEF0375}"/>
              </a:ext>
            </a:extLst>
          </p:cNvPr>
          <p:cNvSpPr txBox="1"/>
          <p:nvPr/>
        </p:nvSpPr>
        <p:spPr>
          <a:xfrm>
            <a:off x="9075658" y="3439514"/>
            <a:ext cx="946093" cy="261610"/>
          </a:xfrm>
          <a:prstGeom prst="rect">
            <a:avLst/>
          </a:prstGeom>
          <a:noFill/>
        </p:spPr>
        <p:txBody>
          <a:bodyPr wrap="none" rtlCol="0">
            <a:spAutoFit/>
          </a:bodyPr>
          <a:lstStyle/>
          <a:p>
            <a:r>
              <a:rPr lang="en-IE" sz="1050" i="1"/>
              <a:t>83% for 65+</a:t>
            </a:r>
          </a:p>
        </p:txBody>
      </p:sp>
      <p:sp>
        <p:nvSpPr>
          <p:cNvPr id="25" name="TextBox 24">
            <a:extLst>
              <a:ext uri="{FF2B5EF4-FFF2-40B4-BE49-F238E27FC236}">
                <a16:creationId xmlns:a16="http://schemas.microsoft.com/office/drawing/2014/main" id="{E74C1AE9-ECDB-1097-9A30-6F71FF2A189E}"/>
              </a:ext>
            </a:extLst>
          </p:cNvPr>
          <p:cNvSpPr txBox="1"/>
          <p:nvPr/>
        </p:nvSpPr>
        <p:spPr>
          <a:xfrm>
            <a:off x="5896464" y="4894168"/>
            <a:ext cx="1141783" cy="415498"/>
          </a:xfrm>
          <a:prstGeom prst="rect">
            <a:avLst/>
          </a:prstGeom>
          <a:noFill/>
        </p:spPr>
        <p:txBody>
          <a:bodyPr wrap="square">
            <a:spAutoFit/>
          </a:bodyPr>
          <a:lstStyle/>
          <a:p>
            <a:r>
              <a:rPr lang="en-IE" sz="1050" b="1" i="0" u="none" strike="noStrike">
                <a:solidFill>
                  <a:srgbClr val="000000"/>
                </a:solidFill>
                <a:effectLst/>
              </a:rPr>
              <a:t>NET Disagree </a:t>
            </a:r>
          </a:p>
          <a:p>
            <a:r>
              <a:rPr lang="en-IE" sz="1050" b="1"/>
              <a:t>7</a:t>
            </a:r>
            <a:r>
              <a:rPr lang="en-IE" sz="1050" b="1" i="0" u="none" strike="noStrike">
                <a:solidFill>
                  <a:srgbClr val="000000"/>
                </a:solidFill>
                <a:effectLst/>
              </a:rPr>
              <a:t>%</a:t>
            </a:r>
            <a:r>
              <a:rPr lang="en-IE" sz="1050" b="1"/>
              <a:t> </a:t>
            </a:r>
          </a:p>
        </p:txBody>
      </p:sp>
      <p:sp>
        <p:nvSpPr>
          <p:cNvPr id="9" name="TextBox 8">
            <a:extLst>
              <a:ext uri="{FF2B5EF4-FFF2-40B4-BE49-F238E27FC236}">
                <a16:creationId xmlns:a16="http://schemas.microsoft.com/office/drawing/2014/main" id="{6DF171B6-7F41-A8E4-2735-AC4EE8292860}"/>
              </a:ext>
            </a:extLst>
          </p:cNvPr>
          <p:cNvSpPr txBox="1"/>
          <p:nvPr/>
        </p:nvSpPr>
        <p:spPr>
          <a:xfrm>
            <a:off x="10746323" y="2880695"/>
            <a:ext cx="1505069" cy="430887"/>
          </a:xfrm>
          <a:prstGeom prst="rect">
            <a:avLst/>
          </a:prstGeom>
          <a:noFill/>
        </p:spPr>
        <p:txBody>
          <a:bodyPr wrap="square">
            <a:spAutoFit/>
          </a:bodyPr>
          <a:lstStyle/>
          <a:p>
            <a:r>
              <a:rPr lang="en-IE" sz="1100" b="1" i="0" u="none" strike="noStrike">
                <a:solidFill>
                  <a:srgbClr val="000000"/>
                </a:solidFill>
                <a:effectLst/>
                <a:latin typeface="Barlow" panose="00000500000000000000" pitchFamily="2" charset="0"/>
              </a:rPr>
              <a:t>NET (Agree)</a:t>
            </a:r>
            <a:r>
              <a:rPr lang="en-IE" sz="1100"/>
              <a:t> </a:t>
            </a:r>
          </a:p>
          <a:p>
            <a:r>
              <a:rPr lang="en-IE" sz="1100" b="1">
                <a:latin typeface="Barlow" panose="00000500000000000000" pitchFamily="2" charset="0"/>
                <a:ea typeface="Tahoma" panose="020B0604030504040204" pitchFamily="34" charset="0"/>
                <a:cs typeface="Arial" panose="020B0604020202020204" pitchFamily="34" charset="0"/>
              </a:rPr>
              <a:t>74</a:t>
            </a:r>
            <a:r>
              <a:rPr lang="en-IE" sz="1100" b="1" i="0" u="none" strike="noStrike">
                <a:solidFill>
                  <a:srgbClr val="000000"/>
                </a:solidFill>
                <a:effectLst/>
                <a:latin typeface="Barlow" panose="00000500000000000000" pitchFamily="2" charset="0"/>
                <a:ea typeface="Tahoma" panose="020B0604030504040204" pitchFamily="34" charset="0"/>
                <a:cs typeface="Arial" panose="020B0604020202020204" pitchFamily="34" charset="0"/>
              </a:rPr>
              <a:t>%</a:t>
            </a:r>
            <a:r>
              <a:rPr lang="en-IE" sz="1100"/>
              <a:t> </a:t>
            </a:r>
          </a:p>
        </p:txBody>
      </p:sp>
      <p:sp>
        <p:nvSpPr>
          <p:cNvPr id="11" name="TextBox 10">
            <a:extLst>
              <a:ext uri="{FF2B5EF4-FFF2-40B4-BE49-F238E27FC236}">
                <a16:creationId xmlns:a16="http://schemas.microsoft.com/office/drawing/2014/main" id="{CF469DC5-77BA-A662-7B14-C562B6B57D1D}"/>
              </a:ext>
            </a:extLst>
          </p:cNvPr>
          <p:cNvSpPr txBox="1"/>
          <p:nvPr/>
        </p:nvSpPr>
        <p:spPr>
          <a:xfrm>
            <a:off x="10746323" y="4878779"/>
            <a:ext cx="1405256" cy="430887"/>
          </a:xfrm>
          <a:prstGeom prst="rect">
            <a:avLst/>
          </a:prstGeom>
          <a:noFill/>
        </p:spPr>
        <p:txBody>
          <a:bodyPr wrap="square">
            <a:spAutoFit/>
          </a:bodyPr>
          <a:lstStyle/>
          <a:p>
            <a:r>
              <a:rPr lang="en-IE" sz="1050" b="1" i="0" u="none" strike="noStrike">
                <a:solidFill>
                  <a:srgbClr val="000000"/>
                </a:solidFill>
                <a:effectLst/>
              </a:rPr>
              <a:t>NET Disagree </a:t>
            </a:r>
          </a:p>
          <a:p>
            <a:r>
              <a:rPr lang="en-IE" sz="1050" b="1"/>
              <a:t>8</a:t>
            </a:r>
            <a:r>
              <a:rPr lang="en-IE" sz="1050" b="1" i="0" u="none" strike="noStrike">
                <a:solidFill>
                  <a:srgbClr val="000000"/>
                </a:solidFill>
                <a:effectLst/>
              </a:rPr>
              <a:t>%</a:t>
            </a:r>
            <a:r>
              <a:rPr lang="en-IE" sz="1050" b="1"/>
              <a:t> </a:t>
            </a:r>
          </a:p>
        </p:txBody>
      </p:sp>
      <p:sp>
        <p:nvSpPr>
          <p:cNvPr id="16" name="TextBox 15">
            <a:extLst>
              <a:ext uri="{FF2B5EF4-FFF2-40B4-BE49-F238E27FC236}">
                <a16:creationId xmlns:a16="http://schemas.microsoft.com/office/drawing/2014/main" id="{68EFC9C7-1B72-465A-EC6C-E9E207C6A658}"/>
              </a:ext>
            </a:extLst>
          </p:cNvPr>
          <p:cNvSpPr txBox="1"/>
          <p:nvPr/>
        </p:nvSpPr>
        <p:spPr>
          <a:xfrm>
            <a:off x="10818589" y="3292503"/>
            <a:ext cx="853119" cy="253916"/>
          </a:xfrm>
          <a:prstGeom prst="rect">
            <a:avLst/>
          </a:prstGeom>
          <a:noFill/>
        </p:spPr>
        <p:txBody>
          <a:bodyPr wrap="none" rtlCol="0">
            <a:spAutoFit/>
          </a:bodyPr>
          <a:lstStyle/>
          <a:p>
            <a:r>
              <a:rPr lang="en-IE" sz="1050" i="1"/>
              <a:t>80% for 65+</a:t>
            </a:r>
          </a:p>
        </p:txBody>
      </p:sp>
      <p:sp>
        <p:nvSpPr>
          <p:cNvPr id="22" name="TextBox 21">
            <a:extLst>
              <a:ext uri="{FF2B5EF4-FFF2-40B4-BE49-F238E27FC236}">
                <a16:creationId xmlns:a16="http://schemas.microsoft.com/office/drawing/2014/main" id="{54097536-42D0-261C-D729-08519CA6DCB8}"/>
              </a:ext>
            </a:extLst>
          </p:cNvPr>
          <p:cNvSpPr txBox="1"/>
          <p:nvPr/>
        </p:nvSpPr>
        <p:spPr>
          <a:xfrm>
            <a:off x="10048659" y="1710787"/>
            <a:ext cx="69762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‘25</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- 2002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1193608616"/>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211313"/>
            <a:ext cx="11285432" cy="715669"/>
          </a:xfrm>
        </p:spPr>
        <p:txBody>
          <a:bodyPr lIns="0" tIns="45720" rIns="91440" bIns="45720" anchor="t">
            <a:normAutofit fontScale="90000"/>
          </a:bodyPr>
          <a:lstStyle/>
          <a:p>
            <a:r>
              <a:rPr lang="en-IE" dirty="0">
                <a:solidFill>
                  <a:srgbClr val="00000C"/>
                </a:solidFill>
              </a:rPr>
              <a:t>Level of agreement that </a:t>
            </a:r>
            <a:r>
              <a:rPr lang="en-US" dirty="0">
                <a:solidFill>
                  <a:srgbClr val="00000C"/>
                </a:solidFill>
              </a:rPr>
              <a:t>Overseas aid can help bring about positive change for those living in developing countries x Segments</a:t>
            </a:r>
            <a:endParaRPr lang="en-IE" dirty="0">
              <a:solidFill>
                <a:srgbClr val="00000C"/>
              </a:solidFill>
            </a:endParaRP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926982"/>
            <a:ext cx="9341700" cy="246221"/>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There is no significant movement across the segments</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 however pragmatists </a:t>
            </a:r>
            <a:r>
              <a:rPr kumimoji="0" lang="en-US" sz="1400" i="0" u="none" strike="noStrike" kern="1200" cap="none" spc="0" normalizeH="0" baseline="0" noProof="0" dirty="0" err="1">
                <a:ln>
                  <a:noFill/>
                </a:ln>
                <a:effectLst/>
                <a:uLnTx/>
                <a:uFillTx/>
                <a:latin typeface="Barlow" panose="00000500000000000000" pitchFamily="2" charset="0"/>
                <a:ea typeface="+mn-ea"/>
                <a:cs typeface="Arial" panose="020B0604020202020204" pitchFamily="34" charset="0"/>
              </a:rPr>
              <a:t>sho</a:t>
            </a:r>
            <a:r>
              <a:rPr lang="en-US" sz="1400" dirty="0">
                <a:latin typeface="Barlow" panose="00000500000000000000" pitchFamily="2" charset="0"/>
                <a:cs typeface="Arial" panose="020B0604020202020204" pitchFamily="34" charset="0"/>
              </a:rPr>
              <a:t>w increasing levels of agreement</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t>
            </a:r>
          </a:p>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endPar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18482"/>
            <a:ext cx="10070218" cy="333425"/>
          </a:xfrm>
        </p:spPr>
        <p:txBody>
          <a:bodyPr>
            <a:noAutofit/>
          </a:bodyPr>
          <a:lstStyle/>
          <a:p>
            <a:pPr marL="357188" indent="-357188"/>
            <a:r>
              <a:rPr kumimoji="0" lang="en-US"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years- 2,504 </a:t>
            </a:r>
            <a:endPar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endParaRPr>
          </a:p>
          <a:p>
            <a:pPr marL="357188" indent="-357188"/>
            <a:r>
              <a:rPr lang="en-US" i="0">
                <a:latin typeface="Barlow" panose="00000500000000000000" pitchFamily="2" charset="0"/>
              </a:rPr>
              <a:t>Q.35 Please indicate the extent to which you agree or disagree with the following statement. Overseas aid can help bring about positive change for those living in developing countries.</a:t>
            </a:r>
            <a:endParaRPr lang="en-IE" i="0">
              <a:latin typeface="Barlow" panose="00000500000000000000" pitchFamily="2" charset="0"/>
            </a:endParaRPr>
          </a:p>
        </p:txBody>
      </p:sp>
      <p:grpSp>
        <p:nvGrpSpPr>
          <p:cNvPr id="6" name="Group 5">
            <a:extLst>
              <a:ext uri="{FF2B5EF4-FFF2-40B4-BE49-F238E27FC236}">
                <a16:creationId xmlns:a16="http://schemas.microsoft.com/office/drawing/2014/main" id="{55E1B91F-B994-0991-004D-065DE76EBA79}"/>
              </a:ext>
            </a:extLst>
          </p:cNvPr>
          <p:cNvGrpSpPr/>
          <p:nvPr/>
        </p:nvGrpSpPr>
        <p:grpSpPr>
          <a:xfrm>
            <a:off x="9791700" y="743699"/>
            <a:ext cx="2359232" cy="445924"/>
            <a:chOff x="9641528" y="660370"/>
            <a:chExt cx="2436173" cy="581633"/>
          </a:xfrm>
        </p:grpSpPr>
        <p:sp>
          <p:nvSpPr>
            <p:cNvPr id="8" name="Rectangle 7">
              <a:extLst>
                <a:ext uri="{FF2B5EF4-FFF2-40B4-BE49-F238E27FC236}">
                  <a16:creationId xmlns:a16="http://schemas.microsoft.com/office/drawing/2014/main" id="{0FFD1E43-DD63-111F-2EB8-B1366DFB526D}"/>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9" name="TextBox 8">
              <a:extLst>
                <a:ext uri="{FF2B5EF4-FFF2-40B4-BE49-F238E27FC236}">
                  <a16:creationId xmlns:a16="http://schemas.microsoft.com/office/drawing/2014/main" id="{E5DA677B-9390-6F3B-D657-0DCC102E48BC}"/>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0" name="Rectangle 9">
              <a:extLst>
                <a:ext uri="{FF2B5EF4-FFF2-40B4-BE49-F238E27FC236}">
                  <a16:creationId xmlns:a16="http://schemas.microsoft.com/office/drawing/2014/main" id="{1157FCE1-C158-0AAF-CD39-CEB818EA1287}"/>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46DA1DE4-54A2-F43C-54D0-F2BD1B49A3E4}"/>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2" name="Table 1">
            <a:extLst>
              <a:ext uri="{FF2B5EF4-FFF2-40B4-BE49-F238E27FC236}">
                <a16:creationId xmlns:a16="http://schemas.microsoft.com/office/drawing/2014/main" id="{96719C61-7D89-6EFE-825B-F632A928EB5F}"/>
              </a:ext>
            </a:extLst>
          </p:cNvPr>
          <p:cNvGraphicFramePr>
            <a:graphicFrameLocks noGrp="1"/>
          </p:cNvGraphicFramePr>
          <p:nvPr>
            <p:extLst>
              <p:ext uri="{D42A27DB-BD31-4B8C-83A1-F6EECF244321}">
                <p14:modId xmlns:p14="http://schemas.microsoft.com/office/powerpoint/2010/main" val="3128840640"/>
              </p:ext>
            </p:extLst>
          </p:nvPr>
        </p:nvGraphicFramePr>
        <p:xfrm>
          <a:off x="1046598" y="1888873"/>
          <a:ext cx="10070219" cy="3762089"/>
        </p:xfrm>
        <a:graphic>
          <a:graphicData uri="http://schemas.openxmlformats.org/drawingml/2006/table">
            <a:tbl>
              <a:tblPr/>
              <a:tblGrid>
                <a:gridCol w="2309683">
                  <a:extLst>
                    <a:ext uri="{9D8B030D-6E8A-4147-A177-3AD203B41FA5}">
                      <a16:colId xmlns:a16="http://schemas.microsoft.com/office/drawing/2014/main" val="4051845892"/>
                    </a:ext>
                  </a:extLst>
                </a:gridCol>
                <a:gridCol w="1108648">
                  <a:extLst>
                    <a:ext uri="{9D8B030D-6E8A-4147-A177-3AD203B41FA5}">
                      <a16:colId xmlns:a16="http://schemas.microsoft.com/office/drawing/2014/main" val="1780388573"/>
                    </a:ext>
                  </a:extLst>
                </a:gridCol>
                <a:gridCol w="1108648">
                  <a:extLst>
                    <a:ext uri="{9D8B030D-6E8A-4147-A177-3AD203B41FA5}">
                      <a16:colId xmlns:a16="http://schemas.microsoft.com/office/drawing/2014/main" val="1547868252"/>
                    </a:ext>
                  </a:extLst>
                </a:gridCol>
                <a:gridCol w="1108648">
                  <a:extLst>
                    <a:ext uri="{9D8B030D-6E8A-4147-A177-3AD203B41FA5}">
                      <a16:colId xmlns:a16="http://schemas.microsoft.com/office/drawing/2014/main" val="2282598945"/>
                    </a:ext>
                  </a:extLst>
                </a:gridCol>
                <a:gridCol w="1108648">
                  <a:extLst>
                    <a:ext uri="{9D8B030D-6E8A-4147-A177-3AD203B41FA5}">
                      <a16:colId xmlns:a16="http://schemas.microsoft.com/office/drawing/2014/main" val="2041417444"/>
                    </a:ext>
                  </a:extLst>
                </a:gridCol>
                <a:gridCol w="1108648">
                  <a:extLst>
                    <a:ext uri="{9D8B030D-6E8A-4147-A177-3AD203B41FA5}">
                      <a16:colId xmlns:a16="http://schemas.microsoft.com/office/drawing/2014/main" val="1705200955"/>
                    </a:ext>
                  </a:extLst>
                </a:gridCol>
                <a:gridCol w="1108648">
                  <a:extLst>
                    <a:ext uri="{9D8B030D-6E8A-4147-A177-3AD203B41FA5}">
                      <a16:colId xmlns:a16="http://schemas.microsoft.com/office/drawing/2014/main" val="1282964782"/>
                    </a:ext>
                  </a:extLst>
                </a:gridCol>
                <a:gridCol w="1108648">
                  <a:extLst>
                    <a:ext uri="{9D8B030D-6E8A-4147-A177-3AD203B41FA5}">
                      <a16:colId xmlns:a16="http://schemas.microsoft.com/office/drawing/2014/main" val="1461177911"/>
                    </a:ext>
                  </a:extLst>
                </a:gridCol>
              </a:tblGrid>
              <a:tr h="298945">
                <a:tc rowSpan="2">
                  <a:txBody>
                    <a:bodyPr/>
                    <a:lstStyle/>
                    <a:p>
                      <a:pPr algn="l" fontAlgn="t">
                        <a:buNone/>
                      </a:pPr>
                      <a:r>
                        <a:rPr lang="en-IE" sz="1050" b="0" i="0" u="none" strike="noStrike">
                          <a:effectLst/>
                          <a:latin typeface="Barlow" panose="00000500000000000000" pitchFamily="2" charset="0"/>
                        </a:rPr>
                        <a:t> </a:t>
                      </a:r>
                    </a:p>
                  </a:txBody>
                  <a:tcPr marL="7620" marR="7620" marT="7620" marB="0">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rowSpan="2">
                  <a:txBody>
                    <a:bodyPr/>
                    <a:lstStyle/>
                    <a:p>
                      <a:pPr algn="ctr" rtl="0" fontAlgn="ctr">
                        <a:buNone/>
                      </a:pPr>
                      <a:r>
                        <a:rPr lang="en-IE" sz="1050" b="1" i="0" u="none" strike="noStrike">
                          <a:solidFill>
                            <a:srgbClr val="FFFFFF"/>
                          </a:solidFill>
                          <a:effectLst/>
                          <a:latin typeface="Barlow" panose="00000500000000000000" pitchFamily="2" charset="0"/>
                        </a:rPr>
                        <a:t>Total</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gridSpan="6">
                  <a:txBody>
                    <a:bodyPr/>
                    <a:lstStyle/>
                    <a:p>
                      <a:pPr algn="ctr" rtl="0" fontAlgn="ctr">
                        <a:buNone/>
                      </a:pPr>
                      <a:r>
                        <a:rPr lang="en-IE" sz="1050" b="1" i="0" u="none" strike="noStrike">
                          <a:solidFill>
                            <a:srgbClr val="FFFFFF"/>
                          </a:solidFill>
                          <a:effectLst/>
                          <a:latin typeface="Barlow" panose="00000500000000000000" pitchFamily="2" charset="0"/>
                        </a:rPr>
                        <a:t>Segments</a:t>
                      </a:r>
                    </a:p>
                  </a:txBody>
                  <a:tcPr marL="7620" marR="7620" marT="7620"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103C50"/>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3590034750"/>
                  </a:ext>
                </a:extLst>
              </a:tr>
              <a:tr h="522039">
                <a:tc vMerge="1">
                  <a:txBody>
                    <a:bodyPr/>
                    <a:lstStyle/>
                    <a:p>
                      <a:endParaRPr lang="en-IE"/>
                    </a:p>
                  </a:txBody>
                  <a:tcPr/>
                </a:tc>
                <a:tc vMerge="1">
                  <a:txBody>
                    <a:bodyPr/>
                    <a:lstStyle/>
                    <a:p>
                      <a:endParaRPr lang="en-IE"/>
                    </a:p>
                  </a:txBody>
                  <a:tcPr/>
                </a:tc>
                <a:tc>
                  <a:txBody>
                    <a:bodyPr/>
                    <a:lstStyle/>
                    <a:p>
                      <a:pPr algn="ctr" rtl="0" fontAlgn="ctr">
                        <a:buNone/>
                      </a:pPr>
                      <a:r>
                        <a:rPr lang="en-IE" sz="1050" b="1" i="0" u="none" strike="noStrike">
                          <a:solidFill>
                            <a:srgbClr val="FFFFFF"/>
                          </a:solidFill>
                          <a:effectLst/>
                          <a:latin typeface="Barlow" panose="00000500000000000000" pitchFamily="2" charset="0"/>
                        </a:rPr>
                        <a:t>Multilateralists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Community Champions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Disengaged</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Empathisers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Global Citizens</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dirty="0">
                          <a:solidFill>
                            <a:srgbClr val="FFFFFF"/>
                          </a:solidFill>
                          <a:effectLst/>
                          <a:latin typeface="Barlow" panose="00000500000000000000" pitchFamily="2" charset="0"/>
                        </a:rPr>
                        <a:t>Pragmatists</a:t>
                      </a:r>
                    </a:p>
                  </a:txBody>
                  <a:tcPr marL="7620" marR="7620" marT="7620" marB="0" anchor="ctr">
                    <a:lnL w="12700" cap="flat" cmpd="sng" algn="ctr">
                      <a:solidFill>
                        <a:srgbClr val="FFFFFF"/>
                      </a:solidFill>
                      <a:prstDash val="solid"/>
                      <a:round/>
                      <a:headEnd type="none" w="med" len="med"/>
                      <a:tailEnd type="none" w="med" len="med"/>
                    </a:lnL>
                    <a:lnR>
                      <a:noFill/>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extLst>
                  <a:ext uri="{0D108BD9-81ED-4DB2-BD59-A6C34878D82A}">
                    <a16:rowId xmlns:a16="http://schemas.microsoft.com/office/drawing/2014/main" val="3838762677"/>
                  </a:ext>
                </a:extLst>
              </a:tr>
              <a:tr h="288268">
                <a:tc>
                  <a:txBody>
                    <a:bodyPr/>
                    <a:lstStyle/>
                    <a:p>
                      <a:pPr algn="l" rtl="0" fontAlgn="t">
                        <a:buNone/>
                      </a:pPr>
                      <a:r>
                        <a:rPr lang="en-IE" sz="1050" b="1" i="1" u="none" strike="noStrike">
                          <a:solidFill>
                            <a:srgbClr val="000000"/>
                          </a:solidFill>
                          <a:effectLst/>
                          <a:latin typeface="Barlow" panose="00000500000000000000" pitchFamily="2" charset="0"/>
                        </a:rPr>
                        <a:t>Base:</a:t>
                      </a:r>
                    </a:p>
                  </a:txBody>
                  <a:tcPr marL="7620" marR="7620" marT="762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2002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397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169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497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350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272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6183140"/>
                  </a:ext>
                </a:extLst>
              </a:tr>
              <a:tr h="234885">
                <a:tc>
                  <a:txBody>
                    <a:bodyPr/>
                    <a:lstStyle/>
                    <a:p>
                      <a:pPr algn="l" fontAlgn="t">
                        <a:buNone/>
                      </a:pPr>
                      <a:r>
                        <a:rPr lang="en-IE" sz="1050" b="0" i="0" u="none" strike="noStrike" dirty="0">
                          <a:solidFill>
                            <a:srgbClr val="000000"/>
                          </a:solidFill>
                          <a:effectLst/>
                          <a:latin typeface="Barlow" panose="00000500000000000000"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7620" marR="7620" marT="7620"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5900511"/>
                  </a:ext>
                </a:extLst>
              </a:tr>
              <a:tr h="234885">
                <a:tc>
                  <a:txBody>
                    <a:bodyPr/>
                    <a:lstStyle/>
                    <a:p>
                      <a:pPr algn="l" fontAlgn="t">
                        <a:buNone/>
                      </a:pPr>
                      <a:r>
                        <a:rPr lang="en-IE" sz="1050" b="0" i="0" u="none" strike="noStrike" dirty="0">
                          <a:solidFill>
                            <a:srgbClr val="000000"/>
                          </a:solidFill>
                          <a:effectLst/>
                          <a:latin typeface="Barlow" panose="00000500000000000000" pitchFamily="2" charset="0"/>
                        </a:rPr>
                        <a:t>Strongly agree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33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53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6</a:t>
                      </a:r>
                    </a:p>
                  </a:txBody>
                  <a:tcPr marL="9525" marR="9525" marT="9525" marB="0" anchor="ctr">
                    <a:lnL>
                      <a:noFill/>
                    </a:lnL>
                    <a:lnR>
                      <a:noFill/>
                    </a:lnR>
                    <a:lnT>
                      <a:noFill/>
                    </a:lnT>
                    <a:lnB>
                      <a:noFill/>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29</a:t>
                      </a:r>
                    </a:p>
                  </a:txBody>
                  <a:tcPr marL="9525" marR="9525" marT="9525" marB="0" anchor="ctr">
                    <a:lnL>
                      <a:noFill/>
                    </a:lnL>
                    <a:lnR>
                      <a:noFill/>
                    </a:lnR>
                    <a:lnT>
                      <a:noFill/>
                    </a:lnT>
                    <a:lnB>
                      <a:noFill/>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40</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31</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204408958"/>
                  </a:ext>
                </a:extLst>
              </a:tr>
              <a:tr h="234885">
                <a:tc>
                  <a:txBody>
                    <a:bodyPr/>
                    <a:lstStyle/>
                    <a:p>
                      <a:pPr algn="l" fontAlgn="t">
                        <a:buNone/>
                      </a:pPr>
                      <a:r>
                        <a:rPr lang="en-IE" sz="1050" b="0" i="0" u="none" strike="noStrike">
                          <a:solidFill>
                            <a:srgbClr val="000000"/>
                          </a:solidFill>
                          <a:effectLst/>
                          <a:latin typeface="Barlow" panose="00000500000000000000" pitchFamily="2" charset="0"/>
                        </a:rPr>
                        <a:t>Agree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40</a:t>
                      </a:r>
                    </a:p>
                  </a:txBody>
                  <a:tcPr marL="9525" marR="9525" marT="9525" marB="0" anchor="ctr">
                    <a:lnL>
                      <a:noFill/>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29</a:t>
                      </a:r>
                    </a:p>
                  </a:txBody>
                  <a:tcPr marL="9525" marR="9525" marT="9525" marB="0" anchor="ctr">
                    <a:lnL>
                      <a:noFill/>
                    </a:lnL>
                    <a:lnR>
                      <a:noFill/>
                    </a:lnR>
                    <a:lnT>
                      <a:noFill/>
                    </a:lnT>
                    <a:lnB>
                      <a:noFill/>
                    </a:lnB>
                    <a:solidFill>
                      <a:srgbClr val="FFB3B5"/>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53</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40</a:t>
                      </a:r>
                    </a:p>
                  </a:txBody>
                  <a:tcPr marL="9525" marR="9525" marT="9525" marB="0" anchor="ctr">
                    <a:lnL>
                      <a:noFill/>
                    </a:lnL>
                    <a:lnR>
                      <a:noFill/>
                    </a:lnR>
                    <a:lnT>
                      <a:noFill/>
                    </a:lnT>
                    <a:lnB>
                      <a:noFill/>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54</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97538020"/>
                  </a:ext>
                </a:extLst>
              </a:tr>
              <a:tr h="234885">
                <a:tc>
                  <a:txBody>
                    <a:bodyPr/>
                    <a:lstStyle/>
                    <a:p>
                      <a:pPr algn="l" fontAlgn="t">
                        <a:buNone/>
                      </a:pPr>
                      <a:r>
                        <a:rPr lang="en-IE" sz="1050" b="0" i="0" u="none" strike="noStrike">
                          <a:solidFill>
                            <a:srgbClr val="000000"/>
                          </a:solidFill>
                          <a:effectLst/>
                          <a:latin typeface="Barlow" panose="00000500000000000000" pitchFamily="2" charset="0"/>
                        </a:rPr>
                        <a:t>Neither agree nor disagree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19</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7</a:t>
                      </a:r>
                    </a:p>
                  </a:txBody>
                  <a:tcPr marL="9525" marR="9525" marT="9525" marB="0" anchor="ctr">
                    <a:lnL>
                      <a:noFill/>
                    </a:lnL>
                    <a:lnR>
                      <a:noFill/>
                    </a:lnR>
                    <a:lnT>
                      <a:noFill/>
                    </a:lnT>
                    <a:lnB>
                      <a:noFill/>
                    </a:lnB>
                    <a:solidFill>
                      <a:srgbClr val="FFB3B5"/>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31</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15</a:t>
                      </a:r>
                    </a:p>
                  </a:txBody>
                  <a:tcPr marL="9525" marR="9525" marT="9525" marB="0" anchor="ctr">
                    <a:lnL>
                      <a:noFill/>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12</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288772480"/>
                  </a:ext>
                </a:extLst>
              </a:tr>
              <a:tr h="234885">
                <a:tc>
                  <a:txBody>
                    <a:bodyPr/>
                    <a:lstStyle/>
                    <a:p>
                      <a:pPr algn="l" fontAlgn="t">
                        <a:buNone/>
                      </a:pPr>
                      <a:r>
                        <a:rPr lang="en-IE" sz="1050" b="0" i="0" u="none" strike="noStrike" dirty="0">
                          <a:solidFill>
                            <a:srgbClr val="000000"/>
                          </a:solidFill>
                          <a:effectLst/>
                          <a:latin typeface="Barlow" panose="00000500000000000000" pitchFamily="2" charset="0"/>
                        </a:rPr>
                        <a:t>Disagree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3</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a:t>
                      </a:r>
                    </a:p>
                  </a:txBody>
                  <a:tcPr marL="9525" marR="9525" marT="9525" marB="0" anchor="ctr">
                    <a:lnL>
                      <a:noFill/>
                    </a:lnL>
                    <a:lnR>
                      <a:noFill/>
                    </a:lnR>
                    <a:lnT>
                      <a:noFill/>
                    </a:lnT>
                    <a:lnB>
                      <a:noFill/>
                    </a:lnB>
                    <a:no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16</a:t>
                      </a:r>
                    </a:p>
                  </a:txBody>
                  <a:tcPr marL="9525" marR="9525" marT="9525" marB="0" anchor="ctr">
                    <a:lnL>
                      <a:noFill/>
                    </a:lnL>
                    <a:lnR>
                      <a:noFill/>
                    </a:lnR>
                    <a:lnT>
                      <a:noFill/>
                    </a:lnT>
                    <a:lnB>
                      <a:noFill/>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a:noFill/>
                    </a:lnR>
                    <a:lnT>
                      <a:noFill/>
                    </a:lnT>
                    <a:lnB>
                      <a:noFill/>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a:noFill/>
                    </a:lnR>
                    <a:lnT>
                      <a:noFill/>
                    </a:lnT>
                    <a:lnB>
                      <a:noFill/>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3</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38707516"/>
                  </a:ext>
                </a:extLst>
              </a:tr>
              <a:tr h="294675">
                <a:tc>
                  <a:txBody>
                    <a:bodyPr/>
                    <a:lstStyle/>
                    <a:p>
                      <a:pPr algn="l" fontAlgn="t">
                        <a:buNone/>
                      </a:pPr>
                      <a:r>
                        <a:rPr lang="en-IE" sz="1050" b="0" i="0" u="none" strike="noStrike">
                          <a:solidFill>
                            <a:srgbClr val="000000"/>
                          </a:solidFill>
                          <a:effectLst/>
                          <a:latin typeface="Barlow" panose="00000500000000000000" pitchFamily="2" charset="0"/>
                        </a:rPr>
                        <a:t>Strongly disagree</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a:noFill/>
                    </a:lnR>
                    <a:lnT>
                      <a:noFill/>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a:noFill/>
                    </a:lnR>
                    <a:lnT>
                      <a:noFill/>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18</a:t>
                      </a:r>
                    </a:p>
                  </a:txBody>
                  <a:tcPr marL="9525" marR="9525" marT="9525" marB="0" anchor="ctr">
                    <a:lnL>
                      <a:noFill/>
                    </a:lnL>
                    <a:lnR>
                      <a:noFill/>
                    </a:lnR>
                    <a:lnT>
                      <a:noFill/>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a:noFill/>
                    </a:lnR>
                    <a:lnT>
                      <a:noFill/>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a:t>
                      </a:r>
                    </a:p>
                  </a:txBody>
                  <a:tcPr marL="9525" marR="9525" marT="9525" marB="0" anchor="ctr">
                    <a:lnL>
                      <a:noFill/>
                    </a:lnL>
                    <a:lnR>
                      <a:noFill/>
                    </a:lnR>
                    <a:lnT>
                      <a:noFill/>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a:t>
                      </a:r>
                      <a:endParaRPr lang="en-IE" sz="1050" b="0" i="0" u="none" strike="noStrike" kern="1200" dirty="0">
                        <a:solidFill>
                          <a:srgbClr val="000000"/>
                        </a:solidFill>
                        <a:effectLst/>
                        <a:latin typeface="Barlow" panose="00000500000000000000" pitchFamily="2" charset="0"/>
                        <a:ea typeface="+mn-ea"/>
                        <a:cs typeface="+mn-cs"/>
                      </a:endParaRP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chemeClr val="tx1">
                          <a:lumMod val="65000"/>
                          <a:lumOff val="35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3186332083"/>
                  </a:ext>
                </a:extLst>
              </a:tr>
              <a:tr h="245561">
                <a:tc>
                  <a:txBody>
                    <a:bodyPr/>
                    <a:lstStyle/>
                    <a:p>
                      <a:pPr algn="l" fontAlgn="t">
                        <a:buNone/>
                      </a:pPr>
                      <a:r>
                        <a:rPr lang="en-IE" sz="1050" b="1" i="0" u="none" strike="noStrike">
                          <a:solidFill>
                            <a:srgbClr val="000000"/>
                          </a:solidFill>
                          <a:effectLst/>
                          <a:latin typeface="Barlow" panose="00000500000000000000" pitchFamily="2" charset="0"/>
                        </a:rPr>
                        <a:t>NET (Agree) Aug 2025</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1" i="0" u="none" strike="noStrike">
                          <a:solidFill>
                            <a:srgbClr val="000000"/>
                          </a:solidFill>
                          <a:effectLst/>
                          <a:latin typeface="Barlow" panose="00000500000000000000" pitchFamily="2" charset="0"/>
                        </a:rPr>
                        <a:t>74</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1" i="0" u="none" strike="noStrike" kern="1200">
                          <a:solidFill>
                            <a:srgbClr val="000000"/>
                          </a:solidFill>
                          <a:effectLst/>
                          <a:latin typeface="Barlow" panose="00000500000000000000" pitchFamily="2" charset="0"/>
                          <a:ea typeface="+mn-ea"/>
                          <a:cs typeface="+mn-cs"/>
                        </a:rPr>
                        <a:t>77</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1" i="0" u="none" strike="noStrike" kern="1200" dirty="0">
                          <a:solidFill>
                            <a:srgbClr val="000000"/>
                          </a:solidFill>
                          <a:effectLst/>
                          <a:latin typeface="Barlow" panose="00000500000000000000" pitchFamily="2" charset="0"/>
                          <a:ea typeface="+mn-ea"/>
                          <a:cs typeface="+mn-cs"/>
                        </a:rPr>
                        <a:t>93</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1" i="0" u="none" strike="noStrike" kern="1200">
                          <a:solidFill>
                            <a:srgbClr val="000000"/>
                          </a:solidFill>
                          <a:effectLst/>
                          <a:latin typeface="Barlow" panose="00000500000000000000" pitchFamily="2" charset="0"/>
                          <a:ea typeface="+mn-ea"/>
                          <a:cs typeface="+mn-cs"/>
                        </a:rPr>
                        <a:t>36</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1" i="0" u="none" strike="noStrike" kern="1200" dirty="0">
                          <a:solidFill>
                            <a:srgbClr val="000000"/>
                          </a:solidFill>
                          <a:effectLst/>
                          <a:latin typeface="Barlow" panose="00000500000000000000" pitchFamily="2" charset="0"/>
                          <a:ea typeface="+mn-ea"/>
                          <a:cs typeface="+mn-cs"/>
                        </a:rPr>
                        <a:t>82</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1" i="0" u="none" strike="noStrike" kern="1200">
                          <a:solidFill>
                            <a:srgbClr val="000000"/>
                          </a:solidFill>
                          <a:effectLst/>
                          <a:latin typeface="Barlow" panose="00000500000000000000" pitchFamily="2" charset="0"/>
                          <a:ea typeface="+mn-ea"/>
                          <a:cs typeface="+mn-cs"/>
                        </a:rPr>
                        <a:t>81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1" i="0" u="none" strike="noStrike" kern="1200">
                          <a:solidFill>
                            <a:srgbClr val="000000"/>
                          </a:solidFill>
                          <a:effectLst/>
                          <a:latin typeface="Barlow" panose="00000500000000000000" pitchFamily="2" charset="0"/>
                          <a:ea typeface="+mn-ea"/>
                          <a:cs typeface="+mn-cs"/>
                        </a:rPr>
                        <a:t>85</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4070546788"/>
                  </a:ext>
                </a:extLst>
              </a:tr>
              <a:tr h="312534">
                <a:tc>
                  <a:txBody>
                    <a:bodyPr/>
                    <a:lstStyle/>
                    <a:p>
                      <a:pPr algn="l" rtl="0" fontAlgn="t">
                        <a:buNone/>
                      </a:pPr>
                      <a:r>
                        <a:rPr lang="en-IE" sz="1050" b="1" i="0" u="none" strike="noStrike">
                          <a:solidFill>
                            <a:srgbClr val="000000"/>
                          </a:solidFill>
                          <a:effectLst/>
                          <a:latin typeface="Barlow" panose="00000500000000000000" pitchFamily="2" charset="0"/>
                        </a:rPr>
                        <a:t>NET (Agree) Aug 2024</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t">
                        <a:buNone/>
                      </a:pPr>
                      <a:r>
                        <a:rPr lang="en-IE" sz="1050" b="1" i="0" u="none" strike="noStrike" dirty="0">
                          <a:solidFill>
                            <a:srgbClr val="000000"/>
                          </a:solidFill>
                          <a:effectLst/>
                          <a:latin typeface="Barlow" panose="00000500000000000000" pitchFamily="2" charset="0"/>
                        </a:rPr>
                        <a:t>75</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t">
                        <a:buNone/>
                      </a:pPr>
                      <a:r>
                        <a:rPr lang="en-IE" sz="1050" b="1" i="0" u="none" strike="noStrike" dirty="0">
                          <a:solidFill>
                            <a:srgbClr val="000000"/>
                          </a:solidFill>
                          <a:effectLst/>
                          <a:latin typeface="Barlow" panose="00000500000000000000" pitchFamily="2" charset="0"/>
                        </a:rPr>
                        <a:t>80</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94</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a:solidFill>
                            <a:srgbClr val="000000"/>
                          </a:solidFill>
                          <a:effectLst/>
                          <a:latin typeface="Barlow" panose="00000500000000000000" pitchFamily="2" charset="0"/>
                        </a:rPr>
                        <a:t>38</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81</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a:solidFill>
                            <a:srgbClr val="000000"/>
                          </a:solidFill>
                          <a:effectLst/>
                          <a:latin typeface="Barlow" panose="00000500000000000000" pitchFamily="2" charset="0"/>
                        </a:rPr>
                        <a:t>81</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a:solidFill>
                            <a:srgbClr val="000000"/>
                          </a:solidFill>
                          <a:effectLst/>
                          <a:latin typeface="Barlow" panose="00000500000000000000" pitchFamily="2" charset="0"/>
                        </a:rPr>
                        <a:t>81</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840105892"/>
                  </a:ext>
                </a:extLst>
              </a:tr>
              <a:tr h="333522">
                <a:tc>
                  <a:txBody>
                    <a:bodyPr/>
                    <a:lstStyle/>
                    <a:p>
                      <a:pPr algn="l" rtl="0" fontAlgn="t">
                        <a:buNone/>
                      </a:pPr>
                      <a:r>
                        <a:rPr lang="en-IE" sz="1050" b="1" i="0" u="none" strike="noStrike">
                          <a:solidFill>
                            <a:srgbClr val="000000"/>
                          </a:solidFill>
                          <a:effectLst/>
                          <a:latin typeface="Barlow" panose="00000500000000000000" pitchFamily="2" charset="0"/>
                        </a:rPr>
                        <a:t>NET (Agree) Nov 2023</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t">
                        <a:buNone/>
                      </a:pPr>
                      <a:r>
                        <a:rPr lang="en-IE" sz="1050" b="1" i="0" u="none" strike="noStrike">
                          <a:solidFill>
                            <a:srgbClr val="000000"/>
                          </a:solidFill>
                          <a:effectLst/>
                          <a:latin typeface="Barlow" panose="00000500000000000000" pitchFamily="2" charset="0"/>
                        </a:rPr>
                        <a:t>77</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t">
                        <a:buNone/>
                      </a:pPr>
                      <a:r>
                        <a:rPr lang="en-IE" sz="1050" b="1" i="0" u="none" strike="noStrike" dirty="0">
                          <a:solidFill>
                            <a:srgbClr val="000000"/>
                          </a:solidFill>
                          <a:effectLst/>
                          <a:latin typeface="Barlow" panose="00000500000000000000" pitchFamily="2" charset="0"/>
                        </a:rPr>
                        <a:t>83</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95</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a:solidFill>
                            <a:srgbClr val="000000"/>
                          </a:solidFill>
                          <a:effectLst/>
                          <a:latin typeface="Barlow" panose="00000500000000000000" pitchFamily="2" charset="0"/>
                        </a:rPr>
                        <a:t>38</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81</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82</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84</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944148665"/>
                  </a:ext>
                </a:extLst>
              </a:tr>
              <a:tr h="292120">
                <a:tc>
                  <a:txBody>
                    <a:bodyPr/>
                    <a:lstStyle/>
                    <a:p>
                      <a:pPr algn="l" rtl="0" fontAlgn="t">
                        <a:buNone/>
                      </a:pPr>
                      <a:r>
                        <a:rPr lang="en-IE" sz="1050" b="1" i="0" u="none" strike="noStrike" dirty="0">
                          <a:solidFill>
                            <a:srgbClr val="000000"/>
                          </a:solidFill>
                          <a:effectLst/>
                          <a:latin typeface="Barlow" panose="00000500000000000000" pitchFamily="2" charset="0"/>
                        </a:rPr>
                        <a:t> NET (Agree) Nov 2022</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t">
                        <a:buNone/>
                      </a:pPr>
                      <a:r>
                        <a:rPr lang="en-IE" sz="1050" b="1" i="0" u="none" strike="noStrike">
                          <a:solidFill>
                            <a:srgbClr val="000000"/>
                          </a:solidFill>
                          <a:effectLst/>
                          <a:latin typeface="Barlow" panose="00000500000000000000" pitchFamily="2" charset="0"/>
                        </a:rPr>
                        <a:t>75</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rtl="0" fontAlgn="t">
                        <a:buNone/>
                      </a:pPr>
                      <a:r>
                        <a:rPr lang="en-IE" sz="1050" b="1" i="0" u="none" strike="noStrike" dirty="0">
                          <a:solidFill>
                            <a:srgbClr val="000000"/>
                          </a:solidFill>
                          <a:effectLst/>
                          <a:latin typeface="Barlow" panose="00000500000000000000" pitchFamily="2" charset="0"/>
                        </a:rPr>
                        <a:t>82</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94</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34</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79</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80</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rtl="0" fontAlgn="t">
                        <a:buNone/>
                      </a:pPr>
                      <a:r>
                        <a:rPr lang="en-IE" sz="1050" b="1" i="0" u="none" strike="noStrike" dirty="0">
                          <a:solidFill>
                            <a:srgbClr val="000000"/>
                          </a:solidFill>
                          <a:effectLst/>
                          <a:latin typeface="Barlow" panose="00000500000000000000" pitchFamily="2" charset="0"/>
                        </a:rPr>
                        <a:t>79</a:t>
                      </a:r>
                    </a:p>
                  </a:txBody>
                  <a:tcPr marL="7620" marR="7620" marT="7620"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extLst>
                  <a:ext uri="{0D108BD9-81ED-4DB2-BD59-A6C34878D82A}">
                    <a16:rowId xmlns:a16="http://schemas.microsoft.com/office/drawing/2014/main" val="2323158944"/>
                  </a:ext>
                </a:extLst>
              </a:tr>
            </a:tbl>
          </a:graphicData>
        </a:graphic>
      </p:graphicFrame>
    </p:spTree>
    <p:extLst>
      <p:ext uri="{BB962C8B-B14F-4D97-AF65-F5344CB8AC3E}">
        <p14:creationId xmlns:p14="http://schemas.microsoft.com/office/powerpoint/2010/main" val="3633456799"/>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9D20A72-998B-C627-4C9C-EE0CCBC7A5B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49999" y="84447"/>
            <a:ext cx="11285432" cy="715669"/>
          </a:xfrm>
        </p:spPr>
        <p:txBody>
          <a:bodyPr lIns="0" tIns="45720" rIns="91440" bIns="45720" anchor="t">
            <a:noAutofit/>
          </a:bodyPr>
          <a:lstStyle/>
          <a:p>
            <a:br>
              <a:rPr lang="en-IE"/>
            </a:br>
            <a:r>
              <a:rPr lang="en-IE"/>
              <a:t>Actions taken in relation to global poverty &amp; development in past 12 months</a:t>
            </a:r>
          </a:p>
        </p:txBody>
      </p:sp>
      <p:sp>
        <p:nvSpPr>
          <p:cNvPr id="15" name="Text Placeholder 2">
            <a:extLst>
              <a:ext uri="{FF2B5EF4-FFF2-40B4-BE49-F238E27FC236}">
                <a16:creationId xmlns:a16="http://schemas.microsoft.com/office/drawing/2014/main" id="{DA1B8953-0645-301C-B806-31C07E8340E7}"/>
              </a:ext>
            </a:extLst>
          </p:cNvPr>
          <p:cNvSpPr>
            <a:spLocks noGrp="1"/>
          </p:cNvSpPr>
          <p:nvPr>
            <p:ph type="body" sz="quarter" idx="15"/>
          </p:nvPr>
        </p:nvSpPr>
        <p:spPr/>
        <p:txBody>
          <a:bodyPr lIns="0">
            <a:no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There has been no significant movement in terms of actions taken. Cited donations remain the most cited,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however this continues to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decline </a:t>
            </a: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year-on-year</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49999" y="6054900"/>
            <a:ext cx="10017976" cy="348813"/>
          </a:xfrm>
        </p:spPr>
        <p:txBody>
          <a:bodyPr>
            <a:noAutofit/>
          </a:bodyPr>
          <a:lstStyle/>
          <a:p>
            <a:pPr>
              <a:lnSpc>
                <a:spcPct val="100000"/>
              </a:lnSpc>
              <a:spcAft>
                <a:spcPts val="0"/>
              </a:spcAft>
            </a:pPr>
            <a:r>
              <a:rPr kumimoji="0" lang="en-US" sz="9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a:t>
            </a:r>
            <a:r>
              <a:rPr lang="en-US" sz="900" dirty="0">
                <a:latin typeface="Barlow" panose="00000500000000000000" pitchFamily="2" charset="0"/>
                <a:cs typeface="Arial" panose="020B0604020202020204" pitchFamily="34" charset="0"/>
              </a:rPr>
              <a:t>; </a:t>
            </a:r>
            <a:r>
              <a:rPr kumimoji="0" lang="en-US" sz="900" b="0" i="0" u="none" strike="noStrike" kern="1200" cap="none" spc="0" normalizeH="0" baseline="0" noProof="0">
                <a:ln>
                  <a:noFill/>
                </a:ln>
                <a:effectLst/>
                <a:uLnTx/>
                <a:uFillTx/>
                <a:latin typeface="Barlow" panose="00000500000000000000" pitchFamily="2" charset="0"/>
                <a:cs typeface="Arial" panose="020B0604020202020204" pitchFamily="34" charset="0"/>
              </a:rPr>
              <a:t>Nov 23 N – 2,515, Nov 22 N – 2501; Dec 21 N – 2,026; Feb 21 N – 3,008)</a:t>
            </a:r>
          </a:p>
          <a:p>
            <a:pPr>
              <a:lnSpc>
                <a:spcPct val="100000"/>
              </a:lnSpc>
              <a:spcAft>
                <a:spcPts val="0"/>
              </a:spcAft>
            </a:pPr>
            <a:r>
              <a:rPr lang="en-US" sz="900">
                <a:latin typeface="Barlow" panose="00000500000000000000" pitchFamily="2" charset="0"/>
              </a:rPr>
              <a:t>Q.37 Thinking about global poverty and development, which of the following have you done, if any, in the past 12 months? - Volunteered for a development </a:t>
            </a:r>
            <a:r>
              <a:rPr lang="en-US" sz="900" err="1">
                <a:latin typeface="Barlow" panose="00000500000000000000" pitchFamily="2" charset="0"/>
              </a:rPr>
              <a:t>organisation</a:t>
            </a:r>
            <a:r>
              <a:rPr lang="en-US" sz="900">
                <a:latin typeface="Barlow" panose="00000500000000000000" pitchFamily="2" charset="0"/>
              </a:rPr>
              <a:t> working on the issue, whether in Ireland or abroad</a:t>
            </a:r>
            <a:endParaRPr lang="en-IE" sz="900">
              <a:latin typeface="Barlow" panose="00000500000000000000" pitchFamily="2" charset="0"/>
            </a:endParaRPr>
          </a:p>
        </p:txBody>
      </p:sp>
      <p:graphicFrame>
        <p:nvGraphicFramePr>
          <p:cNvPr id="2" name="Chart 1">
            <a:extLst>
              <a:ext uri="{FF2B5EF4-FFF2-40B4-BE49-F238E27FC236}">
                <a16:creationId xmlns:a16="http://schemas.microsoft.com/office/drawing/2014/main" id="{5E5337CE-0612-B091-642F-A1DA5853C213}"/>
              </a:ext>
            </a:extLst>
          </p:cNvPr>
          <p:cNvGraphicFramePr/>
          <p:nvPr>
            <p:extLst>
              <p:ext uri="{D42A27DB-BD31-4B8C-83A1-F6EECF244321}">
                <p14:modId xmlns:p14="http://schemas.microsoft.com/office/powerpoint/2010/main" val="1568031607"/>
              </p:ext>
            </p:extLst>
          </p:nvPr>
        </p:nvGraphicFramePr>
        <p:xfrm>
          <a:off x="1333265" y="1592153"/>
          <a:ext cx="9612609" cy="4432728"/>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a:extLst>
              <a:ext uri="{FF2B5EF4-FFF2-40B4-BE49-F238E27FC236}">
                <a16:creationId xmlns:a16="http://schemas.microsoft.com/office/drawing/2014/main" id="{8289DE2D-0881-E119-A575-976A2ECC248E}"/>
              </a:ext>
            </a:extLst>
          </p:cNvPr>
          <p:cNvCxnSpPr/>
          <p:nvPr/>
        </p:nvCxnSpPr>
        <p:spPr>
          <a:xfrm flipV="1">
            <a:off x="10297046" y="3487344"/>
            <a:ext cx="0" cy="3291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EFD3304-0879-5EC3-D517-380F7AED6215}"/>
              </a:ext>
            </a:extLst>
          </p:cNvPr>
          <p:cNvSpPr txBox="1"/>
          <p:nvPr/>
        </p:nvSpPr>
        <p:spPr>
          <a:xfrm>
            <a:off x="9416036" y="2908235"/>
            <a:ext cx="1681871" cy="461665"/>
          </a:xfrm>
          <a:prstGeom prst="rect">
            <a:avLst/>
          </a:prstGeom>
          <a:solidFill>
            <a:schemeClr val="bg1">
              <a:lumMod val="85000"/>
            </a:schemeClr>
          </a:solidFill>
        </p:spPr>
        <p:txBody>
          <a:bodyPr wrap="none" rtlCol="0">
            <a:spAutoFit/>
          </a:bodyPr>
          <a:lstStyle/>
          <a:p>
            <a:r>
              <a:rPr lang="en-IE" sz="1200"/>
              <a:t>31% of 18-24 year olds</a:t>
            </a:r>
          </a:p>
          <a:p>
            <a:r>
              <a:rPr lang="en-IE" sz="1200"/>
              <a:t>23% of 25-34 year olds</a:t>
            </a:r>
          </a:p>
        </p:txBody>
      </p:sp>
      <p:cxnSp>
        <p:nvCxnSpPr>
          <p:cNvPr id="10" name="Straight Arrow Connector 9">
            <a:extLst>
              <a:ext uri="{FF2B5EF4-FFF2-40B4-BE49-F238E27FC236}">
                <a16:creationId xmlns:a16="http://schemas.microsoft.com/office/drawing/2014/main" id="{CFD98239-AFCF-3ED3-3F04-CC332A6EB0B0}"/>
              </a:ext>
            </a:extLst>
          </p:cNvPr>
          <p:cNvCxnSpPr/>
          <p:nvPr/>
        </p:nvCxnSpPr>
        <p:spPr>
          <a:xfrm flipV="1">
            <a:off x="7194921" y="3651936"/>
            <a:ext cx="0" cy="3291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53DD34D-CA57-C935-EB18-2BA7422FD4EC}"/>
              </a:ext>
            </a:extLst>
          </p:cNvPr>
          <p:cNvSpPr txBox="1"/>
          <p:nvPr/>
        </p:nvSpPr>
        <p:spPr>
          <a:xfrm>
            <a:off x="6365206" y="2932752"/>
            <a:ext cx="1659429" cy="646331"/>
          </a:xfrm>
          <a:prstGeom prst="rect">
            <a:avLst/>
          </a:prstGeom>
          <a:solidFill>
            <a:schemeClr val="bg1">
              <a:lumMod val="85000"/>
            </a:schemeClr>
          </a:solidFill>
        </p:spPr>
        <p:txBody>
          <a:bodyPr wrap="none" rtlCol="0">
            <a:spAutoFit/>
          </a:bodyPr>
          <a:lstStyle/>
          <a:p>
            <a:r>
              <a:rPr lang="en-IE" sz="1200"/>
              <a:t>26% of 18-24 year olds</a:t>
            </a:r>
          </a:p>
          <a:p>
            <a:r>
              <a:rPr lang="en-IE" sz="1200"/>
              <a:t>18% of 25-34 year olds</a:t>
            </a:r>
          </a:p>
          <a:p>
            <a:r>
              <a:rPr lang="en-IE" sz="1200" dirty="0"/>
              <a:t>15% Dublin</a:t>
            </a:r>
          </a:p>
        </p:txBody>
      </p:sp>
      <p:cxnSp>
        <p:nvCxnSpPr>
          <p:cNvPr id="12" name="Straight Arrow Connector 11">
            <a:extLst>
              <a:ext uri="{FF2B5EF4-FFF2-40B4-BE49-F238E27FC236}">
                <a16:creationId xmlns:a16="http://schemas.microsoft.com/office/drawing/2014/main" id="{0269B601-CC7A-7661-2718-649C60F8E634}"/>
              </a:ext>
            </a:extLst>
          </p:cNvPr>
          <p:cNvCxnSpPr/>
          <p:nvPr/>
        </p:nvCxnSpPr>
        <p:spPr>
          <a:xfrm flipV="1">
            <a:off x="4079522" y="1965983"/>
            <a:ext cx="0" cy="3291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3AC0E05-43CD-A63C-E306-774B370309C8}"/>
              </a:ext>
            </a:extLst>
          </p:cNvPr>
          <p:cNvSpPr txBox="1"/>
          <p:nvPr/>
        </p:nvSpPr>
        <p:spPr>
          <a:xfrm>
            <a:off x="3595254" y="1450777"/>
            <a:ext cx="968535" cy="461665"/>
          </a:xfrm>
          <a:prstGeom prst="rect">
            <a:avLst/>
          </a:prstGeom>
          <a:solidFill>
            <a:schemeClr val="bg1">
              <a:lumMod val="85000"/>
            </a:schemeClr>
          </a:solidFill>
        </p:spPr>
        <p:txBody>
          <a:bodyPr wrap="none" rtlCol="0">
            <a:spAutoFit/>
          </a:bodyPr>
          <a:lstStyle/>
          <a:p>
            <a:r>
              <a:rPr lang="en-IE" sz="1200"/>
              <a:t>58% 65+ yrs</a:t>
            </a:r>
          </a:p>
          <a:p>
            <a:r>
              <a:rPr lang="en-IE" sz="1200" dirty="0"/>
              <a:t>49% Dublin</a:t>
            </a:r>
          </a:p>
        </p:txBody>
      </p:sp>
    </p:spTree>
    <p:extLst>
      <p:ext uri="{BB962C8B-B14F-4D97-AF65-F5344CB8AC3E}">
        <p14:creationId xmlns:p14="http://schemas.microsoft.com/office/powerpoint/2010/main" val="2305653970"/>
      </p:ext>
    </p:extLst>
  </p:cSld>
  <p:clrMapOvr>
    <a:masterClrMapping/>
  </p:clrMapOvr>
  <p:transition spd="slow">
    <p:wipe dir="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Autofit/>
          </a:bodyPr>
          <a:lstStyle/>
          <a:p>
            <a:br>
              <a:rPr lang="en-IE"/>
            </a:br>
            <a:r>
              <a:rPr lang="en-IE"/>
              <a:t>Actions taken in relation to global poverty &amp; development in past 12 months</a:t>
            </a:r>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958015"/>
            <a:ext cx="9050260" cy="647945"/>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lang="en-US" sz="1400">
                <a:latin typeface="Barlow" panose="00000500000000000000" pitchFamily="2" charset="0"/>
                <a:cs typeface="Arial" panose="020B0604020202020204" pitchFamily="34" charset="0"/>
              </a:rPr>
              <a:t>Community champions and global citizens show much more activity in the overseas aid space, while disengaged and pragmatists show minimal involvement.</a:t>
            </a:r>
            <a:endPar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50000" y="6047720"/>
            <a:ext cx="10075125" cy="348813"/>
          </a:xfrm>
        </p:spPr>
        <p:txBody>
          <a:bodyPr>
            <a:noAutofit/>
          </a:bodyPr>
          <a:lstStyle/>
          <a:p>
            <a:pPr indent="-357188">
              <a:lnSpc>
                <a:spcPct val="100000"/>
              </a:lnSpc>
              <a:spcAft>
                <a:spcPts val="0"/>
              </a:spcAft>
            </a:pPr>
            <a:r>
              <a:rPr kumimoji="0" lang="en-US" sz="9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a:t>
            </a:r>
          </a:p>
          <a:p>
            <a:pPr indent="-357188">
              <a:lnSpc>
                <a:spcPct val="100000"/>
              </a:lnSpc>
              <a:spcAft>
                <a:spcPts val="0"/>
              </a:spcAft>
            </a:pPr>
            <a:r>
              <a:rPr lang="en-US" sz="900">
                <a:latin typeface="Barlow" panose="00000500000000000000" pitchFamily="2" charset="0"/>
              </a:rPr>
              <a:t>Q.37 Thinking about global poverty and development, which of the following have you done, if any, in the past 12 months? - Volunteered for a development </a:t>
            </a:r>
            <a:r>
              <a:rPr lang="en-US" sz="900" err="1">
                <a:latin typeface="Barlow" panose="00000500000000000000" pitchFamily="2" charset="0"/>
              </a:rPr>
              <a:t>organisation</a:t>
            </a:r>
            <a:r>
              <a:rPr lang="en-US" sz="900">
                <a:latin typeface="Barlow" panose="00000500000000000000" pitchFamily="2" charset="0"/>
              </a:rPr>
              <a:t> working on the issue, whether in Ireland or abroad,</a:t>
            </a:r>
            <a:endParaRPr lang="en-IE" sz="900">
              <a:latin typeface="Barlow" panose="00000500000000000000" pitchFamily="2" charset="0"/>
            </a:endParaRPr>
          </a:p>
        </p:txBody>
      </p:sp>
      <p:grpSp>
        <p:nvGrpSpPr>
          <p:cNvPr id="9" name="Group 8">
            <a:extLst>
              <a:ext uri="{FF2B5EF4-FFF2-40B4-BE49-F238E27FC236}">
                <a16:creationId xmlns:a16="http://schemas.microsoft.com/office/drawing/2014/main" id="{7C3697A2-FCB1-48C6-504E-D34C876B9BC8}"/>
              </a:ext>
            </a:extLst>
          </p:cNvPr>
          <p:cNvGrpSpPr/>
          <p:nvPr/>
        </p:nvGrpSpPr>
        <p:grpSpPr>
          <a:xfrm>
            <a:off x="9365193" y="1278968"/>
            <a:ext cx="2359232" cy="445924"/>
            <a:chOff x="9641528" y="660370"/>
            <a:chExt cx="2436173" cy="581633"/>
          </a:xfrm>
        </p:grpSpPr>
        <p:sp>
          <p:nvSpPr>
            <p:cNvPr id="10" name="Rectangle 9">
              <a:extLst>
                <a:ext uri="{FF2B5EF4-FFF2-40B4-BE49-F238E27FC236}">
                  <a16:creationId xmlns:a16="http://schemas.microsoft.com/office/drawing/2014/main" id="{C6756DF3-F65C-B6E4-EBA1-EB8ADC88744B}"/>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1" name="TextBox 10">
              <a:extLst>
                <a:ext uri="{FF2B5EF4-FFF2-40B4-BE49-F238E27FC236}">
                  <a16:creationId xmlns:a16="http://schemas.microsoft.com/office/drawing/2014/main" id="{A8CFD527-F0C0-F3B8-43FE-B06D96190920}"/>
                </a:ext>
              </a:extLst>
            </p:cNvPr>
            <p:cNvSpPr txBox="1"/>
            <p:nvPr/>
          </p:nvSpPr>
          <p:spPr>
            <a:xfrm>
              <a:off x="10044711" y="660370"/>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2" name="Rectangle 11">
              <a:extLst>
                <a:ext uri="{FF2B5EF4-FFF2-40B4-BE49-F238E27FC236}">
                  <a16:creationId xmlns:a16="http://schemas.microsoft.com/office/drawing/2014/main" id="{AE31CBE4-C440-00AE-32B4-181DA378860C}"/>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3" name="TextBox 12">
              <a:extLst>
                <a:ext uri="{FF2B5EF4-FFF2-40B4-BE49-F238E27FC236}">
                  <a16:creationId xmlns:a16="http://schemas.microsoft.com/office/drawing/2014/main" id="{BB844DE6-7AF9-552A-4612-125900179313}"/>
                </a:ext>
              </a:extLst>
            </p:cNvPr>
            <p:cNvSpPr txBox="1"/>
            <p:nvPr/>
          </p:nvSpPr>
          <p:spPr>
            <a:xfrm>
              <a:off x="10026209" y="920849"/>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2" name="Table 1">
            <a:extLst>
              <a:ext uri="{FF2B5EF4-FFF2-40B4-BE49-F238E27FC236}">
                <a16:creationId xmlns:a16="http://schemas.microsoft.com/office/drawing/2014/main" id="{75323EA8-0933-ECB8-A979-DFB03ED38B5E}"/>
              </a:ext>
            </a:extLst>
          </p:cNvPr>
          <p:cNvGraphicFramePr>
            <a:graphicFrameLocks noGrp="1"/>
          </p:cNvGraphicFramePr>
          <p:nvPr>
            <p:extLst>
              <p:ext uri="{D42A27DB-BD31-4B8C-83A1-F6EECF244321}">
                <p14:modId xmlns:p14="http://schemas.microsoft.com/office/powerpoint/2010/main" val="2171979042"/>
              </p:ext>
            </p:extLst>
          </p:nvPr>
        </p:nvGraphicFramePr>
        <p:xfrm>
          <a:off x="1481132" y="2147346"/>
          <a:ext cx="9201153" cy="3281904"/>
        </p:xfrm>
        <a:graphic>
          <a:graphicData uri="http://schemas.openxmlformats.org/drawingml/2006/table">
            <a:tbl>
              <a:tblPr/>
              <a:tblGrid>
                <a:gridCol w="2110356">
                  <a:extLst>
                    <a:ext uri="{9D8B030D-6E8A-4147-A177-3AD203B41FA5}">
                      <a16:colId xmlns:a16="http://schemas.microsoft.com/office/drawing/2014/main" val="3814296943"/>
                    </a:ext>
                  </a:extLst>
                </a:gridCol>
                <a:gridCol w="1012971">
                  <a:extLst>
                    <a:ext uri="{9D8B030D-6E8A-4147-A177-3AD203B41FA5}">
                      <a16:colId xmlns:a16="http://schemas.microsoft.com/office/drawing/2014/main" val="1258797093"/>
                    </a:ext>
                  </a:extLst>
                </a:gridCol>
                <a:gridCol w="1012971">
                  <a:extLst>
                    <a:ext uri="{9D8B030D-6E8A-4147-A177-3AD203B41FA5}">
                      <a16:colId xmlns:a16="http://schemas.microsoft.com/office/drawing/2014/main" val="3815475581"/>
                    </a:ext>
                  </a:extLst>
                </a:gridCol>
                <a:gridCol w="1012971">
                  <a:extLst>
                    <a:ext uri="{9D8B030D-6E8A-4147-A177-3AD203B41FA5}">
                      <a16:colId xmlns:a16="http://schemas.microsoft.com/office/drawing/2014/main" val="1147521734"/>
                    </a:ext>
                  </a:extLst>
                </a:gridCol>
                <a:gridCol w="1012971">
                  <a:extLst>
                    <a:ext uri="{9D8B030D-6E8A-4147-A177-3AD203B41FA5}">
                      <a16:colId xmlns:a16="http://schemas.microsoft.com/office/drawing/2014/main" val="1779781669"/>
                    </a:ext>
                  </a:extLst>
                </a:gridCol>
                <a:gridCol w="1012971">
                  <a:extLst>
                    <a:ext uri="{9D8B030D-6E8A-4147-A177-3AD203B41FA5}">
                      <a16:colId xmlns:a16="http://schemas.microsoft.com/office/drawing/2014/main" val="1050781577"/>
                    </a:ext>
                  </a:extLst>
                </a:gridCol>
                <a:gridCol w="1012971">
                  <a:extLst>
                    <a:ext uri="{9D8B030D-6E8A-4147-A177-3AD203B41FA5}">
                      <a16:colId xmlns:a16="http://schemas.microsoft.com/office/drawing/2014/main" val="3589561060"/>
                    </a:ext>
                  </a:extLst>
                </a:gridCol>
                <a:gridCol w="1012971">
                  <a:extLst>
                    <a:ext uri="{9D8B030D-6E8A-4147-A177-3AD203B41FA5}">
                      <a16:colId xmlns:a16="http://schemas.microsoft.com/office/drawing/2014/main" val="2860175108"/>
                    </a:ext>
                  </a:extLst>
                </a:gridCol>
              </a:tblGrid>
              <a:tr h="248846">
                <a:tc rowSpan="2">
                  <a:txBody>
                    <a:bodyPr/>
                    <a:lstStyle/>
                    <a:p>
                      <a:pPr algn="ctr" fontAlgn="t">
                        <a:buNone/>
                      </a:pPr>
                      <a:r>
                        <a:rPr lang="en-IE" sz="1050" b="0" i="0" u="none" strike="noStrike">
                          <a:effectLst/>
                          <a:latin typeface="Barlow" panose="00000500000000000000" pitchFamily="2" charset="0"/>
                        </a:rPr>
                        <a:t> </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rowSpan="2">
                  <a:txBody>
                    <a:bodyPr/>
                    <a:lstStyle/>
                    <a:p>
                      <a:pPr algn="ctr" rtl="0" fontAlgn="ctr">
                        <a:buNone/>
                      </a:pPr>
                      <a:r>
                        <a:rPr lang="en-IE" sz="1050" b="1" i="0" u="none" strike="noStrike">
                          <a:solidFill>
                            <a:srgbClr val="FFFFFF"/>
                          </a:solidFill>
                          <a:effectLst/>
                          <a:latin typeface="Barlow" panose="00000500000000000000" pitchFamily="2" charset="0"/>
                        </a:rPr>
                        <a:t>Total</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gridSpan="6">
                  <a:txBody>
                    <a:bodyPr/>
                    <a:lstStyle/>
                    <a:p>
                      <a:pPr algn="ctr" rtl="0" fontAlgn="ctr">
                        <a:buNone/>
                      </a:pPr>
                      <a:r>
                        <a:rPr lang="en-IE" sz="1050" b="1" i="0" u="none" strike="noStrike">
                          <a:solidFill>
                            <a:srgbClr val="FFFFFF"/>
                          </a:solidFill>
                          <a:effectLst/>
                          <a:latin typeface="Barlow" panose="00000500000000000000" pitchFamily="2" charset="0"/>
                        </a:rPr>
                        <a:t>Segments</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951307397"/>
                  </a:ext>
                </a:extLst>
              </a:tr>
              <a:tr h="357912">
                <a:tc vMerge="1">
                  <a:txBody>
                    <a:bodyPr/>
                    <a:lstStyle/>
                    <a:p>
                      <a:endParaRPr lang="en-IE"/>
                    </a:p>
                  </a:txBody>
                  <a:tcPr/>
                </a:tc>
                <a:tc vMerge="1">
                  <a:txBody>
                    <a:bodyPr/>
                    <a:lstStyle/>
                    <a:p>
                      <a:endParaRPr lang="en-IE"/>
                    </a:p>
                  </a:txBody>
                  <a:tcPr/>
                </a:tc>
                <a:tc>
                  <a:txBody>
                    <a:bodyPr/>
                    <a:lstStyle/>
                    <a:p>
                      <a:pPr algn="ctr" rtl="0" fontAlgn="ctr">
                        <a:buNone/>
                      </a:pPr>
                      <a:r>
                        <a:rPr lang="en-IE" sz="1050" b="1" i="0" u="none" strike="noStrike">
                          <a:solidFill>
                            <a:srgbClr val="FFFFFF"/>
                          </a:solidFill>
                          <a:effectLst/>
                          <a:latin typeface="Barlow" panose="00000500000000000000" pitchFamily="2" charset="0"/>
                        </a:rPr>
                        <a:t>Multilateralists</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Community Champions</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Disengaged</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Empathisers</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Global Citizens</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tc>
                  <a:txBody>
                    <a:bodyPr/>
                    <a:lstStyle/>
                    <a:p>
                      <a:pPr algn="ctr" rtl="0" fontAlgn="ctr">
                        <a:buNone/>
                      </a:pPr>
                      <a:r>
                        <a:rPr lang="en-IE" sz="1050" b="1" i="0" u="none" strike="noStrike">
                          <a:solidFill>
                            <a:srgbClr val="FFFFFF"/>
                          </a:solidFill>
                          <a:effectLst/>
                          <a:latin typeface="Barlow" panose="00000500000000000000" pitchFamily="2" charset="0"/>
                        </a:rPr>
                        <a:t>Pragmatists</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121B5A"/>
                    </a:solidFill>
                  </a:tcPr>
                </a:tc>
                <a:extLst>
                  <a:ext uri="{0D108BD9-81ED-4DB2-BD59-A6C34878D82A}">
                    <a16:rowId xmlns:a16="http://schemas.microsoft.com/office/drawing/2014/main" val="298895000"/>
                  </a:ext>
                </a:extLst>
              </a:tr>
              <a:tr h="174084">
                <a:tc>
                  <a:txBody>
                    <a:bodyPr/>
                    <a:lstStyle/>
                    <a:p>
                      <a:pPr algn="ctr" rtl="0" fontAlgn="t">
                        <a:buNone/>
                      </a:pPr>
                      <a:r>
                        <a:rPr lang="en-IE" sz="1050" b="1" i="1" u="none" strike="noStrike">
                          <a:solidFill>
                            <a:srgbClr val="000000"/>
                          </a:solidFill>
                          <a:effectLst/>
                          <a:latin typeface="Barlow" panose="00000500000000000000" pitchFamily="2" charset="0"/>
                        </a:rPr>
                        <a:t>Base:</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2002</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397</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169</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317</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497</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350</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tc>
                  <a:txBody>
                    <a:bodyPr/>
                    <a:lstStyle/>
                    <a:p>
                      <a:pPr algn="ctr" rtl="0" fontAlgn="ctr">
                        <a:buNone/>
                      </a:pPr>
                      <a:r>
                        <a:rPr lang="en-IE" sz="1050" b="1" i="1" u="none" strike="noStrike">
                          <a:solidFill>
                            <a:srgbClr val="000000"/>
                          </a:solidFill>
                          <a:effectLst/>
                          <a:latin typeface="Barlow" panose="00000500000000000000" pitchFamily="2" charset="0"/>
                        </a:rPr>
                        <a:t>272</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D9D9D9"/>
                    </a:solidFill>
                  </a:tcPr>
                </a:tc>
                <a:extLst>
                  <a:ext uri="{0D108BD9-81ED-4DB2-BD59-A6C34878D82A}">
                    <a16:rowId xmlns:a16="http://schemas.microsoft.com/office/drawing/2014/main" val="1710318157"/>
                  </a:ext>
                </a:extLst>
              </a:tr>
              <a:tr h="174084">
                <a:tc>
                  <a:txBody>
                    <a:bodyPr/>
                    <a:lstStyle/>
                    <a:p>
                      <a:pPr algn="ctr" fontAlgn="t">
                        <a:buNone/>
                      </a:pPr>
                      <a:r>
                        <a:rPr lang="en-IE" sz="1050" b="0" i="0" u="none" strike="noStrike">
                          <a:solidFill>
                            <a:srgbClr val="000000"/>
                          </a:solidFill>
                          <a:effectLst/>
                          <a:latin typeface="Barlow" panose="00000500000000000000" pitchFamily="2" charset="0"/>
                        </a:rPr>
                        <a:t> </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a:solidFill>
                            <a:srgbClr val="000000"/>
                          </a:solidFill>
                          <a:effectLst/>
                          <a:latin typeface="Barlow" panose="00000500000000000000" pitchFamily="2" charset="0"/>
                        </a:rPr>
                        <a:t>%</a:t>
                      </a:r>
                    </a:p>
                  </a:txBody>
                  <a:tcPr marL="4751" marR="4751"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15370514"/>
                  </a:ext>
                </a:extLst>
              </a:tr>
              <a:tr h="795416">
                <a:tc>
                  <a:txBody>
                    <a:bodyPr/>
                    <a:lstStyle/>
                    <a:p>
                      <a:pPr algn="l" rtl="0" fontAlgn="t">
                        <a:buNone/>
                      </a:pPr>
                      <a:r>
                        <a:rPr lang="en-GB" sz="1050" b="0" i="0" u="none" strike="noStrike" dirty="0">
                          <a:solidFill>
                            <a:srgbClr val="000000"/>
                          </a:solidFill>
                          <a:effectLst/>
                          <a:latin typeface="Barlow" panose="00000500000000000000" pitchFamily="2" charset="0"/>
                        </a:rPr>
                        <a:t>Donated money to an international development organisation - sometimes known as overseas charities - working on the issue in the past</a:t>
                      </a:r>
                    </a:p>
                  </a:txBody>
                  <a:tcPr marL="72000" marR="72000"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46</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72</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13</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56</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45</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00571876"/>
                  </a:ext>
                </a:extLst>
              </a:tr>
              <a:tr h="798227">
                <a:tc>
                  <a:txBody>
                    <a:bodyPr/>
                    <a:lstStyle/>
                    <a:p>
                      <a:pPr algn="l" rtl="0" fontAlgn="t">
                        <a:buNone/>
                      </a:pPr>
                      <a:r>
                        <a:rPr lang="en-GB" sz="1050" b="0" i="0" u="none" strike="noStrike" dirty="0">
                          <a:solidFill>
                            <a:srgbClr val="000000"/>
                          </a:solidFill>
                          <a:effectLst/>
                          <a:latin typeface="Barlow" panose="00000500000000000000" pitchFamily="2" charset="0"/>
                        </a:rPr>
                        <a:t>Became a member, liked or subscribed to a newspaper from a development organisation focused on the issue.</a:t>
                      </a:r>
                    </a:p>
                  </a:txBody>
                  <a:tcPr marL="72000" marR="72000"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17</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24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2</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25</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6</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216609862"/>
                  </a:ext>
                </a:extLst>
              </a:tr>
              <a:tr h="723900">
                <a:tc>
                  <a:txBody>
                    <a:bodyPr/>
                    <a:lstStyle/>
                    <a:p>
                      <a:pPr algn="l" rtl="0" fontAlgn="t">
                        <a:buNone/>
                      </a:pPr>
                      <a:r>
                        <a:rPr lang="en-GB" sz="1050" b="0" i="0" u="none" strike="noStrike" dirty="0">
                          <a:solidFill>
                            <a:srgbClr val="000000"/>
                          </a:solidFill>
                          <a:effectLst/>
                          <a:latin typeface="Barlow" panose="00000500000000000000" pitchFamily="2" charset="0"/>
                        </a:rPr>
                        <a:t>Volunteered for a development organisation working on the issue, whether in Ireland or abroad</a:t>
                      </a:r>
                    </a:p>
                  </a:txBody>
                  <a:tcPr marL="72000" marR="72000" marT="4751"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no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13</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14</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5</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tc>
                  <a:txBody>
                    <a:bodyPr/>
                    <a:lstStyle/>
                    <a:p>
                      <a:pPr algn="ctr" fontAlgn="t">
                        <a:buNone/>
                      </a:pPr>
                      <a:r>
                        <a:rPr lang="en-IE" sz="1050" b="0" i="0" u="none" strike="noStrike" kern="1200">
                          <a:solidFill>
                            <a:srgbClr val="000000"/>
                          </a:solidFill>
                          <a:effectLst/>
                          <a:latin typeface="Barlow" panose="00000500000000000000" pitchFamily="2" charset="0"/>
                          <a:ea typeface="+mn-ea"/>
                          <a:cs typeface="+mn-cs"/>
                        </a:rPr>
                        <a:t>9</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21</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chemeClr val="accent6"/>
                    </a:solidFill>
                  </a:tcPr>
                </a:tc>
                <a:tc>
                  <a:txBody>
                    <a:bodyPr/>
                    <a:lstStyle/>
                    <a:p>
                      <a:pPr algn="ctr" fontAlgn="t">
                        <a:buNone/>
                      </a:pPr>
                      <a:r>
                        <a:rPr lang="en-IE" sz="1050" b="0" i="0" u="none" strike="noStrike" kern="1200" dirty="0">
                          <a:solidFill>
                            <a:srgbClr val="000000"/>
                          </a:solidFill>
                          <a:effectLst/>
                          <a:latin typeface="Barlow" panose="00000500000000000000" pitchFamily="2" charset="0"/>
                          <a:ea typeface="+mn-ea"/>
                          <a:cs typeface="+mn-cs"/>
                        </a:rPr>
                        <a:t>3</a:t>
                      </a:r>
                    </a:p>
                  </a:txBody>
                  <a:tcPr marL="9525" marR="9525" marT="9525" marB="0"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solidFill>
                      <a:srgbClr val="FFB3B5"/>
                    </a:solidFill>
                  </a:tcPr>
                </a:tc>
                <a:extLst>
                  <a:ext uri="{0D108BD9-81ED-4DB2-BD59-A6C34878D82A}">
                    <a16:rowId xmlns:a16="http://schemas.microsoft.com/office/drawing/2014/main" val="1759348660"/>
                  </a:ext>
                </a:extLst>
              </a:tr>
            </a:tbl>
          </a:graphicData>
        </a:graphic>
      </p:graphicFrame>
    </p:spTree>
    <p:extLst>
      <p:ext uri="{BB962C8B-B14F-4D97-AF65-F5344CB8AC3E}">
        <p14:creationId xmlns:p14="http://schemas.microsoft.com/office/powerpoint/2010/main" val="1921826004"/>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91440" tIns="45720" rIns="91440" bIns="45720" anchor="t">
            <a:normAutofit fontScale="90000"/>
          </a:bodyPr>
          <a:lstStyle/>
          <a:p>
            <a:br>
              <a:rPr lang="en-IE"/>
            </a:br>
            <a:r>
              <a:rPr lang="en-IE"/>
              <a:t>Support for efforts to address global poverty</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5"/>
          </p:nvPr>
        </p:nvSpPr>
        <p:spPr>
          <a:xfrm>
            <a:off x="450000" y="830726"/>
            <a:ext cx="9341700" cy="727694"/>
          </a:xfrm>
        </p:spPr>
        <p:txBody>
          <a:bodyPr>
            <a:noAutofit/>
          </a:bodyPr>
          <a:lstStyle/>
          <a:p>
            <a:r>
              <a:rPr lang="en-US" sz="1400"/>
              <a:t>There has been minimal movement compared to </a:t>
            </a:r>
            <a:r>
              <a:rPr lang="en-US" sz="1400" dirty="0"/>
              <a:t>2024</a:t>
            </a:r>
            <a:r>
              <a:rPr lang="en-US" sz="1400"/>
              <a:t>, </a:t>
            </a:r>
            <a:r>
              <a:rPr lang="en-US" sz="1400" dirty="0"/>
              <a:t>with activity remaining minimal</a:t>
            </a:r>
            <a:r>
              <a:rPr lang="en-US" sz="1400"/>
              <a:t>.</a:t>
            </a:r>
            <a:r>
              <a:rPr lang="en-US" sz="1400" dirty="0"/>
              <a:t>  </a:t>
            </a:r>
            <a:endParaRPr lang="en-US" sz="1400"/>
          </a:p>
        </p:txBody>
      </p:sp>
      <p:sp>
        <p:nvSpPr>
          <p:cNvPr id="12" name="Text Placeholder 11">
            <a:extLst>
              <a:ext uri="{FF2B5EF4-FFF2-40B4-BE49-F238E27FC236}">
                <a16:creationId xmlns:a16="http://schemas.microsoft.com/office/drawing/2014/main" id="{00961110-F082-1D34-A848-E3425B15736B}"/>
              </a:ext>
            </a:extLst>
          </p:cNvPr>
          <p:cNvSpPr>
            <a:spLocks noGrp="1"/>
          </p:cNvSpPr>
          <p:nvPr>
            <p:ph type="body" sz="quarter" idx="17"/>
          </p:nvPr>
        </p:nvSpPr>
        <p:spPr>
          <a:xfrm>
            <a:off x="459525" y="6110950"/>
            <a:ext cx="9341700" cy="327462"/>
          </a:xfrm>
        </p:spPr>
        <p:txBody>
          <a:bodyPr/>
          <a:lstStyle/>
          <a:p>
            <a:r>
              <a:rPr lang="en-US" sz="900" dirty="0">
                <a:latin typeface="Barlow" panose="00000500000000000000" pitchFamily="2" charset="0"/>
              </a:rPr>
              <a:t>Base: All Adults aged 18+ years- 2,002 (Aug ‘24 2,504; Nov 23 N – 2,515, Nov 22 N – 2501; Dec 21 N – 2,026; Feb 21 N – 3,008)</a:t>
            </a:r>
          </a:p>
          <a:p>
            <a:r>
              <a:rPr lang="en-US" sz="900" dirty="0">
                <a:latin typeface="Barlow" panose="00000500000000000000" pitchFamily="2" charset="0"/>
              </a:rPr>
              <a:t>Q.38 Which of the following have you done in the past 12 months, if any, in support of or in opposition to the efforts to address global poverty?</a:t>
            </a:r>
            <a:endParaRPr lang="en-IE" sz="900" dirty="0">
              <a:latin typeface="Barlow" panose="00000500000000000000" pitchFamily="2" charset="0"/>
            </a:endParaRPr>
          </a:p>
        </p:txBody>
      </p:sp>
      <p:graphicFrame>
        <p:nvGraphicFramePr>
          <p:cNvPr id="8" name="Table 7">
            <a:extLst>
              <a:ext uri="{FF2B5EF4-FFF2-40B4-BE49-F238E27FC236}">
                <a16:creationId xmlns:a16="http://schemas.microsoft.com/office/drawing/2014/main" id="{BFB81E2E-01A9-470E-A261-3F2FF1D29957}"/>
              </a:ext>
            </a:extLst>
          </p:cNvPr>
          <p:cNvGraphicFramePr>
            <a:graphicFrameLocks noGrp="1"/>
          </p:cNvGraphicFramePr>
          <p:nvPr>
            <p:extLst>
              <p:ext uri="{D42A27DB-BD31-4B8C-83A1-F6EECF244321}">
                <p14:modId xmlns:p14="http://schemas.microsoft.com/office/powerpoint/2010/main" val="4103338629"/>
              </p:ext>
            </p:extLst>
          </p:nvPr>
        </p:nvGraphicFramePr>
        <p:xfrm>
          <a:off x="329492" y="2983255"/>
          <a:ext cx="2285072" cy="2466950"/>
        </p:xfrm>
        <a:graphic>
          <a:graphicData uri="http://schemas.openxmlformats.org/drawingml/2006/table">
            <a:tbl>
              <a:tblPr>
                <a:tableStyleId>{5C22544A-7EE6-4342-B048-85BDC9FD1C3A}</a:tableStyleId>
              </a:tblPr>
              <a:tblGrid>
                <a:gridCol w="2285072">
                  <a:extLst>
                    <a:ext uri="{9D8B030D-6E8A-4147-A177-3AD203B41FA5}">
                      <a16:colId xmlns:a16="http://schemas.microsoft.com/office/drawing/2014/main" val="20000"/>
                    </a:ext>
                  </a:extLst>
                </a:gridCol>
              </a:tblGrid>
              <a:tr h="550520">
                <a:tc>
                  <a:txBody>
                    <a:bodyPr/>
                    <a:lstStyle/>
                    <a:p>
                      <a:pPr algn="r" fontAlgn="t"/>
                      <a:r>
                        <a:rPr lang="en-US" sz="1100" b="0" i="0" u="none" strike="noStrike">
                          <a:solidFill>
                            <a:srgbClr val="000000"/>
                          </a:solidFill>
                          <a:effectLst/>
                          <a:latin typeface="+mn-lt"/>
                        </a:rPr>
                        <a:t>Have done to support the efforts to address global poverty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5750">
                <a:tc>
                  <a:txBody>
                    <a:bodyPr/>
                    <a:lstStyle/>
                    <a:p>
                      <a:pPr algn="r" fontAlgn="t"/>
                      <a:r>
                        <a:rPr lang="en-US" sz="1100" b="0" i="0" u="none" strike="noStrike">
                          <a:solidFill>
                            <a:srgbClr val="000000"/>
                          </a:solidFill>
                          <a:effectLst/>
                          <a:latin typeface="+mn-lt"/>
                        </a:rPr>
                        <a:t>Have done to oppose the efforts to address global poverty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71625">
                <a:tc>
                  <a:txBody>
                    <a:bodyPr/>
                    <a:lstStyle/>
                    <a:p>
                      <a:pPr algn="r" fontAlgn="t"/>
                      <a:r>
                        <a:rPr lang="en-US" sz="1100" b="0" i="0" u="none" strike="noStrike">
                          <a:solidFill>
                            <a:srgbClr val="000000"/>
                          </a:solidFill>
                          <a:effectLst/>
                          <a:latin typeface="+mn-lt"/>
                        </a:rPr>
                        <a:t>Currently have not done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0763131"/>
                  </a:ext>
                </a:extLst>
              </a:tr>
            </a:tbl>
          </a:graphicData>
        </a:graphic>
      </p:graphicFrame>
      <p:graphicFrame>
        <p:nvGraphicFramePr>
          <p:cNvPr id="9" name="Object 3">
            <a:extLst>
              <a:ext uri="{FF2B5EF4-FFF2-40B4-BE49-F238E27FC236}">
                <a16:creationId xmlns:a16="http://schemas.microsoft.com/office/drawing/2014/main" id="{65E2746D-D72F-4F38-B583-42900B1F8567}"/>
              </a:ext>
            </a:extLst>
          </p:cNvPr>
          <p:cNvGraphicFramePr>
            <a:graphicFrameLocks noChangeAspect="1"/>
          </p:cNvGraphicFramePr>
          <p:nvPr>
            <p:extLst>
              <p:ext uri="{D42A27DB-BD31-4B8C-83A1-F6EECF244321}">
                <p14:modId xmlns:p14="http://schemas.microsoft.com/office/powerpoint/2010/main" val="2823679337"/>
              </p:ext>
            </p:extLst>
          </p:nvPr>
        </p:nvGraphicFramePr>
        <p:xfrm>
          <a:off x="2573598" y="2852768"/>
          <a:ext cx="9288910" cy="3271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882CE05F-7A6D-4691-BE2A-1806BA22B26D}"/>
              </a:ext>
            </a:extLst>
          </p:cNvPr>
          <p:cNvGraphicFramePr>
            <a:graphicFrameLocks noGrp="1"/>
          </p:cNvGraphicFramePr>
          <p:nvPr>
            <p:extLst>
              <p:ext uri="{D42A27DB-BD31-4B8C-83A1-F6EECF244321}">
                <p14:modId xmlns:p14="http://schemas.microsoft.com/office/powerpoint/2010/main" val="3066071385"/>
              </p:ext>
            </p:extLst>
          </p:nvPr>
        </p:nvGraphicFramePr>
        <p:xfrm>
          <a:off x="2609693" y="1791476"/>
          <a:ext cx="9114734" cy="777240"/>
        </p:xfrm>
        <a:graphic>
          <a:graphicData uri="http://schemas.openxmlformats.org/drawingml/2006/table">
            <a:tbl>
              <a:tblPr>
                <a:tableStyleId>{5C22544A-7EE6-4342-B048-85BDC9FD1C3A}</a:tableStyleId>
              </a:tblPr>
              <a:tblGrid>
                <a:gridCol w="2943382">
                  <a:extLst>
                    <a:ext uri="{9D8B030D-6E8A-4147-A177-3AD203B41FA5}">
                      <a16:colId xmlns:a16="http://schemas.microsoft.com/office/drawing/2014/main" val="2188074652"/>
                    </a:ext>
                  </a:extLst>
                </a:gridCol>
                <a:gridCol w="390525">
                  <a:extLst>
                    <a:ext uri="{9D8B030D-6E8A-4147-A177-3AD203B41FA5}">
                      <a16:colId xmlns:a16="http://schemas.microsoft.com/office/drawing/2014/main" val="1409118475"/>
                    </a:ext>
                  </a:extLst>
                </a:gridCol>
                <a:gridCol w="2790825">
                  <a:extLst>
                    <a:ext uri="{9D8B030D-6E8A-4147-A177-3AD203B41FA5}">
                      <a16:colId xmlns:a16="http://schemas.microsoft.com/office/drawing/2014/main" val="1855026044"/>
                    </a:ext>
                  </a:extLst>
                </a:gridCol>
                <a:gridCol w="352425">
                  <a:extLst>
                    <a:ext uri="{9D8B030D-6E8A-4147-A177-3AD203B41FA5}">
                      <a16:colId xmlns:a16="http://schemas.microsoft.com/office/drawing/2014/main" val="3209468384"/>
                    </a:ext>
                  </a:extLst>
                </a:gridCol>
                <a:gridCol w="2637577">
                  <a:extLst>
                    <a:ext uri="{9D8B030D-6E8A-4147-A177-3AD203B41FA5}">
                      <a16:colId xmlns:a16="http://schemas.microsoft.com/office/drawing/2014/main" val="3329137575"/>
                    </a:ext>
                  </a:extLst>
                </a:gridCol>
              </a:tblGrid>
              <a:tr h="522909">
                <a:tc>
                  <a:txBody>
                    <a:bodyPr/>
                    <a:lstStyle/>
                    <a:p>
                      <a:pPr algn="ctr" fontAlgn="t"/>
                      <a:r>
                        <a:rPr lang="en-US" sz="1100" b="1" u="none" strike="noStrike">
                          <a:effectLst/>
                        </a:rPr>
                        <a:t>Used your voice to influence the issue (e.g. signed a petition, written a blog, etc.)</a:t>
                      </a:r>
                      <a:endParaRPr lang="en-US" sz="1100" b="1" i="0" u="none" strike="noStrike">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fontAlgn="t"/>
                      <a:endParaRPr lang="en-US" sz="1100" b="1" i="0" u="none" strike="noStrike">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fontAlgn="t"/>
                      <a:r>
                        <a:rPr lang="en-US" sz="1100" b="1" u="none" strike="noStrike">
                          <a:effectLst/>
                        </a:rPr>
                        <a:t>Contacted a TD or other elected official (e.g. in person, by phone letter or using Twitter, Facebook or other social media)</a:t>
                      </a:r>
                      <a:endParaRPr lang="en-US" sz="1100" b="1" i="0" u="none" strike="noStrike">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noFill/>
                  </a:tcPr>
                </a:tc>
                <a:tc>
                  <a:txBody>
                    <a:bodyPr/>
                    <a:lstStyle/>
                    <a:p>
                      <a:pPr algn="ctr" fontAlgn="t"/>
                      <a:endParaRPr lang="en-US" sz="1100" b="1" i="0" u="none" strike="noStrike">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lnR w="12700" cmpd="sng">
                      <a:noFill/>
                    </a:lnR>
                    <a:noFill/>
                  </a:tcPr>
                </a:tc>
                <a:tc>
                  <a:txBody>
                    <a:bodyPr/>
                    <a:lstStyle/>
                    <a:p>
                      <a:pPr algn="ctr" fontAlgn="t"/>
                      <a:r>
                        <a:rPr lang="en-US" sz="1100" b="1" u="none" strike="noStrike">
                          <a:effectLst/>
                        </a:rPr>
                        <a:t>Participated in a march, rally, protest, or other large event on the issue</a:t>
                      </a:r>
                      <a:endParaRPr lang="en-US" sz="1100" b="1" i="0" u="none" strike="noStrike">
                        <a:solidFill>
                          <a:srgbClr val="000000"/>
                        </a:solidFill>
                        <a:effectLst/>
                        <a:latin typeface="Barlow" panose="00000500000000000000" pitchFamily="2" charset="0"/>
                      </a:endParaRPr>
                    </a:p>
                  </a:txBody>
                  <a:tcPr marL="137160" marR="137160" marT="137160" marB="137160" anchor="b">
                    <a:lnL w="12700" cap="flat" cmpd="sng" algn="ctr">
                      <a:noFill/>
                      <a:prstDash val="solid"/>
                      <a:round/>
                      <a:headEnd type="none" w="med" len="med"/>
                      <a:tailEnd type="none" w="med" len="med"/>
                    </a:lnL>
                    <a:noFill/>
                  </a:tcPr>
                </a:tc>
                <a:extLst>
                  <a:ext uri="{0D108BD9-81ED-4DB2-BD59-A6C34878D82A}">
                    <a16:rowId xmlns:a16="http://schemas.microsoft.com/office/drawing/2014/main" val="2170846882"/>
                  </a:ext>
                </a:extLst>
              </a:tr>
            </a:tbl>
          </a:graphicData>
        </a:graphic>
      </p:graphicFrame>
      <p:cxnSp>
        <p:nvCxnSpPr>
          <p:cNvPr id="4" name="Straight Connector 3">
            <a:extLst>
              <a:ext uri="{FF2B5EF4-FFF2-40B4-BE49-F238E27FC236}">
                <a16:creationId xmlns:a16="http://schemas.microsoft.com/office/drawing/2014/main" id="{C4C2BCE9-9800-4A6B-8356-7826B8D03E9A}"/>
              </a:ext>
            </a:extLst>
          </p:cNvPr>
          <p:cNvCxnSpPr>
            <a:cxnSpLocks/>
          </p:cNvCxnSpPr>
          <p:nvPr/>
        </p:nvCxnSpPr>
        <p:spPr>
          <a:xfrm>
            <a:off x="5707124" y="1450551"/>
            <a:ext cx="0" cy="442800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81DDDE-FC65-40FF-B7C3-18EB40B7BC67}"/>
              </a:ext>
            </a:extLst>
          </p:cNvPr>
          <p:cNvCxnSpPr>
            <a:cxnSpLocks/>
          </p:cNvCxnSpPr>
          <p:nvPr/>
        </p:nvCxnSpPr>
        <p:spPr>
          <a:xfrm>
            <a:off x="8835242" y="1552463"/>
            <a:ext cx="0" cy="4428000"/>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Table 11">
            <a:extLst>
              <a:ext uri="{FF2B5EF4-FFF2-40B4-BE49-F238E27FC236}">
                <a16:creationId xmlns:a16="http://schemas.microsoft.com/office/drawing/2014/main" id="{EC8F2C5F-E016-487F-8F23-CE8B258EC086}"/>
              </a:ext>
            </a:extLst>
          </p:cNvPr>
          <p:cNvGraphicFramePr>
            <a:graphicFrameLocks noGrp="1"/>
          </p:cNvGraphicFramePr>
          <p:nvPr>
            <p:extLst>
              <p:ext uri="{D42A27DB-BD31-4B8C-83A1-F6EECF244321}">
                <p14:modId xmlns:p14="http://schemas.microsoft.com/office/powerpoint/2010/main" val="558450872"/>
              </p:ext>
            </p:extLst>
          </p:nvPr>
        </p:nvGraphicFramePr>
        <p:xfrm>
          <a:off x="2720215" y="2540964"/>
          <a:ext cx="2670935" cy="426720"/>
        </p:xfrm>
        <a:graphic>
          <a:graphicData uri="http://schemas.openxmlformats.org/drawingml/2006/table">
            <a:tbl>
              <a:tblPr firstRow="1" bandRow="1">
                <a:tableStyleId>{5C22544A-7EE6-4342-B048-85BDC9FD1C3A}</a:tableStyleId>
              </a:tblPr>
              <a:tblGrid>
                <a:gridCol w="534187">
                  <a:extLst>
                    <a:ext uri="{9D8B030D-6E8A-4147-A177-3AD203B41FA5}">
                      <a16:colId xmlns:a16="http://schemas.microsoft.com/office/drawing/2014/main" val="3298709569"/>
                    </a:ext>
                  </a:extLst>
                </a:gridCol>
                <a:gridCol w="534187">
                  <a:extLst>
                    <a:ext uri="{9D8B030D-6E8A-4147-A177-3AD203B41FA5}">
                      <a16:colId xmlns:a16="http://schemas.microsoft.com/office/drawing/2014/main" val="1462958744"/>
                    </a:ext>
                  </a:extLst>
                </a:gridCol>
                <a:gridCol w="534187">
                  <a:extLst>
                    <a:ext uri="{9D8B030D-6E8A-4147-A177-3AD203B41FA5}">
                      <a16:colId xmlns:a16="http://schemas.microsoft.com/office/drawing/2014/main" val="1221939310"/>
                    </a:ext>
                  </a:extLst>
                </a:gridCol>
                <a:gridCol w="534187">
                  <a:extLst>
                    <a:ext uri="{9D8B030D-6E8A-4147-A177-3AD203B41FA5}">
                      <a16:colId xmlns:a16="http://schemas.microsoft.com/office/drawing/2014/main" val="940883874"/>
                    </a:ext>
                  </a:extLst>
                </a:gridCol>
                <a:gridCol w="534187">
                  <a:extLst>
                    <a:ext uri="{9D8B030D-6E8A-4147-A177-3AD203B41FA5}">
                      <a16:colId xmlns:a16="http://schemas.microsoft.com/office/drawing/2014/main" val="677098239"/>
                    </a:ext>
                  </a:extLst>
                </a:gridCol>
              </a:tblGrid>
              <a:tr h="370840">
                <a:tc>
                  <a:txBody>
                    <a:bodyPr/>
                    <a:lstStyle/>
                    <a:p>
                      <a:pPr algn="ctr"/>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Nov</a:t>
                      </a:r>
                    </a:p>
                    <a:p>
                      <a:pPr algn="ctr"/>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a:solidFill>
                            <a:schemeClr val="tx1"/>
                          </a:solidFill>
                        </a:rPr>
                        <a:t>Nov </a:t>
                      </a:r>
                    </a:p>
                    <a:p>
                      <a:pPr algn="ctr"/>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Aug</a:t>
                      </a:r>
                    </a:p>
                    <a:p>
                      <a:pPr algn="ctr"/>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Aug</a:t>
                      </a:r>
                    </a:p>
                    <a:p>
                      <a:pPr algn="ctr"/>
                      <a:r>
                        <a:rPr lang="en-IE" sz="1100" b="0">
                          <a:solidFill>
                            <a:schemeClr val="tx1"/>
                          </a:solidFill>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
        <p:nvSpPr>
          <p:cNvPr id="17" name="Text Placeholder 2">
            <a:extLst>
              <a:ext uri="{FF2B5EF4-FFF2-40B4-BE49-F238E27FC236}">
                <a16:creationId xmlns:a16="http://schemas.microsoft.com/office/drawing/2014/main" id="{C15507B6-DB48-EA9E-1842-94A2DC5E404A}"/>
              </a:ext>
            </a:extLst>
          </p:cNvPr>
          <p:cNvSpPr txBox="1">
            <a:spLocks/>
          </p:cNvSpPr>
          <p:nvPr/>
        </p:nvSpPr>
        <p:spPr>
          <a:xfrm>
            <a:off x="258898" y="613157"/>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aphicFrame>
        <p:nvGraphicFramePr>
          <p:cNvPr id="2" name="Table 11">
            <a:extLst>
              <a:ext uri="{FF2B5EF4-FFF2-40B4-BE49-F238E27FC236}">
                <a16:creationId xmlns:a16="http://schemas.microsoft.com/office/drawing/2014/main" id="{80C1364F-A594-2D21-A732-DF38123419E8}"/>
              </a:ext>
            </a:extLst>
          </p:cNvPr>
          <p:cNvGraphicFramePr>
            <a:graphicFrameLocks noGrp="1"/>
          </p:cNvGraphicFramePr>
          <p:nvPr>
            <p:extLst>
              <p:ext uri="{D42A27DB-BD31-4B8C-83A1-F6EECF244321}">
                <p14:modId xmlns:p14="http://schemas.microsoft.com/office/powerpoint/2010/main" val="2099359865"/>
              </p:ext>
            </p:extLst>
          </p:nvPr>
        </p:nvGraphicFramePr>
        <p:xfrm>
          <a:off x="5885290" y="2556535"/>
          <a:ext cx="2670935" cy="426720"/>
        </p:xfrm>
        <a:graphic>
          <a:graphicData uri="http://schemas.openxmlformats.org/drawingml/2006/table">
            <a:tbl>
              <a:tblPr firstRow="1" bandRow="1">
                <a:tableStyleId>{5C22544A-7EE6-4342-B048-85BDC9FD1C3A}</a:tableStyleId>
              </a:tblPr>
              <a:tblGrid>
                <a:gridCol w="534187">
                  <a:extLst>
                    <a:ext uri="{9D8B030D-6E8A-4147-A177-3AD203B41FA5}">
                      <a16:colId xmlns:a16="http://schemas.microsoft.com/office/drawing/2014/main" val="3298709569"/>
                    </a:ext>
                  </a:extLst>
                </a:gridCol>
                <a:gridCol w="534187">
                  <a:extLst>
                    <a:ext uri="{9D8B030D-6E8A-4147-A177-3AD203B41FA5}">
                      <a16:colId xmlns:a16="http://schemas.microsoft.com/office/drawing/2014/main" val="1462958744"/>
                    </a:ext>
                  </a:extLst>
                </a:gridCol>
                <a:gridCol w="534187">
                  <a:extLst>
                    <a:ext uri="{9D8B030D-6E8A-4147-A177-3AD203B41FA5}">
                      <a16:colId xmlns:a16="http://schemas.microsoft.com/office/drawing/2014/main" val="1221939310"/>
                    </a:ext>
                  </a:extLst>
                </a:gridCol>
                <a:gridCol w="534187">
                  <a:extLst>
                    <a:ext uri="{9D8B030D-6E8A-4147-A177-3AD203B41FA5}">
                      <a16:colId xmlns:a16="http://schemas.microsoft.com/office/drawing/2014/main" val="940883874"/>
                    </a:ext>
                  </a:extLst>
                </a:gridCol>
                <a:gridCol w="534187">
                  <a:extLst>
                    <a:ext uri="{9D8B030D-6E8A-4147-A177-3AD203B41FA5}">
                      <a16:colId xmlns:a16="http://schemas.microsoft.com/office/drawing/2014/main" val="677098239"/>
                    </a:ext>
                  </a:extLst>
                </a:gridCol>
              </a:tblGrid>
              <a:tr h="370840">
                <a:tc>
                  <a:txBody>
                    <a:bodyPr/>
                    <a:lstStyle/>
                    <a:p>
                      <a:pPr algn="ctr"/>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Nov</a:t>
                      </a:r>
                    </a:p>
                    <a:p>
                      <a:pPr algn="ctr"/>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a:solidFill>
                            <a:schemeClr val="tx1"/>
                          </a:solidFill>
                        </a:rPr>
                        <a:t>Nov </a:t>
                      </a:r>
                    </a:p>
                    <a:p>
                      <a:pPr algn="ctr"/>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Aug</a:t>
                      </a:r>
                    </a:p>
                    <a:p>
                      <a:pPr algn="ctr"/>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Aug</a:t>
                      </a:r>
                    </a:p>
                    <a:p>
                      <a:pPr algn="ctr"/>
                      <a:r>
                        <a:rPr lang="en-IE" sz="1100" b="0">
                          <a:solidFill>
                            <a:schemeClr val="tx1"/>
                          </a:solidFill>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3" name="Table 11">
            <a:extLst>
              <a:ext uri="{FF2B5EF4-FFF2-40B4-BE49-F238E27FC236}">
                <a16:creationId xmlns:a16="http://schemas.microsoft.com/office/drawing/2014/main" id="{A5C3CD45-FE7A-E541-A7B7-9CF4B7147351}"/>
              </a:ext>
            </a:extLst>
          </p:cNvPr>
          <p:cNvGraphicFramePr>
            <a:graphicFrameLocks noGrp="1"/>
          </p:cNvGraphicFramePr>
          <p:nvPr>
            <p:extLst>
              <p:ext uri="{D42A27DB-BD31-4B8C-83A1-F6EECF244321}">
                <p14:modId xmlns:p14="http://schemas.microsoft.com/office/powerpoint/2010/main" val="2099359865"/>
              </p:ext>
            </p:extLst>
          </p:nvPr>
        </p:nvGraphicFramePr>
        <p:xfrm>
          <a:off x="9050365" y="2572106"/>
          <a:ext cx="2670935" cy="426720"/>
        </p:xfrm>
        <a:graphic>
          <a:graphicData uri="http://schemas.openxmlformats.org/drawingml/2006/table">
            <a:tbl>
              <a:tblPr firstRow="1" bandRow="1">
                <a:tableStyleId>{5C22544A-7EE6-4342-B048-85BDC9FD1C3A}</a:tableStyleId>
              </a:tblPr>
              <a:tblGrid>
                <a:gridCol w="534187">
                  <a:extLst>
                    <a:ext uri="{9D8B030D-6E8A-4147-A177-3AD203B41FA5}">
                      <a16:colId xmlns:a16="http://schemas.microsoft.com/office/drawing/2014/main" val="3298709569"/>
                    </a:ext>
                  </a:extLst>
                </a:gridCol>
                <a:gridCol w="534187">
                  <a:extLst>
                    <a:ext uri="{9D8B030D-6E8A-4147-A177-3AD203B41FA5}">
                      <a16:colId xmlns:a16="http://schemas.microsoft.com/office/drawing/2014/main" val="1462958744"/>
                    </a:ext>
                  </a:extLst>
                </a:gridCol>
                <a:gridCol w="534187">
                  <a:extLst>
                    <a:ext uri="{9D8B030D-6E8A-4147-A177-3AD203B41FA5}">
                      <a16:colId xmlns:a16="http://schemas.microsoft.com/office/drawing/2014/main" val="1221939310"/>
                    </a:ext>
                  </a:extLst>
                </a:gridCol>
                <a:gridCol w="534187">
                  <a:extLst>
                    <a:ext uri="{9D8B030D-6E8A-4147-A177-3AD203B41FA5}">
                      <a16:colId xmlns:a16="http://schemas.microsoft.com/office/drawing/2014/main" val="940883874"/>
                    </a:ext>
                  </a:extLst>
                </a:gridCol>
                <a:gridCol w="534187">
                  <a:extLst>
                    <a:ext uri="{9D8B030D-6E8A-4147-A177-3AD203B41FA5}">
                      <a16:colId xmlns:a16="http://schemas.microsoft.com/office/drawing/2014/main" val="677098239"/>
                    </a:ext>
                  </a:extLst>
                </a:gridCol>
              </a:tblGrid>
              <a:tr h="370840">
                <a:tc>
                  <a:txBody>
                    <a:bodyPr/>
                    <a:lstStyle/>
                    <a:p>
                      <a:pPr algn="ctr"/>
                      <a:r>
                        <a:rPr lang="en-IE" sz="1100" b="0">
                          <a:solidFill>
                            <a:schemeClr val="tx1"/>
                          </a:solidFill>
                        </a:rPr>
                        <a:t>Dec ‘21</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Nov</a:t>
                      </a:r>
                    </a:p>
                    <a:p>
                      <a:pPr algn="ctr"/>
                      <a:r>
                        <a:rPr lang="en-IE" sz="1100" b="0">
                          <a:solidFill>
                            <a:schemeClr val="tx1"/>
                          </a:solidFill>
                        </a:rPr>
                        <a:t> ‘22</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100" b="0">
                          <a:solidFill>
                            <a:schemeClr val="tx1"/>
                          </a:solidFill>
                        </a:rPr>
                        <a:t>Nov </a:t>
                      </a:r>
                    </a:p>
                    <a:p>
                      <a:pPr algn="ctr"/>
                      <a:r>
                        <a:rPr lang="en-US" sz="1100" b="0">
                          <a:solidFill>
                            <a:schemeClr val="tx1"/>
                          </a:solidFill>
                        </a:rPr>
                        <a:t>‘23</a:t>
                      </a:r>
                      <a:endParaRPr lang="en-IE" sz="1100" b="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Aug</a:t>
                      </a:r>
                    </a:p>
                    <a:p>
                      <a:pPr algn="ctr"/>
                      <a:r>
                        <a:rPr lang="en-IE" sz="1100" b="0">
                          <a:solidFill>
                            <a:schemeClr val="tx1"/>
                          </a:solidFill>
                        </a:rPr>
                        <a:t>‘24</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IE" sz="1100" b="0">
                          <a:solidFill>
                            <a:schemeClr val="tx1"/>
                          </a:solidFill>
                        </a:rPr>
                        <a:t>Aug</a:t>
                      </a:r>
                    </a:p>
                    <a:p>
                      <a:pPr algn="ctr"/>
                      <a:r>
                        <a:rPr lang="en-IE" sz="1100" b="0">
                          <a:solidFill>
                            <a:schemeClr val="tx1"/>
                          </a:solidFill>
                        </a:rPr>
                        <a:t>‘25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Tree>
    <p:extLst>
      <p:ext uri="{BB962C8B-B14F-4D97-AF65-F5344CB8AC3E}">
        <p14:creationId xmlns:p14="http://schemas.microsoft.com/office/powerpoint/2010/main" val="3527452115"/>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1D3DCB4-889C-1883-B8F5-18286E2E321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p:txBody>
          <a:bodyPr lIns="0" tIns="45720" rIns="91440" bIns="45720" anchor="t">
            <a:normAutofit fontScale="90000"/>
          </a:bodyPr>
          <a:lstStyle/>
          <a:p>
            <a:br>
              <a:rPr lang="en-IE"/>
            </a:br>
            <a:r>
              <a:rPr lang="en-IE" sz="2700"/>
              <a:t>Agreement levels about aid from the Irish Government</a:t>
            </a: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15"/>
          </p:nvPr>
        </p:nvSpPr>
        <p:spPr>
          <a:xfrm>
            <a:off x="450000" y="830726"/>
            <a:ext cx="10603848" cy="646330"/>
          </a:xfrm>
        </p:spPr>
        <p:txBody>
          <a:bodyPr lIns="0">
            <a:normAutofit/>
          </a:bodyPr>
          <a:lstStyle/>
          <a:p>
            <a:pPr marL="0" marR="0" lvl="0" indent="0" algn="l" defTabSz="914400" rtl="0" eaLnBrk="1" fontAlgn="auto" latinLnBrk="0" hangingPunct="1">
              <a:lnSpc>
                <a:spcPct val="90000"/>
              </a:lnSpc>
              <a:spcBef>
                <a:spcPts val="1000"/>
              </a:spcBef>
              <a:spcAft>
                <a:spcPts val="0"/>
              </a:spcAft>
              <a:buClr>
                <a:srgbClr val="0000CC"/>
              </a:buClr>
              <a:buSzTx/>
              <a:buFont typeface="Arial" panose="020B0604020202020204" pitchFamily="34" charset="0"/>
              <a:buNone/>
              <a:tabLst/>
              <a:defRPr/>
            </a:pPr>
            <a:r>
              <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rPr>
              <a:t>Opinions on overseas aid </a:t>
            </a:r>
            <a:r>
              <a:rPr kumimoji="0" lang="en-US" sz="1400" i="0" u="none" strike="noStrike" kern="1200" cap="none" spc="0" normalizeH="0" baseline="0" noProof="0" dirty="0" err="1">
                <a:ln>
                  <a:noFill/>
                </a:ln>
                <a:effectLst/>
                <a:uLnTx/>
                <a:uFillTx/>
                <a:latin typeface="Barlow" panose="00000500000000000000" pitchFamily="2" charset="0"/>
                <a:ea typeface="+mn-ea"/>
                <a:cs typeface="Arial" panose="020B0604020202020204" pitchFamily="34" charset="0"/>
              </a:rPr>
              <a:t>fro</a:t>
            </a:r>
            <a:r>
              <a:rPr lang="en-US" sz="1400" dirty="0">
                <a:latin typeface="Barlow" panose="00000500000000000000" pitchFamily="2" charset="0"/>
                <a:cs typeface="Arial" panose="020B0604020202020204" pitchFamily="34" charset="0"/>
              </a:rPr>
              <a:t>m the Irish government, remain steady compared to 2024, with relatively positive associations made with overseas aid, paired with a modest belief that Ireland cannot afford to give overseas aid (27% agree). </a:t>
            </a:r>
            <a:r>
              <a:rPr kumimoji="0" lang="en-US" sz="14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rPr>
              <a:t> </a:t>
            </a:r>
            <a:endParaRPr kumimoji="0" lang="en-US" sz="1200" i="0" u="none" strike="noStrike" kern="1200" cap="none" spc="0" normalizeH="0" baseline="0" noProof="0">
              <a:ln>
                <a:noFill/>
              </a:ln>
              <a:effectLst/>
              <a:uLnTx/>
              <a:uFillTx/>
              <a:latin typeface="Barlow" panose="00000500000000000000" pitchFamily="2" charset="0"/>
              <a:ea typeface="+mn-ea"/>
              <a:cs typeface="Arial" panose="020B0604020202020204" pitchFamily="34" charset="0"/>
            </a:endParaRP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7"/>
          </p:nvPr>
        </p:nvSpPr>
        <p:spPr/>
        <p:txBody>
          <a:bodyPr>
            <a:noAutofit/>
          </a:bodyPr>
          <a:lstStyle/>
          <a:p>
            <a:r>
              <a:rPr kumimoji="0" lang="en-US" sz="1000" b="0" i="0" u="none" strike="noStrike" kern="1200" cap="none" spc="0" normalizeH="0" baseline="0" noProof="0">
                <a:ln>
                  <a:noFill/>
                </a:ln>
                <a:effectLst/>
                <a:uLnTx/>
                <a:uFillTx/>
                <a:latin typeface="Barlow" panose="00000500000000000000" pitchFamily="2" charset="0"/>
                <a:cs typeface="Arial" panose="020B0604020202020204" pitchFamily="34" charset="0"/>
              </a:rPr>
              <a:t>Base: All Adults aged 18+ years- 2,002 (Aug 24 2504),  (Nov 23 n-  2,515)</a:t>
            </a:r>
          </a:p>
          <a:p>
            <a:r>
              <a:rPr lang="en-US" sz="1000">
                <a:latin typeface="Barlow" panose="00000500000000000000" pitchFamily="2" charset="0"/>
              </a:rPr>
              <a:t>Q.40-49 To what extent do you agree or disagree with the following statements about aid from the Irish Government? -</a:t>
            </a:r>
            <a:endParaRPr lang="en-IE" sz="1000">
              <a:latin typeface="Barlow" panose="00000500000000000000" pitchFamily="2" charset="0"/>
            </a:endParaRPr>
          </a:p>
        </p:txBody>
      </p:sp>
      <p:graphicFrame>
        <p:nvGraphicFramePr>
          <p:cNvPr id="14" name="Chart 13">
            <a:extLst>
              <a:ext uri="{FF2B5EF4-FFF2-40B4-BE49-F238E27FC236}">
                <a16:creationId xmlns:a16="http://schemas.microsoft.com/office/drawing/2014/main" id="{E11CB1CF-B469-40B3-A133-4877B6E89A9A}"/>
              </a:ext>
            </a:extLst>
          </p:cNvPr>
          <p:cNvGraphicFramePr/>
          <p:nvPr>
            <p:extLst>
              <p:ext uri="{D42A27DB-BD31-4B8C-83A1-F6EECF244321}">
                <p14:modId xmlns:p14="http://schemas.microsoft.com/office/powerpoint/2010/main" val="626080600"/>
              </p:ext>
            </p:extLst>
          </p:nvPr>
        </p:nvGraphicFramePr>
        <p:xfrm>
          <a:off x="1359540" y="2826954"/>
          <a:ext cx="10759517" cy="26084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60EEA61D-1553-4889-87B8-BA01C97BA035}"/>
              </a:ext>
            </a:extLst>
          </p:cNvPr>
          <p:cNvGraphicFramePr>
            <a:graphicFrameLocks noGrp="1"/>
          </p:cNvGraphicFramePr>
          <p:nvPr>
            <p:extLst>
              <p:ext uri="{D42A27DB-BD31-4B8C-83A1-F6EECF244321}">
                <p14:modId xmlns:p14="http://schemas.microsoft.com/office/powerpoint/2010/main" val="1808843824"/>
              </p:ext>
            </p:extLst>
          </p:nvPr>
        </p:nvGraphicFramePr>
        <p:xfrm>
          <a:off x="1359539" y="1422548"/>
          <a:ext cx="10603848" cy="969645"/>
        </p:xfrm>
        <a:graphic>
          <a:graphicData uri="http://schemas.openxmlformats.org/drawingml/2006/table">
            <a:tbl>
              <a:tblPr>
                <a:tableStyleId>{5C22544A-7EE6-4342-B048-85BDC9FD1C3A}</a:tableStyleId>
              </a:tblPr>
              <a:tblGrid>
                <a:gridCol w="1471054">
                  <a:extLst>
                    <a:ext uri="{9D8B030D-6E8A-4147-A177-3AD203B41FA5}">
                      <a16:colId xmlns:a16="http://schemas.microsoft.com/office/drawing/2014/main" val="3960892181"/>
                    </a:ext>
                  </a:extLst>
                </a:gridCol>
                <a:gridCol w="1579482">
                  <a:extLst>
                    <a:ext uri="{9D8B030D-6E8A-4147-A177-3AD203B41FA5}">
                      <a16:colId xmlns:a16="http://schemas.microsoft.com/office/drawing/2014/main" val="2096878900"/>
                    </a:ext>
                  </a:extLst>
                </a:gridCol>
                <a:gridCol w="1552575">
                  <a:extLst>
                    <a:ext uri="{9D8B030D-6E8A-4147-A177-3AD203B41FA5}">
                      <a16:colId xmlns:a16="http://schemas.microsoft.com/office/drawing/2014/main" val="2303756203"/>
                    </a:ext>
                  </a:extLst>
                </a:gridCol>
                <a:gridCol w="1495425">
                  <a:extLst>
                    <a:ext uri="{9D8B030D-6E8A-4147-A177-3AD203B41FA5}">
                      <a16:colId xmlns:a16="http://schemas.microsoft.com/office/drawing/2014/main" val="2005653847"/>
                    </a:ext>
                  </a:extLst>
                </a:gridCol>
                <a:gridCol w="1600200">
                  <a:extLst>
                    <a:ext uri="{9D8B030D-6E8A-4147-A177-3AD203B41FA5}">
                      <a16:colId xmlns:a16="http://schemas.microsoft.com/office/drawing/2014/main" val="8976950"/>
                    </a:ext>
                  </a:extLst>
                </a:gridCol>
                <a:gridCol w="1600200">
                  <a:extLst>
                    <a:ext uri="{9D8B030D-6E8A-4147-A177-3AD203B41FA5}">
                      <a16:colId xmlns:a16="http://schemas.microsoft.com/office/drawing/2014/main" val="3340232912"/>
                    </a:ext>
                  </a:extLst>
                </a:gridCol>
                <a:gridCol w="1304912">
                  <a:extLst>
                    <a:ext uri="{9D8B030D-6E8A-4147-A177-3AD203B41FA5}">
                      <a16:colId xmlns:a16="http://schemas.microsoft.com/office/drawing/2014/main" val="1352160600"/>
                    </a:ext>
                  </a:extLst>
                </a:gridCol>
              </a:tblGrid>
              <a:tr h="736717">
                <a:tc>
                  <a:txBody>
                    <a:bodyPr/>
                    <a:lstStyle/>
                    <a:p>
                      <a:pPr algn="ctr" fontAlgn="t"/>
                      <a:r>
                        <a:rPr lang="en-US" sz="1050" u="none" strike="noStrike">
                          <a:effectLst/>
                        </a:rPr>
                        <a:t>Overseas aid improves people's lives by providing access to education, healthcare, clean water, and sanitation</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u="none" strike="noStrike">
                          <a:effectLst/>
                        </a:rPr>
                        <a:t>Overseas aid</a:t>
                      </a:r>
                    </a:p>
                    <a:p>
                      <a:pPr algn="ctr" fontAlgn="t"/>
                      <a:r>
                        <a:rPr lang="en-US" sz="1050" u="none" strike="noStrike">
                          <a:effectLst/>
                        </a:rPr>
                        <a:t> increases</a:t>
                      </a:r>
                    </a:p>
                    <a:p>
                      <a:pPr algn="ctr" fontAlgn="t"/>
                      <a:r>
                        <a:rPr lang="en-US" sz="1050" u="none" strike="noStrike">
                          <a:effectLst/>
                        </a:rPr>
                        <a:t> economic </a:t>
                      </a:r>
                    </a:p>
                    <a:p>
                      <a:pPr algn="ctr" fontAlgn="t"/>
                      <a:r>
                        <a:rPr lang="en-US" sz="1050" u="none" strike="noStrike">
                          <a:effectLst/>
                        </a:rPr>
                        <a:t>growth in </a:t>
                      </a:r>
                    </a:p>
                    <a:p>
                      <a:pPr algn="ctr" fontAlgn="t"/>
                      <a:r>
                        <a:rPr lang="en-US" sz="1050" u="none" strike="noStrike">
                          <a:effectLst/>
                        </a:rPr>
                        <a:t>poor countries</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u="none" strike="noStrike">
                          <a:effectLst/>
                        </a:rPr>
                        <a:t>Overseas aid</a:t>
                      </a:r>
                    </a:p>
                    <a:p>
                      <a:pPr algn="ctr" fontAlgn="t"/>
                      <a:r>
                        <a:rPr lang="en-US" sz="1050" u="none" strike="noStrike">
                          <a:effectLst/>
                        </a:rPr>
                        <a:t> to developing </a:t>
                      </a:r>
                    </a:p>
                    <a:p>
                      <a:pPr algn="ctr" fontAlgn="t"/>
                      <a:r>
                        <a:rPr lang="en-US" sz="1050" u="none" strike="noStrike">
                          <a:effectLst/>
                        </a:rPr>
                        <a:t>countries helps</a:t>
                      </a:r>
                    </a:p>
                    <a:p>
                      <a:pPr algn="ctr" fontAlgn="t"/>
                      <a:r>
                        <a:rPr lang="en-US" sz="1050" u="none" strike="noStrike">
                          <a:effectLst/>
                        </a:rPr>
                        <a:t> reduce social</a:t>
                      </a:r>
                    </a:p>
                    <a:p>
                      <a:pPr algn="ctr" fontAlgn="t"/>
                      <a:r>
                        <a:rPr lang="en-US" sz="1050" u="none" strike="noStrike">
                          <a:effectLst/>
                        </a:rPr>
                        <a:t> and economic inequalities</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u="none" strike="noStrike">
                          <a:effectLst/>
                        </a:rPr>
                        <a:t>Most overseas </a:t>
                      </a:r>
                    </a:p>
                    <a:p>
                      <a:pPr algn="ctr" fontAlgn="t"/>
                      <a:r>
                        <a:rPr lang="en-US" sz="1050" u="none" strike="noStrike">
                          <a:effectLst/>
                        </a:rPr>
                        <a:t>aid does</a:t>
                      </a:r>
                    </a:p>
                    <a:p>
                      <a:pPr algn="ctr" fontAlgn="t"/>
                      <a:r>
                        <a:rPr lang="en-US" sz="1050" u="none" strike="noStrike">
                          <a:effectLst/>
                        </a:rPr>
                        <a:t> not get </a:t>
                      </a:r>
                    </a:p>
                    <a:p>
                      <a:pPr algn="ctr" fontAlgn="t"/>
                      <a:r>
                        <a:rPr lang="en-US" sz="1050" u="none" strike="noStrike">
                          <a:effectLst/>
                        </a:rPr>
                        <a:t>to the intended recipients</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u="none" strike="noStrike">
                          <a:effectLst/>
                        </a:rPr>
                        <a:t>Overseas aid to developing countries strengthens Ireland’s political influence in</a:t>
                      </a:r>
                    </a:p>
                    <a:p>
                      <a:pPr algn="ctr" fontAlgn="t"/>
                      <a:r>
                        <a:rPr lang="en-US" sz="1050" u="none" strike="noStrike">
                          <a:effectLst/>
                        </a:rPr>
                        <a:t> the world</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u="none" strike="noStrike">
                          <a:effectLst/>
                        </a:rPr>
                        <a:t>Providing overseas</a:t>
                      </a:r>
                    </a:p>
                    <a:p>
                      <a:pPr algn="ctr" fontAlgn="t"/>
                      <a:r>
                        <a:rPr lang="en-US" sz="1050" u="none" strike="noStrike">
                          <a:effectLst/>
                        </a:rPr>
                        <a:t> aid really helps</a:t>
                      </a:r>
                    </a:p>
                    <a:p>
                      <a:pPr algn="ctr" fontAlgn="t"/>
                      <a:r>
                        <a:rPr lang="en-US" sz="1050" u="none" strike="noStrike">
                          <a:effectLst/>
                        </a:rPr>
                        <a:t> to promote </a:t>
                      </a:r>
                    </a:p>
                    <a:p>
                      <a:pPr algn="ctr" fontAlgn="t"/>
                      <a:r>
                        <a:rPr lang="en-US" sz="1050" u="none" strike="noStrike">
                          <a:effectLst/>
                        </a:rPr>
                        <a:t>Ireland’s national </a:t>
                      </a:r>
                    </a:p>
                    <a:p>
                      <a:pPr algn="ctr" fontAlgn="t"/>
                      <a:r>
                        <a:rPr lang="en-US" sz="1050" u="none" strike="noStrike">
                          <a:effectLst/>
                        </a:rPr>
                        <a:t>security</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sz="1050" u="none" strike="noStrike">
                          <a:effectLst/>
                        </a:rPr>
                        <a:t>Ireland </a:t>
                      </a:r>
                    </a:p>
                    <a:p>
                      <a:pPr algn="ctr" fontAlgn="t"/>
                      <a:r>
                        <a:rPr lang="en-US" sz="1050" u="none" strike="noStrike">
                          <a:effectLst/>
                        </a:rPr>
                        <a:t>cannot afford</a:t>
                      </a:r>
                    </a:p>
                    <a:p>
                      <a:pPr algn="ctr" fontAlgn="t"/>
                      <a:r>
                        <a:rPr lang="en-US" sz="1050" u="none" strike="noStrike">
                          <a:effectLst/>
                        </a:rPr>
                        <a:t> to give</a:t>
                      </a:r>
                    </a:p>
                    <a:p>
                      <a:pPr algn="ctr" fontAlgn="t"/>
                      <a:r>
                        <a:rPr lang="en-US" sz="1050" u="none" strike="noStrike">
                          <a:effectLst/>
                        </a:rPr>
                        <a:t> overseas aid.</a:t>
                      </a:r>
                      <a:endParaRPr lang="en-US" sz="1050" b="0" i="0" u="none" strike="noStrike">
                        <a:solidFill>
                          <a:srgbClr val="000000"/>
                        </a:solidFill>
                        <a:effectLst/>
                        <a:latin typeface="Barlow" panose="00000500000000000000" pitchFamily="2"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884036"/>
                  </a:ext>
                </a:extLst>
              </a:tr>
            </a:tbl>
          </a:graphicData>
        </a:graphic>
      </p:graphicFrame>
      <p:graphicFrame>
        <p:nvGraphicFramePr>
          <p:cNvPr id="2" name="Table 1">
            <a:extLst>
              <a:ext uri="{FF2B5EF4-FFF2-40B4-BE49-F238E27FC236}">
                <a16:creationId xmlns:a16="http://schemas.microsoft.com/office/drawing/2014/main" id="{E8FF243F-6F8E-4D8A-BE90-63DF9A2D69DA}"/>
              </a:ext>
            </a:extLst>
          </p:cNvPr>
          <p:cNvGraphicFramePr>
            <a:graphicFrameLocks noGrp="1"/>
          </p:cNvGraphicFramePr>
          <p:nvPr/>
        </p:nvGraphicFramePr>
        <p:xfrm>
          <a:off x="59337" y="3090008"/>
          <a:ext cx="1422272" cy="2036445"/>
        </p:xfrm>
        <a:graphic>
          <a:graphicData uri="http://schemas.openxmlformats.org/drawingml/2006/table">
            <a:tbl>
              <a:tblPr/>
              <a:tblGrid>
                <a:gridCol w="1422272">
                  <a:extLst>
                    <a:ext uri="{9D8B030D-6E8A-4147-A177-3AD203B41FA5}">
                      <a16:colId xmlns:a16="http://schemas.microsoft.com/office/drawing/2014/main" val="3298271789"/>
                    </a:ext>
                  </a:extLst>
                </a:gridCol>
              </a:tblGrid>
              <a:tr h="207086">
                <a:tc>
                  <a:txBody>
                    <a:bodyPr/>
                    <a:lstStyle/>
                    <a:p>
                      <a:pPr algn="r" fontAlgn="t"/>
                      <a:r>
                        <a:rPr lang="en-IE" sz="1050" b="0" i="0" u="none" strike="noStrike">
                          <a:solidFill>
                            <a:srgbClr val="000000"/>
                          </a:solidFill>
                          <a:effectLst/>
                          <a:latin typeface="Barlow" panose="00000500000000000000" pitchFamily="2" charset="0"/>
                          <a:cs typeface="Arial" panose="020B0604020202020204" pitchFamily="34" charset="0"/>
                        </a:rPr>
                        <a:t>Strongly 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62188284"/>
                  </a:ext>
                </a:extLst>
              </a:tr>
              <a:tr h="822844">
                <a:tc>
                  <a:txBody>
                    <a:bodyPr/>
                    <a:lstStyle/>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r>
                        <a:rPr lang="en-IE" sz="1050" b="0" i="0" u="none" strike="noStrike">
                          <a:solidFill>
                            <a:srgbClr val="000000"/>
                          </a:solidFill>
                          <a:effectLst/>
                          <a:latin typeface="Barlow" panose="00000500000000000000" pitchFamily="2" charset="0"/>
                          <a:cs typeface="Arial" panose="020B0604020202020204" pitchFamily="34" charset="0"/>
                        </a:rPr>
                        <a:t>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74710367"/>
                  </a:ext>
                </a:extLst>
              </a:tr>
              <a:tr h="514965">
                <a:tc>
                  <a:txBody>
                    <a:bodyPr/>
                    <a:lstStyle/>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endParaRPr lang="en-IE" sz="1050" b="0" i="0" u="none" strike="noStrike">
                        <a:solidFill>
                          <a:srgbClr val="000000"/>
                        </a:solidFill>
                        <a:effectLst/>
                        <a:latin typeface="Barlow" panose="00000500000000000000" pitchFamily="2" charset="0"/>
                        <a:cs typeface="Arial" panose="020B0604020202020204" pitchFamily="34" charset="0"/>
                      </a:endParaRPr>
                    </a:p>
                    <a:p>
                      <a:pPr algn="r" fontAlgn="t"/>
                      <a:r>
                        <a:rPr lang="en-IE" sz="1050" b="0" i="0" u="none" strike="noStrike">
                          <a:solidFill>
                            <a:srgbClr val="000000"/>
                          </a:solidFill>
                          <a:effectLst/>
                          <a:latin typeface="Barlow" panose="00000500000000000000" pitchFamily="2" charset="0"/>
                          <a:cs typeface="Arial" panose="020B0604020202020204" pitchFamily="34" charset="0"/>
                        </a:rPr>
                        <a:t>Neither</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63453212"/>
                  </a:ext>
                </a:extLst>
              </a:tr>
              <a:tr h="207086">
                <a:tc>
                  <a:txBody>
                    <a:bodyPr/>
                    <a:lstStyle/>
                    <a:p>
                      <a:pPr algn="r" fontAlgn="t"/>
                      <a:r>
                        <a:rPr lang="en-IE" sz="1050" b="0" i="0" u="none" strike="noStrike">
                          <a:solidFill>
                            <a:srgbClr val="000000"/>
                          </a:solidFill>
                          <a:effectLst/>
                          <a:latin typeface="Barlow" panose="00000500000000000000" pitchFamily="2" charset="0"/>
                          <a:cs typeface="Arial" panose="020B0604020202020204" pitchFamily="34" charset="0"/>
                        </a:rPr>
                        <a:t>Disagree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09918107"/>
                  </a:ext>
                </a:extLst>
              </a:tr>
              <a:tr h="207086">
                <a:tc>
                  <a:txBody>
                    <a:bodyPr/>
                    <a:lstStyle/>
                    <a:p>
                      <a:pPr algn="r" fontAlgn="t"/>
                      <a:r>
                        <a:rPr lang="en-IE" sz="1050" b="0" i="0" u="none" strike="noStrike">
                          <a:solidFill>
                            <a:srgbClr val="000000"/>
                          </a:solidFill>
                          <a:effectLst/>
                          <a:latin typeface="Barlow" panose="00000500000000000000" pitchFamily="2" charset="0"/>
                          <a:cs typeface="Arial" panose="020B0604020202020204" pitchFamily="34" charset="0"/>
                        </a:rPr>
                        <a:t>Strongly disagree</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67835191"/>
                  </a:ext>
                </a:extLst>
              </a:tr>
            </a:tbl>
          </a:graphicData>
        </a:graphic>
      </p:graphicFrame>
      <p:graphicFrame>
        <p:nvGraphicFramePr>
          <p:cNvPr id="10" name="Table 9">
            <a:extLst>
              <a:ext uri="{FF2B5EF4-FFF2-40B4-BE49-F238E27FC236}">
                <a16:creationId xmlns:a16="http://schemas.microsoft.com/office/drawing/2014/main" id="{CC3C7CB4-F9D8-48FA-B522-3E23DDA2B6E8}"/>
              </a:ext>
            </a:extLst>
          </p:cNvPr>
          <p:cNvGraphicFramePr>
            <a:graphicFrameLocks noGrp="1"/>
          </p:cNvGraphicFramePr>
          <p:nvPr>
            <p:extLst>
              <p:ext uri="{D42A27DB-BD31-4B8C-83A1-F6EECF244321}">
                <p14:modId xmlns:p14="http://schemas.microsoft.com/office/powerpoint/2010/main" val="3847821521"/>
              </p:ext>
            </p:extLst>
          </p:nvPr>
        </p:nvGraphicFramePr>
        <p:xfrm>
          <a:off x="1481609" y="2466035"/>
          <a:ext cx="10481778" cy="339090"/>
        </p:xfrm>
        <a:graphic>
          <a:graphicData uri="http://schemas.openxmlformats.org/drawingml/2006/table">
            <a:tbl>
              <a:tblPr/>
              <a:tblGrid>
                <a:gridCol w="388214">
                  <a:extLst>
                    <a:ext uri="{9D8B030D-6E8A-4147-A177-3AD203B41FA5}">
                      <a16:colId xmlns:a16="http://schemas.microsoft.com/office/drawing/2014/main" val="293949628"/>
                    </a:ext>
                  </a:extLst>
                </a:gridCol>
                <a:gridCol w="388214">
                  <a:extLst>
                    <a:ext uri="{9D8B030D-6E8A-4147-A177-3AD203B41FA5}">
                      <a16:colId xmlns:a16="http://schemas.microsoft.com/office/drawing/2014/main" val="183082023"/>
                    </a:ext>
                  </a:extLst>
                </a:gridCol>
                <a:gridCol w="388214">
                  <a:extLst>
                    <a:ext uri="{9D8B030D-6E8A-4147-A177-3AD203B41FA5}">
                      <a16:colId xmlns:a16="http://schemas.microsoft.com/office/drawing/2014/main" val="4254784440"/>
                    </a:ext>
                  </a:extLst>
                </a:gridCol>
                <a:gridCol w="388214">
                  <a:extLst>
                    <a:ext uri="{9D8B030D-6E8A-4147-A177-3AD203B41FA5}">
                      <a16:colId xmlns:a16="http://schemas.microsoft.com/office/drawing/2014/main" val="139720066"/>
                    </a:ext>
                  </a:extLst>
                </a:gridCol>
                <a:gridCol w="388214">
                  <a:extLst>
                    <a:ext uri="{9D8B030D-6E8A-4147-A177-3AD203B41FA5}">
                      <a16:colId xmlns:a16="http://schemas.microsoft.com/office/drawing/2014/main" val="3993953044"/>
                    </a:ext>
                  </a:extLst>
                </a:gridCol>
                <a:gridCol w="388214">
                  <a:extLst>
                    <a:ext uri="{9D8B030D-6E8A-4147-A177-3AD203B41FA5}">
                      <a16:colId xmlns:a16="http://schemas.microsoft.com/office/drawing/2014/main" val="3629905541"/>
                    </a:ext>
                  </a:extLst>
                </a:gridCol>
                <a:gridCol w="388214">
                  <a:extLst>
                    <a:ext uri="{9D8B030D-6E8A-4147-A177-3AD203B41FA5}">
                      <a16:colId xmlns:a16="http://schemas.microsoft.com/office/drawing/2014/main" val="1433198129"/>
                    </a:ext>
                  </a:extLst>
                </a:gridCol>
                <a:gridCol w="388214">
                  <a:extLst>
                    <a:ext uri="{9D8B030D-6E8A-4147-A177-3AD203B41FA5}">
                      <a16:colId xmlns:a16="http://schemas.microsoft.com/office/drawing/2014/main" val="3652931917"/>
                    </a:ext>
                  </a:extLst>
                </a:gridCol>
                <a:gridCol w="388214">
                  <a:extLst>
                    <a:ext uri="{9D8B030D-6E8A-4147-A177-3AD203B41FA5}">
                      <a16:colId xmlns:a16="http://schemas.microsoft.com/office/drawing/2014/main" val="2699227924"/>
                    </a:ext>
                  </a:extLst>
                </a:gridCol>
                <a:gridCol w="388214">
                  <a:extLst>
                    <a:ext uri="{9D8B030D-6E8A-4147-A177-3AD203B41FA5}">
                      <a16:colId xmlns:a16="http://schemas.microsoft.com/office/drawing/2014/main" val="1244394028"/>
                    </a:ext>
                  </a:extLst>
                </a:gridCol>
                <a:gridCol w="388214">
                  <a:extLst>
                    <a:ext uri="{9D8B030D-6E8A-4147-A177-3AD203B41FA5}">
                      <a16:colId xmlns:a16="http://schemas.microsoft.com/office/drawing/2014/main" val="1276575725"/>
                    </a:ext>
                  </a:extLst>
                </a:gridCol>
                <a:gridCol w="388214">
                  <a:extLst>
                    <a:ext uri="{9D8B030D-6E8A-4147-A177-3AD203B41FA5}">
                      <a16:colId xmlns:a16="http://schemas.microsoft.com/office/drawing/2014/main" val="1797244893"/>
                    </a:ext>
                  </a:extLst>
                </a:gridCol>
                <a:gridCol w="388214">
                  <a:extLst>
                    <a:ext uri="{9D8B030D-6E8A-4147-A177-3AD203B41FA5}">
                      <a16:colId xmlns:a16="http://schemas.microsoft.com/office/drawing/2014/main" val="3065746738"/>
                    </a:ext>
                  </a:extLst>
                </a:gridCol>
                <a:gridCol w="388214">
                  <a:extLst>
                    <a:ext uri="{9D8B030D-6E8A-4147-A177-3AD203B41FA5}">
                      <a16:colId xmlns:a16="http://schemas.microsoft.com/office/drawing/2014/main" val="4102525158"/>
                    </a:ext>
                  </a:extLst>
                </a:gridCol>
                <a:gridCol w="388214">
                  <a:extLst>
                    <a:ext uri="{9D8B030D-6E8A-4147-A177-3AD203B41FA5}">
                      <a16:colId xmlns:a16="http://schemas.microsoft.com/office/drawing/2014/main" val="4248012117"/>
                    </a:ext>
                  </a:extLst>
                </a:gridCol>
                <a:gridCol w="388214">
                  <a:extLst>
                    <a:ext uri="{9D8B030D-6E8A-4147-A177-3AD203B41FA5}">
                      <a16:colId xmlns:a16="http://schemas.microsoft.com/office/drawing/2014/main" val="1982743913"/>
                    </a:ext>
                  </a:extLst>
                </a:gridCol>
                <a:gridCol w="388214">
                  <a:extLst>
                    <a:ext uri="{9D8B030D-6E8A-4147-A177-3AD203B41FA5}">
                      <a16:colId xmlns:a16="http://schemas.microsoft.com/office/drawing/2014/main" val="2195439357"/>
                    </a:ext>
                  </a:extLst>
                </a:gridCol>
                <a:gridCol w="388214">
                  <a:extLst>
                    <a:ext uri="{9D8B030D-6E8A-4147-A177-3AD203B41FA5}">
                      <a16:colId xmlns:a16="http://schemas.microsoft.com/office/drawing/2014/main" val="1490312188"/>
                    </a:ext>
                  </a:extLst>
                </a:gridCol>
                <a:gridCol w="388214">
                  <a:extLst>
                    <a:ext uri="{9D8B030D-6E8A-4147-A177-3AD203B41FA5}">
                      <a16:colId xmlns:a16="http://schemas.microsoft.com/office/drawing/2014/main" val="2451585535"/>
                    </a:ext>
                  </a:extLst>
                </a:gridCol>
                <a:gridCol w="388214">
                  <a:extLst>
                    <a:ext uri="{9D8B030D-6E8A-4147-A177-3AD203B41FA5}">
                      <a16:colId xmlns:a16="http://schemas.microsoft.com/office/drawing/2014/main" val="558817987"/>
                    </a:ext>
                  </a:extLst>
                </a:gridCol>
                <a:gridCol w="388214">
                  <a:extLst>
                    <a:ext uri="{9D8B030D-6E8A-4147-A177-3AD203B41FA5}">
                      <a16:colId xmlns:a16="http://schemas.microsoft.com/office/drawing/2014/main" val="3965464600"/>
                    </a:ext>
                  </a:extLst>
                </a:gridCol>
                <a:gridCol w="388214">
                  <a:extLst>
                    <a:ext uri="{9D8B030D-6E8A-4147-A177-3AD203B41FA5}">
                      <a16:colId xmlns:a16="http://schemas.microsoft.com/office/drawing/2014/main" val="3320624828"/>
                    </a:ext>
                  </a:extLst>
                </a:gridCol>
                <a:gridCol w="388214">
                  <a:extLst>
                    <a:ext uri="{9D8B030D-6E8A-4147-A177-3AD203B41FA5}">
                      <a16:colId xmlns:a16="http://schemas.microsoft.com/office/drawing/2014/main" val="3764283470"/>
                    </a:ext>
                  </a:extLst>
                </a:gridCol>
                <a:gridCol w="388214">
                  <a:extLst>
                    <a:ext uri="{9D8B030D-6E8A-4147-A177-3AD203B41FA5}">
                      <a16:colId xmlns:a16="http://schemas.microsoft.com/office/drawing/2014/main" val="2073677149"/>
                    </a:ext>
                  </a:extLst>
                </a:gridCol>
                <a:gridCol w="388214">
                  <a:extLst>
                    <a:ext uri="{9D8B030D-6E8A-4147-A177-3AD203B41FA5}">
                      <a16:colId xmlns:a16="http://schemas.microsoft.com/office/drawing/2014/main" val="2367828732"/>
                    </a:ext>
                  </a:extLst>
                </a:gridCol>
                <a:gridCol w="388214">
                  <a:extLst>
                    <a:ext uri="{9D8B030D-6E8A-4147-A177-3AD203B41FA5}">
                      <a16:colId xmlns:a16="http://schemas.microsoft.com/office/drawing/2014/main" val="1187859742"/>
                    </a:ext>
                  </a:extLst>
                </a:gridCol>
                <a:gridCol w="388214">
                  <a:extLst>
                    <a:ext uri="{9D8B030D-6E8A-4147-A177-3AD203B41FA5}">
                      <a16:colId xmlns:a16="http://schemas.microsoft.com/office/drawing/2014/main" val="3815212022"/>
                    </a:ext>
                  </a:extLst>
                </a:gridCol>
              </a:tblGrid>
              <a:tr h="88462">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Nov</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Aug</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Aug </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67104718"/>
                  </a:ext>
                </a:extLst>
              </a:tr>
              <a:tr h="128207">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IE" sz="1050" b="0" i="0" u="none" strike="noStrike">
                          <a:solidFill>
                            <a:srgbClr val="000000"/>
                          </a:solidFill>
                          <a:effectLst/>
                          <a:latin typeface="Barlow" panose="00000500000000000000" pitchFamily="2" charset="0"/>
                        </a:rPr>
                        <a:t>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GB" sz="1050" b="0" i="0" u="none" strike="noStrike">
                          <a:solidFill>
                            <a:srgbClr val="000000"/>
                          </a:solidFill>
                          <a:effectLst/>
                          <a:latin typeface="Barlow" panose="00000500000000000000" pitchFamily="2" charset="0"/>
                        </a:rPr>
                        <a:t>25</a:t>
                      </a:r>
                      <a:endParaRPr lang="en-IE" sz="1050" b="0" i="0" u="none" strike="noStrike">
                        <a:solidFill>
                          <a:srgbClr val="000000"/>
                        </a:solidFill>
                        <a:effectLst/>
                        <a:latin typeface="Barlow" panose="00000500000000000000" pitchFamily="2" charset="0"/>
                      </a:endParaRPr>
                    </a:p>
                  </a:txBody>
                  <a:tcPr marL="9525" marR="9525" marT="9525" marB="0" anchor="ctr">
                    <a:lnL w="952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8419133"/>
                  </a:ext>
                </a:extLst>
              </a:tr>
            </a:tbl>
          </a:graphicData>
        </a:graphic>
      </p:graphicFrame>
      <p:graphicFrame>
        <p:nvGraphicFramePr>
          <p:cNvPr id="6" name="Table 5">
            <a:extLst>
              <a:ext uri="{FF2B5EF4-FFF2-40B4-BE49-F238E27FC236}">
                <a16:creationId xmlns:a16="http://schemas.microsoft.com/office/drawing/2014/main" id="{17A68AB1-8447-FF90-03FE-D2CBADE63CF0}"/>
              </a:ext>
            </a:extLst>
          </p:cNvPr>
          <p:cNvGraphicFramePr>
            <a:graphicFrameLocks noGrp="1"/>
          </p:cNvGraphicFramePr>
          <p:nvPr>
            <p:extLst>
              <p:ext uri="{D42A27DB-BD31-4B8C-83A1-F6EECF244321}">
                <p14:modId xmlns:p14="http://schemas.microsoft.com/office/powerpoint/2010/main" val="3084876758"/>
              </p:ext>
            </p:extLst>
          </p:nvPr>
        </p:nvGraphicFramePr>
        <p:xfrm>
          <a:off x="390525" y="5294044"/>
          <a:ext cx="11572861" cy="563263"/>
        </p:xfrm>
        <a:graphic>
          <a:graphicData uri="http://schemas.openxmlformats.org/drawingml/2006/table">
            <a:tbl>
              <a:tblPr/>
              <a:tblGrid>
                <a:gridCol w="1106284">
                  <a:extLst>
                    <a:ext uri="{9D8B030D-6E8A-4147-A177-3AD203B41FA5}">
                      <a16:colId xmlns:a16="http://schemas.microsoft.com/office/drawing/2014/main" val="53404197"/>
                    </a:ext>
                  </a:extLst>
                </a:gridCol>
                <a:gridCol w="378039">
                  <a:extLst>
                    <a:ext uri="{9D8B030D-6E8A-4147-A177-3AD203B41FA5}">
                      <a16:colId xmlns:a16="http://schemas.microsoft.com/office/drawing/2014/main" val="1281075347"/>
                    </a:ext>
                  </a:extLst>
                </a:gridCol>
                <a:gridCol w="378039">
                  <a:extLst>
                    <a:ext uri="{9D8B030D-6E8A-4147-A177-3AD203B41FA5}">
                      <a16:colId xmlns:a16="http://schemas.microsoft.com/office/drawing/2014/main" val="3667841452"/>
                    </a:ext>
                  </a:extLst>
                </a:gridCol>
                <a:gridCol w="378039">
                  <a:extLst>
                    <a:ext uri="{9D8B030D-6E8A-4147-A177-3AD203B41FA5}">
                      <a16:colId xmlns:a16="http://schemas.microsoft.com/office/drawing/2014/main" val="3716812783"/>
                    </a:ext>
                  </a:extLst>
                </a:gridCol>
                <a:gridCol w="378039">
                  <a:extLst>
                    <a:ext uri="{9D8B030D-6E8A-4147-A177-3AD203B41FA5}">
                      <a16:colId xmlns:a16="http://schemas.microsoft.com/office/drawing/2014/main" val="2200792291"/>
                    </a:ext>
                  </a:extLst>
                </a:gridCol>
                <a:gridCol w="378039">
                  <a:extLst>
                    <a:ext uri="{9D8B030D-6E8A-4147-A177-3AD203B41FA5}">
                      <a16:colId xmlns:a16="http://schemas.microsoft.com/office/drawing/2014/main" val="2529192920"/>
                    </a:ext>
                  </a:extLst>
                </a:gridCol>
                <a:gridCol w="378039">
                  <a:extLst>
                    <a:ext uri="{9D8B030D-6E8A-4147-A177-3AD203B41FA5}">
                      <a16:colId xmlns:a16="http://schemas.microsoft.com/office/drawing/2014/main" val="1461918578"/>
                    </a:ext>
                  </a:extLst>
                </a:gridCol>
                <a:gridCol w="409740">
                  <a:extLst>
                    <a:ext uri="{9D8B030D-6E8A-4147-A177-3AD203B41FA5}">
                      <a16:colId xmlns:a16="http://schemas.microsoft.com/office/drawing/2014/main" val="3587805057"/>
                    </a:ext>
                  </a:extLst>
                </a:gridCol>
                <a:gridCol w="409740">
                  <a:extLst>
                    <a:ext uri="{9D8B030D-6E8A-4147-A177-3AD203B41FA5}">
                      <a16:colId xmlns:a16="http://schemas.microsoft.com/office/drawing/2014/main" val="478215733"/>
                    </a:ext>
                  </a:extLst>
                </a:gridCol>
                <a:gridCol w="370003">
                  <a:extLst>
                    <a:ext uri="{9D8B030D-6E8A-4147-A177-3AD203B41FA5}">
                      <a16:colId xmlns:a16="http://schemas.microsoft.com/office/drawing/2014/main" val="730194398"/>
                    </a:ext>
                  </a:extLst>
                </a:gridCol>
                <a:gridCol w="370003">
                  <a:extLst>
                    <a:ext uri="{9D8B030D-6E8A-4147-A177-3AD203B41FA5}">
                      <a16:colId xmlns:a16="http://schemas.microsoft.com/office/drawing/2014/main" val="538775725"/>
                    </a:ext>
                  </a:extLst>
                </a:gridCol>
                <a:gridCol w="432362">
                  <a:extLst>
                    <a:ext uri="{9D8B030D-6E8A-4147-A177-3AD203B41FA5}">
                      <a16:colId xmlns:a16="http://schemas.microsoft.com/office/drawing/2014/main" val="1664204193"/>
                    </a:ext>
                  </a:extLst>
                </a:gridCol>
                <a:gridCol w="432362">
                  <a:extLst>
                    <a:ext uri="{9D8B030D-6E8A-4147-A177-3AD203B41FA5}">
                      <a16:colId xmlns:a16="http://schemas.microsoft.com/office/drawing/2014/main" val="524701637"/>
                    </a:ext>
                  </a:extLst>
                </a:gridCol>
                <a:gridCol w="403262">
                  <a:extLst>
                    <a:ext uri="{9D8B030D-6E8A-4147-A177-3AD203B41FA5}">
                      <a16:colId xmlns:a16="http://schemas.microsoft.com/office/drawing/2014/main" val="2139259795"/>
                    </a:ext>
                  </a:extLst>
                </a:gridCol>
                <a:gridCol w="403262">
                  <a:extLst>
                    <a:ext uri="{9D8B030D-6E8A-4147-A177-3AD203B41FA5}">
                      <a16:colId xmlns:a16="http://schemas.microsoft.com/office/drawing/2014/main" val="1553893673"/>
                    </a:ext>
                  </a:extLst>
                </a:gridCol>
                <a:gridCol w="390788">
                  <a:extLst>
                    <a:ext uri="{9D8B030D-6E8A-4147-A177-3AD203B41FA5}">
                      <a16:colId xmlns:a16="http://schemas.microsoft.com/office/drawing/2014/main" val="1200986655"/>
                    </a:ext>
                  </a:extLst>
                </a:gridCol>
                <a:gridCol w="390788">
                  <a:extLst>
                    <a:ext uri="{9D8B030D-6E8A-4147-A177-3AD203B41FA5}">
                      <a16:colId xmlns:a16="http://schemas.microsoft.com/office/drawing/2014/main" val="2619986759"/>
                    </a:ext>
                  </a:extLst>
                </a:gridCol>
                <a:gridCol w="349218">
                  <a:extLst>
                    <a:ext uri="{9D8B030D-6E8A-4147-A177-3AD203B41FA5}">
                      <a16:colId xmlns:a16="http://schemas.microsoft.com/office/drawing/2014/main" val="1937524521"/>
                    </a:ext>
                  </a:extLst>
                </a:gridCol>
                <a:gridCol w="349218">
                  <a:extLst>
                    <a:ext uri="{9D8B030D-6E8A-4147-A177-3AD203B41FA5}">
                      <a16:colId xmlns:a16="http://schemas.microsoft.com/office/drawing/2014/main" val="283728628"/>
                    </a:ext>
                  </a:extLst>
                </a:gridCol>
                <a:gridCol w="381284">
                  <a:extLst>
                    <a:ext uri="{9D8B030D-6E8A-4147-A177-3AD203B41FA5}">
                      <a16:colId xmlns:a16="http://schemas.microsoft.com/office/drawing/2014/main" val="1944893691"/>
                    </a:ext>
                  </a:extLst>
                </a:gridCol>
                <a:gridCol w="381284">
                  <a:extLst>
                    <a:ext uri="{9D8B030D-6E8A-4147-A177-3AD203B41FA5}">
                      <a16:colId xmlns:a16="http://schemas.microsoft.com/office/drawing/2014/main" val="3261012188"/>
                    </a:ext>
                  </a:extLst>
                </a:gridCol>
                <a:gridCol w="417417">
                  <a:extLst>
                    <a:ext uri="{9D8B030D-6E8A-4147-A177-3AD203B41FA5}">
                      <a16:colId xmlns:a16="http://schemas.microsoft.com/office/drawing/2014/main" val="1375687080"/>
                    </a:ext>
                  </a:extLst>
                </a:gridCol>
                <a:gridCol w="417417">
                  <a:extLst>
                    <a:ext uri="{9D8B030D-6E8A-4147-A177-3AD203B41FA5}">
                      <a16:colId xmlns:a16="http://schemas.microsoft.com/office/drawing/2014/main" val="356205294"/>
                    </a:ext>
                  </a:extLst>
                </a:gridCol>
                <a:gridCol w="378039">
                  <a:extLst>
                    <a:ext uri="{9D8B030D-6E8A-4147-A177-3AD203B41FA5}">
                      <a16:colId xmlns:a16="http://schemas.microsoft.com/office/drawing/2014/main" val="302951604"/>
                    </a:ext>
                  </a:extLst>
                </a:gridCol>
                <a:gridCol w="378039">
                  <a:extLst>
                    <a:ext uri="{9D8B030D-6E8A-4147-A177-3AD203B41FA5}">
                      <a16:colId xmlns:a16="http://schemas.microsoft.com/office/drawing/2014/main" val="681210865"/>
                    </a:ext>
                  </a:extLst>
                </a:gridCol>
                <a:gridCol w="378039">
                  <a:extLst>
                    <a:ext uri="{9D8B030D-6E8A-4147-A177-3AD203B41FA5}">
                      <a16:colId xmlns:a16="http://schemas.microsoft.com/office/drawing/2014/main" val="2279460366"/>
                    </a:ext>
                  </a:extLst>
                </a:gridCol>
                <a:gridCol w="378039">
                  <a:extLst>
                    <a:ext uri="{9D8B030D-6E8A-4147-A177-3AD203B41FA5}">
                      <a16:colId xmlns:a16="http://schemas.microsoft.com/office/drawing/2014/main" val="3592032974"/>
                    </a:ext>
                  </a:extLst>
                </a:gridCol>
                <a:gridCol w="378039">
                  <a:extLst>
                    <a:ext uri="{9D8B030D-6E8A-4147-A177-3AD203B41FA5}">
                      <a16:colId xmlns:a16="http://schemas.microsoft.com/office/drawing/2014/main" val="2303285857"/>
                    </a:ext>
                  </a:extLst>
                </a:gridCol>
              </a:tblGrid>
              <a:tr h="151960">
                <a:tc>
                  <a:txBody>
                    <a:bodyPr/>
                    <a:lstStyle/>
                    <a:p>
                      <a:pPr algn="r" fontAlgn="t"/>
                      <a:r>
                        <a:rPr lang="en-IE" sz="1100" b="1" i="0" u="none" strike="noStrike">
                          <a:solidFill>
                            <a:srgbClr val="000000"/>
                          </a:solidFill>
                          <a:effectLst/>
                          <a:latin typeface="+mn-lt"/>
                        </a:rPr>
                        <a:t>NET (Agree)</a:t>
                      </a:r>
                    </a:p>
                  </a:txBody>
                  <a:tcPr marL="7598" marR="7598" marT="7598"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IE" sz="1100" b="1" i="0" u="none" strike="noStrike" kern="1200">
                          <a:solidFill>
                            <a:srgbClr val="000000"/>
                          </a:solidFill>
                          <a:effectLst/>
                          <a:latin typeface="+mn-lt"/>
                          <a:ea typeface="+mn-ea"/>
                          <a:cs typeface="+mn-cs"/>
                        </a:rPr>
                        <a:t>77</a:t>
                      </a:r>
                    </a:p>
                  </a:txBody>
                  <a:tcPr marL="7598" marR="7598" marT="7598"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76</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74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61</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58</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57</a:t>
                      </a:r>
                    </a:p>
                  </a:txBody>
                  <a:tcPr marL="7620" marR="7620" marT="762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60</a:t>
                      </a:r>
                    </a:p>
                  </a:txBody>
                  <a:tcPr marL="7598" marR="7598" marT="75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59 </a:t>
                      </a: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59</a:t>
                      </a:r>
                    </a:p>
                  </a:txBody>
                  <a:tcPr marL="7620" marR="7620" marT="762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endParaRPr lang="en-IE" sz="1100" b="1" i="0" u="none" strike="noStrike" kern="1200">
                        <a:solidFill>
                          <a:srgbClr val="000000"/>
                        </a:solidFill>
                        <a:effectLst/>
                        <a:latin typeface="+mn-lt"/>
                        <a:ea typeface="+mn-ea"/>
                        <a:cs typeface="+mn-cs"/>
                      </a:endParaRP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50</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50</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48</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46</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36</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30</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69483540"/>
                  </a:ext>
                </a:extLst>
              </a:tr>
              <a:tr h="212743">
                <a:tc>
                  <a:txBody>
                    <a:bodyPr/>
                    <a:lstStyle/>
                    <a:p>
                      <a:pPr algn="r" fontAlgn="t"/>
                      <a:r>
                        <a:rPr lang="en-IE" sz="1100" b="1" i="0" u="none" strike="noStrike">
                          <a:solidFill>
                            <a:srgbClr val="000000"/>
                          </a:solidFill>
                          <a:effectLst/>
                          <a:latin typeface="+mn-lt"/>
                        </a:rPr>
                        <a:t>NET (Disagree)</a:t>
                      </a:r>
                    </a:p>
                  </a:txBody>
                  <a:tcPr marL="7598" marR="7598" marT="7598"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IE" sz="1100" b="1" i="0" u="none" strike="noStrike" kern="1200">
                          <a:solidFill>
                            <a:srgbClr val="000000"/>
                          </a:solidFill>
                          <a:effectLst/>
                          <a:latin typeface="+mn-lt"/>
                          <a:ea typeface="+mn-ea"/>
                          <a:cs typeface="+mn-cs"/>
                        </a:rPr>
                        <a:t>6</a:t>
                      </a:r>
                    </a:p>
                  </a:txBody>
                  <a:tcPr marL="7598" marR="7598" marT="7598"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6</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12</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13</a:t>
                      </a:r>
                    </a:p>
                  </a:txBody>
                  <a:tcPr marL="7620" marR="7620" marT="762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12</a:t>
                      </a:r>
                    </a:p>
                  </a:txBody>
                  <a:tcPr marL="7598" marR="7598" marT="75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11</a:t>
                      </a: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13</a:t>
                      </a:r>
                    </a:p>
                  </a:txBody>
                  <a:tcPr marL="7620" marR="7620" marT="762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endParaRPr lang="en-IE" sz="1100" b="1" i="0" u="none" strike="noStrike" kern="1200">
                        <a:solidFill>
                          <a:srgbClr val="000000"/>
                        </a:solidFill>
                        <a:effectLst/>
                        <a:latin typeface="+mn-lt"/>
                        <a:ea typeface="+mn-ea"/>
                        <a:cs typeface="+mn-cs"/>
                      </a:endParaRP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12</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19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25</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24</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44</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47</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2803541"/>
                  </a:ext>
                </a:extLst>
              </a:tr>
              <a:tr h="151960">
                <a:tc>
                  <a:txBody>
                    <a:bodyPr/>
                    <a:lstStyle/>
                    <a:p>
                      <a:pPr algn="r" fontAlgn="t"/>
                      <a:r>
                        <a:rPr lang="en-IE" sz="1100" b="1" i="0" u="none" strike="noStrike">
                          <a:solidFill>
                            <a:srgbClr val="000000"/>
                          </a:solidFill>
                          <a:effectLst/>
                          <a:latin typeface="+mn-lt"/>
                        </a:rPr>
                        <a:t>Mean</a:t>
                      </a:r>
                    </a:p>
                  </a:txBody>
                  <a:tcPr marL="7598" marR="7598" marT="7598" marB="0">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ctr" fontAlgn="t"/>
                      <a:r>
                        <a:rPr lang="en-IE" sz="1100" b="1" i="0" u="none" strike="noStrike" kern="1200">
                          <a:solidFill>
                            <a:srgbClr val="000000"/>
                          </a:solidFill>
                          <a:effectLst/>
                          <a:latin typeface="+mn-lt"/>
                          <a:ea typeface="+mn-ea"/>
                          <a:cs typeface="+mn-cs"/>
                        </a:rPr>
                        <a:t>3.97</a:t>
                      </a:r>
                    </a:p>
                  </a:txBody>
                  <a:tcPr marL="7598" marR="7598" marT="7598"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kern="1200">
                          <a:solidFill>
                            <a:srgbClr val="000000"/>
                          </a:solidFill>
                          <a:effectLst/>
                          <a:latin typeface="+mn-lt"/>
                          <a:ea typeface="+mn-ea"/>
                          <a:cs typeface="+mn-cs"/>
                        </a:rPr>
                        <a:t>4.0</a:t>
                      </a:r>
                      <a:endParaRPr lang="en-IE" sz="1100" b="1" i="0" u="none" strike="noStrike" kern="1200">
                        <a:solidFill>
                          <a:srgbClr val="000000"/>
                        </a:solidFill>
                        <a:effectLst/>
                        <a:latin typeface="+mn-lt"/>
                        <a:ea typeface="+mn-ea"/>
                        <a:cs typeface="+mn-cs"/>
                      </a:endParaRP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3.9</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3.63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3.6 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3.6</a:t>
                      </a:r>
                    </a:p>
                  </a:txBody>
                  <a:tcPr marL="7620" marR="7620" marT="7620"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3.59</a:t>
                      </a:r>
                    </a:p>
                  </a:txBody>
                  <a:tcPr marL="7598" marR="7598" marT="759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3.6</a:t>
                      </a: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3.6</a:t>
                      </a:r>
                    </a:p>
                  </a:txBody>
                  <a:tcPr marL="7620" marR="7620" marT="762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endParaRPr lang="en-IE" sz="1100" b="1" i="0" u="none" strike="noStrike" kern="1200">
                        <a:solidFill>
                          <a:srgbClr val="000000"/>
                        </a:solidFill>
                        <a:effectLst/>
                        <a:latin typeface="+mn-lt"/>
                        <a:ea typeface="+mn-ea"/>
                        <a:cs typeface="+mn-cs"/>
                      </a:endParaRPr>
                    </a:p>
                  </a:txBody>
                  <a:tcPr marL="7598" marR="7598" marT="7598"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3.53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3.5</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3.5</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3.37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3.3 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3.3</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3.13</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3.1 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3.1</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 </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2.87</a:t>
                      </a: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b"/>
                      <a:r>
                        <a:rPr lang="en-US" sz="1100" b="1" i="0" u="none" strike="noStrike" kern="1200">
                          <a:solidFill>
                            <a:srgbClr val="000000"/>
                          </a:solidFill>
                          <a:effectLst/>
                          <a:latin typeface="+mn-lt"/>
                          <a:ea typeface="+mn-ea"/>
                          <a:cs typeface="+mn-cs"/>
                        </a:rPr>
                        <a:t>2.8</a:t>
                      </a:r>
                      <a:endParaRPr lang="en-IE" sz="1100" b="1" i="0" u="none" strike="noStrike" kern="1200">
                        <a:solidFill>
                          <a:srgbClr val="000000"/>
                        </a:solidFill>
                        <a:effectLst/>
                        <a:latin typeface="+mn-lt"/>
                        <a:ea typeface="+mn-ea"/>
                        <a:cs typeface="+mn-cs"/>
                      </a:endParaRPr>
                    </a:p>
                  </a:txBody>
                  <a:tcPr marL="7598" marR="7598" marT="7598"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fontAlgn="t"/>
                      <a:r>
                        <a:rPr lang="en-IE" sz="1100" b="1" i="0" u="none" strike="noStrike" kern="1200">
                          <a:solidFill>
                            <a:srgbClr val="000000"/>
                          </a:solidFill>
                          <a:effectLst/>
                          <a:latin typeface="+mn-lt"/>
                          <a:ea typeface="+mn-ea"/>
                          <a:cs typeface="+mn-cs"/>
                        </a:rPr>
                        <a:t>2.8</a:t>
                      </a:r>
                    </a:p>
                  </a:txBody>
                  <a:tcPr marL="7620" marR="7620" marT="7620" marB="0" anchor="ctr">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60084035"/>
                  </a:ext>
                </a:extLst>
              </a:tr>
            </a:tbl>
          </a:graphicData>
        </a:graphic>
      </p:graphicFrame>
    </p:spTree>
    <p:extLst>
      <p:ext uri="{BB962C8B-B14F-4D97-AF65-F5344CB8AC3E}">
        <p14:creationId xmlns:p14="http://schemas.microsoft.com/office/powerpoint/2010/main" val="559387349"/>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382DD3-3BB7-163D-83F8-F655E59D28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50000" y="-183109"/>
            <a:ext cx="11285432" cy="1040948"/>
          </a:xfrm>
        </p:spPr>
        <p:txBody>
          <a:bodyPr lIns="91440" tIns="45720" rIns="91440" bIns="45720" anchor="t">
            <a:normAutofit fontScale="90000"/>
          </a:bodyPr>
          <a:lstStyle/>
          <a:p>
            <a:br>
              <a:rPr lang="en-IE"/>
            </a:br>
            <a:r>
              <a:rPr lang="en-IE" sz="2700"/>
              <a:t>Agreement levels about aid from the Irish Government – Net Agree in recent waves</a:t>
            </a:r>
            <a:endParaRPr lang="en-IE"/>
          </a:p>
        </p:txBody>
      </p:sp>
      <p:sp>
        <p:nvSpPr>
          <p:cNvPr id="27" name="Text Placeholder 2">
            <a:extLst>
              <a:ext uri="{FF2B5EF4-FFF2-40B4-BE49-F238E27FC236}">
                <a16:creationId xmlns:a16="http://schemas.microsoft.com/office/drawing/2014/main" id="{265C476D-06C6-8EE0-9B9A-E4CE088B04CB}"/>
              </a:ext>
            </a:extLst>
          </p:cNvPr>
          <p:cNvSpPr txBox="1">
            <a:spLocks noGrp="1"/>
          </p:cNvSpPr>
          <p:nvPr>
            <p:ph type="body" sz="quarter" idx="15"/>
          </p:nvPr>
        </p:nvSpPr>
        <p:spPr>
          <a:xfrm>
            <a:off x="450000" y="777561"/>
            <a:ext cx="10777324" cy="4935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defRPr/>
            </a:pPr>
            <a:r>
              <a:rPr lang="en-US">
                <a:solidFill>
                  <a:schemeClr val="tx2"/>
                </a:solidFill>
                <a:latin typeface="Barlow" panose="00000500000000000000" pitchFamily="2" charset="0"/>
              </a:rPr>
              <a:t>When considering agreement levels over the years, the benefits for overseas states are consistently clear, while the benefits of overseas aid for Ireland are less recognized. </a:t>
            </a:r>
            <a:r>
              <a:rPr lang="en-US" dirty="0">
                <a:solidFill>
                  <a:schemeClr val="tx2"/>
                </a:solidFill>
                <a:latin typeface="Barlow" panose="00000500000000000000" pitchFamily="2" charset="0"/>
              </a:rPr>
              <a:t>Encouragingly, there has been less agreement with the idea of aid not reaching the intended recipients as well as low levels of agreement that Ireland cannot afford to give overseas aid. </a:t>
            </a:r>
            <a:endParaRPr lang="en-US">
              <a:solidFill>
                <a:schemeClr val="tx2"/>
              </a:solidFill>
              <a:latin typeface="Barlow" panose="00000500000000000000" pitchFamily="2" charset="0"/>
            </a:endParaRP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7"/>
          </p:nvPr>
        </p:nvSpPr>
        <p:spPr/>
        <p:txBody>
          <a:bodyPr>
            <a:noAutofit/>
          </a:bodyPr>
          <a:lstStyle/>
          <a:p>
            <a:r>
              <a:rPr lang="en-US"/>
              <a:t>Base: All Adults aged 18+ years- 2,002 (Aug ‘24 2,504), (Nov 23 N – 2,515, Nov 22 N – 2501; Dec 21 N – 2,026; Feb 21 N – 3,008)</a:t>
            </a:r>
          </a:p>
          <a:p>
            <a:r>
              <a:rPr lang="en-US"/>
              <a:t>Q.40-49 To what extent do you agree or disagree with the following statements about aid from the Irish Government? -</a:t>
            </a:r>
            <a:endParaRPr lang="en-IE"/>
          </a:p>
        </p:txBody>
      </p:sp>
      <p:graphicFrame>
        <p:nvGraphicFramePr>
          <p:cNvPr id="24" name="Chart 23">
            <a:extLst>
              <a:ext uri="{FF2B5EF4-FFF2-40B4-BE49-F238E27FC236}">
                <a16:creationId xmlns:a16="http://schemas.microsoft.com/office/drawing/2014/main" id="{76D42E7F-BC4A-CD1A-7441-1E3D8B15F9E4}"/>
              </a:ext>
            </a:extLst>
          </p:cNvPr>
          <p:cNvGraphicFramePr/>
          <p:nvPr>
            <p:extLst>
              <p:ext uri="{D42A27DB-BD31-4B8C-83A1-F6EECF244321}">
                <p14:modId xmlns:p14="http://schemas.microsoft.com/office/powerpoint/2010/main" val="4160766924"/>
              </p:ext>
            </p:extLst>
          </p:nvPr>
        </p:nvGraphicFramePr>
        <p:xfrm>
          <a:off x="457200" y="1364582"/>
          <a:ext cx="11307669" cy="44088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651956"/>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78834" y="115057"/>
            <a:ext cx="11285432" cy="715669"/>
          </a:xfrm>
        </p:spPr>
        <p:txBody>
          <a:bodyPr lIns="0" tIns="45720" rIns="91440" bIns="45720" anchor="t">
            <a:normAutofit fontScale="90000"/>
          </a:bodyPr>
          <a:lstStyle/>
          <a:p>
            <a:br>
              <a:rPr lang="en-IE"/>
            </a:br>
            <a:r>
              <a:rPr lang="en-IE"/>
              <a:t>Trust levels attributed to multilateral agencies</a:t>
            </a:r>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15"/>
          </p:nvPr>
        </p:nvSpPr>
        <p:spPr>
          <a:xfrm>
            <a:off x="390260" y="759231"/>
            <a:ext cx="11311998" cy="536998"/>
          </a:xfrm>
        </p:spPr>
        <p:txBody>
          <a:bodyPr>
            <a:normAutofit/>
          </a:bodyPr>
          <a:lstStyle/>
          <a:p>
            <a:r>
              <a:rPr lang="en-IE" sz="1400" b="1"/>
              <a:t>Trust levels </a:t>
            </a:r>
            <a:r>
              <a:rPr lang="en-IE" sz="1400" b="1" dirty="0"/>
              <a:t>have improved since 2024, with increased trust attributed to all organisations and groups, </a:t>
            </a:r>
            <a:r>
              <a:rPr lang="en-IE" sz="1400" b="1"/>
              <a:t>are in line with November ’23, at lower levels than first seen in Feb ‘21. Overseas development aid organisations </a:t>
            </a:r>
            <a:r>
              <a:rPr lang="en-IE" sz="1400" b="1" dirty="0"/>
              <a:t>continue to </a:t>
            </a:r>
            <a:r>
              <a:rPr lang="en-IE" sz="1400" b="1"/>
              <a:t>struggle </a:t>
            </a:r>
            <a:r>
              <a:rPr lang="en-IE" sz="1400" b="1" dirty="0"/>
              <a:t>more than others, however there are positive increases here</a:t>
            </a:r>
            <a:r>
              <a:rPr lang="en-IE" sz="1400" b="1"/>
              <a:t>.</a:t>
            </a:r>
            <a:r>
              <a:rPr lang="en-IE" sz="1400" b="1" dirty="0"/>
              <a:t> </a:t>
            </a:r>
            <a:endParaRPr lang="en-IE" sz="1400"/>
          </a:p>
        </p:txBody>
      </p:sp>
      <p:sp>
        <p:nvSpPr>
          <p:cNvPr id="11" name="Text Placeholder 10">
            <a:extLst>
              <a:ext uri="{FF2B5EF4-FFF2-40B4-BE49-F238E27FC236}">
                <a16:creationId xmlns:a16="http://schemas.microsoft.com/office/drawing/2014/main" id="{6B6D7516-C882-815B-32FD-3C6CF8D5792D}"/>
              </a:ext>
            </a:extLst>
          </p:cNvPr>
          <p:cNvSpPr>
            <a:spLocks noGrp="1"/>
          </p:cNvSpPr>
          <p:nvPr>
            <p:ph type="body" sz="quarter" idx="17"/>
          </p:nvPr>
        </p:nvSpPr>
        <p:spPr>
          <a:xfrm>
            <a:off x="459525" y="6180554"/>
            <a:ext cx="9341700" cy="276999"/>
          </a:xfrm>
        </p:spPr>
        <p:txBody>
          <a:bodyPr/>
          <a:lstStyle/>
          <a:p>
            <a:pPr>
              <a:lnSpc>
                <a:spcPct val="100000"/>
              </a:lnSpc>
              <a:spcAft>
                <a:spcPts val="0"/>
              </a:spcAft>
            </a:pPr>
            <a:r>
              <a:rPr lang="en-US" sz="900">
                <a:latin typeface="Barlow" panose="00000500000000000000" pitchFamily="2" charset="0"/>
              </a:rPr>
              <a:t>Base: All Adults aged 18+ years- 2,002 (Aug ‘24 2,504),  (Nov 23 N – 2,515, Nov 22 N – 2501; Dec 21 N – 2,026; Feb 21 N – 3,008)</a:t>
            </a:r>
          </a:p>
          <a:p>
            <a:pPr>
              <a:lnSpc>
                <a:spcPct val="100000"/>
              </a:lnSpc>
              <a:spcAft>
                <a:spcPts val="0"/>
              </a:spcAft>
            </a:pPr>
            <a:r>
              <a:rPr lang="en-GB" sz="900">
                <a:latin typeface="Barlow" panose="00000500000000000000" pitchFamily="2" charset="0"/>
              </a:rPr>
              <a:t>Q.49 How much, if at all, do you trust people with whom you generally have contact on a scale from 0 to 10 where 0 means you do not trust them at all and 10 means you trust them a great deal?</a:t>
            </a:r>
            <a:endParaRPr lang="en-IE" sz="900">
              <a:latin typeface="Barlow" panose="00000500000000000000" pitchFamily="2" charset="0"/>
            </a:endParaRPr>
          </a:p>
        </p:txBody>
      </p:sp>
      <p:sp>
        <p:nvSpPr>
          <p:cNvPr id="5" name="TextBox 4">
            <a:extLst>
              <a:ext uri="{FF2B5EF4-FFF2-40B4-BE49-F238E27FC236}">
                <a16:creationId xmlns:a16="http://schemas.microsoft.com/office/drawing/2014/main" id="{7231C6A9-2B9A-E78B-BFFD-1A86968392B6}"/>
              </a:ext>
            </a:extLst>
          </p:cNvPr>
          <p:cNvSpPr txBox="1"/>
          <p:nvPr/>
        </p:nvSpPr>
        <p:spPr>
          <a:xfrm>
            <a:off x="616527" y="2466214"/>
            <a:ext cx="1570933" cy="276999"/>
          </a:xfrm>
          <a:prstGeom prst="rect">
            <a:avLst/>
          </a:prstGeom>
          <a:noFill/>
        </p:spPr>
        <p:txBody>
          <a:bodyPr wrap="square">
            <a:spAutoFit/>
          </a:bodyPr>
          <a:lstStyle/>
          <a:p>
            <a:pPr algn="r"/>
            <a:r>
              <a:rPr lang="en-IE" sz="1200"/>
              <a:t>(9 - 10 score)</a:t>
            </a:r>
          </a:p>
        </p:txBody>
      </p:sp>
      <p:sp>
        <p:nvSpPr>
          <p:cNvPr id="6" name="TextBox 5">
            <a:extLst>
              <a:ext uri="{FF2B5EF4-FFF2-40B4-BE49-F238E27FC236}">
                <a16:creationId xmlns:a16="http://schemas.microsoft.com/office/drawing/2014/main" id="{4CFC9861-3393-9E99-0665-49AA3D1F2A80}"/>
              </a:ext>
            </a:extLst>
          </p:cNvPr>
          <p:cNvSpPr txBox="1"/>
          <p:nvPr/>
        </p:nvSpPr>
        <p:spPr>
          <a:xfrm>
            <a:off x="608884" y="3491336"/>
            <a:ext cx="1570933" cy="261610"/>
          </a:xfrm>
          <a:prstGeom prst="rect">
            <a:avLst/>
          </a:prstGeom>
          <a:noFill/>
        </p:spPr>
        <p:txBody>
          <a:bodyPr wrap="square">
            <a:spAutoFit/>
          </a:bodyPr>
          <a:lstStyle/>
          <a:p>
            <a:pPr algn="r"/>
            <a:r>
              <a:rPr lang="en-IE" sz="1100"/>
              <a:t>(7 - 8 score)</a:t>
            </a:r>
          </a:p>
        </p:txBody>
      </p:sp>
      <p:graphicFrame>
        <p:nvGraphicFramePr>
          <p:cNvPr id="8" name="Chart 7">
            <a:extLst>
              <a:ext uri="{FF2B5EF4-FFF2-40B4-BE49-F238E27FC236}">
                <a16:creationId xmlns:a16="http://schemas.microsoft.com/office/drawing/2014/main" id="{64959295-DE1C-246D-9255-5803F274891B}"/>
              </a:ext>
            </a:extLst>
          </p:cNvPr>
          <p:cNvGraphicFramePr/>
          <p:nvPr>
            <p:extLst>
              <p:ext uri="{D42A27DB-BD31-4B8C-83A1-F6EECF244321}">
                <p14:modId xmlns:p14="http://schemas.microsoft.com/office/powerpoint/2010/main" val="1361393841"/>
              </p:ext>
            </p:extLst>
          </p:nvPr>
        </p:nvGraphicFramePr>
        <p:xfrm>
          <a:off x="9615929" y="2107742"/>
          <a:ext cx="2086329" cy="3673933"/>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268075D3-9772-56A7-B63E-4C205C5B1807}"/>
              </a:ext>
            </a:extLst>
          </p:cNvPr>
          <p:cNvSpPr txBox="1"/>
          <p:nvPr/>
        </p:nvSpPr>
        <p:spPr>
          <a:xfrm>
            <a:off x="166135" y="5206118"/>
            <a:ext cx="1152524" cy="461665"/>
          </a:xfrm>
          <a:prstGeom prst="rect">
            <a:avLst/>
          </a:prstGeom>
          <a:noFill/>
        </p:spPr>
        <p:txBody>
          <a:bodyPr wrap="square" rtlCol="0">
            <a:spAutoFit/>
          </a:bodyPr>
          <a:lstStyle/>
          <a:p>
            <a:pPr algn="ctr"/>
            <a:r>
              <a:rPr lang="en-US" sz="1200" b="1" u="none" strike="noStrike">
                <a:solidFill>
                  <a:srgbClr val="000000"/>
                </a:solidFill>
                <a:effectLst/>
                <a:latin typeface="Barlow" panose="00000500000000000000" pitchFamily="2" charset="0"/>
                <a:cs typeface="Arial" panose="020B0604020202020204" pitchFamily="34" charset="0"/>
              </a:rPr>
              <a:t>0 - Do not trust at all</a:t>
            </a:r>
            <a:endParaRPr lang="en-US" sz="1200" b="1" i="0" u="none" strike="noStrike">
              <a:solidFill>
                <a:srgbClr val="000000"/>
              </a:solidFill>
              <a:effectLst/>
              <a:latin typeface="Barlow" panose="00000500000000000000" pitchFamily="2" charset="0"/>
              <a:cs typeface="Arial" panose="020B0604020202020204" pitchFamily="34" charset="0"/>
            </a:endParaRPr>
          </a:p>
        </p:txBody>
      </p:sp>
      <p:sp>
        <p:nvSpPr>
          <p:cNvPr id="19" name="TextBox 18">
            <a:extLst>
              <a:ext uri="{FF2B5EF4-FFF2-40B4-BE49-F238E27FC236}">
                <a16:creationId xmlns:a16="http://schemas.microsoft.com/office/drawing/2014/main" id="{764339B6-66ED-20EE-3522-DD587AF8C53C}"/>
              </a:ext>
            </a:extLst>
          </p:cNvPr>
          <p:cNvSpPr txBox="1"/>
          <p:nvPr/>
        </p:nvSpPr>
        <p:spPr>
          <a:xfrm>
            <a:off x="138894" y="2297880"/>
            <a:ext cx="1152523" cy="461665"/>
          </a:xfrm>
          <a:prstGeom prst="rect">
            <a:avLst/>
          </a:prstGeom>
          <a:noFill/>
        </p:spPr>
        <p:txBody>
          <a:bodyPr wrap="square" rtlCol="0">
            <a:spAutoFit/>
          </a:bodyPr>
          <a:lstStyle/>
          <a:p>
            <a:pPr algn="ctr" fontAlgn="t"/>
            <a:r>
              <a:rPr lang="en-US" sz="1200" b="1" u="none" strike="noStrike">
                <a:solidFill>
                  <a:srgbClr val="000000"/>
                </a:solidFill>
                <a:effectLst/>
                <a:latin typeface="Barlow" panose="00000500000000000000" pitchFamily="2" charset="0"/>
                <a:cs typeface="Arial" panose="020B0604020202020204" pitchFamily="34" charset="0"/>
              </a:rPr>
              <a:t>10 - Trust a great deal</a:t>
            </a:r>
            <a:endParaRPr lang="en-US" sz="1200" b="1" i="0" u="none" strike="noStrike">
              <a:solidFill>
                <a:srgbClr val="000000"/>
              </a:solidFill>
              <a:effectLst/>
              <a:latin typeface="Barlow" panose="00000500000000000000" pitchFamily="2" charset="0"/>
              <a:cs typeface="Arial" panose="020B0604020202020204" pitchFamily="34" charset="0"/>
            </a:endParaRPr>
          </a:p>
        </p:txBody>
      </p:sp>
      <p:sp>
        <p:nvSpPr>
          <p:cNvPr id="21" name="TextBox 20">
            <a:extLst>
              <a:ext uri="{FF2B5EF4-FFF2-40B4-BE49-F238E27FC236}">
                <a16:creationId xmlns:a16="http://schemas.microsoft.com/office/drawing/2014/main" id="{7E711030-D4AC-A7B4-B7E7-196A73B34A46}"/>
              </a:ext>
            </a:extLst>
          </p:cNvPr>
          <p:cNvSpPr txBox="1"/>
          <p:nvPr/>
        </p:nvSpPr>
        <p:spPr>
          <a:xfrm>
            <a:off x="608883" y="4646681"/>
            <a:ext cx="1570933" cy="261610"/>
          </a:xfrm>
          <a:prstGeom prst="rect">
            <a:avLst/>
          </a:prstGeom>
          <a:noFill/>
        </p:spPr>
        <p:txBody>
          <a:bodyPr wrap="square">
            <a:spAutoFit/>
          </a:bodyPr>
          <a:lstStyle/>
          <a:p>
            <a:pPr algn="r"/>
            <a:r>
              <a:rPr lang="en-IE" sz="1100"/>
              <a:t>(0 - 6 score)</a:t>
            </a:r>
          </a:p>
        </p:txBody>
      </p:sp>
      <p:sp>
        <p:nvSpPr>
          <p:cNvPr id="22" name="TextBox 21">
            <a:extLst>
              <a:ext uri="{FF2B5EF4-FFF2-40B4-BE49-F238E27FC236}">
                <a16:creationId xmlns:a16="http://schemas.microsoft.com/office/drawing/2014/main" id="{5FC19E3C-5EB9-0959-76B5-37D102C3DC35}"/>
              </a:ext>
            </a:extLst>
          </p:cNvPr>
          <p:cNvSpPr txBox="1"/>
          <p:nvPr/>
        </p:nvSpPr>
        <p:spPr>
          <a:xfrm>
            <a:off x="9645088" y="1339053"/>
            <a:ext cx="2019178" cy="540000"/>
          </a:xfrm>
          <a:prstGeom prst="rect">
            <a:avLst/>
          </a:prstGeom>
          <a:noFill/>
        </p:spPr>
        <p:txBody>
          <a:bodyPr wrap="square" rtlCol="0">
            <a:noAutofit/>
          </a:bodyPr>
          <a:lstStyle/>
          <a:p>
            <a:pPr algn="ctr" fontAlgn="t"/>
            <a:r>
              <a:rPr lang="en-IE" sz="1200" b="1">
                <a:latin typeface="Barlow" panose="00000500000000000000" pitchFamily="2" charset="0"/>
              </a:rPr>
              <a:t>Overseas development aid organisations</a:t>
            </a:r>
          </a:p>
        </p:txBody>
      </p:sp>
      <p:cxnSp>
        <p:nvCxnSpPr>
          <p:cNvPr id="23" name="Straight Arrow Connector 22">
            <a:extLst>
              <a:ext uri="{FF2B5EF4-FFF2-40B4-BE49-F238E27FC236}">
                <a16:creationId xmlns:a16="http://schemas.microsoft.com/office/drawing/2014/main" id="{C856636C-C3AE-B3FC-B59B-656D987EE897}"/>
              </a:ext>
            </a:extLst>
          </p:cNvPr>
          <p:cNvCxnSpPr/>
          <p:nvPr/>
        </p:nvCxnSpPr>
        <p:spPr>
          <a:xfrm>
            <a:off x="742397" y="2849587"/>
            <a:ext cx="0" cy="235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1AFDF890-14BD-5497-B43A-62C5183E8ED3}"/>
              </a:ext>
            </a:extLst>
          </p:cNvPr>
          <p:cNvGraphicFramePr/>
          <p:nvPr>
            <p:extLst>
              <p:ext uri="{D42A27DB-BD31-4B8C-83A1-F6EECF244321}">
                <p14:modId xmlns:p14="http://schemas.microsoft.com/office/powerpoint/2010/main" val="2405737296"/>
              </p:ext>
            </p:extLst>
          </p:nvPr>
        </p:nvGraphicFramePr>
        <p:xfrm>
          <a:off x="7087953" y="2107742"/>
          <a:ext cx="2088000" cy="367393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4E26FE29-FDB7-B097-A940-582EB8E87D23}"/>
              </a:ext>
            </a:extLst>
          </p:cNvPr>
          <p:cNvSpPr txBox="1"/>
          <p:nvPr/>
        </p:nvSpPr>
        <p:spPr>
          <a:xfrm>
            <a:off x="7135812" y="1339053"/>
            <a:ext cx="2069808" cy="540000"/>
          </a:xfrm>
          <a:prstGeom prst="rect">
            <a:avLst/>
          </a:prstGeom>
          <a:noFill/>
        </p:spPr>
        <p:txBody>
          <a:bodyPr wrap="square" rtlCol="0">
            <a:noAutofit/>
          </a:bodyPr>
          <a:lstStyle/>
          <a:p>
            <a:pPr algn="ctr" fontAlgn="t"/>
            <a:r>
              <a:rPr lang="en-IE" sz="1200" b="1">
                <a:latin typeface="Barlow" panose="00000500000000000000" pitchFamily="2" charset="0"/>
              </a:rPr>
              <a:t>Irish Government</a:t>
            </a:r>
          </a:p>
          <a:p>
            <a:pPr algn="ctr" fontAlgn="t"/>
            <a:endParaRPr lang="en-IE" sz="1200" b="1" i="0" u="none" strike="noStrike">
              <a:solidFill>
                <a:srgbClr val="000000"/>
              </a:solidFill>
              <a:effectLst/>
              <a:latin typeface="Barlow" panose="00000500000000000000" pitchFamily="2" charset="0"/>
            </a:endParaRPr>
          </a:p>
        </p:txBody>
      </p:sp>
      <p:graphicFrame>
        <p:nvGraphicFramePr>
          <p:cNvPr id="26" name="Chart 25">
            <a:extLst>
              <a:ext uri="{FF2B5EF4-FFF2-40B4-BE49-F238E27FC236}">
                <a16:creationId xmlns:a16="http://schemas.microsoft.com/office/drawing/2014/main" id="{280AB247-7D39-BC29-292E-5CCBA4AC10B3}"/>
              </a:ext>
            </a:extLst>
          </p:cNvPr>
          <p:cNvGraphicFramePr/>
          <p:nvPr>
            <p:extLst>
              <p:ext uri="{D42A27DB-BD31-4B8C-83A1-F6EECF244321}">
                <p14:modId xmlns:p14="http://schemas.microsoft.com/office/powerpoint/2010/main" val="1183108341"/>
              </p:ext>
            </p:extLst>
          </p:nvPr>
        </p:nvGraphicFramePr>
        <p:xfrm>
          <a:off x="2164598" y="2169491"/>
          <a:ext cx="2088000" cy="3673933"/>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a:extLst>
              <a:ext uri="{FF2B5EF4-FFF2-40B4-BE49-F238E27FC236}">
                <a16:creationId xmlns:a16="http://schemas.microsoft.com/office/drawing/2014/main" id="{9CE03965-EF3A-A204-7362-FB27706B36C5}"/>
              </a:ext>
            </a:extLst>
          </p:cNvPr>
          <p:cNvSpPr txBox="1"/>
          <p:nvPr/>
        </p:nvSpPr>
        <p:spPr>
          <a:xfrm>
            <a:off x="2187460" y="1339053"/>
            <a:ext cx="2021547" cy="540000"/>
          </a:xfrm>
          <a:prstGeom prst="rect">
            <a:avLst/>
          </a:prstGeom>
          <a:noFill/>
        </p:spPr>
        <p:txBody>
          <a:bodyPr wrap="square" rtlCol="0">
            <a:noAutofit/>
          </a:bodyPr>
          <a:lstStyle/>
          <a:p>
            <a:pPr algn="ctr" fontAlgn="t"/>
            <a:r>
              <a:rPr lang="en-IE" sz="1200" b="1">
                <a:latin typeface="Barlow" panose="00000500000000000000" pitchFamily="2" charset="0"/>
              </a:rPr>
              <a:t>People you have contact with</a:t>
            </a:r>
            <a:endParaRPr lang="en-IE" sz="1200" b="1" i="0" u="none" strike="noStrike">
              <a:solidFill>
                <a:srgbClr val="000000"/>
              </a:solidFill>
              <a:effectLst/>
              <a:latin typeface="Barlow" panose="00000500000000000000" pitchFamily="2" charset="0"/>
            </a:endParaRPr>
          </a:p>
        </p:txBody>
      </p:sp>
      <p:graphicFrame>
        <p:nvGraphicFramePr>
          <p:cNvPr id="28" name="Chart 27">
            <a:extLst>
              <a:ext uri="{FF2B5EF4-FFF2-40B4-BE49-F238E27FC236}">
                <a16:creationId xmlns:a16="http://schemas.microsoft.com/office/drawing/2014/main" id="{66344D26-F063-28CD-D853-0592C80A0088}"/>
              </a:ext>
            </a:extLst>
          </p:cNvPr>
          <p:cNvGraphicFramePr/>
          <p:nvPr>
            <p:extLst>
              <p:ext uri="{D42A27DB-BD31-4B8C-83A1-F6EECF244321}">
                <p14:modId xmlns:p14="http://schemas.microsoft.com/office/powerpoint/2010/main" val="3348239238"/>
              </p:ext>
            </p:extLst>
          </p:nvPr>
        </p:nvGraphicFramePr>
        <p:xfrm>
          <a:off x="4698622" y="2139836"/>
          <a:ext cx="2088000" cy="3673933"/>
        </p:xfrm>
        <a:graphic>
          <a:graphicData uri="http://schemas.openxmlformats.org/drawingml/2006/chart">
            <c:chart xmlns:c="http://schemas.openxmlformats.org/drawingml/2006/chart" xmlns:r="http://schemas.openxmlformats.org/officeDocument/2006/relationships" r:id="rId6"/>
          </a:graphicData>
        </a:graphic>
      </p:graphicFrame>
      <p:sp>
        <p:nvSpPr>
          <p:cNvPr id="29" name="TextBox 28">
            <a:extLst>
              <a:ext uri="{FF2B5EF4-FFF2-40B4-BE49-F238E27FC236}">
                <a16:creationId xmlns:a16="http://schemas.microsoft.com/office/drawing/2014/main" id="{06182918-CB4D-07B4-FE54-A2947CD762A0}"/>
              </a:ext>
            </a:extLst>
          </p:cNvPr>
          <p:cNvSpPr txBox="1"/>
          <p:nvPr/>
        </p:nvSpPr>
        <p:spPr>
          <a:xfrm>
            <a:off x="4696736" y="1339053"/>
            <a:ext cx="2021547" cy="540000"/>
          </a:xfrm>
          <a:prstGeom prst="rect">
            <a:avLst/>
          </a:prstGeom>
          <a:noFill/>
        </p:spPr>
        <p:txBody>
          <a:bodyPr wrap="square" rtlCol="0">
            <a:noAutofit/>
          </a:bodyPr>
          <a:lstStyle/>
          <a:p>
            <a:pPr algn="ctr" fontAlgn="t"/>
            <a:r>
              <a:rPr lang="en-US" sz="1200" b="1">
                <a:latin typeface="Barlow" panose="00000500000000000000" pitchFamily="2" charset="0"/>
              </a:rPr>
              <a:t>Multilateral organisations (EU and UN)</a:t>
            </a:r>
          </a:p>
        </p:txBody>
      </p:sp>
      <p:graphicFrame>
        <p:nvGraphicFramePr>
          <p:cNvPr id="31" name="Table 30">
            <a:extLst>
              <a:ext uri="{FF2B5EF4-FFF2-40B4-BE49-F238E27FC236}">
                <a16:creationId xmlns:a16="http://schemas.microsoft.com/office/drawing/2014/main" id="{D72F35F2-124E-8F39-9E8E-3A1A1912624F}"/>
              </a:ext>
            </a:extLst>
          </p:cNvPr>
          <p:cNvGraphicFramePr>
            <a:graphicFrameLocks noGrp="1"/>
          </p:cNvGraphicFramePr>
          <p:nvPr>
            <p:extLst>
              <p:ext uri="{D42A27DB-BD31-4B8C-83A1-F6EECF244321}">
                <p14:modId xmlns:p14="http://schemas.microsoft.com/office/powerpoint/2010/main" val="2511840114"/>
              </p:ext>
            </p:extLst>
          </p:nvPr>
        </p:nvGraphicFramePr>
        <p:xfrm>
          <a:off x="1409700" y="5356903"/>
          <a:ext cx="10292558" cy="262890"/>
        </p:xfrm>
        <a:graphic>
          <a:graphicData uri="http://schemas.openxmlformats.org/drawingml/2006/table">
            <a:tbl>
              <a:tblPr/>
              <a:tblGrid>
                <a:gridCol w="718304">
                  <a:extLst>
                    <a:ext uri="{9D8B030D-6E8A-4147-A177-3AD203B41FA5}">
                      <a16:colId xmlns:a16="http://schemas.microsoft.com/office/drawing/2014/main" val="3559285092"/>
                    </a:ext>
                  </a:extLst>
                </a:gridCol>
                <a:gridCol w="354602">
                  <a:extLst>
                    <a:ext uri="{9D8B030D-6E8A-4147-A177-3AD203B41FA5}">
                      <a16:colId xmlns:a16="http://schemas.microsoft.com/office/drawing/2014/main" val="241120034"/>
                    </a:ext>
                  </a:extLst>
                </a:gridCol>
                <a:gridCol w="354602">
                  <a:extLst>
                    <a:ext uri="{9D8B030D-6E8A-4147-A177-3AD203B41FA5}">
                      <a16:colId xmlns:a16="http://schemas.microsoft.com/office/drawing/2014/main" val="542957591"/>
                    </a:ext>
                  </a:extLst>
                </a:gridCol>
                <a:gridCol w="354602">
                  <a:extLst>
                    <a:ext uri="{9D8B030D-6E8A-4147-A177-3AD203B41FA5}">
                      <a16:colId xmlns:a16="http://schemas.microsoft.com/office/drawing/2014/main" val="4231413788"/>
                    </a:ext>
                  </a:extLst>
                </a:gridCol>
                <a:gridCol w="354602">
                  <a:extLst>
                    <a:ext uri="{9D8B030D-6E8A-4147-A177-3AD203B41FA5}">
                      <a16:colId xmlns:a16="http://schemas.microsoft.com/office/drawing/2014/main" val="1019848271"/>
                    </a:ext>
                  </a:extLst>
                </a:gridCol>
                <a:gridCol w="354602">
                  <a:extLst>
                    <a:ext uri="{9D8B030D-6E8A-4147-A177-3AD203B41FA5}">
                      <a16:colId xmlns:a16="http://schemas.microsoft.com/office/drawing/2014/main" val="408052058"/>
                    </a:ext>
                  </a:extLst>
                </a:gridCol>
                <a:gridCol w="354602">
                  <a:extLst>
                    <a:ext uri="{9D8B030D-6E8A-4147-A177-3AD203B41FA5}">
                      <a16:colId xmlns:a16="http://schemas.microsoft.com/office/drawing/2014/main" val="3113985285"/>
                    </a:ext>
                  </a:extLst>
                </a:gridCol>
                <a:gridCol w="354602">
                  <a:extLst>
                    <a:ext uri="{9D8B030D-6E8A-4147-A177-3AD203B41FA5}">
                      <a16:colId xmlns:a16="http://schemas.microsoft.com/office/drawing/2014/main" val="3016638399"/>
                    </a:ext>
                  </a:extLst>
                </a:gridCol>
                <a:gridCol w="354602">
                  <a:extLst>
                    <a:ext uri="{9D8B030D-6E8A-4147-A177-3AD203B41FA5}">
                      <a16:colId xmlns:a16="http://schemas.microsoft.com/office/drawing/2014/main" val="183082023"/>
                    </a:ext>
                  </a:extLst>
                </a:gridCol>
                <a:gridCol w="354602">
                  <a:extLst>
                    <a:ext uri="{9D8B030D-6E8A-4147-A177-3AD203B41FA5}">
                      <a16:colId xmlns:a16="http://schemas.microsoft.com/office/drawing/2014/main" val="139720066"/>
                    </a:ext>
                  </a:extLst>
                </a:gridCol>
                <a:gridCol w="354602">
                  <a:extLst>
                    <a:ext uri="{9D8B030D-6E8A-4147-A177-3AD203B41FA5}">
                      <a16:colId xmlns:a16="http://schemas.microsoft.com/office/drawing/2014/main" val="1617500998"/>
                    </a:ext>
                  </a:extLst>
                </a:gridCol>
                <a:gridCol w="354602">
                  <a:extLst>
                    <a:ext uri="{9D8B030D-6E8A-4147-A177-3AD203B41FA5}">
                      <a16:colId xmlns:a16="http://schemas.microsoft.com/office/drawing/2014/main" val="3477305158"/>
                    </a:ext>
                  </a:extLst>
                </a:gridCol>
                <a:gridCol w="354602">
                  <a:extLst>
                    <a:ext uri="{9D8B030D-6E8A-4147-A177-3AD203B41FA5}">
                      <a16:colId xmlns:a16="http://schemas.microsoft.com/office/drawing/2014/main" val="3547855977"/>
                    </a:ext>
                  </a:extLst>
                </a:gridCol>
                <a:gridCol w="354602">
                  <a:extLst>
                    <a:ext uri="{9D8B030D-6E8A-4147-A177-3AD203B41FA5}">
                      <a16:colId xmlns:a16="http://schemas.microsoft.com/office/drawing/2014/main" val="3430156220"/>
                    </a:ext>
                  </a:extLst>
                </a:gridCol>
                <a:gridCol w="354602">
                  <a:extLst>
                    <a:ext uri="{9D8B030D-6E8A-4147-A177-3AD203B41FA5}">
                      <a16:colId xmlns:a16="http://schemas.microsoft.com/office/drawing/2014/main" val="3142769812"/>
                    </a:ext>
                  </a:extLst>
                </a:gridCol>
                <a:gridCol w="354602">
                  <a:extLst>
                    <a:ext uri="{9D8B030D-6E8A-4147-A177-3AD203B41FA5}">
                      <a16:colId xmlns:a16="http://schemas.microsoft.com/office/drawing/2014/main" val="3993953044"/>
                    </a:ext>
                  </a:extLst>
                </a:gridCol>
                <a:gridCol w="354602">
                  <a:extLst>
                    <a:ext uri="{9D8B030D-6E8A-4147-A177-3AD203B41FA5}">
                      <a16:colId xmlns:a16="http://schemas.microsoft.com/office/drawing/2014/main" val="3629905541"/>
                    </a:ext>
                  </a:extLst>
                </a:gridCol>
                <a:gridCol w="354602">
                  <a:extLst>
                    <a:ext uri="{9D8B030D-6E8A-4147-A177-3AD203B41FA5}">
                      <a16:colId xmlns:a16="http://schemas.microsoft.com/office/drawing/2014/main" val="715356807"/>
                    </a:ext>
                  </a:extLst>
                </a:gridCol>
                <a:gridCol w="354602">
                  <a:extLst>
                    <a:ext uri="{9D8B030D-6E8A-4147-A177-3AD203B41FA5}">
                      <a16:colId xmlns:a16="http://schemas.microsoft.com/office/drawing/2014/main" val="1762599507"/>
                    </a:ext>
                  </a:extLst>
                </a:gridCol>
                <a:gridCol w="354602">
                  <a:extLst>
                    <a:ext uri="{9D8B030D-6E8A-4147-A177-3AD203B41FA5}">
                      <a16:colId xmlns:a16="http://schemas.microsoft.com/office/drawing/2014/main" val="1227558527"/>
                    </a:ext>
                  </a:extLst>
                </a:gridCol>
                <a:gridCol w="354602">
                  <a:extLst>
                    <a:ext uri="{9D8B030D-6E8A-4147-A177-3AD203B41FA5}">
                      <a16:colId xmlns:a16="http://schemas.microsoft.com/office/drawing/2014/main" val="3589712661"/>
                    </a:ext>
                  </a:extLst>
                </a:gridCol>
                <a:gridCol w="354602">
                  <a:extLst>
                    <a:ext uri="{9D8B030D-6E8A-4147-A177-3AD203B41FA5}">
                      <a16:colId xmlns:a16="http://schemas.microsoft.com/office/drawing/2014/main" val="2717312889"/>
                    </a:ext>
                  </a:extLst>
                </a:gridCol>
                <a:gridCol w="354602">
                  <a:extLst>
                    <a:ext uri="{9D8B030D-6E8A-4147-A177-3AD203B41FA5}">
                      <a16:colId xmlns:a16="http://schemas.microsoft.com/office/drawing/2014/main" val="3652931917"/>
                    </a:ext>
                  </a:extLst>
                </a:gridCol>
                <a:gridCol w="354602">
                  <a:extLst>
                    <a:ext uri="{9D8B030D-6E8A-4147-A177-3AD203B41FA5}">
                      <a16:colId xmlns:a16="http://schemas.microsoft.com/office/drawing/2014/main" val="2699227924"/>
                    </a:ext>
                  </a:extLst>
                </a:gridCol>
                <a:gridCol w="354602">
                  <a:extLst>
                    <a:ext uri="{9D8B030D-6E8A-4147-A177-3AD203B41FA5}">
                      <a16:colId xmlns:a16="http://schemas.microsoft.com/office/drawing/2014/main" val="1060926930"/>
                    </a:ext>
                  </a:extLst>
                </a:gridCol>
                <a:gridCol w="354602">
                  <a:extLst>
                    <a:ext uri="{9D8B030D-6E8A-4147-A177-3AD203B41FA5}">
                      <a16:colId xmlns:a16="http://schemas.microsoft.com/office/drawing/2014/main" val="1880758131"/>
                    </a:ext>
                  </a:extLst>
                </a:gridCol>
                <a:gridCol w="354602">
                  <a:extLst>
                    <a:ext uri="{9D8B030D-6E8A-4147-A177-3AD203B41FA5}">
                      <a16:colId xmlns:a16="http://schemas.microsoft.com/office/drawing/2014/main" val="1577244632"/>
                    </a:ext>
                  </a:extLst>
                </a:gridCol>
                <a:gridCol w="354602">
                  <a:extLst>
                    <a:ext uri="{9D8B030D-6E8A-4147-A177-3AD203B41FA5}">
                      <a16:colId xmlns:a16="http://schemas.microsoft.com/office/drawing/2014/main" val="3401564185"/>
                    </a:ext>
                  </a:extLst>
                </a:gridCol>
              </a:tblGrid>
              <a:tr h="262890">
                <a:tc>
                  <a:txBody>
                    <a:bodyPr/>
                    <a:lstStyle/>
                    <a:p>
                      <a:pPr algn="ctr" fontAlgn="t"/>
                      <a:r>
                        <a:rPr lang="en-IE" sz="1100" b="1" i="0" u="none" strike="noStrike">
                          <a:solidFill>
                            <a:srgbClr val="000000"/>
                          </a:solidFill>
                          <a:effectLst/>
                          <a:latin typeface="Barlow" panose="00000500000000000000" pitchFamily="2" charset="0"/>
                        </a:rPr>
                        <a:t>Mean score</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algn="ctr" fontAlgn="t"/>
                      <a:r>
                        <a:rPr lang="en-IE" sz="1100" b="1" i="0" u="none" strike="noStrike">
                          <a:solidFill>
                            <a:srgbClr val="000000"/>
                          </a:solidFill>
                          <a:effectLst/>
                          <a:latin typeface="Barlow" panose="00000500000000000000" pitchFamily="2" charset="0"/>
                        </a:rPr>
                        <a:t>6.9</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6.7</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6.5</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6.5</a:t>
                      </a: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6.5</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6.6</a:t>
                      </a: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5.7</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5.4</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5.3</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5.2</a:t>
                      </a: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5.2</a:t>
                      </a: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5.1</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5.1</a:t>
                      </a:r>
                      <a:endParaRPr kumimoji="0" lang="en-IE" sz="1100" b="1" i="0" u="none" strike="noStrike" kern="1200" cap="none" spc="0" normalizeH="0" baseline="0" noProof="0" dirty="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4.8</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4.7</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4.7</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4.8</a:t>
                      </a:r>
                      <a:endPar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IE"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4.6</a:t>
                      </a: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000000"/>
                          </a:solidFill>
                          <a:effectLst/>
                          <a:uLnTx/>
                          <a:uFillTx/>
                          <a:latin typeface="Barlow" panose="00000500000000000000" pitchFamily="2" charset="0"/>
                          <a:ea typeface="+mn-ea"/>
                          <a:cs typeface="+mn-cs"/>
                        </a:rPr>
                        <a:t>5.0</a:t>
                      </a:r>
                      <a:endParaRPr kumimoji="0" lang="en-IE" sz="1100" b="1" i="0" u="none" strike="noStrike" kern="1200" cap="none" spc="0" normalizeH="0" baseline="0" noProof="0" dirty="0">
                        <a:ln>
                          <a:noFill/>
                        </a:ln>
                        <a:solidFill>
                          <a:srgbClr val="000000"/>
                        </a:solidFill>
                        <a:effectLst/>
                        <a:uLnTx/>
                        <a:uFillTx/>
                        <a:latin typeface="Barlow" panose="00000500000000000000" pitchFamily="2" charset="0"/>
                        <a:ea typeface="+mn-ea"/>
                        <a:cs typeface="+mn-cs"/>
                      </a:endParaRPr>
                    </a:p>
                  </a:txBody>
                  <a:tcPr marL="0" marR="0"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88419133"/>
                  </a:ext>
                </a:extLst>
              </a:tr>
            </a:tbl>
          </a:graphicData>
        </a:graphic>
      </p:graphicFrame>
      <p:sp>
        <p:nvSpPr>
          <p:cNvPr id="15" name="Text Placeholder 2">
            <a:extLst>
              <a:ext uri="{FF2B5EF4-FFF2-40B4-BE49-F238E27FC236}">
                <a16:creationId xmlns:a16="http://schemas.microsoft.com/office/drawing/2014/main" id="{AA8093C9-0F08-E48B-B0AC-1EF35F7D525D}"/>
              </a:ext>
            </a:extLst>
          </p:cNvPr>
          <p:cNvSpPr txBox="1">
            <a:spLocks/>
          </p:cNvSpPr>
          <p:nvPr/>
        </p:nvSpPr>
        <p:spPr>
          <a:xfrm>
            <a:off x="295524" y="615637"/>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graphicFrame>
        <p:nvGraphicFramePr>
          <p:cNvPr id="20" name="Table 19">
            <a:extLst>
              <a:ext uri="{FF2B5EF4-FFF2-40B4-BE49-F238E27FC236}">
                <a16:creationId xmlns:a16="http://schemas.microsoft.com/office/drawing/2014/main" id="{7C2FCB95-B973-23C6-1DE8-EE9A6620048C}"/>
              </a:ext>
            </a:extLst>
          </p:cNvPr>
          <p:cNvGraphicFramePr>
            <a:graphicFrameLocks noGrp="1"/>
          </p:cNvGraphicFramePr>
          <p:nvPr>
            <p:extLst>
              <p:ext uri="{D42A27DB-BD31-4B8C-83A1-F6EECF244321}">
                <p14:modId xmlns:p14="http://schemas.microsoft.com/office/powerpoint/2010/main" val="1038292301"/>
              </p:ext>
            </p:extLst>
          </p:nvPr>
        </p:nvGraphicFramePr>
        <p:xfrm>
          <a:off x="2278497" y="1840887"/>
          <a:ext cx="2116908" cy="411480"/>
        </p:xfrm>
        <a:graphic>
          <a:graphicData uri="http://schemas.openxmlformats.org/drawingml/2006/table">
            <a:tbl>
              <a:tblPr firstRow="1" bandRow="1">
                <a:tableStyleId>{5C22544A-7EE6-4342-B048-85BDC9FD1C3A}</a:tableStyleId>
              </a:tblPr>
              <a:tblGrid>
                <a:gridCol w="352818">
                  <a:extLst>
                    <a:ext uri="{9D8B030D-6E8A-4147-A177-3AD203B41FA5}">
                      <a16:colId xmlns:a16="http://schemas.microsoft.com/office/drawing/2014/main" val="3298709569"/>
                    </a:ext>
                  </a:extLst>
                </a:gridCol>
                <a:gridCol w="352818">
                  <a:extLst>
                    <a:ext uri="{9D8B030D-6E8A-4147-A177-3AD203B41FA5}">
                      <a16:colId xmlns:a16="http://schemas.microsoft.com/office/drawing/2014/main" val="1462958744"/>
                    </a:ext>
                  </a:extLst>
                </a:gridCol>
                <a:gridCol w="352818">
                  <a:extLst>
                    <a:ext uri="{9D8B030D-6E8A-4147-A177-3AD203B41FA5}">
                      <a16:colId xmlns:a16="http://schemas.microsoft.com/office/drawing/2014/main" val="1221939310"/>
                    </a:ext>
                  </a:extLst>
                </a:gridCol>
                <a:gridCol w="352818">
                  <a:extLst>
                    <a:ext uri="{9D8B030D-6E8A-4147-A177-3AD203B41FA5}">
                      <a16:colId xmlns:a16="http://schemas.microsoft.com/office/drawing/2014/main" val="940883874"/>
                    </a:ext>
                  </a:extLst>
                </a:gridCol>
                <a:gridCol w="352818">
                  <a:extLst>
                    <a:ext uri="{9D8B030D-6E8A-4147-A177-3AD203B41FA5}">
                      <a16:colId xmlns:a16="http://schemas.microsoft.com/office/drawing/2014/main" val="2305536625"/>
                    </a:ext>
                  </a:extLst>
                </a:gridCol>
                <a:gridCol w="352818">
                  <a:extLst>
                    <a:ext uri="{9D8B030D-6E8A-4147-A177-3AD203B41FA5}">
                      <a16:colId xmlns:a16="http://schemas.microsoft.com/office/drawing/2014/main" val="2512696583"/>
                    </a:ext>
                  </a:extLst>
                </a:gridCol>
              </a:tblGrid>
              <a:tr h="370840">
                <a:tc>
                  <a:txBody>
                    <a:bodyPr/>
                    <a:lstStyle/>
                    <a:p>
                      <a:r>
                        <a:rPr lang="en-IE" sz="1050" b="0">
                          <a:solidFill>
                            <a:schemeClr val="tx1"/>
                          </a:solidFill>
                        </a:rPr>
                        <a:t>Feb </a:t>
                      </a:r>
                    </a:p>
                    <a:p>
                      <a:r>
                        <a:rPr lang="en-IE" sz="1050" b="0">
                          <a:solidFill>
                            <a:schemeClr val="tx1"/>
                          </a:solidFill>
                        </a:rPr>
                        <a:t>’21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050" b="0">
                          <a:solidFill>
                            <a:schemeClr val="tx1"/>
                          </a:solidFill>
                        </a:rPr>
                        <a:t>Aug ‘25</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2" name="Table 1">
            <a:extLst>
              <a:ext uri="{FF2B5EF4-FFF2-40B4-BE49-F238E27FC236}">
                <a16:creationId xmlns:a16="http://schemas.microsoft.com/office/drawing/2014/main" id="{DA87980A-3D8A-1A70-2C7E-66D99B70E53D}"/>
              </a:ext>
            </a:extLst>
          </p:cNvPr>
          <p:cNvGraphicFramePr>
            <a:graphicFrameLocks noGrp="1"/>
          </p:cNvGraphicFramePr>
          <p:nvPr>
            <p:extLst>
              <p:ext uri="{D42A27DB-BD31-4B8C-83A1-F6EECF244321}">
                <p14:modId xmlns:p14="http://schemas.microsoft.com/office/powerpoint/2010/main" val="1729048662"/>
              </p:ext>
            </p:extLst>
          </p:nvPr>
        </p:nvGraphicFramePr>
        <p:xfrm>
          <a:off x="4765002" y="1820168"/>
          <a:ext cx="2116908" cy="411480"/>
        </p:xfrm>
        <a:graphic>
          <a:graphicData uri="http://schemas.openxmlformats.org/drawingml/2006/table">
            <a:tbl>
              <a:tblPr firstRow="1" bandRow="1">
                <a:tableStyleId>{5C22544A-7EE6-4342-B048-85BDC9FD1C3A}</a:tableStyleId>
              </a:tblPr>
              <a:tblGrid>
                <a:gridCol w="352818">
                  <a:extLst>
                    <a:ext uri="{9D8B030D-6E8A-4147-A177-3AD203B41FA5}">
                      <a16:colId xmlns:a16="http://schemas.microsoft.com/office/drawing/2014/main" val="3298709569"/>
                    </a:ext>
                  </a:extLst>
                </a:gridCol>
                <a:gridCol w="352818">
                  <a:extLst>
                    <a:ext uri="{9D8B030D-6E8A-4147-A177-3AD203B41FA5}">
                      <a16:colId xmlns:a16="http://schemas.microsoft.com/office/drawing/2014/main" val="1462958744"/>
                    </a:ext>
                  </a:extLst>
                </a:gridCol>
                <a:gridCol w="352818">
                  <a:extLst>
                    <a:ext uri="{9D8B030D-6E8A-4147-A177-3AD203B41FA5}">
                      <a16:colId xmlns:a16="http://schemas.microsoft.com/office/drawing/2014/main" val="1221939310"/>
                    </a:ext>
                  </a:extLst>
                </a:gridCol>
                <a:gridCol w="352818">
                  <a:extLst>
                    <a:ext uri="{9D8B030D-6E8A-4147-A177-3AD203B41FA5}">
                      <a16:colId xmlns:a16="http://schemas.microsoft.com/office/drawing/2014/main" val="940883874"/>
                    </a:ext>
                  </a:extLst>
                </a:gridCol>
                <a:gridCol w="352818">
                  <a:extLst>
                    <a:ext uri="{9D8B030D-6E8A-4147-A177-3AD203B41FA5}">
                      <a16:colId xmlns:a16="http://schemas.microsoft.com/office/drawing/2014/main" val="2305536625"/>
                    </a:ext>
                  </a:extLst>
                </a:gridCol>
                <a:gridCol w="352818">
                  <a:extLst>
                    <a:ext uri="{9D8B030D-6E8A-4147-A177-3AD203B41FA5}">
                      <a16:colId xmlns:a16="http://schemas.microsoft.com/office/drawing/2014/main" val="2512696583"/>
                    </a:ext>
                  </a:extLst>
                </a:gridCol>
              </a:tblGrid>
              <a:tr h="370840">
                <a:tc>
                  <a:txBody>
                    <a:bodyPr/>
                    <a:lstStyle/>
                    <a:p>
                      <a:r>
                        <a:rPr lang="en-IE" sz="1050" b="0">
                          <a:solidFill>
                            <a:schemeClr val="tx1"/>
                          </a:solidFill>
                        </a:rPr>
                        <a:t>Feb </a:t>
                      </a:r>
                    </a:p>
                    <a:p>
                      <a:r>
                        <a:rPr lang="en-IE" sz="1050" b="0">
                          <a:solidFill>
                            <a:schemeClr val="tx1"/>
                          </a:solidFill>
                        </a:rPr>
                        <a:t>’21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050" b="0">
                          <a:solidFill>
                            <a:schemeClr val="tx1"/>
                          </a:solidFill>
                        </a:rPr>
                        <a:t>Aug ‘25</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3" name="Table 2">
            <a:extLst>
              <a:ext uri="{FF2B5EF4-FFF2-40B4-BE49-F238E27FC236}">
                <a16:creationId xmlns:a16="http://schemas.microsoft.com/office/drawing/2014/main" id="{92272B4B-9C4F-9816-C411-AF04CEFB6D04}"/>
              </a:ext>
            </a:extLst>
          </p:cNvPr>
          <p:cNvGraphicFramePr>
            <a:graphicFrameLocks noGrp="1"/>
          </p:cNvGraphicFramePr>
          <p:nvPr>
            <p:extLst>
              <p:ext uri="{D42A27DB-BD31-4B8C-83A1-F6EECF244321}">
                <p14:modId xmlns:p14="http://schemas.microsoft.com/office/powerpoint/2010/main" val="371839245"/>
              </p:ext>
            </p:extLst>
          </p:nvPr>
        </p:nvGraphicFramePr>
        <p:xfrm>
          <a:off x="7165782" y="1799449"/>
          <a:ext cx="2116908" cy="411480"/>
        </p:xfrm>
        <a:graphic>
          <a:graphicData uri="http://schemas.openxmlformats.org/drawingml/2006/table">
            <a:tbl>
              <a:tblPr firstRow="1" bandRow="1">
                <a:tableStyleId>{5C22544A-7EE6-4342-B048-85BDC9FD1C3A}</a:tableStyleId>
              </a:tblPr>
              <a:tblGrid>
                <a:gridCol w="352818">
                  <a:extLst>
                    <a:ext uri="{9D8B030D-6E8A-4147-A177-3AD203B41FA5}">
                      <a16:colId xmlns:a16="http://schemas.microsoft.com/office/drawing/2014/main" val="3298709569"/>
                    </a:ext>
                  </a:extLst>
                </a:gridCol>
                <a:gridCol w="352818">
                  <a:extLst>
                    <a:ext uri="{9D8B030D-6E8A-4147-A177-3AD203B41FA5}">
                      <a16:colId xmlns:a16="http://schemas.microsoft.com/office/drawing/2014/main" val="1462958744"/>
                    </a:ext>
                  </a:extLst>
                </a:gridCol>
                <a:gridCol w="352818">
                  <a:extLst>
                    <a:ext uri="{9D8B030D-6E8A-4147-A177-3AD203B41FA5}">
                      <a16:colId xmlns:a16="http://schemas.microsoft.com/office/drawing/2014/main" val="1221939310"/>
                    </a:ext>
                  </a:extLst>
                </a:gridCol>
                <a:gridCol w="352818">
                  <a:extLst>
                    <a:ext uri="{9D8B030D-6E8A-4147-A177-3AD203B41FA5}">
                      <a16:colId xmlns:a16="http://schemas.microsoft.com/office/drawing/2014/main" val="940883874"/>
                    </a:ext>
                  </a:extLst>
                </a:gridCol>
                <a:gridCol w="352818">
                  <a:extLst>
                    <a:ext uri="{9D8B030D-6E8A-4147-A177-3AD203B41FA5}">
                      <a16:colId xmlns:a16="http://schemas.microsoft.com/office/drawing/2014/main" val="2305536625"/>
                    </a:ext>
                  </a:extLst>
                </a:gridCol>
                <a:gridCol w="352818">
                  <a:extLst>
                    <a:ext uri="{9D8B030D-6E8A-4147-A177-3AD203B41FA5}">
                      <a16:colId xmlns:a16="http://schemas.microsoft.com/office/drawing/2014/main" val="2512696583"/>
                    </a:ext>
                  </a:extLst>
                </a:gridCol>
              </a:tblGrid>
              <a:tr h="370840">
                <a:tc>
                  <a:txBody>
                    <a:bodyPr/>
                    <a:lstStyle/>
                    <a:p>
                      <a:r>
                        <a:rPr lang="en-IE" sz="1050" b="0">
                          <a:solidFill>
                            <a:schemeClr val="tx1"/>
                          </a:solidFill>
                        </a:rPr>
                        <a:t>Feb </a:t>
                      </a:r>
                    </a:p>
                    <a:p>
                      <a:r>
                        <a:rPr lang="en-IE" sz="1050" b="0">
                          <a:solidFill>
                            <a:schemeClr val="tx1"/>
                          </a:solidFill>
                        </a:rPr>
                        <a:t>’21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050" b="0">
                          <a:solidFill>
                            <a:schemeClr val="tx1"/>
                          </a:solidFill>
                        </a:rPr>
                        <a:t>Aug ‘25</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graphicFrame>
        <p:nvGraphicFramePr>
          <p:cNvPr id="9" name="Table 8">
            <a:extLst>
              <a:ext uri="{FF2B5EF4-FFF2-40B4-BE49-F238E27FC236}">
                <a16:creationId xmlns:a16="http://schemas.microsoft.com/office/drawing/2014/main" id="{B2762FA7-E922-8F62-F2A0-672B271E4365}"/>
              </a:ext>
            </a:extLst>
          </p:cNvPr>
          <p:cNvGraphicFramePr>
            <a:graphicFrameLocks noGrp="1"/>
          </p:cNvGraphicFramePr>
          <p:nvPr>
            <p:extLst>
              <p:ext uri="{D42A27DB-BD31-4B8C-83A1-F6EECF244321}">
                <p14:modId xmlns:p14="http://schemas.microsoft.com/office/powerpoint/2010/main" val="2397373027"/>
              </p:ext>
            </p:extLst>
          </p:nvPr>
        </p:nvGraphicFramePr>
        <p:xfrm>
          <a:off x="9680388" y="1778730"/>
          <a:ext cx="2086332" cy="411480"/>
        </p:xfrm>
        <a:graphic>
          <a:graphicData uri="http://schemas.openxmlformats.org/drawingml/2006/table">
            <a:tbl>
              <a:tblPr firstRow="1" bandRow="1">
                <a:tableStyleId>{5C22544A-7EE6-4342-B048-85BDC9FD1C3A}</a:tableStyleId>
              </a:tblPr>
              <a:tblGrid>
                <a:gridCol w="347722">
                  <a:extLst>
                    <a:ext uri="{9D8B030D-6E8A-4147-A177-3AD203B41FA5}">
                      <a16:colId xmlns:a16="http://schemas.microsoft.com/office/drawing/2014/main" val="3298709569"/>
                    </a:ext>
                  </a:extLst>
                </a:gridCol>
                <a:gridCol w="347722">
                  <a:extLst>
                    <a:ext uri="{9D8B030D-6E8A-4147-A177-3AD203B41FA5}">
                      <a16:colId xmlns:a16="http://schemas.microsoft.com/office/drawing/2014/main" val="1462958744"/>
                    </a:ext>
                  </a:extLst>
                </a:gridCol>
                <a:gridCol w="347722">
                  <a:extLst>
                    <a:ext uri="{9D8B030D-6E8A-4147-A177-3AD203B41FA5}">
                      <a16:colId xmlns:a16="http://schemas.microsoft.com/office/drawing/2014/main" val="1221939310"/>
                    </a:ext>
                  </a:extLst>
                </a:gridCol>
                <a:gridCol w="347722">
                  <a:extLst>
                    <a:ext uri="{9D8B030D-6E8A-4147-A177-3AD203B41FA5}">
                      <a16:colId xmlns:a16="http://schemas.microsoft.com/office/drawing/2014/main" val="940883874"/>
                    </a:ext>
                  </a:extLst>
                </a:gridCol>
                <a:gridCol w="347722">
                  <a:extLst>
                    <a:ext uri="{9D8B030D-6E8A-4147-A177-3AD203B41FA5}">
                      <a16:colId xmlns:a16="http://schemas.microsoft.com/office/drawing/2014/main" val="2305536625"/>
                    </a:ext>
                  </a:extLst>
                </a:gridCol>
                <a:gridCol w="347722">
                  <a:extLst>
                    <a:ext uri="{9D8B030D-6E8A-4147-A177-3AD203B41FA5}">
                      <a16:colId xmlns:a16="http://schemas.microsoft.com/office/drawing/2014/main" val="2512696583"/>
                    </a:ext>
                  </a:extLst>
                </a:gridCol>
              </a:tblGrid>
              <a:tr h="370840">
                <a:tc>
                  <a:txBody>
                    <a:bodyPr/>
                    <a:lstStyle/>
                    <a:p>
                      <a:r>
                        <a:rPr lang="en-IE" sz="1050" b="0">
                          <a:solidFill>
                            <a:schemeClr val="tx1"/>
                          </a:solidFill>
                        </a:rPr>
                        <a:t>Feb </a:t>
                      </a:r>
                    </a:p>
                    <a:p>
                      <a:r>
                        <a:rPr lang="en-IE" sz="1050" b="0">
                          <a:solidFill>
                            <a:schemeClr val="tx1"/>
                          </a:solidFill>
                        </a:rPr>
                        <a:t>’21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Dec ‘21</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Nov</a:t>
                      </a:r>
                    </a:p>
                    <a:p>
                      <a:r>
                        <a:rPr lang="en-IE" sz="1050" b="0">
                          <a:solidFill>
                            <a:schemeClr val="tx1"/>
                          </a:solidFill>
                        </a:rPr>
                        <a:t> ‘22</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1050" b="0">
                          <a:solidFill>
                            <a:schemeClr val="tx1"/>
                          </a:solidFill>
                        </a:rPr>
                        <a:t>Nov </a:t>
                      </a:r>
                    </a:p>
                    <a:p>
                      <a:r>
                        <a:rPr lang="en-US" sz="1050" b="0">
                          <a:solidFill>
                            <a:schemeClr val="tx1"/>
                          </a:solidFill>
                        </a:rPr>
                        <a:t>‘23</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IE" sz="1050" b="0">
                          <a:solidFill>
                            <a:schemeClr val="tx1"/>
                          </a:solidFill>
                        </a:rPr>
                        <a:t>Aug ‘24</a:t>
                      </a: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1050" b="0">
                          <a:solidFill>
                            <a:schemeClr val="tx1"/>
                          </a:solidFill>
                        </a:rPr>
                        <a:t>Aug ‘25</a:t>
                      </a:r>
                      <a:endParaRPr lang="en-IE" sz="1050" b="0">
                        <a:solidFill>
                          <a:schemeClr val="tx1"/>
                        </a:solidFill>
                      </a:endParaRPr>
                    </a:p>
                  </a:txBody>
                  <a:tcPr marL="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23409236"/>
                  </a:ext>
                </a:extLst>
              </a:tr>
            </a:tbl>
          </a:graphicData>
        </a:graphic>
      </p:graphicFrame>
    </p:spTree>
    <p:extLst>
      <p:ext uri="{BB962C8B-B14F-4D97-AF65-F5344CB8AC3E}">
        <p14:creationId xmlns:p14="http://schemas.microsoft.com/office/powerpoint/2010/main" val="2179215084"/>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57012" y="601923"/>
            <a:ext cx="11285432" cy="715669"/>
          </a:xfrm>
        </p:spPr>
        <p:txBody>
          <a:bodyPr lIns="91440" tIns="45720" rIns="91440" bIns="45720" anchor="t">
            <a:normAutofit/>
          </a:bodyPr>
          <a:lstStyle/>
          <a:p>
            <a:r>
              <a:rPr lang="en-IE"/>
              <a:t>Impact of institutions on reducing poverty in poor countries</a:t>
            </a:r>
          </a:p>
        </p:txBody>
      </p:sp>
      <p:sp>
        <p:nvSpPr>
          <p:cNvPr id="8" name="Text Placeholder 7">
            <a:extLst>
              <a:ext uri="{FF2B5EF4-FFF2-40B4-BE49-F238E27FC236}">
                <a16:creationId xmlns:a16="http://schemas.microsoft.com/office/drawing/2014/main" id="{C41B5C97-89A2-49F3-0931-DFD84D42ABED}"/>
              </a:ext>
            </a:extLst>
          </p:cNvPr>
          <p:cNvSpPr>
            <a:spLocks noGrp="1"/>
          </p:cNvSpPr>
          <p:nvPr>
            <p:ph type="body" sz="quarter" idx="17"/>
          </p:nvPr>
        </p:nvSpPr>
        <p:spPr>
          <a:xfrm>
            <a:off x="450000" y="6018482"/>
            <a:ext cx="9341700" cy="563616"/>
          </a:xfrm>
        </p:spPr>
        <p:txBody>
          <a:bodyPr/>
          <a:lstStyle/>
          <a:p>
            <a:r>
              <a:rPr lang="en-US" sz="1000">
                <a:latin typeface="Barlow" panose="00000500000000000000" pitchFamily="2" charset="0"/>
              </a:rPr>
              <a:t>Base: All Adults aged 18+ years- 2,002 (Aug ‘24 2,504</a:t>
            </a:r>
            <a:r>
              <a:rPr lang="en-US" dirty="0">
                <a:latin typeface="Barlow" panose="00000500000000000000" pitchFamily="2" charset="0"/>
              </a:rPr>
              <a:t>; </a:t>
            </a:r>
            <a:r>
              <a:rPr lang="en-US" sz="1000">
                <a:latin typeface="Barlow" panose="00000500000000000000" pitchFamily="2" charset="0"/>
              </a:rPr>
              <a:t>Nov 23 N – 2,515, Nov 22 N – 2501; Dec 21 N – 2,026; Feb 21 N – 3,008)</a:t>
            </a:r>
          </a:p>
          <a:p>
            <a:r>
              <a:rPr lang="en-US" sz="1000">
                <a:latin typeface="Barlow" panose="00000500000000000000" pitchFamily="2" charset="0"/>
              </a:rPr>
              <a:t>Q.51-55 How much of a difference, if any, do you think each of the following can make to reducing poverty in poor countries ?</a:t>
            </a:r>
            <a:endParaRPr lang="en-IE" sz="1000">
              <a:latin typeface="Barlow" panose="00000500000000000000" pitchFamily="2" charset="0"/>
            </a:endParaRPr>
          </a:p>
          <a:p>
            <a:endParaRPr lang="en-IE" sz="1000"/>
          </a:p>
        </p:txBody>
      </p:sp>
      <p:graphicFrame>
        <p:nvGraphicFramePr>
          <p:cNvPr id="14" name="Chart 13">
            <a:extLst>
              <a:ext uri="{FF2B5EF4-FFF2-40B4-BE49-F238E27FC236}">
                <a16:creationId xmlns:a16="http://schemas.microsoft.com/office/drawing/2014/main" id="{431A1143-B6BF-4DDA-A153-41B9CA196272}"/>
              </a:ext>
            </a:extLst>
          </p:cNvPr>
          <p:cNvGraphicFramePr/>
          <p:nvPr>
            <p:extLst>
              <p:ext uri="{D42A27DB-BD31-4B8C-83A1-F6EECF244321}">
                <p14:modId xmlns:p14="http://schemas.microsoft.com/office/powerpoint/2010/main" val="57130042"/>
              </p:ext>
            </p:extLst>
          </p:nvPr>
        </p:nvGraphicFramePr>
        <p:xfrm>
          <a:off x="2241257" y="1519386"/>
          <a:ext cx="8992800" cy="433843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95D42D64-6999-4692-89C9-8E88ECBE3E87}"/>
              </a:ext>
            </a:extLst>
          </p:cNvPr>
          <p:cNvSpPr txBox="1"/>
          <p:nvPr/>
        </p:nvSpPr>
        <p:spPr>
          <a:xfrm>
            <a:off x="7005289" y="1009815"/>
            <a:ext cx="1914307" cy="307777"/>
          </a:xfrm>
          <a:prstGeom prst="rect">
            <a:avLst/>
          </a:prstGeom>
          <a:noFill/>
        </p:spPr>
        <p:txBody>
          <a:bodyPr wrap="none" rtlCol="0">
            <a:spAutoFit/>
          </a:bodyPr>
          <a:lstStyle/>
          <a:p>
            <a:r>
              <a:rPr lang="en-IE" sz="1400"/>
              <a:t>Mean Score ( 1 to 10)</a:t>
            </a:r>
          </a:p>
        </p:txBody>
      </p:sp>
      <p:sp>
        <p:nvSpPr>
          <p:cNvPr id="5" name="Placeholder 1">
            <a:extLst>
              <a:ext uri="{FF2B5EF4-FFF2-40B4-BE49-F238E27FC236}">
                <a16:creationId xmlns:a16="http://schemas.microsoft.com/office/drawing/2014/main" id="{D33D0CFA-1B14-68F3-830E-C84EF9709D02}"/>
              </a:ext>
            </a:extLst>
          </p:cNvPr>
          <p:cNvSpPr/>
          <p:nvPr/>
        </p:nvSpPr>
        <p:spPr>
          <a:xfrm rot="5400000">
            <a:off x="-1380474" y="1523257"/>
            <a:ext cx="5731097" cy="2661392"/>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b="1">
              <a:solidFill>
                <a:schemeClr val="bg1"/>
              </a:solidFill>
            </a:endParaRPr>
          </a:p>
          <a:p>
            <a:endParaRPr lang="en-IE" sz="1600" b="1">
              <a:solidFill>
                <a:schemeClr val="bg1"/>
              </a:solidFill>
            </a:endParaRPr>
          </a:p>
          <a:p>
            <a:endParaRPr lang="en-IE" sz="1600" b="1">
              <a:solidFill>
                <a:schemeClr val="bg1"/>
              </a:solidFill>
            </a:endParaRPr>
          </a:p>
          <a:p>
            <a:r>
              <a:rPr lang="en-IE" sz="1600" b="1">
                <a:solidFill>
                  <a:schemeClr val="bg1"/>
                </a:solidFill>
              </a:rPr>
              <a:t>All organisations remain </a:t>
            </a:r>
            <a:r>
              <a:rPr lang="en-IE" sz="1600" b="1" dirty="0">
                <a:solidFill>
                  <a:schemeClr val="bg1"/>
                </a:solidFill>
              </a:rPr>
              <a:t>largely </a:t>
            </a:r>
            <a:r>
              <a:rPr lang="en-IE" sz="1600" b="1">
                <a:solidFill>
                  <a:schemeClr val="bg1"/>
                </a:solidFill>
              </a:rPr>
              <a:t>stable, with </a:t>
            </a:r>
            <a:r>
              <a:rPr lang="en-IE" sz="1600" b="1" dirty="0">
                <a:solidFill>
                  <a:schemeClr val="bg1"/>
                </a:solidFill>
              </a:rPr>
              <a:t>slight increases </a:t>
            </a:r>
            <a:r>
              <a:rPr lang="en-IE" sz="1600" b="1">
                <a:solidFill>
                  <a:schemeClr val="bg1"/>
                </a:solidFill>
              </a:rPr>
              <a:t>for </a:t>
            </a:r>
            <a:r>
              <a:rPr lang="en-IE" sz="1600" b="1" dirty="0">
                <a:solidFill>
                  <a:schemeClr val="bg1"/>
                </a:solidFill>
              </a:rPr>
              <a:t>each organisation </a:t>
            </a:r>
            <a:r>
              <a:rPr lang="en-IE" sz="1600" b="1">
                <a:solidFill>
                  <a:schemeClr val="bg1"/>
                </a:solidFill>
              </a:rPr>
              <a:t>in </a:t>
            </a:r>
            <a:r>
              <a:rPr lang="en-IE" sz="1600" b="1" dirty="0">
                <a:solidFill>
                  <a:schemeClr val="bg1"/>
                </a:solidFill>
              </a:rPr>
              <a:t>terms of impact</a:t>
            </a:r>
            <a:r>
              <a:rPr lang="en-IE" sz="1600" b="1">
                <a:solidFill>
                  <a:schemeClr val="bg1"/>
                </a:solidFill>
              </a:rPr>
              <a:t>. </a:t>
            </a:r>
          </a:p>
          <a:p>
            <a:endParaRPr lang="en-IE" sz="1600" b="1">
              <a:solidFill>
                <a:schemeClr val="bg1"/>
              </a:solidFill>
            </a:endParaRPr>
          </a:p>
          <a:p>
            <a:r>
              <a:rPr lang="en-IE" sz="1600" b="1">
                <a:solidFill>
                  <a:schemeClr val="bg1"/>
                </a:solidFill>
              </a:rPr>
              <a:t>Multilateral organisations and businesses continue to be most influential</a:t>
            </a:r>
            <a:r>
              <a:rPr lang="en-IE" sz="1600" b="1" dirty="0">
                <a:solidFill>
                  <a:schemeClr val="bg1"/>
                </a:solidFill>
              </a:rPr>
              <a:t>, now viewed as being of equal influence</a:t>
            </a:r>
            <a:r>
              <a:rPr lang="en-IE" sz="1600" b="1">
                <a:solidFill>
                  <a:schemeClr val="bg1"/>
                </a:solidFill>
              </a:rPr>
              <a:t>.</a:t>
            </a:r>
          </a:p>
          <a:p>
            <a:endParaRPr lang="en-IE" sz="1600" b="1">
              <a:solidFill>
                <a:schemeClr val="bg1"/>
              </a:solidFill>
            </a:endParaRPr>
          </a:p>
          <a:p>
            <a:r>
              <a:rPr lang="en-IE" sz="1600" b="1">
                <a:solidFill>
                  <a:schemeClr val="bg1"/>
                </a:solidFill>
              </a:rPr>
              <a:t>Disengaged consistently attribute lower levels of influence to all options. </a:t>
            </a:r>
            <a:endParaRPr lang="en-IE" sz="1600">
              <a:solidFill>
                <a:schemeClr val="bg1"/>
              </a:solidFill>
            </a:endParaRPr>
          </a:p>
        </p:txBody>
      </p:sp>
      <p:sp>
        <p:nvSpPr>
          <p:cNvPr id="10" name="Text Placeholder 2">
            <a:extLst>
              <a:ext uri="{FF2B5EF4-FFF2-40B4-BE49-F238E27FC236}">
                <a16:creationId xmlns:a16="http://schemas.microsoft.com/office/drawing/2014/main" id="{BA5CA8C8-566F-60B7-AACF-8D60B8640598}"/>
              </a:ext>
            </a:extLst>
          </p:cNvPr>
          <p:cNvSpPr txBox="1">
            <a:spLocks/>
          </p:cNvSpPr>
          <p:nvPr/>
        </p:nvSpPr>
        <p:spPr>
          <a:xfrm>
            <a:off x="3148081" y="6971200"/>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Tree>
    <p:extLst>
      <p:ext uri="{BB962C8B-B14F-4D97-AF65-F5344CB8AC3E}">
        <p14:creationId xmlns:p14="http://schemas.microsoft.com/office/powerpoint/2010/main" val="250647431"/>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9E73A063-00CF-FDD1-C912-FADB99D06D65}"/>
              </a:ext>
            </a:extLst>
          </p:cNvPr>
          <p:cNvSpPr/>
          <p:nvPr/>
        </p:nvSpPr>
        <p:spPr>
          <a:xfrm>
            <a:off x="8000362" y="842596"/>
            <a:ext cx="3682556" cy="4019196"/>
          </a:xfrm>
          <a:prstGeom prst="rect">
            <a:avLst/>
          </a:prstGeom>
          <a:solidFill>
            <a:srgbClr val="F8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Barlow" panose="00000500000000000000" pitchFamily="2" charset="0"/>
              <a:cs typeface="Arial" panose="020B0604020202020204" pitchFamily="34" charset="0"/>
            </a:endParaRPr>
          </a:p>
        </p:txBody>
      </p:sp>
      <p:graphicFrame>
        <p:nvGraphicFramePr>
          <p:cNvPr id="8" name="Table 7">
            <a:extLst>
              <a:ext uri="{FF2B5EF4-FFF2-40B4-BE49-F238E27FC236}">
                <a16:creationId xmlns:a16="http://schemas.microsoft.com/office/drawing/2014/main" id="{2D529E15-D083-3F55-56A5-97963A16AFC8}"/>
              </a:ext>
            </a:extLst>
          </p:cNvPr>
          <p:cNvGraphicFramePr>
            <a:graphicFrameLocks noGrp="1"/>
          </p:cNvGraphicFramePr>
          <p:nvPr>
            <p:extLst>
              <p:ext uri="{D42A27DB-BD31-4B8C-83A1-F6EECF244321}">
                <p14:modId xmlns:p14="http://schemas.microsoft.com/office/powerpoint/2010/main" val="3103931739"/>
              </p:ext>
            </p:extLst>
          </p:nvPr>
        </p:nvGraphicFramePr>
        <p:xfrm>
          <a:off x="8985816" y="3319769"/>
          <a:ext cx="2293380" cy="1604850"/>
        </p:xfrm>
        <a:graphic>
          <a:graphicData uri="http://schemas.openxmlformats.org/drawingml/2006/table">
            <a:tbl>
              <a:tblPr>
                <a:tableStyleId>{5C22544A-7EE6-4342-B048-85BDC9FD1C3A}</a:tableStyleId>
              </a:tblPr>
              <a:tblGrid>
                <a:gridCol w="1587725">
                  <a:extLst>
                    <a:ext uri="{9D8B030D-6E8A-4147-A177-3AD203B41FA5}">
                      <a16:colId xmlns:a16="http://schemas.microsoft.com/office/drawing/2014/main" val="1033244315"/>
                    </a:ext>
                  </a:extLst>
                </a:gridCol>
                <a:gridCol w="705655">
                  <a:extLst>
                    <a:ext uri="{9D8B030D-6E8A-4147-A177-3AD203B41FA5}">
                      <a16:colId xmlns:a16="http://schemas.microsoft.com/office/drawing/2014/main" val="640555598"/>
                    </a:ext>
                  </a:extLst>
                </a:gridCol>
              </a:tblGrid>
              <a:tr h="26747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Multilateralists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25%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7656143"/>
                  </a:ext>
                </a:extLst>
              </a:tr>
              <a:tr h="267475">
                <a:tc>
                  <a:txBody>
                    <a:bodyPr/>
                    <a:lstStyle/>
                    <a:p>
                      <a:pPr algn="l" fontAlgn="t">
                        <a:buNone/>
                      </a:pPr>
                      <a:r>
                        <a:rPr lang="en-IE" sz="1050" kern="1200" dirty="0">
                          <a:solidFill>
                            <a:srgbClr val="000000"/>
                          </a:solidFill>
                          <a:latin typeface="Barlow" panose="00000500000000000000" pitchFamily="2" charset="0"/>
                          <a:ea typeface="+mn-ea"/>
                          <a:cs typeface="Arial" panose="020B0604020202020204" pitchFamily="34" charset="0"/>
                        </a:rPr>
                        <a:t>Global Citizens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24%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282662"/>
                  </a:ext>
                </a:extLst>
              </a:tr>
              <a:tr h="267475">
                <a:tc>
                  <a:txBody>
                    <a:bodyPr/>
                    <a:lstStyle/>
                    <a:p>
                      <a:pPr algn="l" fontAlgn="t">
                        <a:buNone/>
                      </a:pPr>
                      <a:r>
                        <a:rPr lang="en-IE" sz="1050" kern="1200" dirty="0">
                          <a:solidFill>
                            <a:srgbClr val="000000"/>
                          </a:solidFill>
                          <a:latin typeface="Barlow" panose="00000500000000000000" pitchFamily="2" charset="0"/>
                          <a:ea typeface="+mn-ea"/>
                          <a:cs typeface="Arial" panose="020B0604020202020204" pitchFamily="34" charset="0"/>
                        </a:rPr>
                        <a:t>Empathisers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37286377"/>
                  </a:ext>
                </a:extLst>
              </a:tr>
              <a:tr h="26747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Disengaged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1910799"/>
                  </a:ext>
                </a:extLst>
              </a:tr>
              <a:tr h="26747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Pragmatists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46577401"/>
                  </a:ext>
                </a:extLst>
              </a:tr>
              <a:tr h="26747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Community Champions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8463629"/>
                  </a:ext>
                </a:extLst>
              </a:tr>
            </a:tbl>
          </a:graphicData>
        </a:graphic>
      </p:graphicFrame>
      <p:cxnSp>
        <p:nvCxnSpPr>
          <p:cNvPr id="14" name="Straight Connector 13">
            <a:extLst>
              <a:ext uri="{FF2B5EF4-FFF2-40B4-BE49-F238E27FC236}">
                <a16:creationId xmlns:a16="http://schemas.microsoft.com/office/drawing/2014/main" id="{71C684B9-AFBB-5B34-E244-3EF27A198A7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301433" y="322882"/>
            <a:ext cx="11285432" cy="715669"/>
          </a:xfrm>
        </p:spPr>
        <p:txBody>
          <a:bodyPr lIns="91440" tIns="45720" rIns="91440" bIns="45720" anchor="t">
            <a:noAutofit/>
          </a:bodyPr>
          <a:lstStyle/>
          <a:p>
            <a:r>
              <a:rPr lang="en-IE"/>
              <a:t>Profile of Segments x Region and Area</a:t>
            </a:r>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17"/>
          </p:nvPr>
        </p:nvSpPr>
        <p:spPr>
          <a:xfrm>
            <a:off x="418770" y="6086660"/>
            <a:ext cx="2288335" cy="348813"/>
          </a:xfrm>
        </p:spPr>
        <p:txBody>
          <a:bodyPr>
            <a:noAutofit/>
          </a:bodyPr>
          <a:lstStyle/>
          <a:p>
            <a:pPr marL="357188" indent="-357188">
              <a:lnSpc>
                <a:spcPct val="100000"/>
              </a:lnSpc>
              <a:spcBef>
                <a:spcPts val="0"/>
              </a:spcBef>
            </a:pPr>
            <a:r>
              <a:rPr lang="en-US" dirty="0">
                <a:latin typeface="Barlow" panose="00000500000000000000" pitchFamily="2" charset="0"/>
              </a:rPr>
              <a:t>Analysis of Sample</a:t>
            </a:r>
          </a:p>
          <a:p>
            <a:pPr marL="357188" indent="-357188">
              <a:lnSpc>
                <a:spcPct val="100000"/>
              </a:lnSpc>
            </a:pPr>
            <a:r>
              <a:rPr lang="en-IE" dirty="0"/>
              <a:t>Base: All Adults (Aug 2025 N – 2,002)</a:t>
            </a:r>
          </a:p>
          <a:p>
            <a:pPr marL="357188" indent="-357188">
              <a:lnSpc>
                <a:spcPct val="100000"/>
              </a:lnSpc>
              <a:spcBef>
                <a:spcPts val="0"/>
              </a:spcBef>
            </a:pPr>
            <a:endParaRPr lang="en-IE" dirty="0">
              <a:latin typeface="Barlow" panose="00000500000000000000" pitchFamily="2" charset="0"/>
            </a:endParaRPr>
          </a:p>
        </p:txBody>
      </p:sp>
      <p:sp>
        <p:nvSpPr>
          <p:cNvPr id="52" name="Rectangle 51">
            <a:extLst>
              <a:ext uri="{FF2B5EF4-FFF2-40B4-BE49-F238E27FC236}">
                <a16:creationId xmlns:a16="http://schemas.microsoft.com/office/drawing/2014/main" id="{DDA5810F-53BB-EE61-28C1-F5FEAEC69172}"/>
              </a:ext>
            </a:extLst>
          </p:cNvPr>
          <p:cNvSpPr/>
          <p:nvPr/>
        </p:nvSpPr>
        <p:spPr>
          <a:xfrm>
            <a:off x="272947" y="869278"/>
            <a:ext cx="3682556" cy="4019196"/>
          </a:xfrm>
          <a:prstGeom prst="rect">
            <a:avLst/>
          </a:prstGeom>
          <a:solidFill>
            <a:srgbClr val="F8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Barlow" panose="00000500000000000000" pitchFamily="2" charset="0"/>
              <a:cs typeface="Arial" panose="020B0604020202020204" pitchFamily="34" charset="0"/>
            </a:endParaRPr>
          </a:p>
        </p:txBody>
      </p:sp>
      <p:pic>
        <p:nvPicPr>
          <p:cNvPr id="4" name="Picture 3">
            <a:extLst>
              <a:ext uri="{FF2B5EF4-FFF2-40B4-BE49-F238E27FC236}">
                <a16:creationId xmlns:a16="http://schemas.microsoft.com/office/drawing/2014/main" id="{D524CF95-44E6-2222-1670-4E411E0ABA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7815" y="869278"/>
            <a:ext cx="4061116" cy="4139173"/>
          </a:xfrm>
          <a:prstGeom prst="rect">
            <a:avLst/>
          </a:prstGeom>
          <a:ln>
            <a:solidFill>
              <a:srgbClr val="FFFFFF"/>
            </a:solidFill>
          </a:ln>
        </p:spPr>
      </p:pic>
      <p:cxnSp>
        <p:nvCxnSpPr>
          <p:cNvPr id="16" name="Connector: Elbow 15">
            <a:extLst>
              <a:ext uri="{FF2B5EF4-FFF2-40B4-BE49-F238E27FC236}">
                <a16:creationId xmlns:a16="http://schemas.microsoft.com/office/drawing/2014/main" id="{37EED887-30BA-E4F7-8B15-AA705181DA52}"/>
              </a:ext>
            </a:extLst>
          </p:cNvPr>
          <p:cNvCxnSpPr>
            <a:cxnSpLocks/>
          </p:cNvCxnSpPr>
          <p:nvPr/>
        </p:nvCxnSpPr>
        <p:spPr>
          <a:xfrm rot="10800000">
            <a:off x="7724556" y="3403601"/>
            <a:ext cx="1117716" cy="16037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375454D1-ED61-F149-B06A-03FDA4714405}"/>
              </a:ext>
            </a:extLst>
          </p:cNvPr>
          <p:cNvCxnSpPr>
            <a:cxnSpLocks/>
          </p:cNvCxnSpPr>
          <p:nvPr/>
        </p:nvCxnSpPr>
        <p:spPr>
          <a:xfrm rot="10800000" flipV="1">
            <a:off x="6472981" y="2277184"/>
            <a:ext cx="2194396" cy="390245"/>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338E0F4-7FCC-7ADE-9994-E4B3BEB79AE9}"/>
              </a:ext>
            </a:extLst>
          </p:cNvPr>
          <p:cNvCxnSpPr>
            <a:cxnSpLocks/>
          </p:cNvCxnSpPr>
          <p:nvPr/>
        </p:nvCxnSpPr>
        <p:spPr>
          <a:xfrm>
            <a:off x="3681744" y="1619638"/>
            <a:ext cx="1407876" cy="60910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E954D48A-04AE-9EDC-6557-A2EE40B86211}"/>
              </a:ext>
            </a:extLst>
          </p:cNvPr>
          <p:cNvCxnSpPr>
            <a:cxnSpLocks/>
          </p:cNvCxnSpPr>
          <p:nvPr/>
        </p:nvCxnSpPr>
        <p:spPr>
          <a:xfrm>
            <a:off x="3681744" y="3665091"/>
            <a:ext cx="961137" cy="265072"/>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6" name="Table 45">
            <a:extLst>
              <a:ext uri="{FF2B5EF4-FFF2-40B4-BE49-F238E27FC236}">
                <a16:creationId xmlns:a16="http://schemas.microsoft.com/office/drawing/2014/main" id="{A218DFEB-59FD-48B2-2F13-DE3E103882BF}"/>
              </a:ext>
            </a:extLst>
          </p:cNvPr>
          <p:cNvGraphicFramePr>
            <a:graphicFrameLocks noGrp="1"/>
          </p:cNvGraphicFramePr>
          <p:nvPr>
            <p:extLst>
              <p:ext uri="{D42A27DB-BD31-4B8C-83A1-F6EECF244321}">
                <p14:modId xmlns:p14="http://schemas.microsoft.com/office/powerpoint/2010/main" val="2593675842"/>
              </p:ext>
            </p:extLst>
          </p:nvPr>
        </p:nvGraphicFramePr>
        <p:xfrm>
          <a:off x="2707105" y="5023636"/>
          <a:ext cx="6479101" cy="1362929"/>
        </p:xfrm>
        <a:graphic>
          <a:graphicData uri="http://schemas.openxmlformats.org/drawingml/2006/table">
            <a:tbl>
              <a:tblPr/>
              <a:tblGrid>
                <a:gridCol w="649507">
                  <a:extLst>
                    <a:ext uri="{9D8B030D-6E8A-4147-A177-3AD203B41FA5}">
                      <a16:colId xmlns:a16="http://schemas.microsoft.com/office/drawing/2014/main" val="1475180022"/>
                    </a:ext>
                  </a:extLst>
                </a:gridCol>
                <a:gridCol w="971599">
                  <a:extLst>
                    <a:ext uri="{9D8B030D-6E8A-4147-A177-3AD203B41FA5}">
                      <a16:colId xmlns:a16="http://schemas.microsoft.com/office/drawing/2014/main" val="4270324633"/>
                    </a:ext>
                  </a:extLst>
                </a:gridCol>
                <a:gridCol w="971599">
                  <a:extLst>
                    <a:ext uri="{9D8B030D-6E8A-4147-A177-3AD203B41FA5}">
                      <a16:colId xmlns:a16="http://schemas.microsoft.com/office/drawing/2014/main" val="1463728431"/>
                    </a:ext>
                  </a:extLst>
                </a:gridCol>
                <a:gridCol w="971599">
                  <a:extLst>
                    <a:ext uri="{9D8B030D-6E8A-4147-A177-3AD203B41FA5}">
                      <a16:colId xmlns:a16="http://schemas.microsoft.com/office/drawing/2014/main" val="2805279373"/>
                    </a:ext>
                  </a:extLst>
                </a:gridCol>
                <a:gridCol w="971599">
                  <a:extLst>
                    <a:ext uri="{9D8B030D-6E8A-4147-A177-3AD203B41FA5}">
                      <a16:colId xmlns:a16="http://schemas.microsoft.com/office/drawing/2014/main" val="1944182916"/>
                    </a:ext>
                  </a:extLst>
                </a:gridCol>
                <a:gridCol w="971599">
                  <a:extLst>
                    <a:ext uri="{9D8B030D-6E8A-4147-A177-3AD203B41FA5}">
                      <a16:colId xmlns:a16="http://schemas.microsoft.com/office/drawing/2014/main" val="259581239"/>
                    </a:ext>
                  </a:extLst>
                </a:gridCol>
                <a:gridCol w="971599">
                  <a:extLst>
                    <a:ext uri="{9D8B030D-6E8A-4147-A177-3AD203B41FA5}">
                      <a16:colId xmlns:a16="http://schemas.microsoft.com/office/drawing/2014/main" val="361484482"/>
                    </a:ext>
                  </a:extLst>
                </a:gridCol>
              </a:tblGrid>
              <a:tr h="344568">
                <a:tc>
                  <a:txBody>
                    <a:bodyPr/>
                    <a:lstStyle/>
                    <a:p>
                      <a:endParaRPr lang="en-IE" sz="1050">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IE" sz="1050" b="1" i="0" u="none" strike="noStrike">
                          <a:solidFill>
                            <a:srgbClr val="000000"/>
                          </a:solidFill>
                          <a:effectLst/>
                          <a:latin typeface="Barlow" panose="00000500000000000000" pitchFamily="2" charset="0"/>
                          <a:cs typeface="Arial" panose="020B0604020202020204" pitchFamily="34" charset="0"/>
                        </a:rPr>
                        <a:t>Multilateralists</a:t>
                      </a:r>
                    </a:p>
                  </a:txBody>
                  <a:tcPr marL="6388" marR="6388" marT="6388" marB="306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1050" b="1" i="0" u="none" strike="noStrike">
                          <a:solidFill>
                            <a:srgbClr val="000000"/>
                          </a:solidFill>
                          <a:effectLst/>
                          <a:latin typeface="Barlow" panose="00000500000000000000" pitchFamily="2" charset="0"/>
                          <a:cs typeface="Arial" panose="020B0604020202020204" pitchFamily="34" charset="0"/>
                        </a:rPr>
                        <a:t>Community Champions</a:t>
                      </a:r>
                    </a:p>
                  </a:txBody>
                  <a:tcPr marL="6388" marR="6388" marT="6388" marB="306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1050" b="1" i="0" u="none" strike="noStrike">
                          <a:solidFill>
                            <a:srgbClr val="000000"/>
                          </a:solidFill>
                          <a:effectLst/>
                          <a:latin typeface="Barlow" panose="00000500000000000000" pitchFamily="2" charset="0"/>
                          <a:cs typeface="Arial" panose="020B0604020202020204" pitchFamily="34" charset="0"/>
                        </a:rPr>
                        <a:t>Disengaged</a:t>
                      </a:r>
                    </a:p>
                  </a:txBody>
                  <a:tcPr marL="6388" marR="6388" marT="6388" marB="306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1050" b="1" i="0" u="none" strike="noStrike">
                          <a:solidFill>
                            <a:srgbClr val="000000"/>
                          </a:solidFill>
                          <a:effectLst/>
                          <a:latin typeface="Barlow" panose="00000500000000000000" pitchFamily="2" charset="0"/>
                          <a:cs typeface="Arial" panose="020B0604020202020204" pitchFamily="34" charset="0"/>
                        </a:rPr>
                        <a:t>Empathisers</a:t>
                      </a:r>
                    </a:p>
                  </a:txBody>
                  <a:tcPr marL="6388" marR="6388" marT="6388" marB="306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1050" b="1" i="0" u="none" strike="noStrike">
                          <a:solidFill>
                            <a:srgbClr val="000000"/>
                          </a:solidFill>
                          <a:effectLst/>
                          <a:latin typeface="Barlow" panose="00000500000000000000" pitchFamily="2" charset="0"/>
                          <a:cs typeface="Arial" panose="020B0604020202020204" pitchFamily="34" charset="0"/>
                        </a:rPr>
                        <a:t>Global Citizens</a:t>
                      </a:r>
                    </a:p>
                  </a:txBody>
                  <a:tcPr marL="6388" marR="6388" marT="6388" marB="306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fontAlgn="t"/>
                      <a:r>
                        <a:rPr lang="en-IE" sz="1050" b="1" i="0" u="none" strike="noStrike" dirty="0">
                          <a:solidFill>
                            <a:srgbClr val="000000"/>
                          </a:solidFill>
                          <a:effectLst/>
                          <a:latin typeface="Barlow" panose="00000500000000000000" pitchFamily="2" charset="0"/>
                          <a:cs typeface="Arial" panose="020B0604020202020204" pitchFamily="34" charset="0"/>
                        </a:rPr>
                        <a:t>Pragmatists</a:t>
                      </a:r>
                    </a:p>
                  </a:txBody>
                  <a:tcPr marL="6388" marR="6388" marT="6388" marB="3066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123513586"/>
                  </a:ext>
                </a:extLst>
              </a:tr>
              <a:tr h="242643">
                <a:tc>
                  <a:txBody>
                    <a:bodyPr/>
                    <a:lstStyle/>
                    <a:p>
                      <a:pPr algn="ctr" fontAlgn="base"/>
                      <a:endParaRPr lang="en-IE" sz="1050" b="0" i="0">
                        <a:solidFill>
                          <a:srgbClr val="000000"/>
                        </a:solidFill>
                        <a:effectLst/>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fontAlgn="t"/>
                      <a:r>
                        <a:rPr lang="en-GB" sz="1050" b="0" i="0" u="none" strike="noStrike">
                          <a:solidFill>
                            <a:srgbClr val="000000"/>
                          </a:solidFill>
                          <a:effectLst/>
                          <a:latin typeface="Barlow" panose="00000500000000000000" pitchFamily="2" charset="0"/>
                        </a:rPr>
                        <a:t>474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050" b="0" i="0" u="none" strike="noStrike">
                          <a:solidFill>
                            <a:srgbClr val="000000"/>
                          </a:solidFill>
                          <a:effectLst/>
                          <a:latin typeface="Barlow" panose="00000500000000000000" pitchFamily="2" charset="0"/>
                        </a:rPr>
                        <a:t>282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050" b="0" i="0" u="none" strike="noStrike">
                          <a:solidFill>
                            <a:srgbClr val="000000"/>
                          </a:solidFill>
                          <a:effectLst/>
                          <a:latin typeface="Barlow" panose="00000500000000000000" pitchFamily="2" charset="0"/>
                        </a:rPr>
                        <a:t>378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050" b="0" i="0" u="none" strike="noStrike">
                          <a:solidFill>
                            <a:srgbClr val="000000"/>
                          </a:solidFill>
                          <a:effectLst/>
                          <a:latin typeface="Barlow" panose="00000500000000000000" pitchFamily="2" charset="0"/>
                        </a:rPr>
                        <a:t>662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050" b="0" i="0" u="none" strike="noStrike">
                          <a:solidFill>
                            <a:srgbClr val="000000"/>
                          </a:solidFill>
                          <a:effectLst/>
                          <a:latin typeface="Barlow" panose="00000500000000000000" pitchFamily="2" charset="0"/>
                        </a:rPr>
                        <a:t>419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tc>
                  <a:txBody>
                    <a:bodyPr/>
                    <a:lstStyle/>
                    <a:p>
                      <a:pPr algn="ctr" fontAlgn="t"/>
                      <a:r>
                        <a:rPr lang="en-GB" sz="1050" b="0" i="0" u="none" strike="noStrike">
                          <a:solidFill>
                            <a:srgbClr val="000000"/>
                          </a:solidFill>
                          <a:effectLst/>
                          <a:latin typeface="Barlow" panose="00000500000000000000" pitchFamily="2" charset="0"/>
                        </a:rPr>
                        <a:t>289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CECE"/>
                    </a:solidFill>
                  </a:tcPr>
                </a:tc>
                <a:extLst>
                  <a:ext uri="{0D108BD9-81ED-4DB2-BD59-A6C34878D82A}">
                    <a16:rowId xmlns:a16="http://schemas.microsoft.com/office/drawing/2014/main" val="3424177251"/>
                  </a:ext>
                </a:extLst>
              </a:tr>
              <a:tr h="249409">
                <a:tc>
                  <a:txBody>
                    <a:bodyPr/>
                    <a:lstStyle/>
                    <a:p>
                      <a:pPr algn="ctr" fontAlgn="base"/>
                      <a:endParaRPr lang="en-IE" sz="1050" b="0" i="0">
                        <a:solidFill>
                          <a:srgbClr val="000000"/>
                        </a:solidFill>
                        <a:effectLst/>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ase"/>
                      <a:r>
                        <a:rPr lang="en-IE" sz="1050" b="0" i="0" u="none" strike="noStrike">
                          <a:solidFill>
                            <a:srgbClr val="000000"/>
                          </a:solidFill>
                          <a:effectLst/>
                          <a:latin typeface="Barlow" panose="00000500000000000000" pitchFamily="2" charset="0"/>
                          <a:cs typeface="Arial" panose="020B0604020202020204" pitchFamily="34" charset="0"/>
                        </a:rPr>
                        <a:t>%</a:t>
                      </a:r>
                      <a:r>
                        <a:rPr lang="en-IE" sz="105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050" b="0" i="0" u="none" strike="noStrike">
                          <a:solidFill>
                            <a:srgbClr val="000000"/>
                          </a:solidFill>
                          <a:effectLst/>
                          <a:latin typeface="Barlow" panose="00000500000000000000" pitchFamily="2" charset="0"/>
                          <a:cs typeface="Arial" panose="020B0604020202020204" pitchFamily="34" charset="0"/>
                        </a:rPr>
                        <a:t>%</a:t>
                      </a:r>
                      <a:r>
                        <a:rPr lang="en-IE" sz="105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050" b="0" i="0" u="none" strike="noStrike">
                          <a:solidFill>
                            <a:srgbClr val="000000"/>
                          </a:solidFill>
                          <a:effectLst/>
                          <a:latin typeface="Barlow" panose="00000500000000000000" pitchFamily="2" charset="0"/>
                          <a:cs typeface="Arial" panose="020B0604020202020204" pitchFamily="34" charset="0"/>
                        </a:rPr>
                        <a:t>%</a:t>
                      </a:r>
                      <a:r>
                        <a:rPr lang="en-IE" sz="105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050" b="0" i="0" u="none" strike="noStrike">
                          <a:solidFill>
                            <a:srgbClr val="000000"/>
                          </a:solidFill>
                          <a:effectLst/>
                          <a:latin typeface="Barlow" panose="00000500000000000000" pitchFamily="2" charset="0"/>
                          <a:cs typeface="Arial" panose="020B0604020202020204" pitchFamily="34" charset="0"/>
                        </a:rPr>
                        <a:t>%</a:t>
                      </a:r>
                      <a:r>
                        <a:rPr lang="en-IE" sz="105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050" b="0" i="0" u="none" strike="noStrike">
                          <a:solidFill>
                            <a:srgbClr val="000000"/>
                          </a:solidFill>
                          <a:effectLst/>
                          <a:latin typeface="Barlow" panose="00000500000000000000" pitchFamily="2" charset="0"/>
                          <a:cs typeface="Arial" panose="020B0604020202020204" pitchFamily="34" charset="0"/>
                        </a:rPr>
                        <a:t>%</a:t>
                      </a:r>
                      <a:r>
                        <a:rPr lang="en-IE" sz="1050" b="0" i="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IE" sz="1050" b="0" i="0" u="none" strike="noStrike" dirty="0">
                          <a:solidFill>
                            <a:srgbClr val="000000"/>
                          </a:solidFill>
                          <a:effectLst/>
                          <a:latin typeface="Barlow" panose="00000500000000000000" pitchFamily="2" charset="0"/>
                          <a:cs typeface="Arial" panose="020B0604020202020204" pitchFamily="34" charset="0"/>
                        </a:rPr>
                        <a:t>%</a:t>
                      </a:r>
                      <a:r>
                        <a:rPr lang="en-IE" sz="1050" b="0" i="0" dirty="0">
                          <a:solidFill>
                            <a:srgbClr val="000000"/>
                          </a:solidFill>
                          <a:effectLst/>
                          <a:latin typeface="Barlow" panose="00000500000000000000" pitchFamily="2" charset="0"/>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05590"/>
                  </a:ext>
                </a:extLst>
              </a:tr>
              <a:tr h="249409">
                <a:tc>
                  <a:txBody>
                    <a:bodyPr/>
                    <a:lstStyle/>
                    <a:p>
                      <a:pPr algn="l" fontAlgn="base"/>
                      <a:r>
                        <a:rPr lang="en-US" sz="1050" b="0" i="0" dirty="0">
                          <a:solidFill>
                            <a:srgbClr val="000000"/>
                          </a:solidFill>
                          <a:effectLst/>
                          <a:latin typeface="Barlow" panose="00000500000000000000" pitchFamily="2" charset="0"/>
                          <a:cs typeface="Arial" panose="020B0604020202020204" pitchFamily="34" charset="0"/>
                        </a:rPr>
                        <a:t>Urban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GB" sz="1050" b="0" i="0" u="none" strike="noStrike" dirty="0">
                          <a:solidFill>
                            <a:srgbClr val="000000"/>
                          </a:solidFill>
                          <a:effectLst/>
                          <a:latin typeface="Barlow" panose="00000500000000000000" pitchFamily="2" charset="0"/>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cs typeface="Arial" panose="020B0604020202020204" pitchFamily="34" charset="0"/>
                        </a:rPr>
                        <a:t>21</a:t>
                      </a:r>
                      <a:endParaRPr lang="en-IE" sz="105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cs typeface="Arial" panose="020B0604020202020204" pitchFamily="34" charset="0"/>
                        </a:rPr>
                        <a:t>21</a:t>
                      </a:r>
                      <a:endParaRPr lang="en-IE" sz="105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5003092"/>
                  </a:ext>
                </a:extLst>
              </a:tr>
              <a:tr h="249409">
                <a:tc>
                  <a:txBody>
                    <a:bodyPr/>
                    <a:lstStyle/>
                    <a:p>
                      <a:pPr algn="l" fontAlgn="base"/>
                      <a:r>
                        <a:rPr lang="en-US" sz="1050" b="0" i="0" dirty="0">
                          <a:solidFill>
                            <a:srgbClr val="000000"/>
                          </a:solidFill>
                          <a:effectLst/>
                          <a:latin typeface="Barlow" panose="00000500000000000000" pitchFamily="2" charset="0"/>
                          <a:cs typeface="Arial" panose="020B0604020202020204" pitchFamily="34" charset="0"/>
                        </a:rPr>
                        <a:t>Rural</a:t>
                      </a:r>
                      <a:endParaRPr lang="en-IE" sz="1050" b="0" i="0" dirty="0">
                        <a:solidFill>
                          <a:srgbClr val="000000"/>
                        </a:solidFill>
                        <a:effectLst/>
                        <a:latin typeface="Barlow" panose="00000500000000000000" pitchFamily="2"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t"/>
                      <a:r>
                        <a:rPr lang="en-GB" sz="1050" b="0" i="0" u="none" strike="noStrike" dirty="0">
                          <a:solidFill>
                            <a:srgbClr val="000000"/>
                          </a:solidFill>
                          <a:effectLst/>
                          <a:latin typeface="Barlow" panose="00000500000000000000" pitchFamily="2" charset="0"/>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cs typeface="Arial" panose="020B0604020202020204" pitchFamily="34" charset="0"/>
                        </a:rPr>
                        <a:t>31</a:t>
                      </a:r>
                      <a:endParaRPr lang="en-IE" sz="105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cs typeface="Arial" panose="020B0604020202020204" pitchFamily="34" charset="0"/>
                        </a:rPr>
                        <a:t>13</a:t>
                      </a:r>
                      <a:endParaRPr lang="en-IE" sz="1050" b="0" i="0" u="none" strike="noStrike" dirty="0">
                        <a:solidFill>
                          <a:srgbClr val="000000"/>
                        </a:solidFill>
                        <a:effectLst/>
                        <a:latin typeface="Barlow" panose="00000500000000000000" pitchFamily="2" charset="0"/>
                        <a:cs typeface="Arial" panose="020B0604020202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1050" b="0" i="0" u="none" strike="noStrike" dirty="0">
                          <a:solidFill>
                            <a:srgbClr val="000000"/>
                          </a:solidFill>
                          <a:effectLst/>
                          <a:latin typeface="Barlow" panose="00000500000000000000" pitchFamily="2" charset="0"/>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145789"/>
                  </a:ext>
                </a:extLst>
              </a:tr>
            </a:tbl>
          </a:graphicData>
        </a:graphic>
      </p:graphicFrame>
      <p:sp>
        <p:nvSpPr>
          <p:cNvPr id="2" name="TextBox 1">
            <a:extLst>
              <a:ext uri="{FF2B5EF4-FFF2-40B4-BE49-F238E27FC236}">
                <a16:creationId xmlns:a16="http://schemas.microsoft.com/office/drawing/2014/main" id="{A140906B-1F9C-64FE-33E3-60A923CF8F01}"/>
              </a:ext>
            </a:extLst>
          </p:cNvPr>
          <p:cNvSpPr txBox="1"/>
          <p:nvPr/>
        </p:nvSpPr>
        <p:spPr>
          <a:xfrm>
            <a:off x="5214488" y="4385870"/>
            <a:ext cx="924484" cy="369332"/>
          </a:xfrm>
          <a:prstGeom prst="rect">
            <a:avLst/>
          </a:prstGeom>
          <a:noFill/>
        </p:spPr>
        <p:txBody>
          <a:bodyPr wrap="none" rtlCol="0">
            <a:spAutoFit/>
          </a:bodyPr>
          <a:lstStyle/>
          <a:p>
            <a:r>
              <a:rPr lang="en-IE" b="1">
                <a:solidFill>
                  <a:srgbClr val="8ADEDD"/>
                </a:solidFill>
              </a:rPr>
              <a:t>Rest of </a:t>
            </a:r>
          </a:p>
        </p:txBody>
      </p:sp>
      <p:sp>
        <p:nvSpPr>
          <p:cNvPr id="6" name="Oval 5">
            <a:extLst>
              <a:ext uri="{FF2B5EF4-FFF2-40B4-BE49-F238E27FC236}">
                <a16:creationId xmlns:a16="http://schemas.microsoft.com/office/drawing/2014/main" id="{0B2A75EE-E515-5CC2-B8D4-A7620DFB1F32}"/>
              </a:ext>
            </a:extLst>
          </p:cNvPr>
          <p:cNvSpPr/>
          <p:nvPr/>
        </p:nvSpPr>
        <p:spPr>
          <a:xfrm>
            <a:off x="10643492" y="3347396"/>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Rectangle 26">
            <a:extLst>
              <a:ext uri="{FF2B5EF4-FFF2-40B4-BE49-F238E27FC236}">
                <a16:creationId xmlns:a16="http://schemas.microsoft.com/office/drawing/2014/main" id="{D61E865E-C51E-4618-E69F-C8B7363F8EF5}"/>
              </a:ext>
            </a:extLst>
          </p:cNvPr>
          <p:cNvSpPr/>
          <p:nvPr/>
        </p:nvSpPr>
        <p:spPr>
          <a:xfrm>
            <a:off x="10632674" y="3916104"/>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F06734DA-6982-3442-A67F-CBDC471784B0}"/>
              </a:ext>
            </a:extLst>
          </p:cNvPr>
          <p:cNvSpPr/>
          <p:nvPr/>
        </p:nvSpPr>
        <p:spPr>
          <a:xfrm>
            <a:off x="3587611" y="5872555"/>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Rectangle 30">
            <a:extLst>
              <a:ext uri="{FF2B5EF4-FFF2-40B4-BE49-F238E27FC236}">
                <a16:creationId xmlns:a16="http://schemas.microsoft.com/office/drawing/2014/main" id="{891BE406-EEAC-A998-E970-4ECBA909584F}"/>
              </a:ext>
            </a:extLst>
          </p:cNvPr>
          <p:cNvSpPr/>
          <p:nvPr/>
        </p:nvSpPr>
        <p:spPr>
          <a:xfrm>
            <a:off x="3605296" y="6156292"/>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32" name="Group 31">
            <a:extLst>
              <a:ext uri="{FF2B5EF4-FFF2-40B4-BE49-F238E27FC236}">
                <a16:creationId xmlns:a16="http://schemas.microsoft.com/office/drawing/2014/main" id="{88F0FAED-05C6-4ADE-EFD2-A66EDA49A05B}"/>
              </a:ext>
            </a:extLst>
          </p:cNvPr>
          <p:cNvGrpSpPr/>
          <p:nvPr/>
        </p:nvGrpSpPr>
        <p:grpSpPr>
          <a:xfrm>
            <a:off x="9240444" y="129302"/>
            <a:ext cx="2863611" cy="563253"/>
            <a:chOff x="9332081" y="-971912"/>
            <a:chExt cx="2863611" cy="563253"/>
          </a:xfrm>
        </p:grpSpPr>
        <p:sp>
          <p:nvSpPr>
            <p:cNvPr id="33" name="Oval 32">
              <a:extLst>
                <a:ext uri="{FF2B5EF4-FFF2-40B4-BE49-F238E27FC236}">
                  <a16:creationId xmlns:a16="http://schemas.microsoft.com/office/drawing/2014/main" id="{7E886010-3A5F-DCA1-01A6-08F14BEE4A7A}"/>
                </a:ext>
              </a:extLst>
            </p:cNvPr>
            <p:cNvSpPr/>
            <p:nvPr/>
          </p:nvSpPr>
          <p:spPr>
            <a:xfrm>
              <a:off x="9332081" y="-971912"/>
              <a:ext cx="295637" cy="235238"/>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Barlow" panose="00000500000000000000" pitchFamily="2" charset="0"/>
                <a:cs typeface="Arial" panose="020B0604020202020204" pitchFamily="34" charset="0"/>
              </a:endParaRPr>
            </a:p>
          </p:txBody>
        </p:sp>
        <p:sp>
          <p:nvSpPr>
            <p:cNvPr id="34" name="TextBox 33">
              <a:extLst>
                <a:ext uri="{FF2B5EF4-FFF2-40B4-BE49-F238E27FC236}">
                  <a16:creationId xmlns:a16="http://schemas.microsoft.com/office/drawing/2014/main" id="{4EE57FAF-34C5-F51E-4100-35A57566DE8D}"/>
                </a:ext>
              </a:extLst>
            </p:cNvPr>
            <p:cNvSpPr txBox="1"/>
            <p:nvPr/>
          </p:nvSpPr>
          <p:spPr>
            <a:xfrm>
              <a:off x="9787660" y="-971732"/>
              <a:ext cx="2408032" cy="276999"/>
            </a:xfrm>
            <a:prstGeom prst="rect">
              <a:avLst/>
            </a:prstGeom>
            <a:noFill/>
          </p:spPr>
          <p:txBody>
            <a:bodyPr wrap="none" rtlCol="0">
              <a:spAutoFit/>
            </a:bodyPr>
            <a:lstStyle/>
            <a:p>
              <a:r>
                <a:rPr lang="en-IE" sz="1200">
                  <a:latin typeface="Barlow" panose="00000500000000000000" pitchFamily="2" charset="0"/>
                  <a:cs typeface="Arial" panose="020B0604020202020204" pitchFamily="34" charset="0"/>
                </a:rPr>
                <a:t>Significantly higher than average</a:t>
              </a:r>
            </a:p>
          </p:txBody>
        </p:sp>
        <p:sp>
          <p:nvSpPr>
            <p:cNvPr id="37" name="TextBox 36">
              <a:extLst>
                <a:ext uri="{FF2B5EF4-FFF2-40B4-BE49-F238E27FC236}">
                  <a16:creationId xmlns:a16="http://schemas.microsoft.com/office/drawing/2014/main" id="{D4624434-D306-AE39-9E61-32F83325D9F6}"/>
                </a:ext>
              </a:extLst>
            </p:cNvPr>
            <p:cNvSpPr txBox="1"/>
            <p:nvPr/>
          </p:nvSpPr>
          <p:spPr>
            <a:xfrm>
              <a:off x="9781542" y="-685658"/>
              <a:ext cx="2348720" cy="276999"/>
            </a:xfrm>
            <a:prstGeom prst="rect">
              <a:avLst/>
            </a:prstGeom>
            <a:noFill/>
          </p:spPr>
          <p:txBody>
            <a:bodyPr wrap="none" rtlCol="0">
              <a:spAutoFit/>
            </a:bodyPr>
            <a:lstStyle/>
            <a:p>
              <a:r>
                <a:rPr lang="en-IE" sz="1200">
                  <a:latin typeface="Barlow" panose="00000500000000000000" pitchFamily="2" charset="0"/>
                  <a:cs typeface="Arial" panose="020B0604020202020204" pitchFamily="34" charset="0"/>
                </a:rPr>
                <a:t>Significantly lower than average</a:t>
              </a:r>
            </a:p>
          </p:txBody>
        </p:sp>
      </p:grpSp>
      <p:sp>
        <p:nvSpPr>
          <p:cNvPr id="39" name="Rectangle 38">
            <a:extLst>
              <a:ext uri="{FF2B5EF4-FFF2-40B4-BE49-F238E27FC236}">
                <a16:creationId xmlns:a16="http://schemas.microsoft.com/office/drawing/2014/main" id="{E189420A-F7B6-B71D-D619-6EDA7DE30E07}"/>
              </a:ext>
            </a:extLst>
          </p:cNvPr>
          <p:cNvSpPr/>
          <p:nvPr/>
        </p:nvSpPr>
        <p:spPr>
          <a:xfrm>
            <a:off x="9240750" y="460085"/>
            <a:ext cx="295637" cy="21558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id="{9BEF57CB-3E01-42EF-D585-BBFCF699E23C}"/>
              </a:ext>
            </a:extLst>
          </p:cNvPr>
          <p:cNvSpPr/>
          <p:nvPr/>
        </p:nvSpPr>
        <p:spPr>
          <a:xfrm>
            <a:off x="6485721" y="5872555"/>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Oval 9">
            <a:extLst>
              <a:ext uri="{FF2B5EF4-FFF2-40B4-BE49-F238E27FC236}">
                <a16:creationId xmlns:a16="http://schemas.microsoft.com/office/drawing/2014/main" id="{045117F9-06C2-FADE-1F0B-F01AB8D9B49F}"/>
              </a:ext>
            </a:extLst>
          </p:cNvPr>
          <p:cNvSpPr/>
          <p:nvPr/>
        </p:nvSpPr>
        <p:spPr>
          <a:xfrm>
            <a:off x="7489846" y="5872555"/>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Oval 10">
            <a:extLst>
              <a:ext uri="{FF2B5EF4-FFF2-40B4-BE49-F238E27FC236}">
                <a16:creationId xmlns:a16="http://schemas.microsoft.com/office/drawing/2014/main" id="{EECCFE46-B178-22FB-7ACE-30DAC135205C}"/>
              </a:ext>
            </a:extLst>
          </p:cNvPr>
          <p:cNvSpPr/>
          <p:nvPr/>
        </p:nvSpPr>
        <p:spPr>
          <a:xfrm>
            <a:off x="6485720" y="6156292"/>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Oval 11">
            <a:extLst>
              <a:ext uri="{FF2B5EF4-FFF2-40B4-BE49-F238E27FC236}">
                <a16:creationId xmlns:a16="http://schemas.microsoft.com/office/drawing/2014/main" id="{18F6E2DC-9DC1-A09A-5519-BC8819AF5DB1}"/>
              </a:ext>
            </a:extLst>
          </p:cNvPr>
          <p:cNvSpPr/>
          <p:nvPr/>
        </p:nvSpPr>
        <p:spPr>
          <a:xfrm>
            <a:off x="10632674" y="3633438"/>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id="{FAA47635-087D-13E8-289E-0E96E76B3F6A}"/>
              </a:ext>
            </a:extLst>
          </p:cNvPr>
          <p:cNvSpPr/>
          <p:nvPr/>
        </p:nvSpPr>
        <p:spPr>
          <a:xfrm>
            <a:off x="7468010" y="6156292"/>
            <a:ext cx="513093"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id="{AFC136D4-E068-04FE-3664-48FB4E71ADC6}"/>
              </a:ext>
            </a:extLst>
          </p:cNvPr>
          <p:cNvSpPr/>
          <p:nvPr/>
        </p:nvSpPr>
        <p:spPr>
          <a:xfrm>
            <a:off x="3172901" y="2236004"/>
            <a:ext cx="375186"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a:extLst>
              <a:ext uri="{FF2B5EF4-FFF2-40B4-BE49-F238E27FC236}">
                <a16:creationId xmlns:a16="http://schemas.microsoft.com/office/drawing/2014/main" id="{D0A9273D-2732-0531-8099-78A40A5E52C4}"/>
              </a:ext>
            </a:extLst>
          </p:cNvPr>
          <p:cNvSpPr/>
          <p:nvPr/>
        </p:nvSpPr>
        <p:spPr>
          <a:xfrm>
            <a:off x="3174428" y="3282446"/>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id="{8309006D-EE16-9A89-11C7-BBDFD4A5C892}"/>
              </a:ext>
            </a:extLst>
          </p:cNvPr>
          <p:cNvSpPr/>
          <p:nvPr/>
        </p:nvSpPr>
        <p:spPr>
          <a:xfrm>
            <a:off x="3205081" y="4421393"/>
            <a:ext cx="375186" cy="218894"/>
          </a:xfrm>
          <a:prstGeom prst="rect">
            <a:avLst/>
          </a:prstGeom>
          <a:noFill/>
          <a:ln w="28575">
            <a:solidFill>
              <a:srgbClr val="F8B6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3" name="Table 12">
            <a:extLst>
              <a:ext uri="{FF2B5EF4-FFF2-40B4-BE49-F238E27FC236}">
                <a16:creationId xmlns:a16="http://schemas.microsoft.com/office/drawing/2014/main" id="{76F5248B-C9CD-CBBE-2B34-CE43E830096D}"/>
              </a:ext>
            </a:extLst>
          </p:cNvPr>
          <p:cNvGraphicFramePr>
            <a:graphicFrameLocks noGrp="1"/>
          </p:cNvGraphicFramePr>
          <p:nvPr>
            <p:extLst>
              <p:ext uri="{D42A27DB-BD31-4B8C-83A1-F6EECF244321}">
                <p14:modId xmlns:p14="http://schemas.microsoft.com/office/powerpoint/2010/main" val="474513218"/>
              </p:ext>
            </p:extLst>
          </p:nvPr>
        </p:nvGraphicFramePr>
        <p:xfrm>
          <a:off x="8943183" y="1464541"/>
          <a:ext cx="2293380" cy="1492079"/>
        </p:xfrm>
        <a:graphic>
          <a:graphicData uri="http://schemas.openxmlformats.org/drawingml/2006/table">
            <a:tbl>
              <a:tblPr>
                <a:tableStyleId>{5C22544A-7EE6-4342-B048-85BDC9FD1C3A}</a:tableStyleId>
              </a:tblPr>
              <a:tblGrid>
                <a:gridCol w="1645647">
                  <a:extLst>
                    <a:ext uri="{9D8B030D-6E8A-4147-A177-3AD203B41FA5}">
                      <a16:colId xmlns:a16="http://schemas.microsoft.com/office/drawing/2014/main" val="2417909564"/>
                    </a:ext>
                  </a:extLst>
                </a:gridCol>
                <a:gridCol w="647733">
                  <a:extLst>
                    <a:ext uri="{9D8B030D-6E8A-4147-A177-3AD203B41FA5}">
                      <a16:colId xmlns:a16="http://schemas.microsoft.com/office/drawing/2014/main" val="2299750471"/>
                    </a:ext>
                  </a:extLst>
                </a:gridCol>
              </a:tblGrid>
              <a:tr h="246810">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Empathisers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24%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57270672"/>
                  </a:ext>
                </a:extLst>
              </a:tr>
              <a:tr h="246810">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Multilateralists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20%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44985149"/>
                  </a:ext>
                </a:extLst>
              </a:tr>
              <a:tr h="246810">
                <a:tc>
                  <a:txBody>
                    <a:bodyPr/>
                    <a:lstStyle/>
                    <a:p>
                      <a:pPr algn="l" fontAlgn="t">
                        <a:buNone/>
                      </a:pPr>
                      <a:r>
                        <a:rPr lang="en-IE" sz="1050" kern="1200" dirty="0">
                          <a:solidFill>
                            <a:srgbClr val="000000"/>
                          </a:solidFill>
                          <a:latin typeface="Barlow" panose="00000500000000000000" pitchFamily="2" charset="0"/>
                          <a:ea typeface="+mn-ea"/>
                          <a:cs typeface="Arial" panose="020B0604020202020204" pitchFamily="34" charset="0"/>
                        </a:rPr>
                        <a:t>Global Citizens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33994675"/>
                  </a:ext>
                </a:extLst>
              </a:tr>
              <a:tr h="246810">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Pragmatists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658604"/>
                  </a:ext>
                </a:extLst>
              </a:tr>
              <a:tr h="258029">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Disengaged</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046047"/>
                  </a:ext>
                </a:extLst>
              </a:tr>
              <a:tr h="246810">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Community Champions</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67480204"/>
                  </a:ext>
                </a:extLst>
              </a:tr>
            </a:tbl>
          </a:graphicData>
        </a:graphic>
      </p:graphicFrame>
      <p:graphicFrame>
        <p:nvGraphicFramePr>
          <p:cNvPr id="18" name="Table 17">
            <a:extLst>
              <a:ext uri="{FF2B5EF4-FFF2-40B4-BE49-F238E27FC236}">
                <a16:creationId xmlns:a16="http://schemas.microsoft.com/office/drawing/2014/main" id="{9EACF8E6-269B-CF5B-7D74-06F7AA854C20}"/>
              </a:ext>
            </a:extLst>
          </p:cNvPr>
          <p:cNvGraphicFramePr>
            <a:graphicFrameLocks noGrp="1"/>
          </p:cNvGraphicFramePr>
          <p:nvPr>
            <p:extLst>
              <p:ext uri="{D42A27DB-BD31-4B8C-83A1-F6EECF244321}">
                <p14:modId xmlns:p14="http://schemas.microsoft.com/office/powerpoint/2010/main" val="80568496"/>
              </p:ext>
            </p:extLst>
          </p:nvPr>
        </p:nvGraphicFramePr>
        <p:xfrm>
          <a:off x="1511844" y="3270031"/>
          <a:ext cx="2158365" cy="1685079"/>
        </p:xfrm>
        <a:graphic>
          <a:graphicData uri="http://schemas.openxmlformats.org/drawingml/2006/table">
            <a:tbl>
              <a:tblPr>
                <a:tableStyleId>{5C22544A-7EE6-4342-B048-85BDC9FD1C3A}</a:tableStyleId>
              </a:tblPr>
              <a:tblGrid>
                <a:gridCol w="1548765">
                  <a:extLst>
                    <a:ext uri="{9D8B030D-6E8A-4147-A177-3AD203B41FA5}">
                      <a16:colId xmlns:a16="http://schemas.microsoft.com/office/drawing/2014/main" val="1307636572"/>
                    </a:ext>
                  </a:extLst>
                </a:gridCol>
                <a:gridCol w="609600">
                  <a:extLst>
                    <a:ext uri="{9D8B030D-6E8A-4147-A177-3AD203B41FA5}">
                      <a16:colId xmlns:a16="http://schemas.microsoft.com/office/drawing/2014/main" val="2777119492"/>
                    </a:ext>
                  </a:extLst>
                </a:gridCol>
              </a:tblGrid>
              <a:tr h="27873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Empathisers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29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71523230"/>
                  </a:ext>
                </a:extLst>
              </a:tr>
              <a:tr h="27873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Multilateralists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97214108"/>
                  </a:ext>
                </a:extLst>
              </a:tr>
              <a:tr h="27873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Disengaged </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9654286"/>
                  </a:ext>
                </a:extLst>
              </a:tr>
              <a:tr h="27873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Global Citizens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18730347"/>
                  </a:ext>
                </a:extLst>
              </a:tr>
              <a:tr h="291404">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Pragmatists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746102"/>
                  </a:ext>
                </a:extLst>
              </a:tr>
              <a:tr h="27873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Community Champions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5847066"/>
                  </a:ext>
                </a:extLst>
              </a:tr>
            </a:tbl>
          </a:graphicData>
        </a:graphic>
      </p:graphicFrame>
      <p:graphicFrame>
        <p:nvGraphicFramePr>
          <p:cNvPr id="29" name="Table 28">
            <a:extLst>
              <a:ext uri="{FF2B5EF4-FFF2-40B4-BE49-F238E27FC236}">
                <a16:creationId xmlns:a16="http://schemas.microsoft.com/office/drawing/2014/main" id="{2F7A8993-421C-FE0E-2D2B-37E6825C4029}"/>
              </a:ext>
            </a:extLst>
          </p:cNvPr>
          <p:cNvGraphicFramePr>
            <a:graphicFrameLocks noGrp="1"/>
          </p:cNvGraphicFramePr>
          <p:nvPr>
            <p:extLst>
              <p:ext uri="{D42A27DB-BD31-4B8C-83A1-F6EECF244321}">
                <p14:modId xmlns:p14="http://schemas.microsoft.com/office/powerpoint/2010/main" val="2173422700"/>
              </p:ext>
            </p:extLst>
          </p:nvPr>
        </p:nvGraphicFramePr>
        <p:xfrm>
          <a:off x="1523379" y="1490828"/>
          <a:ext cx="2158365" cy="1455510"/>
        </p:xfrm>
        <a:graphic>
          <a:graphicData uri="http://schemas.openxmlformats.org/drawingml/2006/table">
            <a:tbl>
              <a:tblPr>
                <a:tableStyleId>{5C22544A-7EE6-4342-B048-85BDC9FD1C3A}</a:tableStyleId>
              </a:tblPr>
              <a:tblGrid>
                <a:gridCol w="1548765">
                  <a:extLst>
                    <a:ext uri="{9D8B030D-6E8A-4147-A177-3AD203B41FA5}">
                      <a16:colId xmlns:a16="http://schemas.microsoft.com/office/drawing/2014/main" val="4283280833"/>
                    </a:ext>
                  </a:extLst>
                </a:gridCol>
                <a:gridCol w="609600">
                  <a:extLst>
                    <a:ext uri="{9D8B030D-6E8A-4147-A177-3AD203B41FA5}">
                      <a16:colId xmlns:a16="http://schemas.microsoft.com/office/drawing/2014/main" val="3153512913"/>
                    </a:ext>
                  </a:extLst>
                </a:gridCol>
              </a:tblGrid>
              <a:tr h="240761">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Empathisers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32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6404385"/>
                  </a:ext>
                </a:extLst>
              </a:tr>
              <a:tr h="240761">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Disengaged</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a:solidFill>
                            <a:srgbClr val="000000"/>
                          </a:solidFill>
                          <a:latin typeface="Barlow" panose="00000500000000000000" pitchFamily="2" charset="0"/>
                          <a:ea typeface="+mn-ea"/>
                          <a:cs typeface="Arial" panose="020B0604020202020204" pitchFamily="34" charset="0"/>
                        </a:rPr>
                        <a:t>18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75396773"/>
                  </a:ext>
                </a:extLst>
              </a:tr>
              <a:tr h="240761">
                <a:tc>
                  <a:txBody>
                    <a:bodyPr/>
                    <a:lstStyle/>
                    <a:p>
                      <a:pPr algn="l" fontAlgn="t">
                        <a:buNone/>
                      </a:pPr>
                      <a:r>
                        <a:rPr lang="en-IE" sz="1050" kern="1200" dirty="0">
                          <a:solidFill>
                            <a:srgbClr val="000000"/>
                          </a:solidFill>
                          <a:latin typeface="Barlow" panose="00000500000000000000" pitchFamily="2" charset="0"/>
                          <a:ea typeface="+mn-ea"/>
                          <a:cs typeface="Arial" panose="020B0604020202020204" pitchFamily="34" charset="0"/>
                        </a:rPr>
                        <a:t>Global Citizens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83961364"/>
                  </a:ext>
                </a:extLst>
              </a:tr>
              <a:tr h="240761">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Multilateralists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76829306"/>
                  </a:ext>
                </a:extLst>
              </a:tr>
              <a:tr h="251705">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Pragmatists</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11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9734371"/>
                  </a:ext>
                </a:extLst>
              </a:tr>
              <a:tr h="240761">
                <a:tc>
                  <a:txBody>
                    <a:bodyPr/>
                    <a:lstStyle/>
                    <a:p>
                      <a:pPr algn="l" fontAlgn="t">
                        <a:buNone/>
                      </a:pPr>
                      <a:r>
                        <a:rPr lang="en-IE" sz="1050" kern="1200">
                          <a:solidFill>
                            <a:srgbClr val="000000"/>
                          </a:solidFill>
                          <a:latin typeface="Barlow" panose="00000500000000000000" pitchFamily="2" charset="0"/>
                          <a:ea typeface="+mn-ea"/>
                          <a:cs typeface="Arial" panose="020B0604020202020204" pitchFamily="34" charset="0"/>
                        </a:rPr>
                        <a:t>Community Champions </a:t>
                      </a:r>
                    </a:p>
                  </a:txBody>
                  <a:tcPr marL="7620" marR="7620" marT="762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t">
                        <a:buNone/>
                      </a:pPr>
                      <a:r>
                        <a:rPr lang="en-IE" sz="1050" kern="1200" dirty="0">
                          <a:solidFill>
                            <a:srgbClr val="000000"/>
                          </a:solidFill>
                          <a:latin typeface="Barlow" panose="00000500000000000000" pitchFamily="2" charset="0"/>
                          <a:ea typeface="+mn-ea"/>
                          <a:cs typeface="Arial" panose="020B0604020202020204" pitchFamily="34" charset="0"/>
                        </a:rPr>
                        <a:t>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2667673"/>
                  </a:ext>
                </a:extLst>
              </a:tr>
            </a:tbl>
          </a:graphicData>
        </a:graphic>
      </p:graphicFrame>
      <p:sp>
        <p:nvSpPr>
          <p:cNvPr id="40" name="Oval 39">
            <a:extLst>
              <a:ext uri="{FF2B5EF4-FFF2-40B4-BE49-F238E27FC236}">
                <a16:creationId xmlns:a16="http://schemas.microsoft.com/office/drawing/2014/main" id="{19899877-077B-77A2-E629-E76062656A8B}"/>
              </a:ext>
            </a:extLst>
          </p:cNvPr>
          <p:cNvSpPr/>
          <p:nvPr/>
        </p:nvSpPr>
        <p:spPr>
          <a:xfrm>
            <a:off x="3157116" y="1481505"/>
            <a:ext cx="513093" cy="218894"/>
          </a:xfrm>
          <a:prstGeom prst="ellipse">
            <a:avLst/>
          </a:prstGeom>
          <a:noFill/>
          <a:ln w="28575">
            <a:solidFill>
              <a:srgbClr val="7FF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78318241"/>
      </p:ext>
    </p:extLst>
  </p:cSld>
  <p:clrMapOvr>
    <a:masterClrMapping/>
  </p:clrMapOvr>
  <p:transition spd="slow">
    <p:wipe dir="r"/>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Chart 8">
            <a:extLst>
              <a:ext uri="{FF2B5EF4-FFF2-40B4-BE49-F238E27FC236}">
                <a16:creationId xmlns:a16="http://schemas.microsoft.com/office/drawing/2014/main" id="{9F8BF856-C3C1-4862-9EBC-223FE5E2B058}"/>
              </a:ext>
            </a:extLst>
          </p:cNvPr>
          <p:cNvGraphicFramePr/>
          <p:nvPr>
            <p:custDataLst>
              <p:tags r:id="rId1"/>
            </p:custDataLst>
            <p:extLst>
              <p:ext uri="{D42A27DB-BD31-4B8C-83A1-F6EECF244321}">
                <p14:modId xmlns:p14="http://schemas.microsoft.com/office/powerpoint/2010/main" val="1246853195"/>
              </p:ext>
            </p:extLst>
          </p:nvPr>
        </p:nvGraphicFramePr>
        <p:xfrm>
          <a:off x="2005254" y="1028930"/>
          <a:ext cx="10356298" cy="4766272"/>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970881" y="374366"/>
            <a:ext cx="8753543" cy="715669"/>
          </a:xfrm>
        </p:spPr>
        <p:txBody>
          <a:bodyPr lIns="91440" tIns="45720" rIns="91440" bIns="45720" anchor="t">
            <a:noAutofit/>
          </a:bodyPr>
          <a:lstStyle/>
          <a:p>
            <a:r>
              <a:rPr lang="en-IE">
                <a:solidFill>
                  <a:srgbClr val="00000C"/>
                </a:solidFill>
              </a:rPr>
              <a:t>Most important priorities for Irish Government support on overseas aid </a:t>
            </a:r>
          </a:p>
        </p:txBody>
      </p:sp>
      <p:sp>
        <p:nvSpPr>
          <p:cNvPr id="4" name="Text Placeholder 3">
            <a:extLst>
              <a:ext uri="{FF2B5EF4-FFF2-40B4-BE49-F238E27FC236}">
                <a16:creationId xmlns:a16="http://schemas.microsoft.com/office/drawing/2014/main" id="{D88AF538-2AD5-F206-CB0A-B8A7897A5D8F}"/>
              </a:ext>
            </a:extLst>
          </p:cNvPr>
          <p:cNvSpPr>
            <a:spLocks noGrp="1"/>
          </p:cNvSpPr>
          <p:nvPr>
            <p:ph type="body" sz="quarter" idx="17"/>
          </p:nvPr>
        </p:nvSpPr>
        <p:spPr>
          <a:xfrm>
            <a:off x="461357" y="5657922"/>
            <a:ext cx="9341700" cy="1077218"/>
          </a:xfrm>
        </p:spPr>
        <p:txBody>
          <a:bodyPr/>
          <a:lstStyle/>
          <a:p>
            <a:pPr>
              <a:lnSpc>
                <a:spcPct val="100000"/>
              </a:lnSpc>
              <a:spcAft>
                <a:spcPts val="0"/>
              </a:spcAft>
            </a:pPr>
            <a:r>
              <a:rPr lang="en-US" sz="1000">
                <a:latin typeface="Barlow" panose="00000500000000000000" pitchFamily="2" charset="0"/>
              </a:rPr>
              <a:t>Base: All Adults aged 18+ years- 2002 (Aug ‘24 2,504</a:t>
            </a:r>
            <a:r>
              <a:rPr lang="en-US" sz="1000" dirty="0">
                <a:latin typeface="Barlow" panose="00000500000000000000" pitchFamily="2" charset="0"/>
              </a:rPr>
              <a:t>)</a:t>
            </a:r>
            <a:endParaRPr lang="en-US" sz="1000">
              <a:latin typeface="Barlow" panose="00000500000000000000" pitchFamily="2" charset="0"/>
            </a:endParaRPr>
          </a:p>
          <a:p>
            <a:pPr>
              <a:lnSpc>
                <a:spcPct val="100000"/>
              </a:lnSpc>
              <a:spcAft>
                <a:spcPts val="0"/>
              </a:spcAft>
            </a:pPr>
            <a:r>
              <a:rPr lang="en-US" sz="1000">
                <a:latin typeface="Barlow" panose="00000500000000000000" pitchFamily="2" charset="0"/>
              </a:rPr>
              <a:t>Q.58-72 The Irish government supports long term development, capacity building and provides humanitarian assistance in over eighty countries, on behalf of the Irish people. It provides financial and technical assistance to developing country governments (bilateral), international </a:t>
            </a:r>
            <a:r>
              <a:rPr lang="en-US" sz="1000" err="1">
                <a:latin typeface="Barlow" panose="00000500000000000000" pitchFamily="2" charset="0"/>
              </a:rPr>
              <a:t>organisations</a:t>
            </a:r>
            <a:r>
              <a:rPr lang="en-US" sz="1000">
                <a:latin typeface="Barlow" panose="00000500000000000000" pitchFamily="2" charset="0"/>
              </a:rPr>
              <a:t> such as the United Nations (multilateral) and to non-governmental </a:t>
            </a:r>
            <a:r>
              <a:rPr lang="en-US" sz="1000" err="1">
                <a:latin typeface="Barlow" panose="00000500000000000000" pitchFamily="2" charset="0"/>
              </a:rPr>
              <a:t>organisations</a:t>
            </a:r>
            <a:r>
              <a:rPr lang="en-US" sz="1000">
                <a:latin typeface="Barlow" panose="00000500000000000000" pitchFamily="2" charset="0"/>
              </a:rPr>
              <a:t> (civil society) to address challenges in different sectors. Which of the following do you think should be the first, second and third most important priorities for Irish Government support on overseas aid to developing countries? </a:t>
            </a:r>
            <a:endParaRPr lang="en-IE" sz="1000">
              <a:latin typeface="Barlow" panose="00000500000000000000" pitchFamily="2" charset="0"/>
            </a:endParaRPr>
          </a:p>
          <a:p>
            <a:pPr>
              <a:lnSpc>
                <a:spcPct val="100000"/>
              </a:lnSpc>
              <a:spcAft>
                <a:spcPts val="0"/>
              </a:spcAft>
            </a:pPr>
            <a:endParaRPr lang="en-US" sz="1000">
              <a:latin typeface="Barlow" panose="00000500000000000000" pitchFamily="2" charset="0"/>
            </a:endParaRPr>
          </a:p>
          <a:p>
            <a:pPr>
              <a:lnSpc>
                <a:spcPct val="100000"/>
              </a:lnSpc>
              <a:spcAft>
                <a:spcPts val="0"/>
              </a:spcAft>
            </a:pPr>
            <a:endParaRPr lang="en-IE" sz="1000">
              <a:latin typeface="Barlow" panose="00000500000000000000" pitchFamily="2" charset="0"/>
            </a:endParaRPr>
          </a:p>
        </p:txBody>
      </p:sp>
      <p:graphicFrame>
        <p:nvGraphicFramePr>
          <p:cNvPr id="6" name="Table 5">
            <a:extLst>
              <a:ext uri="{FF2B5EF4-FFF2-40B4-BE49-F238E27FC236}">
                <a16:creationId xmlns:a16="http://schemas.microsoft.com/office/drawing/2014/main" id="{A130FA2C-C694-429F-BAA6-9DCE9944DC95}"/>
              </a:ext>
            </a:extLst>
          </p:cNvPr>
          <p:cNvGraphicFramePr>
            <a:graphicFrameLocks noGrp="1"/>
          </p:cNvGraphicFramePr>
          <p:nvPr>
            <p:extLst>
              <p:ext uri="{D42A27DB-BD31-4B8C-83A1-F6EECF244321}">
                <p14:modId xmlns:p14="http://schemas.microsoft.com/office/powerpoint/2010/main" val="3936274225"/>
              </p:ext>
            </p:extLst>
          </p:nvPr>
        </p:nvGraphicFramePr>
        <p:xfrm>
          <a:off x="9803057" y="1249766"/>
          <a:ext cx="1816918" cy="4408152"/>
        </p:xfrm>
        <a:graphic>
          <a:graphicData uri="http://schemas.openxmlformats.org/drawingml/2006/table">
            <a:tbl>
              <a:tblPr bandRow="1">
                <a:tableStyleId>{2A488322-F2BA-4B5B-9748-0D474271808F}</a:tableStyleId>
              </a:tblPr>
              <a:tblGrid>
                <a:gridCol w="827567">
                  <a:extLst>
                    <a:ext uri="{9D8B030D-6E8A-4147-A177-3AD203B41FA5}">
                      <a16:colId xmlns:a16="http://schemas.microsoft.com/office/drawing/2014/main" val="89955293"/>
                    </a:ext>
                  </a:extLst>
                </a:gridCol>
                <a:gridCol w="989351">
                  <a:extLst>
                    <a:ext uri="{9D8B030D-6E8A-4147-A177-3AD203B41FA5}">
                      <a16:colId xmlns:a16="http://schemas.microsoft.com/office/drawing/2014/main" val="3944846852"/>
                    </a:ext>
                  </a:extLst>
                </a:gridCol>
              </a:tblGrid>
              <a:tr h="542448">
                <a:tc>
                  <a:txBody>
                    <a:bodyPr/>
                    <a:lstStyle/>
                    <a:p>
                      <a:pPr algn="ctr" fontAlgn="t"/>
                      <a:r>
                        <a:rPr lang="en-US" sz="1100" b="1" u="none" strike="noStrike">
                          <a:solidFill>
                            <a:srgbClr val="000000"/>
                          </a:solidFill>
                          <a:effectLst/>
                          <a:latin typeface="Barlow" panose="00000500000000000000" pitchFamily="2" charset="0"/>
                          <a:cs typeface="Arial" panose="020B0604020202020204" pitchFamily="34" charset="0"/>
                        </a:rPr>
                        <a:t>Any</a:t>
                      </a:r>
                    </a:p>
                    <a:p>
                      <a:pPr algn="ctr" fontAlgn="t"/>
                      <a:r>
                        <a:rPr lang="en-US" sz="1100" b="1" u="none" strike="noStrike">
                          <a:solidFill>
                            <a:srgbClr val="000000"/>
                          </a:solidFill>
                          <a:effectLst/>
                          <a:latin typeface="Barlow" panose="00000500000000000000" pitchFamily="2" charset="0"/>
                          <a:cs typeface="Arial" panose="020B0604020202020204" pitchFamily="34" charset="0"/>
                        </a:rPr>
                        <a:t>Important</a:t>
                      </a:r>
                    </a:p>
                    <a:p>
                      <a:pPr algn="ctr" fontAlgn="t"/>
                      <a:r>
                        <a:rPr lang="en-US" sz="1100" b="1" u="none" strike="noStrike">
                          <a:solidFill>
                            <a:srgbClr val="000000"/>
                          </a:solidFill>
                          <a:effectLst/>
                          <a:latin typeface="Barlow" panose="00000500000000000000" pitchFamily="2" charset="0"/>
                          <a:cs typeface="Arial" panose="020B0604020202020204" pitchFamily="34" charset="0"/>
                        </a:rPr>
                        <a:t>Aug 24</a:t>
                      </a:r>
                      <a:endParaRPr lang="en-IE" sz="1100" b="1" u="none" strike="noStrike">
                        <a:solidFill>
                          <a:srgbClr val="000000"/>
                        </a:solidFill>
                        <a:effectLst/>
                        <a:latin typeface="Barlow" panose="00000500000000000000" pitchFamily="2" charset="0"/>
                        <a:cs typeface="Arial" panose="020B0604020202020204" pitchFamily="34" charset="0"/>
                      </a:endParaRPr>
                    </a:p>
                  </a:txBody>
                  <a:tcPr marL="6767" marR="6767" marT="6767"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IE" sz="1100" b="1" u="none" strike="noStrike">
                          <a:solidFill>
                            <a:srgbClr val="000000"/>
                          </a:solidFill>
                          <a:effectLst/>
                          <a:latin typeface="Barlow" panose="00000500000000000000" pitchFamily="2" charset="0"/>
                          <a:cs typeface="Arial" panose="020B0604020202020204" pitchFamily="34" charset="0"/>
                        </a:rPr>
                        <a:t>Change </a:t>
                      </a:r>
                      <a:r>
                        <a:rPr lang="en-IE" sz="1100" b="1" i="0" u="none" strike="noStrike">
                          <a:solidFill>
                            <a:srgbClr val="000000"/>
                          </a:solidFill>
                          <a:effectLst/>
                          <a:latin typeface="Barlow" panose="00000500000000000000" pitchFamily="2" charset="0"/>
                          <a:cs typeface="Arial" panose="020B0604020202020204" pitchFamily="34" charset="0"/>
                        </a:rPr>
                        <a:t>±</a:t>
                      </a:r>
                      <a:endParaRPr lang="en-IE" sz="1100" b="1" u="none" strike="noStrike">
                        <a:solidFill>
                          <a:srgbClr val="000000"/>
                        </a:solidFill>
                        <a:effectLst/>
                        <a:latin typeface="Barlow" panose="00000500000000000000" pitchFamily="2" charset="0"/>
                        <a:cs typeface="Arial" panose="020B0604020202020204" pitchFamily="34" charset="0"/>
                      </a:endParaRPr>
                    </a:p>
                    <a:p>
                      <a:pPr algn="ctr" fontAlgn="t"/>
                      <a:r>
                        <a:rPr lang="en-IE" sz="1100" b="1" u="none" strike="noStrike">
                          <a:solidFill>
                            <a:srgbClr val="000000"/>
                          </a:solidFill>
                          <a:effectLst/>
                          <a:latin typeface="Barlow" panose="00000500000000000000" pitchFamily="2" charset="0"/>
                          <a:cs typeface="Arial" panose="020B0604020202020204" pitchFamily="34" charset="0"/>
                        </a:rPr>
                        <a:t>vs Aug 24</a:t>
                      </a:r>
                    </a:p>
                  </a:txBody>
                  <a:tcPr marL="6767" marR="6767" marT="6767"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984618"/>
                  </a:ext>
                </a:extLst>
              </a:tr>
              <a:tr h="322142">
                <a:tc>
                  <a:txBody>
                    <a:bodyPr/>
                    <a:lstStyle/>
                    <a:p>
                      <a:pPr algn="ctr" fontAlgn="b"/>
                      <a:r>
                        <a:rPr lang="en-IE" sz="1000" b="0" i="0" u="none" strike="noStrike">
                          <a:effectLst/>
                          <a:latin typeface="Arial" panose="020B0604020202020204" pitchFamily="34" charset="0"/>
                        </a:rPr>
                        <a:t>24</a:t>
                      </a:r>
                    </a:p>
                  </a:txBody>
                  <a:tcPr marL="7620" marR="7620" marT="7620" marB="0" anchor="ctr">
                    <a:lnT w="28575" cap="flat" cmpd="sng" algn="ctr">
                      <a:solidFill>
                        <a:schemeClr val="tx1"/>
                      </a:solidFill>
                      <a:prstDash val="solid"/>
                      <a:round/>
                      <a:headEnd type="none" w="med" len="med"/>
                      <a:tailEnd type="none" w="med" len="med"/>
                    </a:lnT>
                  </a:tcP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+17</a:t>
                      </a:r>
                      <a:endParaRPr lang="en-IE"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322142">
                <a:tc>
                  <a:txBody>
                    <a:bodyPr/>
                    <a:lstStyle/>
                    <a:p>
                      <a:pPr algn="ctr" fontAlgn="b"/>
                      <a:r>
                        <a:rPr lang="en-IE" sz="1000" b="0" i="0" u="none" strike="noStrike">
                          <a:effectLst/>
                          <a:latin typeface="Arial" panose="020B0604020202020204" pitchFamily="34" charset="0"/>
                        </a:rPr>
                        <a:t>25</a:t>
                      </a:r>
                    </a:p>
                  </a:txBody>
                  <a:tcPr marL="7620" marR="7620" marT="7620" marB="0" anchor="ctr">
                    <a:solidFill>
                      <a:srgbClr val="E7E7E8"/>
                    </a:solidFill>
                  </a:tcP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+10</a:t>
                      </a:r>
                      <a:endParaRPr lang="en-IE"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rgbClr val="E7E7E8"/>
                    </a:solidFill>
                  </a:tcPr>
                </a:tc>
                <a:extLst>
                  <a:ext uri="{0D108BD9-81ED-4DB2-BD59-A6C34878D82A}">
                    <a16:rowId xmlns:a16="http://schemas.microsoft.com/office/drawing/2014/main" val="986089785"/>
                  </a:ext>
                </a:extLst>
              </a:tr>
              <a:tr h="322142">
                <a:tc>
                  <a:txBody>
                    <a:bodyPr/>
                    <a:lstStyle/>
                    <a:p>
                      <a:pPr algn="ctr" fontAlgn="b"/>
                      <a:r>
                        <a:rPr lang="en-IE" sz="1000" b="0" i="0" u="none" strike="noStrike">
                          <a:effectLst/>
                          <a:latin typeface="Arial" panose="020B0604020202020204" pitchFamily="34" charset="0"/>
                        </a:rPr>
                        <a:t>18</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+13</a:t>
                      </a:r>
                    </a:p>
                  </a:txBody>
                  <a:tcPr marL="7620" marR="7620" marT="7620" marB="0" anchor="ctr"/>
                </a:tc>
                <a:extLst>
                  <a:ext uri="{0D108BD9-81ED-4DB2-BD59-A6C34878D82A}">
                    <a16:rowId xmlns:a16="http://schemas.microsoft.com/office/drawing/2014/main" val="3172969852"/>
                  </a:ext>
                </a:extLst>
              </a:tr>
              <a:tr h="322142">
                <a:tc>
                  <a:txBody>
                    <a:bodyPr/>
                    <a:lstStyle/>
                    <a:p>
                      <a:pPr algn="ctr" fontAlgn="b"/>
                      <a:r>
                        <a:rPr lang="en-IE" sz="1000" b="0" i="0" u="none" strike="noStrike">
                          <a:effectLst/>
                          <a:latin typeface="Arial" panose="020B0604020202020204" pitchFamily="34" charset="0"/>
                        </a:rPr>
                        <a:t>16</a:t>
                      </a:r>
                    </a:p>
                  </a:txBody>
                  <a:tcPr marL="7620" marR="7620" marT="7620" marB="0" anchor="ctr">
                    <a:solidFill>
                      <a:srgbClr val="E7E7E8"/>
                    </a:solidFill>
                  </a:tcP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+13</a:t>
                      </a:r>
                    </a:p>
                  </a:txBody>
                  <a:tcPr marL="7620" marR="7620" marT="7620" marB="0" anchor="ctr">
                    <a:solidFill>
                      <a:srgbClr val="E7E7E8"/>
                    </a:solidFill>
                  </a:tcPr>
                </a:tc>
                <a:extLst>
                  <a:ext uri="{0D108BD9-81ED-4DB2-BD59-A6C34878D82A}">
                    <a16:rowId xmlns:a16="http://schemas.microsoft.com/office/drawing/2014/main" val="3792287003"/>
                  </a:ext>
                </a:extLst>
              </a:tr>
              <a:tr h="322142">
                <a:tc>
                  <a:txBody>
                    <a:bodyPr/>
                    <a:lstStyle/>
                    <a:p>
                      <a:pPr algn="ctr" fontAlgn="b"/>
                      <a:r>
                        <a:rPr lang="en-IE" sz="1000" b="0" i="0" u="none" strike="noStrike">
                          <a:effectLst/>
                          <a:latin typeface="Arial" panose="020B0604020202020204" pitchFamily="34" charset="0"/>
                        </a:rPr>
                        <a:t>19</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+8</a:t>
                      </a:r>
                    </a:p>
                  </a:txBody>
                  <a:tcPr marL="7620" marR="7620" marT="7620" marB="0" anchor="ctr"/>
                </a:tc>
                <a:extLst>
                  <a:ext uri="{0D108BD9-81ED-4DB2-BD59-A6C34878D82A}">
                    <a16:rowId xmlns:a16="http://schemas.microsoft.com/office/drawing/2014/main" val="1303404594"/>
                  </a:ext>
                </a:extLst>
              </a:tr>
              <a:tr h="322142">
                <a:tc>
                  <a:txBody>
                    <a:bodyPr/>
                    <a:lstStyle/>
                    <a:p>
                      <a:pPr algn="ctr" fontAlgn="b"/>
                      <a:r>
                        <a:rPr lang="en-IE" sz="1000" b="0" i="0" u="none" strike="noStrike">
                          <a:effectLst/>
                          <a:latin typeface="Arial" panose="020B0604020202020204" pitchFamily="34" charset="0"/>
                        </a:rPr>
                        <a:t>18</a:t>
                      </a:r>
                    </a:p>
                  </a:txBody>
                  <a:tcPr marL="7620" marR="7620" marT="7620" marB="0" anchor="ctr">
                    <a:solidFill>
                      <a:srgbClr val="E7E7E8"/>
                    </a:solidFill>
                  </a:tcP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+8</a:t>
                      </a:r>
                      <a:endParaRPr lang="en-IE"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solidFill>
                      <a:srgbClr val="E7E7E8"/>
                    </a:solidFill>
                  </a:tcPr>
                </a:tc>
                <a:extLst>
                  <a:ext uri="{0D108BD9-81ED-4DB2-BD59-A6C34878D82A}">
                    <a16:rowId xmlns:a16="http://schemas.microsoft.com/office/drawing/2014/main" val="2445532583"/>
                  </a:ext>
                </a:extLst>
              </a:tr>
              <a:tr h="322142">
                <a:tc>
                  <a:txBody>
                    <a:bodyPr/>
                    <a:lstStyle/>
                    <a:p>
                      <a:pPr algn="ctr" fontAlgn="b"/>
                      <a:r>
                        <a:rPr lang="en-IE" sz="1000" b="0" i="0" u="none" strike="noStrike">
                          <a:effectLst/>
                          <a:latin typeface="Arial" panose="020B0604020202020204" pitchFamily="34" charset="0"/>
                        </a:rPr>
                        <a:t>17</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+8</a:t>
                      </a:r>
                    </a:p>
                  </a:txBody>
                  <a:tcPr marL="7620" marR="7620" marT="7620" marB="0" anchor="ctr"/>
                </a:tc>
                <a:extLst>
                  <a:ext uri="{0D108BD9-81ED-4DB2-BD59-A6C34878D82A}">
                    <a16:rowId xmlns:a16="http://schemas.microsoft.com/office/drawing/2014/main" val="332553885"/>
                  </a:ext>
                </a:extLst>
              </a:tr>
              <a:tr h="322142">
                <a:tc>
                  <a:txBody>
                    <a:bodyPr/>
                    <a:lstStyle/>
                    <a:p>
                      <a:pPr algn="ctr" fontAlgn="b"/>
                      <a:r>
                        <a:rPr lang="en-IE" sz="1000" b="0" i="0" u="none" strike="noStrike">
                          <a:effectLst/>
                          <a:latin typeface="Arial" panose="020B0604020202020204" pitchFamily="34" charset="0"/>
                        </a:rPr>
                        <a:t>10</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+8</a:t>
                      </a:r>
                    </a:p>
                  </a:txBody>
                  <a:tcPr marL="7620" marR="7620" marT="7620" marB="0" anchor="ctr"/>
                </a:tc>
                <a:extLst>
                  <a:ext uri="{0D108BD9-81ED-4DB2-BD59-A6C34878D82A}">
                    <a16:rowId xmlns:a16="http://schemas.microsoft.com/office/drawing/2014/main" val="3729732436"/>
                  </a:ext>
                </a:extLst>
              </a:tr>
              <a:tr h="322142">
                <a:tc>
                  <a:txBody>
                    <a:bodyPr/>
                    <a:lstStyle/>
                    <a:p>
                      <a:pPr algn="ctr" fontAlgn="b"/>
                      <a:r>
                        <a:rPr lang="en-IE" sz="1000" b="0" i="0" u="none" strike="noStrike">
                          <a:effectLst/>
                          <a:latin typeface="Arial" panose="020B0604020202020204" pitchFamily="34" charset="0"/>
                        </a:rPr>
                        <a:t>12</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+6</a:t>
                      </a:r>
                    </a:p>
                  </a:txBody>
                  <a:tcPr marL="7620" marR="7620" marT="7620" marB="0" anchor="ctr"/>
                </a:tc>
                <a:extLst>
                  <a:ext uri="{0D108BD9-81ED-4DB2-BD59-A6C34878D82A}">
                    <a16:rowId xmlns:a16="http://schemas.microsoft.com/office/drawing/2014/main" val="1982507535"/>
                  </a:ext>
                </a:extLst>
              </a:tr>
              <a:tr h="322142">
                <a:tc>
                  <a:txBody>
                    <a:bodyPr/>
                    <a:lstStyle/>
                    <a:p>
                      <a:pPr algn="ctr" fontAlgn="b"/>
                      <a:r>
                        <a:rPr lang="en-IE" sz="1000" b="0" i="0" u="none" strike="noStrike">
                          <a:effectLst/>
                          <a:latin typeface="Arial" panose="020B0604020202020204" pitchFamily="34" charset="0"/>
                        </a:rPr>
                        <a:t>11</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+7</a:t>
                      </a:r>
                    </a:p>
                  </a:txBody>
                  <a:tcPr marL="7620" marR="7620" marT="7620" marB="0" anchor="ctr"/>
                </a:tc>
                <a:extLst>
                  <a:ext uri="{0D108BD9-81ED-4DB2-BD59-A6C34878D82A}">
                    <a16:rowId xmlns:a16="http://schemas.microsoft.com/office/drawing/2014/main" val="3301433932"/>
                  </a:ext>
                </a:extLst>
              </a:tr>
              <a:tr h="322142">
                <a:tc>
                  <a:txBody>
                    <a:bodyPr/>
                    <a:lstStyle/>
                    <a:p>
                      <a:pPr algn="ctr" fontAlgn="b"/>
                      <a:r>
                        <a:rPr lang="en-IE" sz="1000" b="0" i="0" u="none" strike="noStrike">
                          <a:effectLst/>
                          <a:latin typeface="Arial" panose="020B0604020202020204" pitchFamily="34" charset="0"/>
                        </a:rPr>
                        <a:t>11</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+6</a:t>
                      </a:r>
                    </a:p>
                  </a:txBody>
                  <a:tcPr marL="7620" marR="7620" marT="7620" marB="0" anchor="ctr"/>
                </a:tc>
                <a:extLst>
                  <a:ext uri="{0D108BD9-81ED-4DB2-BD59-A6C34878D82A}">
                    <a16:rowId xmlns:a16="http://schemas.microsoft.com/office/drawing/2014/main" val="3731119654"/>
                  </a:ext>
                </a:extLst>
              </a:tr>
              <a:tr h="322142">
                <a:tc>
                  <a:txBody>
                    <a:bodyPr/>
                    <a:lstStyle/>
                    <a:p>
                      <a:pPr algn="ctr" fontAlgn="b"/>
                      <a:r>
                        <a:rPr lang="en-IE" sz="1000" b="0" i="0" u="none" strike="noStrike">
                          <a:effectLst/>
                          <a:latin typeface="Arial" panose="020B0604020202020204" pitchFamily="34" charset="0"/>
                        </a:rPr>
                        <a:t>13</a:t>
                      </a:r>
                    </a:p>
                  </a:txBody>
                  <a:tcPr marL="7620" marR="7620" marT="7620" marB="0" anchor="ctr"/>
                </a:tc>
                <a:tc>
                  <a:txBody>
                    <a:bodyPr/>
                    <a:lstStyle/>
                    <a:p>
                      <a:pPr algn="ctr" fontAlgn="b"/>
                      <a:r>
                        <a:rPr lang="en-IE" sz="1000" b="0" i="0" u="none" strike="noStrike" kern="1200">
                          <a:solidFill>
                            <a:schemeClr val="dk1"/>
                          </a:solidFill>
                          <a:effectLst/>
                          <a:latin typeface="Arial" panose="020B0604020202020204" pitchFamily="34" charset="0"/>
                          <a:ea typeface="+mn-ea"/>
                          <a:cs typeface="+mn-cs"/>
                        </a:rPr>
                        <a:t>+3</a:t>
                      </a:r>
                      <a:endParaRPr lang="en-IE" sz="1000" b="0" i="0" u="none" strike="noStrike" kern="1200" dirty="0">
                        <a:solidFill>
                          <a:schemeClr val="dk1"/>
                        </a:solidFill>
                        <a:effectLst/>
                        <a:latin typeface="Arial" panose="020B0604020202020204" pitchFamily="34" charset="0"/>
                        <a:ea typeface="+mn-ea"/>
                        <a:cs typeface="+mn-cs"/>
                      </a:endParaRPr>
                    </a:p>
                  </a:txBody>
                  <a:tcPr marL="7620" marR="7620" marT="7620" marB="0" anchor="ctr"/>
                </a:tc>
                <a:extLst>
                  <a:ext uri="{0D108BD9-81ED-4DB2-BD59-A6C34878D82A}">
                    <a16:rowId xmlns:a16="http://schemas.microsoft.com/office/drawing/2014/main" val="4243462749"/>
                  </a:ext>
                </a:extLst>
              </a:tr>
            </a:tbl>
          </a:graphicData>
        </a:graphic>
      </p:graphicFrame>
      <p:sp>
        <p:nvSpPr>
          <p:cNvPr id="2" name="TextBox 1">
            <a:extLst>
              <a:ext uri="{FF2B5EF4-FFF2-40B4-BE49-F238E27FC236}">
                <a16:creationId xmlns:a16="http://schemas.microsoft.com/office/drawing/2014/main" id="{F2198136-5A9D-4CA7-B4DF-3632C8D67506}"/>
              </a:ext>
            </a:extLst>
          </p:cNvPr>
          <p:cNvSpPr txBox="1"/>
          <p:nvPr/>
        </p:nvSpPr>
        <p:spPr>
          <a:xfrm>
            <a:off x="6793795" y="1062798"/>
            <a:ext cx="950901" cy="307777"/>
          </a:xfrm>
          <a:prstGeom prst="rect">
            <a:avLst/>
          </a:prstGeom>
          <a:noFill/>
        </p:spPr>
        <p:txBody>
          <a:bodyPr wrap="none" rtlCol="0">
            <a:spAutoFit/>
          </a:bodyPr>
          <a:lstStyle/>
          <a:p>
            <a:r>
              <a:rPr lang="en-IE" sz="1400" b="1"/>
              <a:t>Aug 2025</a:t>
            </a:r>
          </a:p>
        </p:txBody>
      </p:sp>
      <p:cxnSp>
        <p:nvCxnSpPr>
          <p:cNvPr id="16" name="Straight Connector 15">
            <a:extLst>
              <a:ext uri="{FF2B5EF4-FFF2-40B4-BE49-F238E27FC236}">
                <a16:creationId xmlns:a16="http://schemas.microsoft.com/office/drawing/2014/main" id="{99B91E2A-EA2F-8C31-A885-F0368151C8EF}"/>
              </a:ext>
            </a:extLst>
          </p:cNvPr>
          <p:cNvCxnSpPr/>
          <p:nvPr/>
        </p:nvCxnSpPr>
        <p:spPr>
          <a:xfrm>
            <a:off x="2168938" y="2452049"/>
            <a:ext cx="10023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7D4B591-073F-7A07-22D6-99469331FAA0}"/>
              </a:ext>
            </a:extLst>
          </p:cNvPr>
          <p:cNvCxnSpPr/>
          <p:nvPr/>
        </p:nvCxnSpPr>
        <p:spPr>
          <a:xfrm>
            <a:off x="2171872" y="3342822"/>
            <a:ext cx="100230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3D0FB8A-9558-D2D7-DE9B-8CB9191B7D7E}"/>
              </a:ext>
            </a:extLst>
          </p:cNvPr>
          <p:cNvCxnSpPr/>
          <p:nvPr/>
        </p:nvCxnSpPr>
        <p:spPr>
          <a:xfrm>
            <a:off x="2168938" y="4378325"/>
            <a:ext cx="10023062"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Placeholder 1">
            <a:extLst>
              <a:ext uri="{FF2B5EF4-FFF2-40B4-BE49-F238E27FC236}">
                <a16:creationId xmlns:a16="http://schemas.microsoft.com/office/drawing/2014/main" id="{BEF0B022-A33F-17AB-0030-61F53BF463B9}"/>
              </a:ext>
            </a:extLst>
          </p:cNvPr>
          <p:cNvSpPr/>
          <p:nvPr/>
        </p:nvSpPr>
        <p:spPr>
          <a:xfrm rot="5400000">
            <a:off x="-1277572" y="1420357"/>
            <a:ext cx="5525294" cy="2661392"/>
          </a:xfrm>
          <a:prstGeom prst="snip1Rect">
            <a:avLst>
              <a:gd name="adj" fmla="val 124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144000" rtlCol="0" anchor="t"/>
          <a:lstStyle/>
          <a:p>
            <a:pPr>
              <a:spcBef>
                <a:spcPts val="500"/>
              </a:spcBef>
              <a:spcAft>
                <a:spcPts val="500"/>
              </a:spcAft>
            </a:pPr>
            <a:endParaRPr lang="en-IE" sz="1600" b="1">
              <a:solidFill>
                <a:schemeClr val="bg1"/>
              </a:solidFill>
            </a:endParaRPr>
          </a:p>
          <a:p>
            <a:endParaRPr lang="en-IE" sz="1600">
              <a:solidFill>
                <a:schemeClr val="bg1"/>
              </a:solidFill>
            </a:endParaRPr>
          </a:p>
          <a:p>
            <a:endParaRPr lang="en-IE" sz="1600" b="1" dirty="0">
              <a:solidFill>
                <a:schemeClr val="bg1"/>
              </a:solidFill>
            </a:endParaRPr>
          </a:p>
          <a:p>
            <a:r>
              <a:rPr lang="en-IE" sz="1600" b="1" dirty="0">
                <a:solidFill>
                  <a:schemeClr val="bg1"/>
                </a:solidFill>
              </a:rPr>
              <a:t>Having removed the vital services of health, water, and education from the list, we see that governance and agriculture are identified as the main priorities, with strong first mentions also given to disaster relief. </a:t>
            </a:r>
          </a:p>
          <a:p>
            <a:endParaRPr lang="en-IE" sz="1600" b="1" dirty="0">
              <a:solidFill>
                <a:schemeClr val="bg1"/>
              </a:solidFill>
            </a:endParaRPr>
          </a:p>
        </p:txBody>
      </p:sp>
      <p:sp>
        <p:nvSpPr>
          <p:cNvPr id="13" name="Text Placeholder 2">
            <a:extLst>
              <a:ext uri="{FF2B5EF4-FFF2-40B4-BE49-F238E27FC236}">
                <a16:creationId xmlns:a16="http://schemas.microsoft.com/office/drawing/2014/main" id="{CBA92F3C-FDE5-2E66-5B85-6AB35AD19DB3}"/>
              </a:ext>
            </a:extLst>
          </p:cNvPr>
          <p:cNvSpPr txBox="1">
            <a:spLocks/>
          </p:cNvSpPr>
          <p:nvPr/>
        </p:nvSpPr>
        <p:spPr>
          <a:xfrm>
            <a:off x="2970882" y="785249"/>
            <a:ext cx="8576344" cy="32543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lang="en-US" sz="1200">
              <a:solidFill>
                <a:srgbClr val="000033"/>
              </a:solidFill>
              <a:latin typeface="Barlow" panose="00000500000000000000" pitchFamily="2" charset="0"/>
            </a:endParaRPr>
          </a:p>
        </p:txBody>
      </p:sp>
      <p:sp>
        <p:nvSpPr>
          <p:cNvPr id="3" name="TextBox 2">
            <a:extLst>
              <a:ext uri="{FF2B5EF4-FFF2-40B4-BE49-F238E27FC236}">
                <a16:creationId xmlns:a16="http://schemas.microsoft.com/office/drawing/2014/main" id="{5C807D6E-2C4D-5BEA-9E39-1B2848021971}"/>
              </a:ext>
            </a:extLst>
          </p:cNvPr>
          <p:cNvSpPr txBox="1"/>
          <p:nvPr/>
        </p:nvSpPr>
        <p:spPr>
          <a:xfrm>
            <a:off x="9915525" y="5794113"/>
            <a:ext cx="2190750" cy="402418"/>
          </a:xfrm>
          <a:prstGeom prst="rect">
            <a:avLst/>
          </a:prstGeom>
          <a:noFill/>
        </p:spPr>
        <p:txBody>
          <a:bodyPr wrap="square" lIns="0" tIns="0" rIns="0" bIns="0" rtlCol="0">
            <a:spAutoFit/>
          </a:bodyPr>
          <a:lstStyle/>
          <a:p>
            <a:pPr algn="l">
              <a:lnSpc>
                <a:spcPct val="115000"/>
              </a:lnSpc>
              <a:spcBef>
                <a:spcPts val="400"/>
              </a:spcBef>
              <a:spcAft>
                <a:spcPts val="400"/>
              </a:spcAft>
            </a:pPr>
            <a:r>
              <a:rPr lang="en-US" sz="1200" dirty="0">
                <a:solidFill>
                  <a:schemeClr val="tx1"/>
                </a:solidFill>
              </a:rPr>
              <a:t>*Health, education, and water were removed from th</a:t>
            </a:r>
            <a:r>
              <a:rPr lang="en-US" sz="1200" dirty="0"/>
              <a:t>e 2025 list</a:t>
            </a:r>
            <a:endParaRPr lang="en-IE" sz="1200" dirty="0" err="1">
              <a:solidFill>
                <a:schemeClr val="tx1"/>
              </a:solidFill>
            </a:endParaRPr>
          </a:p>
        </p:txBody>
      </p:sp>
    </p:spTree>
    <p:extLst>
      <p:ext uri="{BB962C8B-B14F-4D97-AF65-F5344CB8AC3E}">
        <p14:creationId xmlns:p14="http://schemas.microsoft.com/office/powerpoint/2010/main" val="1408449588"/>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5839C-3F96-CA2A-6028-CB47AF7DC892}"/>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D7F2ACE-A577-3D79-BC1A-B835ACBD7660}"/>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004C077-59F2-2151-81B0-138BC9D95A19}"/>
              </a:ext>
            </a:extLst>
          </p:cNvPr>
          <p:cNvSpPr>
            <a:spLocks noGrp="1"/>
          </p:cNvSpPr>
          <p:nvPr>
            <p:ph type="title"/>
          </p:nvPr>
        </p:nvSpPr>
        <p:spPr>
          <a:xfrm>
            <a:off x="326907" y="74173"/>
            <a:ext cx="11285432" cy="715669"/>
          </a:xfrm>
        </p:spPr>
        <p:txBody>
          <a:bodyPr lIns="91440" tIns="45720" rIns="91440" bIns="45720" anchor="t">
            <a:noAutofit/>
          </a:bodyPr>
          <a:lstStyle/>
          <a:p>
            <a:br>
              <a:rPr lang="en-US" dirty="0"/>
            </a:br>
            <a:r>
              <a:rPr lang="en-US" dirty="0"/>
              <a:t>Concern about growing geopolitical tensions around the world x Segments</a:t>
            </a:r>
            <a:endParaRPr lang="en-IE" dirty="0"/>
          </a:p>
        </p:txBody>
      </p:sp>
      <p:sp>
        <p:nvSpPr>
          <p:cNvPr id="5" name="Content Placeholder 4">
            <a:extLst>
              <a:ext uri="{FF2B5EF4-FFF2-40B4-BE49-F238E27FC236}">
                <a16:creationId xmlns:a16="http://schemas.microsoft.com/office/drawing/2014/main" id="{3CF55B28-6271-0FFC-D993-91743BBEC7E7}"/>
              </a:ext>
            </a:extLst>
          </p:cNvPr>
          <p:cNvSpPr>
            <a:spLocks noGrp="1"/>
          </p:cNvSpPr>
          <p:nvPr>
            <p:ph type="body" sz="quarter" idx="17"/>
          </p:nvPr>
        </p:nvSpPr>
        <p:spPr>
          <a:xfrm>
            <a:off x="450000" y="6185754"/>
            <a:ext cx="10122902" cy="348813"/>
          </a:xfrm>
        </p:spPr>
        <p:txBody>
          <a:bodyPr>
            <a:no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t>
            </a:r>
            <a:endParaRPr lang="en-US" sz="900" dirty="0">
              <a:latin typeface="Barlow" panose="00000500000000000000" pitchFamily="2" charset="0"/>
              <a:cs typeface="Arial" panose="020B0604020202020204" pitchFamily="34" charset="0"/>
            </a:endParaRPr>
          </a:p>
          <a:p>
            <a:pPr marL="357188" indent="-357188"/>
            <a:r>
              <a:rPr lang="en-US" sz="900" dirty="0">
                <a:latin typeface="Barlow" panose="00000500000000000000" pitchFamily="2" charset="0"/>
              </a:rPr>
              <a:t>Q.1 How concerned are you about growing geopolitical tensions around the world (e.g. conflicts, trade wars, shifting alliances)?</a:t>
            </a:r>
          </a:p>
        </p:txBody>
      </p:sp>
      <p:graphicFrame>
        <p:nvGraphicFramePr>
          <p:cNvPr id="2" name="Chart 1">
            <a:extLst>
              <a:ext uri="{FF2B5EF4-FFF2-40B4-BE49-F238E27FC236}">
                <a16:creationId xmlns:a16="http://schemas.microsoft.com/office/drawing/2014/main" id="{1F16D0A4-B3B6-4941-0C2A-E37A6E575BCB}"/>
              </a:ext>
            </a:extLst>
          </p:cNvPr>
          <p:cNvGraphicFramePr/>
          <p:nvPr>
            <p:extLst>
              <p:ext uri="{D42A27DB-BD31-4B8C-83A1-F6EECF244321}">
                <p14:modId xmlns:p14="http://schemas.microsoft.com/office/powerpoint/2010/main" val="3872881545"/>
              </p:ext>
            </p:extLst>
          </p:nvPr>
        </p:nvGraphicFramePr>
        <p:xfrm>
          <a:off x="3363796" y="2246538"/>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ADEF3E7B-594E-CE0C-C078-BAD166890E82}"/>
              </a:ext>
            </a:extLst>
          </p:cNvPr>
          <p:cNvGraphicFramePr>
            <a:graphicFrameLocks noGrp="1"/>
          </p:cNvGraphicFramePr>
          <p:nvPr>
            <p:extLst>
              <p:ext uri="{D42A27DB-BD31-4B8C-83A1-F6EECF244321}">
                <p14:modId xmlns:p14="http://schemas.microsoft.com/office/powerpoint/2010/main" val="3901796636"/>
              </p:ext>
            </p:extLst>
          </p:nvPr>
        </p:nvGraphicFramePr>
        <p:xfrm>
          <a:off x="1231221" y="2339795"/>
          <a:ext cx="2132575" cy="2802212"/>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847725">
                <a:tc>
                  <a:txBody>
                    <a:bodyPr/>
                    <a:lstStyle/>
                    <a:p>
                      <a:pPr algn="r" fontAlgn="t"/>
                      <a:r>
                        <a:rPr lang="en-IE" sz="1200" b="0" i="0" u="none" strike="noStrike" dirty="0">
                          <a:solidFill>
                            <a:schemeClr val="accent1">
                              <a:lumMod val="50000"/>
                            </a:schemeClr>
                          </a:solidFill>
                          <a:effectLst/>
                          <a:latin typeface="+mn-lt"/>
                        </a:rPr>
                        <a:t>Very 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190625">
                <a:tc>
                  <a:txBody>
                    <a:bodyPr/>
                    <a:lstStyle/>
                    <a:p>
                      <a:pPr algn="r" fontAlgn="t"/>
                      <a:r>
                        <a:rPr lang="en-IE" sz="1200" b="0" i="0" u="none" strike="noStrike" dirty="0">
                          <a:solidFill>
                            <a:schemeClr val="accent1"/>
                          </a:solidFill>
                          <a:effectLst/>
                          <a:latin typeface="+mn-lt"/>
                        </a:rPr>
                        <a:t>Fairly 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42900">
                <a:tc>
                  <a:txBody>
                    <a:bodyPr/>
                    <a:lstStyle/>
                    <a:p>
                      <a:pPr algn="r" fontAlgn="t"/>
                      <a:r>
                        <a:rPr lang="en-IE" sz="1200" b="0" i="0" u="none" strike="noStrike" dirty="0">
                          <a:solidFill>
                            <a:schemeClr val="accent5">
                              <a:lumMod val="75000"/>
                            </a:schemeClr>
                          </a:solidFill>
                          <a:effectLst/>
                          <a:latin typeface="+mn-lt"/>
                        </a:rPr>
                        <a:t>Fairly unconcerned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28557">
                <a:tc>
                  <a:txBody>
                    <a:bodyPr/>
                    <a:lstStyle/>
                    <a:p>
                      <a:pPr algn="r" fontAlgn="t"/>
                      <a:r>
                        <a:rPr lang="en-IE" sz="1200" b="0" i="0" u="none" strike="noStrike" dirty="0">
                          <a:solidFill>
                            <a:schemeClr val="accent5">
                              <a:lumMod val="50000"/>
                            </a:schemeClr>
                          </a:solidFill>
                          <a:effectLst/>
                          <a:latin typeface="+mn-lt"/>
                        </a:rPr>
                        <a:t>Very unconcerned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75983">
                <a:tc>
                  <a:txBody>
                    <a:bodyPr/>
                    <a:lstStyle/>
                    <a:p>
                      <a:pPr algn="r" fontAlgn="t"/>
                      <a:r>
                        <a:rPr lang="en-US" sz="1200" b="0" i="0" u="none" strike="noStrike" dirty="0">
                          <a:solidFill>
                            <a:srgbClr val="000000"/>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44">
            <a:extLst>
              <a:ext uri="{FF2B5EF4-FFF2-40B4-BE49-F238E27FC236}">
                <a16:creationId xmlns:a16="http://schemas.microsoft.com/office/drawing/2014/main" id="{4CAB1ED8-8B51-55B6-38C9-6718834A080D}"/>
              </a:ext>
            </a:extLst>
          </p:cNvPr>
          <p:cNvGraphicFramePr>
            <a:graphicFrameLocks noGrp="1"/>
          </p:cNvGraphicFramePr>
          <p:nvPr>
            <p:extLst>
              <p:ext uri="{D42A27DB-BD31-4B8C-83A1-F6EECF244321}">
                <p14:modId xmlns:p14="http://schemas.microsoft.com/office/powerpoint/2010/main" val="206402995"/>
              </p:ext>
            </p:extLst>
          </p:nvPr>
        </p:nvGraphicFramePr>
        <p:xfrm>
          <a:off x="1387553" y="5291118"/>
          <a:ext cx="9261457" cy="256032"/>
        </p:xfrm>
        <a:graphic>
          <a:graphicData uri="http://schemas.openxmlformats.org/drawingml/2006/table">
            <a:tbl>
              <a:tblPr>
                <a:tableStyleId>{5C22544A-7EE6-4342-B048-85BDC9FD1C3A}</a:tableStyleId>
              </a:tblPr>
              <a:tblGrid>
                <a:gridCol w="2020396">
                  <a:extLst>
                    <a:ext uri="{9D8B030D-6E8A-4147-A177-3AD203B41FA5}">
                      <a16:colId xmlns:a16="http://schemas.microsoft.com/office/drawing/2014/main" val="1015758193"/>
                    </a:ext>
                  </a:extLst>
                </a:gridCol>
                <a:gridCol w="733589">
                  <a:extLst>
                    <a:ext uri="{9D8B030D-6E8A-4147-A177-3AD203B41FA5}">
                      <a16:colId xmlns:a16="http://schemas.microsoft.com/office/drawing/2014/main" val="1024616161"/>
                    </a:ext>
                  </a:extLst>
                </a:gridCol>
                <a:gridCol w="992256">
                  <a:extLst>
                    <a:ext uri="{9D8B030D-6E8A-4147-A177-3AD203B41FA5}">
                      <a16:colId xmlns:a16="http://schemas.microsoft.com/office/drawing/2014/main" val="3105327543"/>
                    </a:ext>
                  </a:extLst>
                </a:gridCol>
                <a:gridCol w="1029058">
                  <a:extLst>
                    <a:ext uri="{9D8B030D-6E8A-4147-A177-3AD203B41FA5}">
                      <a16:colId xmlns:a16="http://schemas.microsoft.com/office/drawing/2014/main" val="2198513577"/>
                    </a:ext>
                  </a:extLst>
                </a:gridCol>
                <a:gridCol w="911604">
                  <a:extLst>
                    <a:ext uri="{9D8B030D-6E8A-4147-A177-3AD203B41FA5}">
                      <a16:colId xmlns:a16="http://schemas.microsoft.com/office/drawing/2014/main" val="2294376527"/>
                    </a:ext>
                  </a:extLst>
                </a:gridCol>
                <a:gridCol w="891891">
                  <a:extLst>
                    <a:ext uri="{9D8B030D-6E8A-4147-A177-3AD203B41FA5}">
                      <a16:colId xmlns:a16="http://schemas.microsoft.com/office/drawing/2014/main" val="3892369339"/>
                    </a:ext>
                  </a:extLst>
                </a:gridCol>
                <a:gridCol w="952107">
                  <a:extLst>
                    <a:ext uri="{9D8B030D-6E8A-4147-A177-3AD203B41FA5}">
                      <a16:colId xmlns:a16="http://schemas.microsoft.com/office/drawing/2014/main" val="2136529623"/>
                    </a:ext>
                  </a:extLst>
                </a:gridCol>
                <a:gridCol w="904973">
                  <a:extLst>
                    <a:ext uri="{9D8B030D-6E8A-4147-A177-3AD203B41FA5}">
                      <a16:colId xmlns:a16="http://schemas.microsoft.com/office/drawing/2014/main" val="3300651093"/>
                    </a:ext>
                  </a:extLst>
                </a:gridCol>
                <a:gridCol w="825583">
                  <a:extLst>
                    <a:ext uri="{9D8B030D-6E8A-4147-A177-3AD203B41FA5}">
                      <a16:colId xmlns:a16="http://schemas.microsoft.com/office/drawing/2014/main" val="1267340664"/>
                    </a:ext>
                  </a:extLst>
                </a:gridCol>
              </a:tblGrid>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1" dirty="0"/>
                        <a:t>Net concerned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1" dirty="0"/>
                        <a:t>81</a:t>
                      </a:r>
                      <a:endParaRPr lang="en-IE" sz="12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87</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94</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61</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79</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buNone/>
                      </a:pPr>
                      <a:r>
                        <a:rPr lang="en-IE" sz="1100" b="1" i="0" u="none" strike="noStrike" kern="1200" dirty="0">
                          <a:solidFill>
                            <a:srgbClr val="000000"/>
                          </a:solidFill>
                          <a:effectLst/>
                          <a:latin typeface="+mn-lt"/>
                          <a:ea typeface="+mn-ea"/>
                          <a:cs typeface="+mn-cs"/>
                        </a:rPr>
                        <a:t>82</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buNone/>
                      </a:pPr>
                      <a:r>
                        <a:rPr lang="en-IE" sz="1100" b="1" i="0" u="none" strike="noStrike" kern="1200" dirty="0">
                          <a:solidFill>
                            <a:srgbClr val="000000"/>
                          </a:solidFill>
                          <a:effectLst/>
                          <a:latin typeface="+mn-lt"/>
                          <a:ea typeface="+mn-ea"/>
                          <a:cs typeface="+mn-cs"/>
                        </a:rPr>
                        <a:t>88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95345944"/>
                  </a:ext>
                </a:extLst>
              </a:tr>
            </a:tbl>
          </a:graphicData>
        </a:graphic>
      </p:graphicFrame>
      <p:graphicFrame>
        <p:nvGraphicFramePr>
          <p:cNvPr id="12" name="Table 11">
            <a:extLst>
              <a:ext uri="{FF2B5EF4-FFF2-40B4-BE49-F238E27FC236}">
                <a16:creationId xmlns:a16="http://schemas.microsoft.com/office/drawing/2014/main" id="{551222B8-781E-C9F0-8C29-67018B642836}"/>
              </a:ext>
            </a:extLst>
          </p:cNvPr>
          <p:cNvGraphicFramePr>
            <a:graphicFrameLocks noGrp="1"/>
          </p:cNvGraphicFramePr>
          <p:nvPr>
            <p:extLst>
              <p:ext uri="{D42A27DB-BD31-4B8C-83A1-F6EECF244321}">
                <p14:modId xmlns:p14="http://schemas.microsoft.com/office/powerpoint/2010/main" val="4163486534"/>
              </p:ext>
            </p:extLst>
          </p:nvPr>
        </p:nvGraphicFramePr>
        <p:xfrm>
          <a:off x="3268809" y="1804318"/>
          <a:ext cx="7380201"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 </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dirty="0">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sp>
        <p:nvSpPr>
          <p:cNvPr id="9" name="Oval 8">
            <a:extLst>
              <a:ext uri="{FF2B5EF4-FFF2-40B4-BE49-F238E27FC236}">
                <a16:creationId xmlns:a16="http://schemas.microsoft.com/office/drawing/2014/main" id="{E2204C17-659E-F256-81FD-0F5B8F68F9F7}"/>
              </a:ext>
            </a:extLst>
          </p:cNvPr>
          <p:cNvSpPr/>
          <p:nvPr/>
        </p:nvSpPr>
        <p:spPr>
          <a:xfrm>
            <a:off x="120073" y="3022790"/>
            <a:ext cx="1826671" cy="1164303"/>
          </a:xfrm>
          <a:prstGeom prst="ellipse">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t>81%</a:t>
            </a:r>
            <a:r>
              <a:rPr lang="en-US" sz="1200" dirty="0"/>
              <a:t> </a:t>
            </a:r>
          </a:p>
          <a:p>
            <a:pPr algn="ctr"/>
            <a:r>
              <a:rPr lang="en-US" sz="1200" dirty="0"/>
              <a:t>Are concerned by growing geopolitical tensions</a:t>
            </a:r>
            <a:endParaRPr lang="en-IE" sz="1200" dirty="0"/>
          </a:p>
        </p:txBody>
      </p:sp>
      <p:grpSp>
        <p:nvGrpSpPr>
          <p:cNvPr id="22" name="Group 21">
            <a:extLst>
              <a:ext uri="{FF2B5EF4-FFF2-40B4-BE49-F238E27FC236}">
                <a16:creationId xmlns:a16="http://schemas.microsoft.com/office/drawing/2014/main" id="{CC53F8A6-6F13-4E05-04B0-A0C5DA77E4FA}"/>
              </a:ext>
            </a:extLst>
          </p:cNvPr>
          <p:cNvGrpSpPr/>
          <p:nvPr/>
        </p:nvGrpSpPr>
        <p:grpSpPr>
          <a:xfrm>
            <a:off x="9832768" y="5736473"/>
            <a:ext cx="2359232" cy="449281"/>
            <a:chOff x="9641528" y="676064"/>
            <a:chExt cx="2436173" cy="586011"/>
          </a:xfrm>
        </p:grpSpPr>
        <p:sp>
          <p:nvSpPr>
            <p:cNvPr id="23" name="Rectangle 22">
              <a:extLst>
                <a:ext uri="{FF2B5EF4-FFF2-40B4-BE49-F238E27FC236}">
                  <a16:creationId xmlns:a16="http://schemas.microsoft.com/office/drawing/2014/main" id="{AAED3576-67F4-2F22-0DDF-A845A8629B5A}"/>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B17CAC55-77E6-4CAA-AF3E-B50F3E9B9F35}"/>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E553C4D2-83BF-01D2-6FB6-E8C00DE7B9E9}"/>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C6874F17-4A89-CA07-1CEE-9D14763FCC92}"/>
                </a:ext>
              </a:extLst>
            </p:cNvPr>
            <p:cNvSpPr txBox="1"/>
            <p:nvPr/>
          </p:nvSpPr>
          <p:spPr>
            <a:xfrm>
              <a:off x="10026209" y="920849"/>
              <a:ext cx="2032991" cy="341226"/>
            </a:xfrm>
            <a:prstGeom prst="rect">
              <a:avLst/>
            </a:prstGeom>
            <a:noFill/>
          </p:spPr>
          <p:txBody>
            <a:bodyPr wrap="square" rtlCol="0">
              <a:spAutoFit/>
            </a:bodyPr>
            <a:lstStyle/>
            <a:p>
              <a:r>
                <a:rPr lang="en-IE" sz="1050" dirty="0">
                  <a:solidFill>
                    <a:schemeClr val="tx1">
                      <a:lumMod val="65000"/>
                      <a:lumOff val="35000"/>
                    </a:schemeClr>
                  </a:solidFill>
                </a:rPr>
                <a:t>Statistically lower than total</a:t>
              </a:r>
            </a:p>
          </p:txBody>
        </p:sp>
      </p:grpSp>
      <p:sp>
        <p:nvSpPr>
          <p:cNvPr id="3" name="Oval 2">
            <a:extLst>
              <a:ext uri="{FF2B5EF4-FFF2-40B4-BE49-F238E27FC236}">
                <a16:creationId xmlns:a16="http://schemas.microsoft.com/office/drawing/2014/main" id="{60C34EEB-0672-670E-3065-6F9EFDF88D91}"/>
              </a:ext>
            </a:extLst>
          </p:cNvPr>
          <p:cNvSpPr/>
          <p:nvPr/>
        </p:nvSpPr>
        <p:spPr>
          <a:xfrm>
            <a:off x="6162675" y="3095625"/>
            <a:ext cx="828675" cy="333375"/>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0" name="Oval 9">
            <a:extLst>
              <a:ext uri="{FF2B5EF4-FFF2-40B4-BE49-F238E27FC236}">
                <a16:creationId xmlns:a16="http://schemas.microsoft.com/office/drawing/2014/main" id="{E5580779-FB6C-03CF-E982-8B13CB7E5230}"/>
              </a:ext>
            </a:extLst>
          </p:cNvPr>
          <p:cNvSpPr/>
          <p:nvPr/>
        </p:nvSpPr>
        <p:spPr>
          <a:xfrm>
            <a:off x="7059672" y="2442733"/>
            <a:ext cx="828675" cy="333375"/>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3" name="Text Placeholder 3">
            <a:extLst>
              <a:ext uri="{FF2B5EF4-FFF2-40B4-BE49-F238E27FC236}">
                <a16:creationId xmlns:a16="http://schemas.microsoft.com/office/drawing/2014/main" id="{44873CFF-1182-2133-56D4-C17AE060D241}"/>
              </a:ext>
            </a:extLst>
          </p:cNvPr>
          <p:cNvSpPr>
            <a:spLocks noGrp="1"/>
          </p:cNvSpPr>
          <p:nvPr>
            <p:ph type="body" sz="quarter" idx="15"/>
          </p:nvPr>
        </p:nvSpPr>
        <p:spPr>
          <a:xfrm>
            <a:off x="362282" y="836056"/>
            <a:ext cx="11311998" cy="536998"/>
          </a:xfrm>
        </p:spPr>
        <p:txBody>
          <a:bodyPr>
            <a:normAutofit fontScale="92500"/>
          </a:bodyPr>
          <a:lstStyle/>
          <a:p>
            <a:r>
              <a:rPr lang="en-IE" sz="1400" b="1" dirty="0"/>
              <a:t>There is high levels of concern around growing tensions, with this being felt more so among community champions, pragmatists, and multilateralists. </a:t>
            </a:r>
            <a:r>
              <a:rPr lang="en-IE" sz="1400" dirty="0"/>
              <a:t>There is a sizeable minority of disengaged who are not concerned by the rising tensions, possibly illustrating that more insular thinking among this cohort. </a:t>
            </a:r>
          </a:p>
        </p:txBody>
      </p:sp>
    </p:spTree>
    <p:extLst>
      <p:ext uri="{BB962C8B-B14F-4D97-AF65-F5344CB8AC3E}">
        <p14:creationId xmlns:p14="http://schemas.microsoft.com/office/powerpoint/2010/main" val="2293892931"/>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4C234-EE9A-F212-F688-BF1C45BAD01A}"/>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576712BF-3F09-23E6-D72B-330E5BE53CCD}"/>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CB08DEF-9AD5-ECCF-1655-7A36B114D12D}"/>
              </a:ext>
            </a:extLst>
          </p:cNvPr>
          <p:cNvSpPr>
            <a:spLocks noGrp="1"/>
          </p:cNvSpPr>
          <p:nvPr>
            <p:ph type="title"/>
          </p:nvPr>
        </p:nvSpPr>
        <p:spPr>
          <a:xfrm>
            <a:off x="326907" y="74173"/>
            <a:ext cx="11285432" cy="715669"/>
          </a:xfrm>
        </p:spPr>
        <p:txBody>
          <a:bodyPr lIns="91440" tIns="45720" rIns="91440" bIns="45720" anchor="t">
            <a:noAutofit/>
          </a:bodyPr>
          <a:lstStyle/>
          <a:p>
            <a:br>
              <a:rPr lang="en-US" dirty="0"/>
            </a:br>
            <a:r>
              <a:rPr lang="en-US" dirty="0"/>
              <a:t>What people think the primary purpose of Ireland’s aid spending should be x Segments</a:t>
            </a:r>
            <a:endParaRPr lang="en-IE" dirty="0"/>
          </a:p>
        </p:txBody>
      </p:sp>
      <p:sp>
        <p:nvSpPr>
          <p:cNvPr id="5" name="Content Placeholder 4">
            <a:extLst>
              <a:ext uri="{FF2B5EF4-FFF2-40B4-BE49-F238E27FC236}">
                <a16:creationId xmlns:a16="http://schemas.microsoft.com/office/drawing/2014/main" id="{2D35F940-DB29-A49D-3DBE-E227A4AFFB90}"/>
              </a:ext>
            </a:extLst>
          </p:cNvPr>
          <p:cNvSpPr>
            <a:spLocks noGrp="1"/>
          </p:cNvSpPr>
          <p:nvPr>
            <p:ph type="body" sz="quarter" idx="17"/>
          </p:nvPr>
        </p:nvSpPr>
        <p:spPr>
          <a:xfrm>
            <a:off x="450000" y="6185754"/>
            <a:ext cx="10122902" cy="348813"/>
          </a:xfrm>
        </p:spPr>
        <p:txBody>
          <a:bodyPr>
            <a:no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t>
            </a:r>
            <a:endParaRPr lang="en-US" sz="900" dirty="0">
              <a:latin typeface="Barlow" panose="00000500000000000000" pitchFamily="2" charset="0"/>
              <a:cs typeface="Arial" panose="020B0604020202020204" pitchFamily="34" charset="0"/>
            </a:endParaRPr>
          </a:p>
          <a:p>
            <a:pPr marL="357188" indent="-357188"/>
            <a:r>
              <a:rPr lang="en-US" sz="900" dirty="0">
                <a:latin typeface="Barlow" panose="00000500000000000000" pitchFamily="2" charset="0"/>
              </a:rPr>
              <a:t>Q.2 The Irish government gives Overseas Development Aid to developing countries. Looking at the scale below, what do you think the primary purpose of Ireland’s aid spending should be?</a:t>
            </a:r>
          </a:p>
        </p:txBody>
      </p:sp>
      <p:graphicFrame>
        <p:nvGraphicFramePr>
          <p:cNvPr id="2" name="Chart 1">
            <a:extLst>
              <a:ext uri="{FF2B5EF4-FFF2-40B4-BE49-F238E27FC236}">
                <a16:creationId xmlns:a16="http://schemas.microsoft.com/office/drawing/2014/main" id="{BA7E98E0-EF75-2BFF-DF6F-4F8425901D1D}"/>
              </a:ext>
            </a:extLst>
          </p:cNvPr>
          <p:cNvGraphicFramePr/>
          <p:nvPr>
            <p:extLst>
              <p:ext uri="{D42A27DB-BD31-4B8C-83A1-F6EECF244321}">
                <p14:modId xmlns:p14="http://schemas.microsoft.com/office/powerpoint/2010/main" val="3712851785"/>
              </p:ext>
            </p:extLst>
          </p:nvPr>
        </p:nvGraphicFramePr>
        <p:xfrm>
          <a:off x="3363796" y="2246538"/>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6A146E64-1A06-0D1B-FC9D-DC7B20AD601B}"/>
              </a:ext>
            </a:extLst>
          </p:cNvPr>
          <p:cNvGraphicFramePr>
            <a:graphicFrameLocks noGrp="1"/>
          </p:cNvGraphicFramePr>
          <p:nvPr>
            <p:extLst>
              <p:ext uri="{D42A27DB-BD31-4B8C-83A1-F6EECF244321}">
                <p14:modId xmlns:p14="http://schemas.microsoft.com/office/powerpoint/2010/main" val="2594962679"/>
              </p:ext>
            </p:extLst>
          </p:nvPr>
        </p:nvGraphicFramePr>
        <p:xfrm>
          <a:off x="200025" y="2246776"/>
          <a:ext cx="3274264" cy="2893327"/>
        </p:xfrm>
        <a:graphic>
          <a:graphicData uri="http://schemas.openxmlformats.org/drawingml/2006/table">
            <a:tbl>
              <a:tblPr>
                <a:tableStyleId>{5C22544A-7EE6-4342-B048-85BDC9FD1C3A}</a:tableStyleId>
              </a:tblPr>
              <a:tblGrid>
                <a:gridCol w="3274264">
                  <a:extLst>
                    <a:ext uri="{9D8B030D-6E8A-4147-A177-3AD203B41FA5}">
                      <a16:colId xmlns:a16="http://schemas.microsoft.com/office/drawing/2014/main" val="2192328915"/>
                    </a:ext>
                  </a:extLst>
                </a:gridCol>
              </a:tblGrid>
              <a:tr h="272828">
                <a:tc>
                  <a:txBody>
                    <a:bodyPr/>
                    <a:lstStyle/>
                    <a:p>
                      <a:pPr algn="r" fontAlgn="t"/>
                      <a:r>
                        <a:rPr lang="en-IE" sz="1000" b="0" i="0" u="none" strike="noStrike" dirty="0">
                          <a:solidFill>
                            <a:schemeClr val="tx1"/>
                          </a:solidFill>
                          <a:effectLst/>
                          <a:latin typeface="+mn-lt"/>
                        </a:rPr>
                        <a:t>0 – primary purpose of Irish aid spending should be to promote Irish national interest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70185">
                <a:tc>
                  <a:txBody>
                    <a:bodyPr/>
                    <a:lstStyle/>
                    <a:p>
                      <a:pPr algn="r" fontAlgn="t"/>
                      <a:r>
                        <a:rPr lang="en-US" sz="1000" b="0" i="0" u="none" strike="noStrike" dirty="0">
                          <a:solidFill>
                            <a:schemeClr val="tx1"/>
                          </a:solidFill>
                          <a:effectLst/>
                          <a:latin typeface="+mn-lt"/>
                        </a:rPr>
                        <a:t>1</a:t>
                      </a:r>
                      <a:endParaRPr lang="en-IE" sz="10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7328114"/>
                  </a:ext>
                </a:extLst>
              </a:tr>
              <a:tr h="161925">
                <a:tc>
                  <a:txBody>
                    <a:bodyPr/>
                    <a:lstStyle/>
                    <a:p>
                      <a:pPr algn="r" fontAlgn="t"/>
                      <a:r>
                        <a:rPr lang="en-US" sz="1000" b="0" i="0" u="none" strike="noStrike" dirty="0">
                          <a:solidFill>
                            <a:schemeClr val="tx1"/>
                          </a:solidFill>
                          <a:effectLst/>
                          <a:latin typeface="+mn-lt"/>
                        </a:rPr>
                        <a:t>2</a:t>
                      </a:r>
                      <a:endParaRPr lang="en-IE" sz="10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05942770"/>
                  </a:ext>
                </a:extLst>
              </a:tr>
              <a:tr h="140548">
                <a:tc>
                  <a:txBody>
                    <a:bodyPr/>
                    <a:lstStyle/>
                    <a:p>
                      <a:pPr algn="r" fontAlgn="t"/>
                      <a:r>
                        <a:rPr lang="en-US" sz="1000" b="0" i="0" u="none" strike="noStrike" dirty="0">
                          <a:solidFill>
                            <a:schemeClr val="tx1"/>
                          </a:solidFill>
                          <a:effectLst/>
                          <a:latin typeface="+mn-lt"/>
                        </a:rPr>
                        <a:t>3</a:t>
                      </a:r>
                      <a:endParaRPr lang="en-IE" sz="10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1013034"/>
                  </a:ext>
                </a:extLst>
              </a:tr>
              <a:tr h="90432">
                <a:tc>
                  <a:txBody>
                    <a:bodyPr/>
                    <a:lstStyle/>
                    <a:p>
                      <a:pPr algn="r" fontAlgn="t"/>
                      <a:r>
                        <a:rPr lang="en-US" sz="1000" b="0" i="0" u="none" strike="noStrike" dirty="0">
                          <a:solidFill>
                            <a:schemeClr val="tx1"/>
                          </a:solidFill>
                          <a:effectLst/>
                          <a:latin typeface="+mn-lt"/>
                        </a:rPr>
                        <a:t>4</a:t>
                      </a:r>
                      <a:endParaRPr lang="en-IE" sz="10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2899300"/>
                  </a:ext>
                </a:extLst>
              </a:tr>
              <a:tr h="697714">
                <a:tc>
                  <a:txBody>
                    <a:bodyPr/>
                    <a:lstStyle/>
                    <a:p>
                      <a:pPr algn="r" fontAlgn="t"/>
                      <a:r>
                        <a:rPr lang="en-US" sz="1000" b="0" i="0" u="none" strike="noStrike" dirty="0">
                          <a:solidFill>
                            <a:schemeClr val="tx1"/>
                          </a:solidFill>
                          <a:effectLst/>
                          <a:latin typeface="+mn-lt"/>
                        </a:rPr>
                        <a:t>5- primary purpose of Ireland’s aid spending should be both reducing poverty in developing countries &amp; promoting Irish national interests</a:t>
                      </a:r>
                      <a:endParaRPr lang="en-IE" sz="10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97677412"/>
                  </a:ext>
                </a:extLst>
              </a:tr>
              <a:tr h="166392">
                <a:tc>
                  <a:txBody>
                    <a:bodyPr/>
                    <a:lstStyle/>
                    <a:p>
                      <a:pPr algn="r" fontAlgn="t"/>
                      <a:r>
                        <a:rPr lang="en-US" sz="1000" b="0" i="0" u="none" strike="noStrike" dirty="0">
                          <a:solidFill>
                            <a:schemeClr val="tx1"/>
                          </a:solidFill>
                          <a:effectLst/>
                          <a:latin typeface="+mn-lt"/>
                        </a:rPr>
                        <a:t>6</a:t>
                      </a:r>
                      <a:endParaRPr lang="en-IE" sz="1000" b="0" i="0" u="none" strike="noStrike" dirty="0">
                        <a:solidFill>
                          <a:schemeClr val="tx1"/>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40223064"/>
                  </a:ext>
                </a:extLst>
              </a:tr>
              <a:tr h="142875">
                <a:tc>
                  <a:txBody>
                    <a:bodyPr/>
                    <a:lstStyle/>
                    <a:p>
                      <a:pPr algn="r" fontAlgn="t"/>
                      <a:r>
                        <a:rPr lang="en-IE" sz="1000" b="0" i="0" u="none" strike="noStrike" dirty="0">
                          <a:solidFill>
                            <a:schemeClr val="tx1"/>
                          </a:solidFill>
                          <a:effectLst/>
                          <a:latin typeface="+mn-lt"/>
                        </a:rPr>
                        <a:t>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150344">
                <a:tc>
                  <a:txBody>
                    <a:bodyPr/>
                    <a:lstStyle/>
                    <a:p>
                      <a:pPr algn="r" fontAlgn="t"/>
                      <a:r>
                        <a:rPr lang="en-IE" sz="1000" b="0" i="0" u="none" strike="noStrike" dirty="0">
                          <a:solidFill>
                            <a:schemeClr val="tx1"/>
                          </a:solidFill>
                          <a:effectLst/>
                          <a:latin typeface="+mn-lt"/>
                        </a:rPr>
                        <a:t>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45569">
                <a:tc>
                  <a:txBody>
                    <a:bodyPr/>
                    <a:lstStyle/>
                    <a:p>
                      <a:pPr algn="r" fontAlgn="t"/>
                      <a:r>
                        <a:rPr lang="en-IE" sz="1000" b="0" i="0" u="none" strike="noStrike" dirty="0">
                          <a:solidFill>
                            <a:schemeClr val="tx1"/>
                          </a:solidFill>
                          <a:effectLst/>
                          <a:latin typeface="+mn-lt"/>
                        </a:rPr>
                        <a:t>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411236">
                <a:tc>
                  <a:txBody>
                    <a:bodyPr/>
                    <a:lstStyle/>
                    <a:p>
                      <a:pPr algn="r" fontAlgn="t"/>
                      <a:r>
                        <a:rPr lang="en-US" sz="1000" b="0" i="0" u="none" strike="noStrike" dirty="0">
                          <a:solidFill>
                            <a:schemeClr val="tx1"/>
                          </a:solidFill>
                          <a:effectLst/>
                          <a:latin typeface="+mn-lt"/>
                        </a:rPr>
                        <a:t>10- primary purpose of Ireland’s aid spending should be to reduce poverty in developing countries.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r h="150344">
                <a:tc>
                  <a:txBody>
                    <a:bodyPr/>
                    <a:lstStyle/>
                    <a:p>
                      <a:pPr algn="r" fontAlgn="t"/>
                      <a:r>
                        <a:rPr lang="en-US" sz="1000" b="0" i="0" u="none" strike="noStrike" dirty="0">
                          <a:solidFill>
                            <a:schemeClr val="tx1"/>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973619"/>
                  </a:ext>
                </a:extLst>
              </a:tr>
            </a:tbl>
          </a:graphicData>
        </a:graphic>
      </p:graphicFrame>
      <p:graphicFrame>
        <p:nvGraphicFramePr>
          <p:cNvPr id="4" name="Table 44">
            <a:extLst>
              <a:ext uri="{FF2B5EF4-FFF2-40B4-BE49-F238E27FC236}">
                <a16:creationId xmlns:a16="http://schemas.microsoft.com/office/drawing/2014/main" id="{F8BFF1C5-2954-D11E-9B64-0892F77CA23F}"/>
              </a:ext>
            </a:extLst>
          </p:cNvPr>
          <p:cNvGraphicFramePr>
            <a:graphicFrameLocks noGrp="1"/>
          </p:cNvGraphicFramePr>
          <p:nvPr>
            <p:extLst>
              <p:ext uri="{D42A27DB-BD31-4B8C-83A1-F6EECF244321}">
                <p14:modId xmlns:p14="http://schemas.microsoft.com/office/powerpoint/2010/main" val="3548141433"/>
              </p:ext>
            </p:extLst>
          </p:nvPr>
        </p:nvGraphicFramePr>
        <p:xfrm>
          <a:off x="1387553" y="5291118"/>
          <a:ext cx="9261457" cy="256032"/>
        </p:xfrm>
        <a:graphic>
          <a:graphicData uri="http://schemas.openxmlformats.org/drawingml/2006/table">
            <a:tbl>
              <a:tblPr>
                <a:tableStyleId>{5C22544A-7EE6-4342-B048-85BDC9FD1C3A}</a:tableStyleId>
              </a:tblPr>
              <a:tblGrid>
                <a:gridCol w="2020396">
                  <a:extLst>
                    <a:ext uri="{9D8B030D-6E8A-4147-A177-3AD203B41FA5}">
                      <a16:colId xmlns:a16="http://schemas.microsoft.com/office/drawing/2014/main" val="1015758193"/>
                    </a:ext>
                  </a:extLst>
                </a:gridCol>
                <a:gridCol w="733589">
                  <a:extLst>
                    <a:ext uri="{9D8B030D-6E8A-4147-A177-3AD203B41FA5}">
                      <a16:colId xmlns:a16="http://schemas.microsoft.com/office/drawing/2014/main" val="1024616161"/>
                    </a:ext>
                  </a:extLst>
                </a:gridCol>
                <a:gridCol w="992256">
                  <a:extLst>
                    <a:ext uri="{9D8B030D-6E8A-4147-A177-3AD203B41FA5}">
                      <a16:colId xmlns:a16="http://schemas.microsoft.com/office/drawing/2014/main" val="3105327543"/>
                    </a:ext>
                  </a:extLst>
                </a:gridCol>
                <a:gridCol w="1029058">
                  <a:extLst>
                    <a:ext uri="{9D8B030D-6E8A-4147-A177-3AD203B41FA5}">
                      <a16:colId xmlns:a16="http://schemas.microsoft.com/office/drawing/2014/main" val="2198513577"/>
                    </a:ext>
                  </a:extLst>
                </a:gridCol>
                <a:gridCol w="911604">
                  <a:extLst>
                    <a:ext uri="{9D8B030D-6E8A-4147-A177-3AD203B41FA5}">
                      <a16:colId xmlns:a16="http://schemas.microsoft.com/office/drawing/2014/main" val="2294376527"/>
                    </a:ext>
                  </a:extLst>
                </a:gridCol>
                <a:gridCol w="891891">
                  <a:extLst>
                    <a:ext uri="{9D8B030D-6E8A-4147-A177-3AD203B41FA5}">
                      <a16:colId xmlns:a16="http://schemas.microsoft.com/office/drawing/2014/main" val="3892369339"/>
                    </a:ext>
                  </a:extLst>
                </a:gridCol>
                <a:gridCol w="952107">
                  <a:extLst>
                    <a:ext uri="{9D8B030D-6E8A-4147-A177-3AD203B41FA5}">
                      <a16:colId xmlns:a16="http://schemas.microsoft.com/office/drawing/2014/main" val="2136529623"/>
                    </a:ext>
                  </a:extLst>
                </a:gridCol>
                <a:gridCol w="904973">
                  <a:extLst>
                    <a:ext uri="{9D8B030D-6E8A-4147-A177-3AD203B41FA5}">
                      <a16:colId xmlns:a16="http://schemas.microsoft.com/office/drawing/2014/main" val="3300651093"/>
                    </a:ext>
                  </a:extLst>
                </a:gridCol>
                <a:gridCol w="825583">
                  <a:extLst>
                    <a:ext uri="{9D8B030D-6E8A-4147-A177-3AD203B41FA5}">
                      <a16:colId xmlns:a16="http://schemas.microsoft.com/office/drawing/2014/main" val="1267340664"/>
                    </a:ext>
                  </a:extLst>
                </a:gridCol>
              </a:tblGrid>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US" sz="1100" b="1" dirty="0"/>
                        <a:t>Mean</a:t>
                      </a:r>
                      <a:endParaRPr lang="en-IE" sz="1100"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1" dirty="0"/>
                        <a:t>5.52</a:t>
                      </a:r>
                      <a:endParaRPr lang="en-IE" sz="12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5.78</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fontAlgn="t">
                        <a:buNone/>
                      </a:pPr>
                      <a:r>
                        <a:rPr lang="en-IE" sz="1100" b="1" i="0" u="none" strike="noStrike" kern="1200" dirty="0">
                          <a:solidFill>
                            <a:srgbClr val="000000"/>
                          </a:solidFill>
                          <a:effectLst/>
                          <a:latin typeface="+mn-lt"/>
                          <a:ea typeface="+mn-ea"/>
                          <a:cs typeface="+mn-cs"/>
                        </a:rPr>
                        <a:t>7.23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3.65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5.20</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buNone/>
                      </a:pPr>
                      <a:r>
                        <a:rPr lang="en-IE" sz="1100" b="1" i="0" u="none" strike="noStrike" kern="1200" dirty="0">
                          <a:solidFill>
                            <a:srgbClr val="000000"/>
                          </a:solidFill>
                          <a:effectLst/>
                          <a:latin typeface="+mn-lt"/>
                          <a:ea typeface="+mn-ea"/>
                          <a:cs typeface="+mn-cs"/>
                        </a:rPr>
                        <a:t>5.92</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fontAlgn="t">
                        <a:buNone/>
                      </a:pPr>
                      <a:r>
                        <a:rPr lang="en-IE" sz="1100" b="1" i="0" u="none" strike="noStrike" kern="1200" dirty="0">
                          <a:solidFill>
                            <a:srgbClr val="000000"/>
                          </a:solidFill>
                          <a:effectLst/>
                          <a:latin typeface="+mn-lt"/>
                          <a:ea typeface="+mn-ea"/>
                          <a:cs typeface="+mn-cs"/>
                        </a:rPr>
                        <a:t>6.25</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95345944"/>
                  </a:ext>
                </a:extLst>
              </a:tr>
            </a:tbl>
          </a:graphicData>
        </a:graphic>
      </p:graphicFrame>
      <p:graphicFrame>
        <p:nvGraphicFramePr>
          <p:cNvPr id="12" name="Table 11">
            <a:extLst>
              <a:ext uri="{FF2B5EF4-FFF2-40B4-BE49-F238E27FC236}">
                <a16:creationId xmlns:a16="http://schemas.microsoft.com/office/drawing/2014/main" id="{259153A8-EE60-8934-CCA6-0CBA4ED21D5B}"/>
              </a:ext>
            </a:extLst>
          </p:cNvPr>
          <p:cNvGraphicFramePr>
            <a:graphicFrameLocks noGrp="1"/>
          </p:cNvGraphicFramePr>
          <p:nvPr/>
        </p:nvGraphicFramePr>
        <p:xfrm>
          <a:off x="3268809" y="1804318"/>
          <a:ext cx="7380201"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 </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dirty="0">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grpSp>
        <p:nvGrpSpPr>
          <p:cNvPr id="22" name="Group 21">
            <a:extLst>
              <a:ext uri="{FF2B5EF4-FFF2-40B4-BE49-F238E27FC236}">
                <a16:creationId xmlns:a16="http://schemas.microsoft.com/office/drawing/2014/main" id="{08804FAD-0F81-D1F1-3C54-5DBB8AF419AC}"/>
              </a:ext>
            </a:extLst>
          </p:cNvPr>
          <p:cNvGrpSpPr/>
          <p:nvPr/>
        </p:nvGrpSpPr>
        <p:grpSpPr>
          <a:xfrm>
            <a:off x="9832768" y="5736473"/>
            <a:ext cx="2359232" cy="449281"/>
            <a:chOff x="9641528" y="676064"/>
            <a:chExt cx="2436173" cy="586011"/>
          </a:xfrm>
        </p:grpSpPr>
        <p:sp>
          <p:nvSpPr>
            <p:cNvPr id="23" name="Rectangle 22">
              <a:extLst>
                <a:ext uri="{FF2B5EF4-FFF2-40B4-BE49-F238E27FC236}">
                  <a16:creationId xmlns:a16="http://schemas.microsoft.com/office/drawing/2014/main" id="{389FFA11-9B2E-E9E3-DE00-D01E231856AC}"/>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D9EE4DA4-6F9A-9058-82B1-C97A7909E7A9}"/>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98A400BA-EFB6-816C-DD34-EBA4565D831E}"/>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8567645F-BBFF-4F18-9011-4B3D5C4C093B}"/>
                </a:ext>
              </a:extLst>
            </p:cNvPr>
            <p:cNvSpPr txBox="1"/>
            <p:nvPr/>
          </p:nvSpPr>
          <p:spPr>
            <a:xfrm>
              <a:off x="10026209" y="920849"/>
              <a:ext cx="2032991" cy="341226"/>
            </a:xfrm>
            <a:prstGeom prst="rect">
              <a:avLst/>
            </a:prstGeom>
            <a:noFill/>
          </p:spPr>
          <p:txBody>
            <a:bodyPr wrap="square" rtlCol="0">
              <a:spAutoFit/>
            </a:bodyPr>
            <a:lstStyle/>
            <a:p>
              <a:r>
                <a:rPr lang="en-IE" sz="1050" dirty="0">
                  <a:solidFill>
                    <a:schemeClr val="tx1">
                      <a:lumMod val="65000"/>
                      <a:lumOff val="35000"/>
                    </a:schemeClr>
                  </a:solidFill>
                </a:rPr>
                <a:t>Statistically lower than total</a:t>
              </a:r>
            </a:p>
          </p:txBody>
        </p:sp>
      </p:grpSp>
      <p:sp>
        <p:nvSpPr>
          <p:cNvPr id="13" name="Text Placeholder 3">
            <a:extLst>
              <a:ext uri="{FF2B5EF4-FFF2-40B4-BE49-F238E27FC236}">
                <a16:creationId xmlns:a16="http://schemas.microsoft.com/office/drawing/2014/main" id="{038EF93F-709A-14AB-66C2-9B8F4C65C2D1}"/>
              </a:ext>
            </a:extLst>
          </p:cNvPr>
          <p:cNvSpPr>
            <a:spLocks noGrp="1"/>
          </p:cNvSpPr>
          <p:nvPr>
            <p:ph type="body" sz="quarter" idx="15"/>
          </p:nvPr>
        </p:nvSpPr>
        <p:spPr>
          <a:xfrm>
            <a:off x="362282" y="1186715"/>
            <a:ext cx="11311998" cy="536998"/>
          </a:xfrm>
        </p:spPr>
        <p:txBody>
          <a:bodyPr>
            <a:normAutofit fontScale="92500" lnSpcReduction="20000"/>
          </a:bodyPr>
          <a:lstStyle/>
          <a:p>
            <a:r>
              <a:rPr lang="en-IE" sz="1400" b="1" dirty="0"/>
              <a:t>The purpose of Irish aid spending is somewhat polarising, with 1 in 3 leaning toward promoting Irish national interest, 2 in 5 leaning more toward reducing poverty in developing countries, and 1 in 4 are on the fence</a:t>
            </a:r>
            <a:r>
              <a:rPr lang="en-IE" sz="1400" dirty="0"/>
              <a:t>. Disengaged are much more leaning toward national interests, while community champions and pragmatists lean closer to reducing poverty in developing countries. </a:t>
            </a:r>
          </a:p>
        </p:txBody>
      </p:sp>
    </p:spTree>
    <p:extLst>
      <p:ext uri="{BB962C8B-B14F-4D97-AF65-F5344CB8AC3E}">
        <p14:creationId xmlns:p14="http://schemas.microsoft.com/office/powerpoint/2010/main" val="4114902669"/>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004D48E-2DB7-BA68-FC91-7F0352376B4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7FE62CD-94E4-F64F-7EDA-1F853816856F}"/>
              </a:ext>
            </a:extLst>
          </p:cNvPr>
          <p:cNvSpPr>
            <a:spLocks noGrp="1"/>
          </p:cNvSpPr>
          <p:nvPr>
            <p:ph type="title"/>
          </p:nvPr>
        </p:nvSpPr>
        <p:spPr>
          <a:xfrm>
            <a:off x="343990" y="112702"/>
            <a:ext cx="11285432" cy="715669"/>
          </a:xfrm>
        </p:spPr>
        <p:txBody>
          <a:bodyPr lIns="91440" tIns="45720" rIns="91440" bIns="45720" anchor="t">
            <a:normAutofit fontScale="90000"/>
          </a:bodyPr>
          <a:lstStyle/>
          <a:p>
            <a:r>
              <a:rPr lang="en-IE" dirty="0"/>
              <a:t>Who is responsible for replacing the lost aid funding from the US and other countries x Segments</a:t>
            </a:r>
            <a:endParaRPr lang="en-IE" dirty="0">
              <a:solidFill>
                <a:schemeClr val="tx2"/>
              </a:solidFill>
            </a:endParaRPr>
          </a:p>
        </p:txBody>
      </p:sp>
      <p:sp>
        <p:nvSpPr>
          <p:cNvPr id="3" name="Text Placeholder 2">
            <a:extLst>
              <a:ext uri="{FF2B5EF4-FFF2-40B4-BE49-F238E27FC236}">
                <a16:creationId xmlns:a16="http://schemas.microsoft.com/office/drawing/2014/main" id="{2CEF7485-1285-322A-F1F5-E78866A48009}"/>
              </a:ext>
            </a:extLst>
          </p:cNvPr>
          <p:cNvSpPr>
            <a:spLocks noGrp="1"/>
          </p:cNvSpPr>
          <p:nvPr>
            <p:ph type="body" sz="quarter" idx="15"/>
          </p:nvPr>
        </p:nvSpPr>
        <p:spPr>
          <a:xfrm>
            <a:off x="443348" y="869642"/>
            <a:ext cx="9162086" cy="807924"/>
          </a:xfrm>
        </p:spPr>
        <p:txBody>
          <a:bodyPr>
            <a:normAutofit fontScale="92500" lnSpcReduction="20000"/>
          </a:bodyPr>
          <a:lstStyle/>
          <a:p>
            <a:pPr marL="0" marR="0" lvl="0" indent="0" algn="l" defTabSz="914400" rtl="0" eaLnBrk="1" fontAlgn="auto" latinLnBrk="0" hangingPunct="1">
              <a:lnSpc>
                <a:spcPct val="120000"/>
              </a:lnSpc>
              <a:spcBef>
                <a:spcPts val="1000"/>
              </a:spcBef>
              <a:spcAft>
                <a:spcPts val="0"/>
              </a:spcAft>
              <a:buClr>
                <a:srgbClr val="0000CC"/>
              </a:buClr>
              <a:buSzTx/>
              <a:buFont typeface="Arial" panose="020B0604020202020204" pitchFamily="34" charset="0"/>
              <a:buNone/>
              <a:tabLst/>
              <a:defRPr/>
            </a:pPr>
            <a:r>
              <a:rPr lang="en-US" sz="1400" dirty="0">
                <a:latin typeface="Barlow" panose="00000500000000000000" pitchFamily="2" charset="0"/>
                <a:cs typeface="Arial" panose="020B0604020202020204" pitchFamily="34" charset="0"/>
              </a:rPr>
              <a:t>There is less onus placed on individual countries, with international organizations and businesses being the key </a:t>
            </a:r>
            <a:r>
              <a:rPr lang="en-US" sz="1400" dirty="0" err="1">
                <a:latin typeface="Barlow" panose="00000500000000000000" pitchFamily="2" charset="0"/>
                <a:cs typeface="Arial" panose="020B0604020202020204" pitchFamily="34" charset="0"/>
              </a:rPr>
              <a:t>organisations</a:t>
            </a:r>
            <a:r>
              <a:rPr lang="en-US" sz="1400" dirty="0">
                <a:latin typeface="Barlow" panose="00000500000000000000" pitchFamily="2" charset="0"/>
                <a:cs typeface="Arial" panose="020B0604020202020204" pitchFamily="34" charset="0"/>
              </a:rPr>
              <a:t> identified as being responsible for replacing the lost funding. Only 1 in 5 state the countries should reinstate funding. An additional 1 in 5 note no one should be responsible for replacing the lost funding. Disengaged are much more likely to note that no one should replace the lost funding, reinforcing the more insular view held among this cohort. </a:t>
            </a:r>
            <a:endParaRPr kumimoji="0" lang="en-US" sz="1400" i="0" u="none" strike="noStrike" kern="1200" cap="none" spc="0" normalizeH="0" baseline="0" noProof="0" dirty="0">
              <a:ln>
                <a:noFill/>
              </a:ln>
              <a:effectLst/>
              <a:uLnTx/>
              <a:uFillTx/>
              <a:latin typeface="Barlow" panose="00000500000000000000" pitchFamily="2"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B6861A2F-E885-90BF-F9AA-CD29026D34BA}"/>
              </a:ext>
            </a:extLst>
          </p:cNvPr>
          <p:cNvSpPr>
            <a:spLocks noGrp="1"/>
          </p:cNvSpPr>
          <p:nvPr>
            <p:ph type="body" sz="quarter" idx="17"/>
          </p:nvPr>
        </p:nvSpPr>
        <p:spPr>
          <a:xfrm>
            <a:off x="450000" y="5938785"/>
            <a:ext cx="10233240" cy="493620"/>
          </a:xfrm>
        </p:spPr>
        <p:txBody>
          <a:bodyPr lIns="91440" tIns="45720" rIns="91440" bIns="45720" anchor="t">
            <a:noAutofit/>
          </a:bodyPr>
          <a:lstStyle/>
          <a:p>
            <a:pPr marL="357188" indent="-357188">
              <a:lnSpc>
                <a:spcPct val="100000"/>
              </a:lnSpc>
            </a:pPr>
            <a:r>
              <a:rPr kumimoji="0" lang="en-US"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a:t>
            </a:r>
            <a:endParaRPr lang="en-US" dirty="0">
              <a:latin typeface="Barlow" panose="00000500000000000000" pitchFamily="2" charset="0"/>
            </a:endParaRPr>
          </a:p>
          <a:p>
            <a:pPr marL="357188" indent="-357188">
              <a:lnSpc>
                <a:spcPct val="100000"/>
              </a:lnSpc>
              <a:spcBef>
                <a:spcPts val="0"/>
              </a:spcBef>
            </a:pPr>
            <a:r>
              <a:rPr lang="en-US" dirty="0">
                <a:latin typeface="Barlow" panose="00000500000000000000" pitchFamily="2" charset="0"/>
              </a:rPr>
              <a:t>Q.3 Recently, the United States, the largest Overseas Development Aid donor, reduced much of its aid funding, leaving a $64 billion gap for overseas development aid. Many countries are also cutting their aid budgets in </a:t>
            </a:r>
            <a:r>
              <a:rPr lang="en-US" dirty="0" err="1">
                <a:latin typeface="Barlow" panose="00000500000000000000" pitchFamily="2" charset="0"/>
              </a:rPr>
              <a:t>favour</a:t>
            </a:r>
            <a:r>
              <a:rPr lang="en-US" dirty="0">
                <a:latin typeface="Barlow" panose="00000500000000000000" pitchFamily="2" charset="0"/>
              </a:rPr>
              <a:t> of </a:t>
            </a:r>
            <a:r>
              <a:rPr lang="en-US" dirty="0" err="1">
                <a:latin typeface="Barlow" panose="00000500000000000000" pitchFamily="2" charset="0"/>
              </a:rPr>
              <a:t>defence</a:t>
            </a:r>
            <a:r>
              <a:rPr lang="en-US" dirty="0">
                <a:latin typeface="Barlow" panose="00000500000000000000" pitchFamily="2" charset="0"/>
              </a:rPr>
              <a:t> spending. In your opinion, who should increase funding to help fill the gap?</a:t>
            </a:r>
            <a:endParaRPr lang="en-IE" dirty="0">
              <a:latin typeface="Barlow" panose="00000500000000000000" pitchFamily="2" charset="0"/>
            </a:endParaRPr>
          </a:p>
        </p:txBody>
      </p:sp>
      <p:graphicFrame>
        <p:nvGraphicFramePr>
          <p:cNvPr id="2" name="Chart 1">
            <a:extLst>
              <a:ext uri="{FF2B5EF4-FFF2-40B4-BE49-F238E27FC236}">
                <a16:creationId xmlns:a16="http://schemas.microsoft.com/office/drawing/2014/main" id="{7DE03A3C-2D4A-E271-F50B-16C11482E290}"/>
              </a:ext>
            </a:extLst>
          </p:cNvPr>
          <p:cNvGraphicFramePr/>
          <p:nvPr>
            <p:extLst>
              <p:ext uri="{D42A27DB-BD31-4B8C-83A1-F6EECF244321}">
                <p14:modId xmlns:p14="http://schemas.microsoft.com/office/powerpoint/2010/main" val="4038950812"/>
              </p:ext>
            </p:extLst>
          </p:nvPr>
        </p:nvGraphicFramePr>
        <p:xfrm>
          <a:off x="0" y="2740182"/>
          <a:ext cx="6314173" cy="2823219"/>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a:extLst>
              <a:ext uri="{FF2B5EF4-FFF2-40B4-BE49-F238E27FC236}">
                <a16:creationId xmlns:a16="http://schemas.microsoft.com/office/drawing/2014/main" id="{71B31C2F-9061-F22E-2FF5-04D7F17C7AAF}"/>
              </a:ext>
            </a:extLst>
          </p:cNvPr>
          <p:cNvGrpSpPr/>
          <p:nvPr/>
        </p:nvGrpSpPr>
        <p:grpSpPr>
          <a:xfrm>
            <a:off x="9791700" y="953836"/>
            <a:ext cx="2359232" cy="456557"/>
            <a:chOff x="9641528" y="618763"/>
            <a:chExt cx="2436173" cy="595502"/>
          </a:xfrm>
        </p:grpSpPr>
        <p:sp>
          <p:nvSpPr>
            <p:cNvPr id="15" name="Rectangle 14">
              <a:extLst>
                <a:ext uri="{FF2B5EF4-FFF2-40B4-BE49-F238E27FC236}">
                  <a16:creationId xmlns:a16="http://schemas.microsoft.com/office/drawing/2014/main" id="{F25F37CC-5150-27E3-713E-E04C5C06ED2E}"/>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6" name="TextBox 15">
              <a:extLst>
                <a:ext uri="{FF2B5EF4-FFF2-40B4-BE49-F238E27FC236}">
                  <a16:creationId xmlns:a16="http://schemas.microsoft.com/office/drawing/2014/main" id="{442A3335-B6B7-F633-DA12-63DEEE55FD1A}"/>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17" name="Rectangle 16">
              <a:extLst>
                <a:ext uri="{FF2B5EF4-FFF2-40B4-BE49-F238E27FC236}">
                  <a16:creationId xmlns:a16="http://schemas.microsoft.com/office/drawing/2014/main" id="{E734E8E0-346D-A9D4-A406-C1077EDC0F75}"/>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18" name="TextBox 17">
              <a:extLst>
                <a:ext uri="{FF2B5EF4-FFF2-40B4-BE49-F238E27FC236}">
                  <a16:creationId xmlns:a16="http://schemas.microsoft.com/office/drawing/2014/main" id="{6471FE48-C491-64B0-DC25-E52BF4389DA7}"/>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sp>
        <p:nvSpPr>
          <p:cNvPr id="9" name="TextBox 8">
            <a:extLst>
              <a:ext uri="{FF2B5EF4-FFF2-40B4-BE49-F238E27FC236}">
                <a16:creationId xmlns:a16="http://schemas.microsoft.com/office/drawing/2014/main" id="{1533AC88-52A3-9A44-50B7-45A993C592B1}"/>
              </a:ext>
            </a:extLst>
          </p:cNvPr>
          <p:cNvSpPr txBox="1"/>
          <p:nvPr/>
        </p:nvSpPr>
        <p:spPr>
          <a:xfrm>
            <a:off x="3664819" y="2238096"/>
            <a:ext cx="1001028" cy="253403"/>
          </a:xfrm>
          <a:prstGeom prst="rect">
            <a:avLst/>
          </a:prstGeom>
          <a:noFill/>
        </p:spPr>
        <p:txBody>
          <a:bodyPr wrap="square" lIns="0" tIns="0" rIns="0" bIns="0" rtlCol="0">
            <a:spAutoFit/>
          </a:bodyPr>
          <a:lstStyle/>
          <a:p>
            <a:pPr algn="ctr">
              <a:lnSpc>
                <a:spcPct val="115000"/>
              </a:lnSpc>
              <a:spcBef>
                <a:spcPts val="400"/>
              </a:spcBef>
              <a:spcAft>
                <a:spcPts val="400"/>
              </a:spcAft>
            </a:pPr>
            <a:r>
              <a:rPr lang="en-GB" sz="1600" b="1" dirty="0">
                <a:solidFill>
                  <a:schemeClr val="tx1"/>
                </a:solidFill>
              </a:rPr>
              <a:t>Total</a:t>
            </a:r>
            <a:endParaRPr lang="en-IE" sz="1600" b="1" dirty="0" err="1">
              <a:solidFill>
                <a:schemeClr val="tx1"/>
              </a:solidFill>
            </a:endParaRPr>
          </a:p>
        </p:txBody>
      </p:sp>
      <p:graphicFrame>
        <p:nvGraphicFramePr>
          <p:cNvPr id="8" name="Table 7">
            <a:extLst>
              <a:ext uri="{FF2B5EF4-FFF2-40B4-BE49-F238E27FC236}">
                <a16:creationId xmlns:a16="http://schemas.microsoft.com/office/drawing/2014/main" id="{0CFEF91B-30B9-E218-4A54-E4A143DBD005}"/>
              </a:ext>
            </a:extLst>
          </p:cNvPr>
          <p:cNvGraphicFramePr>
            <a:graphicFrameLocks noGrp="1"/>
          </p:cNvGraphicFramePr>
          <p:nvPr>
            <p:extLst>
              <p:ext uri="{D42A27DB-BD31-4B8C-83A1-F6EECF244321}">
                <p14:modId xmlns:p14="http://schemas.microsoft.com/office/powerpoint/2010/main" val="3931726323"/>
              </p:ext>
            </p:extLst>
          </p:nvPr>
        </p:nvGraphicFramePr>
        <p:xfrm>
          <a:off x="6564429" y="1979770"/>
          <a:ext cx="5064994" cy="3550068"/>
        </p:xfrm>
        <a:graphic>
          <a:graphicData uri="http://schemas.openxmlformats.org/drawingml/2006/table">
            <a:tbl>
              <a:tblPr/>
              <a:tblGrid>
                <a:gridCol w="995013">
                  <a:extLst>
                    <a:ext uri="{9D8B030D-6E8A-4147-A177-3AD203B41FA5}">
                      <a16:colId xmlns:a16="http://schemas.microsoft.com/office/drawing/2014/main" val="3107737092"/>
                    </a:ext>
                  </a:extLst>
                </a:gridCol>
                <a:gridCol w="804912">
                  <a:extLst>
                    <a:ext uri="{9D8B030D-6E8A-4147-A177-3AD203B41FA5}">
                      <a16:colId xmlns:a16="http://schemas.microsoft.com/office/drawing/2014/main" val="3267462368"/>
                    </a:ext>
                  </a:extLst>
                </a:gridCol>
                <a:gridCol w="837398">
                  <a:extLst>
                    <a:ext uri="{9D8B030D-6E8A-4147-A177-3AD203B41FA5}">
                      <a16:colId xmlns:a16="http://schemas.microsoft.com/office/drawing/2014/main" val="2257373740"/>
                    </a:ext>
                  </a:extLst>
                </a:gridCol>
                <a:gridCol w="952901">
                  <a:extLst>
                    <a:ext uri="{9D8B030D-6E8A-4147-A177-3AD203B41FA5}">
                      <a16:colId xmlns:a16="http://schemas.microsoft.com/office/drawing/2014/main" val="1831528772"/>
                    </a:ext>
                  </a:extLst>
                </a:gridCol>
                <a:gridCol w="630604">
                  <a:extLst>
                    <a:ext uri="{9D8B030D-6E8A-4147-A177-3AD203B41FA5}">
                      <a16:colId xmlns:a16="http://schemas.microsoft.com/office/drawing/2014/main" val="2832919017"/>
                    </a:ext>
                  </a:extLst>
                </a:gridCol>
                <a:gridCol w="844166">
                  <a:extLst>
                    <a:ext uri="{9D8B030D-6E8A-4147-A177-3AD203B41FA5}">
                      <a16:colId xmlns:a16="http://schemas.microsoft.com/office/drawing/2014/main" val="737536095"/>
                    </a:ext>
                  </a:extLst>
                </a:gridCol>
              </a:tblGrid>
              <a:tr h="188929">
                <a:tc gridSpan="6">
                  <a:txBody>
                    <a:bodyPr/>
                    <a:lstStyle/>
                    <a:p>
                      <a:pPr algn="ctr" fontAlgn="t">
                        <a:buNone/>
                      </a:pPr>
                      <a:r>
                        <a:rPr lang="en-IE" sz="1100" b="1" i="0" u="none" strike="noStrike">
                          <a:solidFill>
                            <a:srgbClr val="000000"/>
                          </a:solidFill>
                          <a:effectLst/>
                          <a:latin typeface="Barlow" panose="00000500000000000000" pitchFamily="2" charset="0"/>
                        </a:rPr>
                        <a:t>Segments</a:t>
                      </a: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4136382875"/>
                  </a:ext>
                </a:extLst>
              </a:tr>
              <a:tr h="345901">
                <a:tc>
                  <a:txBody>
                    <a:bodyPr/>
                    <a:lstStyle/>
                    <a:p>
                      <a:pPr algn="ctr" fontAlgn="t">
                        <a:buNone/>
                      </a:pPr>
                      <a:r>
                        <a:rPr lang="en-IE" sz="1100" b="1" i="0" u="none" strike="noStrike" dirty="0">
                          <a:solidFill>
                            <a:srgbClr val="000000"/>
                          </a:solidFill>
                          <a:effectLst/>
                          <a:latin typeface="Barlow" panose="00000500000000000000" pitchFamily="2" charset="0"/>
                        </a:rPr>
                        <a:t>Multilateralists</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Community Champions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Disengaged</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Empathisers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a:solidFill>
                            <a:srgbClr val="000000"/>
                          </a:solidFill>
                          <a:effectLst/>
                          <a:latin typeface="Barlow" panose="00000500000000000000" pitchFamily="2" charset="0"/>
                        </a:rPr>
                        <a:t>Global Citizens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0" u="none" strike="noStrike" dirty="0">
                          <a:solidFill>
                            <a:srgbClr val="000000"/>
                          </a:solidFill>
                          <a:effectLst/>
                          <a:latin typeface="Barlow" panose="00000500000000000000" pitchFamily="2" charset="0"/>
                        </a:rPr>
                        <a:t>Pragmatists</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8315642"/>
                  </a:ext>
                </a:extLst>
              </a:tr>
              <a:tr h="188929">
                <a:tc>
                  <a:txBody>
                    <a:bodyPr/>
                    <a:lstStyle/>
                    <a:p>
                      <a:pPr algn="ctr" fontAlgn="t">
                        <a:buNone/>
                      </a:pPr>
                      <a:r>
                        <a:rPr lang="en-IE" sz="1100" b="1" i="1" u="none" strike="noStrike">
                          <a:solidFill>
                            <a:srgbClr val="000000"/>
                          </a:solidFill>
                          <a:effectLst/>
                          <a:latin typeface="Barlow" panose="00000500000000000000" pitchFamily="2" charset="0"/>
                        </a:rPr>
                        <a:t>397</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169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317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497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350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100" b="1" i="1" u="none" strike="noStrike">
                          <a:solidFill>
                            <a:srgbClr val="000000"/>
                          </a:solidFill>
                          <a:effectLst/>
                          <a:latin typeface="Barlow" panose="00000500000000000000" pitchFamily="2" charset="0"/>
                        </a:rPr>
                        <a:t>272</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579993"/>
                  </a:ext>
                </a:extLst>
              </a:tr>
              <a:tr h="0">
                <a:tc>
                  <a:txBody>
                    <a:bodyPr/>
                    <a:lstStyle/>
                    <a:p>
                      <a:pPr algn="ctr" fontAlgn="t">
                        <a:buNone/>
                      </a:pPr>
                      <a:r>
                        <a:rPr lang="en-IE" sz="1100" b="0" i="0" u="none" strike="noStrike" dirty="0">
                          <a:solidFill>
                            <a:srgbClr val="000000"/>
                          </a:solidFill>
                          <a:effectLst/>
                          <a:latin typeface="Barlow" panose="00000500000000000000" pitchFamily="2" charset="0"/>
                        </a:rPr>
                        <a:t>%</a:t>
                      </a:r>
                    </a:p>
                  </a:txBody>
                  <a:tcPr marL="9525" marR="9525" marT="9525" marB="0" anchor="ctr">
                    <a:lnL w="12700" cap="flat" cmpd="sng" algn="ctr">
                      <a:solidFill>
                        <a:schemeClr val="bg1">
                          <a:lumMod val="50000"/>
                        </a:schemeClr>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100" b="0" i="0" u="none" strike="noStrike">
                          <a:solidFill>
                            <a:srgbClr val="000000"/>
                          </a:solidFill>
                          <a:effectLst/>
                          <a:latin typeface="Barlow" panose="00000500000000000000" pitchFamily="2" charset="0"/>
                        </a:rPr>
                        <a:t>%</a:t>
                      </a:r>
                    </a:p>
                  </a:txBody>
                  <a:tcPr marL="9525" marR="9525" marT="9525" marB="0" anchor="ctr">
                    <a:lnL>
                      <a:noFill/>
                    </a:lnL>
                    <a:lnR w="12700" cap="flat" cmpd="sng" algn="ctr">
                      <a:solidFill>
                        <a:schemeClr val="bg1">
                          <a:lumMod val="50000"/>
                        </a:schemeClr>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00136079"/>
                  </a:ext>
                </a:extLst>
              </a:tr>
              <a:tr h="282513">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47</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49</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20</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34</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44</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46</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959343658"/>
                  </a:ext>
                </a:extLst>
              </a:tr>
              <a:tr h="282513">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36</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46</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15</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31</a:t>
                      </a:r>
                    </a:p>
                  </a:txBody>
                  <a:tcPr marL="7620" marR="7620" marT="7620" marB="0">
                    <a:lnL>
                      <a:noFill/>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38</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31</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008820533"/>
                  </a:ext>
                </a:extLst>
              </a:tr>
              <a:tr h="282513">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23</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35</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14</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19</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27</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29</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011049004"/>
                  </a:ext>
                </a:extLst>
              </a:tr>
              <a:tr h="282513">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21</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26</a:t>
                      </a:r>
                    </a:p>
                  </a:txBody>
                  <a:tcPr marL="7620" marR="7620" marT="7620" marB="0">
                    <a:lnL>
                      <a:noFill/>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8</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21</a:t>
                      </a:r>
                    </a:p>
                  </a:txBody>
                  <a:tcPr marL="7620" marR="7620" marT="7620" marB="0">
                    <a:lnL>
                      <a:noFill/>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27</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20</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804346611"/>
                  </a:ext>
                </a:extLst>
              </a:tr>
              <a:tr h="282513">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24</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a:solidFill>
                            <a:srgbClr val="000000"/>
                          </a:solidFill>
                          <a:effectLst/>
                          <a:latin typeface="Barlow" panose="00000500000000000000" pitchFamily="2" charset="0"/>
                          <a:ea typeface="+mn-ea"/>
                          <a:cs typeface="+mn-cs"/>
                        </a:rPr>
                        <a:t>20</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a:solidFill>
                            <a:srgbClr val="000000"/>
                          </a:solidFill>
                          <a:effectLst/>
                          <a:latin typeface="Barlow" panose="00000500000000000000" pitchFamily="2" charset="0"/>
                          <a:ea typeface="+mn-ea"/>
                          <a:cs typeface="+mn-cs"/>
                        </a:rPr>
                        <a:t>9</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a:solidFill>
                            <a:srgbClr val="000000"/>
                          </a:solidFill>
                          <a:effectLst/>
                          <a:latin typeface="Barlow" panose="00000500000000000000" pitchFamily="2" charset="0"/>
                          <a:ea typeface="+mn-ea"/>
                          <a:cs typeface="+mn-cs"/>
                        </a:rPr>
                        <a:t>16</a:t>
                      </a:r>
                    </a:p>
                  </a:txBody>
                  <a:tcPr marL="7620" marR="7620" marT="7620" marB="0">
                    <a:lnL>
                      <a:noFill/>
                    </a:lnL>
                    <a:lnR>
                      <a:noFill/>
                    </a:lnR>
                    <a:lnT>
                      <a:noFill/>
                    </a:lnT>
                    <a:lnB>
                      <a:noFill/>
                    </a:lnB>
                    <a:solidFill>
                      <a:srgbClr val="FFFFFF"/>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19</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16</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491011371"/>
                  </a:ext>
                </a:extLst>
              </a:tr>
              <a:tr h="320182">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17</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a:solidFill>
                            <a:srgbClr val="000000"/>
                          </a:solidFill>
                          <a:effectLst/>
                          <a:latin typeface="Barlow" panose="00000500000000000000" pitchFamily="2" charset="0"/>
                          <a:ea typeface="+mn-ea"/>
                          <a:cs typeface="+mn-cs"/>
                        </a:rPr>
                        <a:t>16</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a:solidFill>
                            <a:srgbClr val="000000"/>
                          </a:solidFill>
                          <a:effectLst/>
                          <a:latin typeface="Barlow" panose="00000500000000000000" pitchFamily="2" charset="0"/>
                          <a:ea typeface="+mn-ea"/>
                          <a:cs typeface="+mn-cs"/>
                        </a:rPr>
                        <a:t>11</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16</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19</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15</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259133233"/>
                  </a:ext>
                </a:extLst>
              </a:tr>
              <a:tr h="282513">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18</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18</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5</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11</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19</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16</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3990919107"/>
                  </a:ext>
                </a:extLst>
              </a:tr>
              <a:tr h="320182">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12</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8</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41</a:t>
                      </a:r>
                    </a:p>
                  </a:txBody>
                  <a:tcPr marL="7620" marR="7620" marT="7620" marB="0">
                    <a:lnL>
                      <a:noFill/>
                    </a:lnL>
                    <a:lnR>
                      <a:noFill/>
                    </a:lnR>
                    <a:lnT>
                      <a:noFill/>
                    </a:lnT>
                    <a:lnB>
                      <a:noFill/>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17</a:t>
                      </a:r>
                    </a:p>
                  </a:txBody>
                  <a:tcPr marL="7620" marR="7620" marT="7620" marB="0">
                    <a:lnL>
                      <a:noFill/>
                    </a:lnL>
                    <a:lnR>
                      <a:noFill/>
                    </a:lnR>
                    <a:lnT>
                      <a:noFill/>
                    </a:lnT>
                    <a:lnB>
                      <a:noFill/>
                    </a:lnB>
                    <a:solidFill>
                      <a:schemeClr val="bg1"/>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10</a:t>
                      </a:r>
                    </a:p>
                  </a:txBody>
                  <a:tcPr marL="7620" marR="7620" marT="7620" marB="0">
                    <a:lnL>
                      <a:noFill/>
                    </a:lnL>
                    <a:lnR>
                      <a:noFill/>
                    </a:lnR>
                    <a:lnT>
                      <a:noFill/>
                    </a:lnT>
                    <a:lnB>
                      <a:noFill/>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19</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226076876"/>
                  </a:ext>
                </a:extLst>
              </a:tr>
              <a:tr h="313702">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12</a:t>
                      </a:r>
                    </a:p>
                  </a:txBody>
                  <a:tcPr marL="7620" marR="7620" marT="7620" marB="0">
                    <a:lnL w="12700" cap="flat" cmpd="sng" algn="ctr">
                      <a:solidFill>
                        <a:schemeClr val="bg1">
                          <a:lumMod val="50000"/>
                        </a:schemeClr>
                      </a:solidFill>
                      <a:prstDash val="solid"/>
                      <a:round/>
                      <a:headEnd type="none" w="med" len="med"/>
                      <a:tailEnd type="none" w="med" len="med"/>
                    </a:lnL>
                    <a:lnR>
                      <a:noFill/>
                    </a:lnR>
                    <a:lnT>
                      <a:noFill/>
                    </a:lnT>
                    <a:lnB w="12700" cap="flat" cmpd="sng" algn="ctr">
                      <a:solidFill>
                        <a:schemeClr val="bg1">
                          <a:lumMod val="50000"/>
                        </a:schemeClr>
                      </a:solidFill>
                      <a:prstDash val="solid"/>
                      <a:round/>
                      <a:headEnd type="none" w="med" len="med"/>
                      <a:tailEnd type="none" w="med" len="med"/>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9</a:t>
                      </a:r>
                    </a:p>
                  </a:txBody>
                  <a:tcPr marL="7620" marR="7620" marT="7620" marB="0">
                    <a:lnL>
                      <a:noFill/>
                    </a:lnL>
                    <a:lnR>
                      <a:noFill/>
                    </a:lnR>
                    <a:lnT>
                      <a:noFill/>
                    </a:lnT>
                    <a:lnB w="12700" cap="flat" cmpd="sng" algn="ctr">
                      <a:solidFill>
                        <a:schemeClr val="bg1">
                          <a:lumMod val="50000"/>
                        </a:schemeClr>
                      </a:solidFill>
                      <a:prstDash val="solid"/>
                      <a:round/>
                      <a:headEnd type="none" w="med" len="med"/>
                      <a:tailEnd type="none" w="med" len="med"/>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21</a:t>
                      </a:r>
                    </a:p>
                  </a:txBody>
                  <a:tcPr marL="7620" marR="7620" marT="7620" marB="0">
                    <a:lnL>
                      <a:noFill/>
                    </a:lnL>
                    <a:lnR>
                      <a:noFill/>
                    </a:lnR>
                    <a:lnT>
                      <a:noFill/>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20</a:t>
                      </a:r>
                    </a:p>
                  </a:txBody>
                  <a:tcPr marL="7620" marR="7620" marT="7620" marB="0">
                    <a:lnL>
                      <a:noFill/>
                    </a:lnL>
                    <a:lnR>
                      <a:noFill/>
                    </a:lnR>
                    <a:lnT>
                      <a:noFill/>
                    </a:lnT>
                    <a:lnB w="12700" cap="flat" cmpd="sng" algn="ctr">
                      <a:solidFill>
                        <a:schemeClr val="bg1">
                          <a:lumMod val="50000"/>
                        </a:schemeClr>
                      </a:solidFill>
                      <a:prstDash val="solid"/>
                      <a:round/>
                      <a:headEnd type="none" w="med" len="med"/>
                      <a:tailEnd type="none" w="med" len="med"/>
                    </a:lnB>
                    <a:solidFill>
                      <a:schemeClr val="accent6"/>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10</a:t>
                      </a:r>
                    </a:p>
                  </a:txBody>
                  <a:tcPr marL="7620" marR="7620" marT="7620" marB="0">
                    <a:lnL>
                      <a:noFill/>
                    </a:lnL>
                    <a:lnR>
                      <a:noFill/>
                    </a:lnR>
                    <a:lnT>
                      <a:noFill/>
                    </a:lnT>
                    <a:lnB w="12700" cap="flat" cmpd="sng" algn="ctr">
                      <a:solidFill>
                        <a:schemeClr val="bg1">
                          <a:lumMod val="50000"/>
                        </a:schemeClr>
                      </a:solidFill>
                      <a:prstDash val="solid"/>
                      <a:round/>
                      <a:headEnd type="none" w="med" len="med"/>
                      <a:tailEnd type="none" w="med" len="med"/>
                    </a:lnB>
                    <a:solidFill>
                      <a:srgbClr val="FFB3B5"/>
                    </a:solidFill>
                  </a:tcPr>
                </a:tc>
                <a:tc>
                  <a:txBody>
                    <a:bodyPr/>
                    <a:lstStyle/>
                    <a:p>
                      <a:pPr marL="0" algn="ctr" defTabSz="914400" rtl="0" eaLnBrk="1" fontAlgn="t" latinLnBrk="0" hangingPunct="1">
                        <a:buNone/>
                      </a:pPr>
                      <a:r>
                        <a:rPr lang="en-IE" sz="1100" b="0" i="0" u="none" strike="noStrike" kern="1200" dirty="0">
                          <a:solidFill>
                            <a:srgbClr val="000000"/>
                          </a:solidFill>
                          <a:effectLst/>
                          <a:latin typeface="Barlow" panose="00000500000000000000" pitchFamily="2" charset="0"/>
                          <a:ea typeface="+mn-ea"/>
                          <a:cs typeface="+mn-cs"/>
                        </a:rPr>
                        <a:t>15</a:t>
                      </a:r>
                    </a:p>
                  </a:txBody>
                  <a:tcPr marL="7620" marR="7620" marT="7620" marB="0">
                    <a:lnL>
                      <a:noFill/>
                    </a:lnL>
                    <a:lnR w="12700" cap="flat" cmpd="sng" algn="ctr">
                      <a:solidFill>
                        <a:schemeClr val="bg1">
                          <a:lumMod val="50000"/>
                        </a:schemeClr>
                      </a:solidFill>
                      <a:prstDash val="solid"/>
                      <a:round/>
                      <a:headEnd type="none" w="med" len="med"/>
                      <a:tailEnd type="none" w="med" len="med"/>
                    </a:lnR>
                    <a:lnT>
                      <a:noFill/>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67877063"/>
                  </a:ext>
                </a:extLst>
              </a:tr>
            </a:tbl>
          </a:graphicData>
        </a:graphic>
      </p:graphicFrame>
    </p:spTree>
    <p:extLst>
      <p:ext uri="{BB962C8B-B14F-4D97-AF65-F5344CB8AC3E}">
        <p14:creationId xmlns:p14="http://schemas.microsoft.com/office/powerpoint/2010/main" val="4189269904"/>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9206-7CC3-F73E-09AD-F565FDDF6808}"/>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1CE919AD-CAA2-1EA2-D46B-18B159C94249}"/>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69831DA9-0D4E-E6BD-C3F8-55EADBC8C82D}"/>
              </a:ext>
            </a:extLst>
          </p:cNvPr>
          <p:cNvSpPr>
            <a:spLocks noGrp="1"/>
          </p:cNvSpPr>
          <p:nvPr>
            <p:ph type="title"/>
          </p:nvPr>
        </p:nvSpPr>
        <p:spPr>
          <a:xfrm>
            <a:off x="326907" y="74173"/>
            <a:ext cx="11285432" cy="715669"/>
          </a:xfrm>
        </p:spPr>
        <p:txBody>
          <a:bodyPr lIns="91440" tIns="45720" rIns="91440" bIns="45720" anchor="t">
            <a:noAutofit/>
          </a:bodyPr>
          <a:lstStyle/>
          <a:p>
            <a:r>
              <a:rPr lang="en-US" dirty="0"/>
              <a:t>How should Ireland respond in the face of reduced aid budgets elsewhere x Segments</a:t>
            </a:r>
            <a:endParaRPr lang="en-IE" dirty="0"/>
          </a:p>
        </p:txBody>
      </p:sp>
      <p:sp>
        <p:nvSpPr>
          <p:cNvPr id="5" name="Content Placeholder 4">
            <a:extLst>
              <a:ext uri="{FF2B5EF4-FFF2-40B4-BE49-F238E27FC236}">
                <a16:creationId xmlns:a16="http://schemas.microsoft.com/office/drawing/2014/main" id="{F7CF2361-920E-8FF3-47AC-C8A2FCF1014E}"/>
              </a:ext>
            </a:extLst>
          </p:cNvPr>
          <p:cNvSpPr>
            <a:spLocks noGrp="1"/>
          </p:cNvSpPr>
          <p:nvPr>
            <p:ph type="body" sz="quarter" idx="17"/>
          </p:nvPr>
        </p:nvSpPr>
        <p:spPr>
          <a:xfrm>
            <a:off x="457200" y="6139941"/>
            <a:ext cx="10122902" cy="348813"/>
          </a:xfrm>
        </p:spPr>
        <p:txBody>
          <a:bodyPr>
            <a:no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t>
            </a:r>
            <a:endParaRPr lang="en-US" sz="900" dirty="0">
              <a:latin typeface="Barlow" panose="00000500000000000000" pitchFamily="2" charset="0"/>
              <a:cs typeface="Arial" panose="020B0604020202020204" pitchFamily="34" charset="0"/>
            </a:endParaRPr>
          </a:p>
          <a:p>
            <a:pPr marL="357188" indent="-357188"/>
            <a:r>
              <a:rPr lang="en-US" sz="900" dirty="0">
                <a:latin typeface="Barlow" panose="00000500000000000000" pitchFamily="2" charset="0"/>
              </a:rPr>
              <a:t>Q4. How should Ireland respond when other countries reduce their aid budgets?</a:t>
            </a:r>
          </a:p>
        </p:txBody>
      </p:sp>
      <p:graphicFrame>
        <p:nvGraphicFramePr>
          <p:cNvPr id="2" name="Chart 1">
            <a:extLst>
              <a:ext uri="{FF2B5EF4-FFF2-40B4-BE49-F238E27FC236}">
                <a16:creationId xmlns:a16="http://schemas.microsoft.com/office/drawing/2014/main" id="{E25A2143-4593-048D-FA07-240C5D094E8B}"/>
              </a:ext>
            </a:extLst>
          </p:cNvPr>
          <p:cNvGraphicFramePr/>
          <p:nvPr>
            <p:extLst>
              <p:ext uri="{D42A27DB-BD31-4B8C-83A1-F6EECF244321}">
                <p14:modId xmlns:p14="http://schemas.microsoft.com/office/powerpoint/2010/main" val="598354964"/>
              </p:ext>
            </p:extLst>
          </p:nvPr>
        </p:nvGraphicFramePr>
        <p:xfrm>
          <a:off x="3363796" y="2246538"/>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3DFE29D8-3B17-8EC0-4A14-4D10460604E1}"/>
              </a:ext>
            </a:extLst>
          </p:cNvPr>
          <p:cNvGraphicFramePr>
            <a:graphicFrameLocks noGrp="1"/>
          </p:cNvGraphicFramePr>
          <p:nvPr>
            <p:extLst>
              <p:ext uri="{D42A27DB-BD31-4B8C-83A1-F6EECF244321}">
                <p14:modId xmlns:p14="http://schemas.microsoft.com/office/powerpoint/2010/main" val="1374492757"/>
              </p:ext>
            </p:extLst>
          </p:nvPr>
        </p:nvGraphicFramePr>
        <p:xfrm>
          <a:off x="1231221" y="2339794"/>
          <a:ext cx="2132575" cy="2664499"/>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475834">
                <a:tc>
                  <a:txBody>
                    <a:bodyPr/>
                    <a:lstStyle/>
                    <a:p>
                      <a:pPr algn="r" fontAlgn="t"/>
                      <a:r>
                        <a:rPr lang="en-IE" sz="1200" b="0" i="0" u="none" strike="noStrike" dirty="0">
                          <a:solidFill>
                            <a:schemeClr val="tx1"/>
                          </a:solidFill>
                          <a:effectLst/>
                          <a:latin typeface="+mn-lt"/>
                        </a:rPr>
                        <a:t>Increase our contribution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394233">
                <a:tc>
                  <a:txBody>
                    <a:bodyPr/>
                    <a:lstStyle/>
                    <a:p>
                      <a:pPr algn="r" fontAlgn="t"/>
                      <a:r>
                        <a:rPr lang="en-IE" sz="1200" b="0" i="0" u="none" strike="noStrike" dirty="0">
                          <a:solidFill>
                            <a:schemeClr val="tx1"/>
                          </a:solidFill>
                          <a:effectLst/>
                          <a:latin typeface="+mn-lt"/>
                        </a:rPr>
                        <a:t>Maintain current levels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579422">
                <a:tc>
                  <a:txBody>
                    <a:bodyPr/>
                    <a:lstStyle/>
                    <a:p>
                      <a:pPr algn="r" fontAlgn="t"/>
                      <a:r>
                        <a:rPr lang="en-IE" sz="1200" b="0" i="0" u="none" strike="noStrike" dirty="0">
                          <a:solidFill>
                            <a:schemeClr val="tx1"/>
                          </a:solidFill>
                          <a:effectLst/>
                          <a:latin typeface="+mn-lt"/>
                        </a:rPr>
                        <a:t>Reduce our aid in line with others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215010">
                <a:tc>
                  <a:txBody>
                    <a:bodyPr/>
                    <a:lstStyle/>
                    <a:p>
                      <a:pPr algn="r" fontAlgn="t"/>
                      <a:r>
                        <a:rPr lang="en-US" sz="1200" b="0" i="0" u="none" strike="noStrike" dirty="0">
                          <a:solidFill>
                            <a:schemeClr val="tx1"/>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12" name="Table 11">
            <a:extLst>
              <a:ext uri="{FF2B5EF4-FFF2-40B4-BE49-F238E27FC236}">
                <a16:creationId xmlns:a16="http://schemas.microsoft.com/office/drawing/2014/main" id="{4653D9AA-913F-794D-89B4-DEF32940C79B}"/>
              </a:ext>
            </a:extLst>
          </p:cNvPr>
          <p:cNvGraphicFramePr>
            <a:graphicFrameLocks noGrp="1"/>
          </p:cNvGraphicFramePr>
          <p:nvPr/>
        </p:nvGraphicFramePr>
        <p:xfrm>
          <a:off x="3268809" y="1804318"/>
          <a:ext cx="7380201"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 </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dirty="0">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grpSp>
        <p:nvGrpSpPr>
          <p:cNvPr id="22" name="Group 21">
            <a:extLst>
              <a:ext uri="{FF2B5EF4-FFF2-40B4-BE49-F238E27FC236}">
                <a16:creationId xmlns:a16="http://schemas.microsoft.com/office/drawing/2014/main" id="{A5771794-7F0D-84AB-3DCC-A7DDA4438ED1}"/>
              </a:ext>
            </a:extLst>
          </p:cNvPr>
          <p:cNvGrpSpPr/>
          <p:nvPr/>
        </p:nvGrpSpPr>
        <p:grpSpPr>
          <a:xfrm>
            <a:off x="9832768" y="5736473"/>
            <a:ext cx="2359232" cy="449281"/>
            <a:chOff x="9641528" y="676064"/>
            <a:chExt cx="2436173" cy="586011"/>
          </a:xfrm>
        </p:grpSpPr>
        <p:sp>
          <p:nvSpPr>
            <p:cNvPr id="23" name="Rectangle 22">
              <a:extLst>
                <a:ext uri="{FF2B5EF4-FFF2-40B4-BE49-F238E27FC236}">
                  <a16:creationId xmlns:a16="http://schemas.microsoft.com/office/drawing/2014/main" id="{1066AAE4-11AD-D778-66B2-FB7B62870A7F}"/>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1CDAAB87-1918-B99B-A36E-1925432F1360}"/>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E4E4193F-A3CB-A022-58CE-CC140B9D02EE}"/>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F656161E-B4E6-4B30-85E3-054097DA1755}"/>
                </a:ext>
              </a:extLst>
            </p:cNvPr>
            <p:cNvSpPr txBox="1"/>
            <p:nvPr/>
          </p:nvSpPr>
          <p:spPr>
            <a:xfrm>
              <a:off x="10026209" y="920849"/>
              <a:ext cx="2032991" cy="341226"/>
            </a:xfrm>
            <a:prstGeom prst="rect">
              <a:avLst/>
            </a:prstGeom>
            <a:noFill/>
          </p:spPr>
          <p:txBody>
            <a:bodyPr wrap="square" rtlCol="0">
              <a:spAutoFit/>
            </a:bodyPr>
            <a:lstStyle/>
            <a:p>
              <a:r>
                <a:rPr lang="en-IE" sz="1050" dirty="0">
                  <a:solidFill>
                    <a:schemeClr val="tx1">
                      <a:lumMod val="65000"/>
                      <a:lumOff val="35000"/>
                    </a:schemeClr>
                  </a:solidFill>
                </a:rPr>
                <a:t>Statistically lower than total</a:t>
              </a:r>
            </a:p>
          </p:txBody>
        </p:sp>
      </p:grpSp>
      <p:sp>
        <p:nvSpPr>
          <p:cNvPr id="3" name="Oval 2">
            <a:extLst>
              <a:ext uri="{FF2B5EF4-FFF2-40B4-BE49-F238E27FC236}">
                <a16:creationId xmlns:a16="http://schemas.microsoft.com/office/drawing/2014/main" id="{B87B9AF8-DF66-1653-A260-01DD95F74625}"/>
              </a:ext>
            </a:extLst>
          </p:cNvPr>
          <p:cNvSpPr/>
          <p:nvPr/>
        </p:nvSpPr>
        <p:spPr>
          <a:xfrm rot="943940">
            <a:off x="5367044" y="2579063"/>
            <a:ext cx="1565118" cy="413522"/>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0" name="Oval 9">
            <a:extLst>
              <a:ext uri="{FF2B5EF4-FFF2-40B4-BE49-F238E27FC236}">
                <a16:creationId xmlns:a16="http://schemas.microsoft.com/office/drawing/2014/main" id="{824CFE45-CBF1-637C-17D3-2A09EE01E1F1}"/>
              </a:ext>
            </a:extLst>
          </p:cNvPr>
          <p:cNvSpPr/>
          <p:nvPr/>
        </p:nvSpPr>
        <p:spPr>
          <a:xfrm>
            <a:off x="7059672" y="2296330"/>
            <a:ext cx="828675" cy="529570"/>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3" name="Text Placeholder 3">
            <a:extLst>
              <a:ext uri="{FF2B5EF4-FFF2-40B4-BE49-F238E27FC236}">
                <a16:creationId xmlns:a16="http://schemas.microsoft.com/office/drawing/2014/main" id="{13256168-3BBD-2BEB-EAC5-D7B61BC3FBE9}"/>
              </a:ext>
            </a:extLst>
          </p:cNvPr>
          <p:cNvSpPr>
            <a:spLocks noGrp="1"/>
          </p:cNvSpPr>
          <p:nvPr>
            <p:ph type="body" sz="quarter" idx="15"/>
          </p:nvPr>
        </p:nvSpPr>
        <p:spPr>
          <a:xfrm>
            <a:off x="362282" y="836056"/>
            <a:ext cx="11311998" cy="536998"/>
          </a:xfrm>
        </p:spPr>
        <p:txBody>
          <a:bodyPr>
            <a:normAutofit fontScale="92500" lnSpcReduction="20000"/>
          </a:bodyPr>
          <a:lstStyle/>
          <a:p>
            <a:r>
              <a:rPr lang="en-IE" sz="1400" b="1" dirty="0"/>
              <a:t>There is strong appetite to either maintain or increase ou</a:t>
            </a:r>
            <a:r>
              <a:rPr lang="en-IE" sz="1400" dirty="0"/>
              <a:t>r contributions to overseas aid. Community champions show more appetite for increasing our contribution, while disengaged show minimal appetite – indeed 3 in 5 would like to see our contributions reduced. This mirrors their view that other countries generally do not have a responsibility to replace the lost funding from the USA. </a:t>
            </a:r>
          </a:p>
        </p:txBody>
      </p:sp>
      <p:sp>
        <p:nvSpPr>
          <p:cNvPr id="6" name="Oval 5">
            <a:extLst>
              <a:ext uri="{FF2B5EF4-FFF2-40B4-BE49-F238E27FC236}">
                <a16:creationId xmlns:a16="http://schemas.microsoft.com/office/drawing/2014/main" id="{F03FFC02-23DD-0779-E076-3CD06D79C75B}"/>
              </a:ext>
            </a:extLst>
          </p:cNvPr>
          <p:cNvSpPr/>
          <p:nvPr/>
        </p:nvSpPr>
        <p:spPr>
          <a:xfrm>
            <a:off x="8971984" y="2561115"/>
            <a:ext cx="751438" cy="354101"/>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8" name="Oval 7">
            <a:extLst>
              <a:ext uri="{FF2B5EF4-FFF2-40B4-BE49-F238E27FC236}">
                <a16:creationId xmlns:a16="http://schemas.microsoft.com/office/drawing/2014/main" id="{2FF4E08C-198C-5F09-365C-2558EF20AEEA}"/>
              </a:ext>
            </a:extLst>
          </p:cNvPr>
          <p:cNvSpPr/>
          <p:nvPr/>
        </p:nvSpPr>
        <p:spPr>
          <a:xfrm>
            <a:off x="9897572" y="3418879"/>
            <a:ext cx="751438" cy="354101"/>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4" name="Oval 13">
            <a:extLst>
              <a:ext uri="{FF2B5EF4-FFF2-40B4-BE49-F238E27FC236}">
                <a16:creationId xmlns:a16="http://schemas.microsoft.com/office/drawing/2014/main" id="{1D9FC366-3F07-769F-B89B-2112C360019E}"/>
              </a:ext>
            </a:extLst>
          </p:cNvPr>
          <p:cNvSpPr/>
          <p:nvPr/>
        </p:nvSpPr>
        <p:spPr>
          <a:xfrm>
            <a:off x="7136909" y="3717374"/>
            <a:ext cx="751438" cy="354101"/>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5" name="Oval 14">
            <a:extLst>
              <a:ext uri="{FF2B5EF4-FFF2-40B4-BE49-F238E27FC236}">
                <a16:creationId xmlns:a16="http://schemas.microsoft.com/office/drawing/2014/main" id="{4FF98BFB-20D9-313B-1E3A-4390E3E67DAB}"/>
              </a:ext>
            </a:extLst>
          </p:cNvPr>
          <p:cNvSpPr/>
          <p:nvPr/>
        </p:nvSpPr>
        <p:spPr>
          <a:xfrm>
            <a:off x="9081329" y="4492554"/>
            <a:ext cx="1674219" cy="354101"/>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6" name="Oval 15">
            <a:extLst>
              <a:ext uri="{FF2B5EF4-FFF2-40B4-BE49-F238E27FC236}">
                <a16:creationId xmlns:a16="http://schemas.microsoft.com/office/drawing/2014/main" id="{56833E9D-1068-E0D3-10D5-C92394CB4FED}"/>
              </a:ext>
            </a:extLst>
          </p:cNvPr>
          <p:cNvSpPr/>
          <p:nvPr/>
        </p:nvSpPr>
        <p:spPr>
          <a:xfrm>
            <a:off x="5266843" y="4415143"/>
            <a:ext cx="751438" cy="354101"/>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7" name="Oval 16">
            <a:extLst>
              <a:ext uri="{FF2B5EF4-FFF2-40B4-BE49-F238E27FC236}">
                <a16:creationId xmlns:a16="http://schemas.microsoft.com/office/drawing/2014/main" id="{793C2A3C-7EFC-B5FB-1851-3ACD988E0037}"/>
              </a:ext>
            </a:extLst>
          </p:cNvPr>
          <p:cNvSpPr/>
          <p:nvPr/>
        </p:nvSpPr>
        <p:spPr>
          <a:xfrm>
            <a:off x="6207471" y="4813134"/>
            <a:ext cx="751438" cy="354101"/>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3753483956"/>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E1037E-2679-444A-3CED-86C0D8C5EB9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BEE7E1-84BF-F3BF-87EB-E5F860DC89BF}"/>
              </a:ext>
            </a:extLst>
          </p:cNvPr>
          <p:cNvSpPr>
            <a:spLocks noGrp="1"/>
          </p:cNvSpPr>
          <p:nvPr>
            <p:ph type="title"/>
          </p:nvPr>
        </p:nvSpPr>
        <p:spPr>
          <a:xfrm>
            <a:off x="623918" y="251755"/>
            <a:ext cx="11299088" cy="466941"/>
          </a:xfrm>
        </p:spPr>
        <p:txBody>
          <a:bodyPr/>
          <a:lstStyle/>
          <a:p>
            <a:r>
              <a:rPr lang="en-GB" sz="2200" dirty="0"/>
              <a:t>Views on the impact of Overseas Development Aid on peace and stability in developing countries</a:t>
            </a:r>
          </a:p>
        </p:txBody>
      </p:sp>
      <p:sp>
        <p:nvSpPr>
          <p:cNvPr id="5" name="TextBox 4">
            <a:extLst>
              <a:ext uri="{FF2B5EF4-FFF2-40B4-BE49-F238E27FC236}">
                <a16:creationId xmlns:a16="http://schemas.microsoft.com/office/drawing/2014/main" id="{B97C18E7-474D-10F1-FA6C-50B9642B33CE}"/>
              </a:ext>
            </a:extLst>
          </p:cNvPr>
          <p:cNvSpPr txBox="1"/>
          <p:nvPr/>
        </p:nvSpPr>
        <p:spPr>
          <a:xfrm>
            <a:off x="446456" y="6005992"/>
            <a:ext cx="11299088" cy="348813"/>
          </a:xfrm>
          <a:prstGeom prst="rect">
            <a:avLst/>
          </a:prstGeom>
          <a:noFill/>
        </p:spPr>
        <p:txBody>
          <a:bodyPr wrap="square" lIns="0" tIns="0" rIns="0" bIns="0" rtlCol="0" anchor="b">
            <a:spAutoFit/>
          </a:bodyPr>
          <a:lstStyle/>
          <a:p>
            <a:pPr>
              <a:lnSpc>
                <a:spcPct val="120000"/>
              </a:lnSpc>
            </a:pPr>
            <a:r>
              <a:rPr lang="en-GB" sz="1000" dirty="0">
                <a:solidFill>
                  <a:schemeClr val="bg1"/>
                </a:solidFill>
              </a:rPr>
              <a:t>Base: </a:t>
            </a:r>
            <a:r>
              <a:rPr lang="en-US" sz="1000" dirty="0">
                <a:solidFill>
                  <a:schemeClr val="bg1"/>
                </a:solidFill>
              </a:rPr>
              <a:t>Sample Split n- 1,001 (each)</a:t>
            </a:r>
            <a:br>
              <a:rPr lang="en-GB" sz="1000" dirty="0">
                <a:solidFill>
                  <a:schemeClr val="bg1"/>
                </a:solidFill>
              </a:rPr>
            </a:br>
            <a:r>
              <a:rPr lang="en-US" sz="1000" dirty="0">
                <a:solidFill>
                  <a:schemeClr val="bg1"/>
                </a:solidFill>
              </a:rPr>
              <a:t>Q5. To what extent do you agree or disagree with the following statement</a:t>
            </a:r>
          </a:p>
        </p:txBody>
      </p:sp>
      <p:graphicFrame>
        <p:nvGraphicFramePr>
          <p:cNvPr id="2" name="Chart 43">
            <a:extLst>
              <a:ext uri="{FF2B5EF4-FFF2-40B4-BE49-F238E27FC236}">
                <a16:creationId xmlns:a16="http://schemas.microsoft.com/office/drawing/2014/main" id="{52EA00B1-E7E8-5C7B-DD7B-2F5F7D06E2B3}"/>
              </a:ext>
            </a:extLst>
          </p:cNvPr>
          <p:cNvGraphicFramePr>
            <a:graphicFrameLocks/>
          </p:cNvGraphicFramePr>
          <p:nvPr>
            <p:custDataLst>
              <p:tags r:id="rId1"/>
            </p:custDataLst>
            <p:extLst>
              <p:ext uri="{D42A27DB-BD31-4B8C-83A1-F6EECF244321}">
                <p14:modId xmlns:p14="http://schemas.microsoft.com/office/powerpoint/2010/main" val="1743811017"/>
              </p:ext>
            </p:extLst>
          </p:nvPr>
        </p:nvGraphicFramePr>
        <p:xfrm>
          <a:off x="1368088" y="1866244"/>
          <a:ext cx="9455824" cy="3848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51145361-F403-D170-ACD8-576B2FB418A3}"/>
              </a:ext>
            </a:extLst>
          </p:cNvPr>
          <p:cNvGraphicFramePr>
            <a:graphicFrameLocks noGrp="1"/>
          </p:cNvGraphicFramePr>
          <p:nvPr>
            <p:extLst>
              <p:ext uri="{D42A27DB-BD31-4B8C-83A1-F6EECF244321}">
                <p14:modId xmlns:p14="http://schemas.microsoft.com/office/powerpoint/2010/main" val="2827959280"/>
              </p:ext>
            </p:extLst>
          </p:nvPr>
        </p:nvGraphicFramePr>
        <p:xfrm>
          <a:off x="732693" y="1801893"/>
          <a:ext cx="2087547" cy="3417659"/>
        </p:xfrm>
        <a:graphic>
          <a:graphicData uri="http://schemas.openxmlformats.org/drawingml/2006/table">
            <a:tbl>
              <a:tblPr>
                <a:tableStyleId>{5C22544A-7EE6-4342-B048-85BDC9FD1C3A}</a:tableStyleId>
              </a:tblPr>
              <a:tblGrid>
                <a:gridCol w="2087547">
                  <a:extLst>
                    <a:ext uri="{9D8B030D-6E8A-4147-A177-3AD203B41FA5}">
                      <a16:colId xmlns:a16="http://schemas.microsoft.com/office/drawing/2014/main" val="4018682555"/>
                    </a:ext>
                  </a:extLst>
                </a:gridCol>
              </a:tblGrid>
              <a:tr h="1143376">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Strongly 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318055"/>
                  </a:ext>
                </a:extLst>
              </a:tr>
              <a:tr h="1231271">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1011299"/>
                  </a:ext>
                </a:extLst>
              </a:tr>
              <a:tr h="570369">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5880030"/>
                  </a:ext>
                </a:extLst>
              </a:tr>
              <a:tr h="166255">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Strongly disagree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606508"/>
                  </a:ext>
                </a:extLst>
              </a:tr>
              <a:tr h="280238">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6520814"/>
                  </a:ext>
                </a:extLst>
              </a:tr>
            </a:tbl>
          </a:graphicData>
        </a:graphic>
      </p:graphicFrame>
      <p:sp>
        <p:nvSpPr>
          <p:cNvPr id="8" name="TextBox 7">
            <a:extLst>
              <a:ext uri="{FF2B5EF4-FFF2-40B4-BE49-F238E27FC236}">
                <a16:creationId xmlns:a16="http://schemas.microsoft.com/office/drawing/2014/main" id="{C69FC656-FC3E-992B-D702-ED9725CB9173}"/>
              </a:ext>
            </a:extLst>
          </p:cNvPr>
          <p:cNvSpPr txBox="1"/>
          <p:nvPr/>
        </p:nvSpPr>
        <p:spPr>
          <a:xfrm>
            <a:off x="623918" y="666648"/>
            <a:ext cx="11121626" cy="738664"/>
          </a:xfrm>
          <a:prstGeom prst="rect">
            <a:avLst/>
          </a:prstGeom>
          <a:noFill/>
        </p:spPr>
        <p:txBody>
          <a:bodyPr wrap="square">
            <a:spAutoFit/>
          </a:bodyPr>
          <a:lstStyle/>
          <a:p>
            <a:r>
              <a:rPr lang="en-US" sz="1400" b="1" dirty="0">
                <a:solidFill>
                  <a:schemeClr val="accent6"/>
                </a:solidFill>
              </a:rPr>
              <a:t>Similar levels of agreement when considering the impact of overseas development aid, whether this is specific to Ireland or rich countries generally. However, there is a varied view across age ranges, with younger cohorts viewing Ireland’s contribution as more significant, while older cohorts view rich countries’ as more impactful. </a:t>
            </a:r>
          </a:p>
        </p:txBody>
      </p:sp>
      <p:sp>
        <p:nvSpPr>
          <p:cNvPr id="11" name="TextBox 10">
            <a:extLst>
              <a:ext uri="{FF2B5EF4-FFF2-40B4-BE49-F238E27FC236}">
                <a16:creationId xmlns:a16="http://schemas.microsoft.com/office/drawing/2014/main" id="{09E9D45C-76D7-2D77-E03A-26985E5BA7C4}"/>
              </a:ext>
            </a:extLst>
          </p:cNvPr>
          <p:cNvSpPr txBox="1"/>
          <p:nvPr/>
        </p:nvSpPr>
        <p:spPr>
          <a:xfrm>
            <a:off x="1923027" y="1390247"/>
            <a:ext cx="3759229" cy="600164"/>
          </a:xfrm>
          <a:prstGeom prst="rect">
            <a:avLst/>
          </a:prstGeom>
          <a:noFill/>
        </p:spPr>
        <p:txBody>
          <a:bodyPr wrap="square" rtlCol="0">
            <a:spAutoFit/>
          </a:bodyPr>
          <a:lstStyle/>
          <a:p>
            <a:pPr algn="ctr" defTabSz="472171"/>
            <a:r>
              <a:rPr lang="en-US" sz="1100" b="1" dirty="0">
                <a:solidFill>
                  <a:schemeClr val="bg1"/>
                </a:solidFill>
                <a:latin typeface="Barlow" panose="00000500000000000000" pitchFamily="2" charset="0"/>
                <a:cs typeface="Arial" charset="0"/>
              </a:rPr>
              <a:t>“</a:t>
            </a:r>
            <a:r>
              <a:rPr lang="en-US" sz="1100" b="1" u="sng" dirty="0">
                <a:solidFill>
                  <a:schemeClr val="bg1"/>
                </a:solidFill>
                <a:latin typeface="Barlow" panose="00000500000000000000" pitchFamily="2" charset="0"/>
                <a:cs typeface="Arial" charset="0"/>
              </a:rPr>
              <a:t>Rich countries' </a:t>
            </a:r>
            <a:r>
              <a:rPr lang="en-US" sz="1100" b="1" dirty="0">
                <a:solidFill>
                  <a:schemeClr val="bg1"/>
                </a:solidFill>
                <a:latin typeface="Barlow" panose="00000500000000000000" pitchFamily="2" charset="0"/>
                <a:cs typeface="Arial" charset="0"/>
              </a:rPr>
              <a:t>Overseas Development Aid can contribute to peace and stability in developing countries”</a:t>
            </a:r>
          </a:p>
          <a:p>
            <a:pPr algn="ctr" defTabSz="472171"/>
            <a:r>
              <a:rPr lang="en-US" sz="1100" b="1" dirty="0">
                <a:solidFill>
                  <a:schemeClr val="bg1"/>
                </a:solidFill>
                <a:latin typeface="Barlow" panose="00000500000000000000" pitchFamily="2" charset="0"/>
                <a:cs typeface="Arial" charset="0"/>
              </a:rPr>
              <a:t>%</a:t>
            </a:r>
            <a:endParaRPr lang="en-IE" sz="1100" b="1" dirty="0">
              <a:solidFill>
                <a:schemeClr val="bg1"/>
              </a:solidFill>
              <a:latin typeface="Barlow" panose="00000500000000000000" pitchFamily="2" charset="0"/>
              <a:cs typeface="Arial" charset="0"/>
            </a:endParaRPr>
          </a:p>
        </p:txBody>
      </p:sp>
      <p:sp>
        <p:nvSpPr>
          <p:cNvPr id="16" name="TextBox 15">
            <a:extLst>
              <a:ext uri="{FF2B5EF4-FFF2-40B4-BE49-F238E27FC236}">
                <a16:creationId xmlns:a16="http://schemas.microsoft.com/office/drawing/2014/main" id="{08F9BFD5-A67A-FCBA-4274-02F6895CFAB0}"/>
              </a:ext>
            </a:extLst>
          </p:cNvPr>
          <p:cNvSpPr txBox="1"/>
          <p:nvPr/>
        </p:nvSpPr>
        <p:spPr>
          <a:xfrm>
            <a:off x="5149165" y="4488944"/>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18%</a:t>
            </a:r>
            <a:endParaRPr lang="en-IE" sz="1600" dirty="0">
              <a:solidFill>
                <a:schemeClr val="bg1"/>
              </a:solidFill>
            </a:endParaRPr>
          </a:p>
        </p:txBody>
      </p:sp>
      <p:sp>
        <p:nvSpPr>
          <p:cNvPr id="17" name="TextBox 16">
            <a:extLst>
              <a:ext uri="{FF2B5EF4-FFF2-40B4-BE49-F238E27FC236}">
                <a16:creationId xmlns:a16="http://schemas.microsoft.com/office/drawing/2014/main" id="{DFEE155B-CEA1-3060-C5D0-EDC35D1C8F5C}"/>
              </a:ext>
            </a:extLst>
          </p:cNvPr>
          <p:cNvSpPr txBox="1"/>
          <p:nvPr/>
        </p:nvSpPr>
        <p:spPr>
          <a:xfrm>
            <a:off x="5109724" y="2774429"/>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66%</a:t>
            </a:r>
            <a:endParaRPr lang="en-IE" sz="1600" dirty="0">
              <a:solidFill>
                <a:schemeClr val="bg1"/>
              </a:solidFill>
            </a:endParaRPr>
          </a:p>
        </p:txBody>
      </p:sp>
      <p:sp>
        <p:nvSpPr>
          <p:cNvPr id="18" name="Right Brace 17">
            <a:extLst>
              <a:ext uri="{FF2B5EF4-FFF2-40B4-BE49-F238E27FC236}">
                <a16:creationId xmlns:a16="http://schemas.microsoft.com/office/drawing/2014/main" id="{91D9C1F4-DD83-3A08-88F6-36BC15261357}"/>
              </a:ext>
            </a:extLst>
          </p:cNvPr>
          <p:cNvSpPr/>
          <p:nvPr/>
        </p:nvSpPr>
        <p:spPr>
          <a:xfrm>
            <a:off x="4798712" y="2114333"/>
            <a:ext cx="267855" cy="15736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9" name="Right Brace 18">
            <a:extLst>
              <a:ext uri="{FF2B5EF4-FFF2-40B4-BE49-F238E27FC236}">
                <a16:creationId xmlns:a16="http://schemas.microsoft.com/office/drawing/2014/main" id="{1E14E29E-D8D5-EF6A-7C94-03FA0D9A0889}"/>
              </a:ext>
            </a:extLst>
          </p:cNvPr>
          <p:cNvSpPr/>
          <p:nvPr/>
        </p:nvSpPr>
        <p:spPr>
          <a:xfrm>
            <a:off x="4834540" y="4436196"/>
            <a:ext cx="98099" cy="42224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Right Brace 3">
            <a:extLst>
              <a:ext uri="{FF2B5EF4-FFF2-40B4-BE49-F238E27FC236}">
                <a16:creationId xmlns:a16="http://schemas.microsoft.com/office/drawing/2014/main" id="{89C49195-32C6-E763-AA1C-462DDDBEEC49}"/>
              </a:ext>
            </a:extLst>
          </p:cNvPr>
          <p:cNvSpPr/>
          <p:nvPr/>
        </p:nvSpPr>
        <p:spPr>
          <a:xfrm>
            <a:off x="9348682" y="2092009"/>
            <a:ext cx="267855" cy="15736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Right Brace 6">
            <a:extLst>
              <a:ext uri="{FF2B5EF4-FFF2-40B4-BE49-F238E27FC236}">
                <a16:creationId xmlns:a16="http://schemas.microsoft.com/office/drawing/2014/main" id="{305A9139-951A-9393-E9B7-61AE2A342EA9}"/>
              </a:ext>
            </a:extLst>
          </p:cNvPr>
          <p:cNvSpPr/>
          <p:nvPr/>
        </p:nvSpPr>
        <p:spPr>
          <a:xfrm>
            <a:off x="9433559" y="4339807"/>
            <a:ext cx="98099" cy="605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 name="TextBox 9">
            <a:extLst>
              <a:ext uri="{FF2B5EF4-FFF2-40B4-BE49-F238E27FC236}">
                <a16:creationId xmlns:a16="http://schemas.microsoft.com/office/drawing/2014/main" id="{5519BAE0-8B25-0170-5A64-C05487B49A2F}"/>
              </a:ext>
            </a:extLst>
          </p:cNvPr>
          <p:cNvSpPr txBox="1"/>
          <p:nvPr/>
        </p:nvSpPr>
        <p:spPr>
          <a:xfrm>
            <a:off x="9626846" y="4516053"/>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24%</a:t>
            </a:r>
            <a:endParaRPr lang="en-IE" sz="1600" dirty="0">
              <a:solidFill>
                <a:schemeClr val="bg1"/>
              </a:solidFill>
            </a:endParaRPr>
          </a:p>
        </p:txBody>
      </p:sp>
      <p:sp>
        <p:nvSpPr>
          <p:cNvPr id="12" name="TextBox 11">
            <a:extLst>
              <a:ext uri="{FF2B5EF4-FFF2-40B4-BE49-F238E27FC236}">
                <a16:creationId xmlns:a16="http://schemas.microsoft.com/office/drawing/2014/main" id="{9C772FFA-3447-9E53-C12B-FAB17E422C25}"/>
              </a:ext>
            </a:extLst>
          </p:cNvPr>
          <p:cNvSpPr txBox="1"/>
          <p:nvPr/>
        </p:nvSpPr>
        <p:spPr>
          <a:xfrm>
            <a:off x="9669285" y="2752916"/>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63%</a:t>
            </a:r>
            <a:endParaRPr lang="en-IE" sz="1600" dirty="0">
              <a:solidFill>
                <a:schemeClr val="bg1"/>
              </a:solidFill>
            </a:endParaRPr>
          </a:p>
        </p:txBody>
      </p:sp>
      <p:sp>
        <p:nvSpPr>
          <p:cNvPr id="13" name="TextBox 12">
            <a:extLst>
              <a:ext uri="{FF2B5EF4-FFF2-40B4-BE49-F238E27FC236}">
                <a16:creationId xmlns:a16="http://schemas.microsoft.com/office/drawing/2014/main" id="{2E97A0F1-2B91-8805-16EF-EB2722D59849}"/>
              </a:ext>
            </a:extLst>
          </p:cNvPr>
          <p:cNvSpPr txBox="1"/>
          <p:nvPr/>
        </p:nvSpPr>
        <p:spPr>
          <a:xfrm>
            <a:off x="6753194" y="1382721"/>
            <a:ext cx="3481589" cy="600164"/>
          </a:xfrm>
          <a:prstGeom prst="rect">
            <a:avLst/>
          </a:prstGeom>
          <a:noFill/>
        </p:spPr>
        <p:txBody>
          <a:bodyPr wrap="square" rtlCol="0">
            <a:spAutoFit/>
          </a:bodyPr>
          <a:lstStyle/>
          <a:p>
            <a:pPr algn="ctr" defTabSz="472171"/>
            <a:r>
              <a:rPr lang="en-US" sz="1100" b="1" dirty="0">
                <a:solidFill>
                  <a:schemeClr val="bg1"/>
                </a:solidFill>
                <a:latin typeface="Barlow" panose="00000500000000000000" pitchFamily="2" charset="0"/>
                <a:cs typeface="Arial" charset="0"/>
              </a:rPr>
              <a:t>“</a:t>
            </a:r>
            <a:r>
              <a:rPr lang="en-US" sz="1100" b="1" u="sng" dirty="0">
                <a:solidFill>
                  <a:schemeClr val="bg1"/>
                </a:solidFill>
                <a:latin typeface="Barlow" panose="00000500000000000000" pitchFamily="2" charset="0"/>
                <a:cs typeface="Arial" charset="0"/>
              </a:rPr>
              <a:t>Ireland's</a:t>
            </a:r>
            <a:r>
              <a:rPr lang="en-US" sz="1100" b="1" dirty="0">
                <a:solidFill>
                  <a:schemeClr val="bg1"/>
                </a:solidFill>
                <a:latin typeface="Barlow" panose="00000500000000000000" pitchFamily="2" charset="0"/>
                <a:cs typeface="Arial" charset="0"/>
              </a:rPr>
              <a:t> Overseas Development Aid can contribute to peace and stability in developing countries”</a:t>
            </a:r>
          </a:p>
          <a:p>
            <a:pPr algn="ctr" defTabSz="472171"/>
            <a:r>
              <a:rPr lang="en-US" sz="1100" b="1" dirty="0">
                <a:solidFill>
                  <a:schemeClr val="bg1"/>
                </a:solidFill>
                <a:latin typeface="Barlow" panose="00000500000000000000" pitchFamily="2" charset="0"/>
                <a:cs typeface="Arial" charset="0"/>
              </a:rPr>
              <a:t>%</a:t>
            </a:r>
            <a:endParaRPr lang="en-IE" sz="1100" b="1" dirty="0">
              <a:solidFill>
                <a:schemeClr val="bg1"/>
              </a:solidFill>
              <a:latin typeface="Barlow" panose="00000500000000000000" pitchFamily="2" charset="0"/>
              <a:cs typeface="Arial" charset="0"/>
            </a:endParaRPr>
          </a:p>
        </p:txBody>
      </p:sp>
      <p:sp>
        <p:nvSpPr>
          <p:cNvPr id="14" name="Rectangle: Rounded Corners 13">
            <a:extLst>
              <a:ext uri="{FF2B5EF4-FFF2-40B4-BE49-F238E27FC236}">
                <a16:creationId xmlns:a16="http://schemas.microsoft.com/office/drawing/2014/main" id="{5F0019E3-1551-36DD-61D0-FDCDADD51318}"/>
              </a:ext>
            </a:extLst>
          </p:cNvPr>
          <p:cNvSpPr/>
          <p:nvPr/>
        </p:nvSpPr>
        <p:spPr>
          <a:xfrm>
            <a:off x="5701962" y="2259128"/>
            <a:ext cx="1720667" cy="13388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+65s: 80%</a:t>
            </a:r>
          </a:p>
          <a:p>
            <a:r>
              <a:rPr lang="en-US" sz="1050" dirty="0">
                <a:solidFill>
                  <a:schemeClr val="bg1"/>
                </a:solidFill>
              </a:rPr>
              <a:t>Community champions: 88%</a:t>
            </a:r>
          </a:p>
          <a:p>
            <a:r>
              <a:rPr lang="en-US" sz="1050" dirty="0">
                <a:solidFill>
                  <a:schemeClr val="bg1"/>
                </a:solidFill>
              </a:rPr>
              <a:t>Global citizens: 79%</a:t>
            </a:r>
          </a:p>
          <a:p>
            <a:r>
              <a:rPr lang="en-US" sz="1050" dirty="0">
                <a:solidFill>
                  <a:schemeClr val="bg1"/>
                </a:solidFill>
              </a:rPr>
              <a:t>Multilateralists: 76%</a:t>
            </a:r>
          </a:p>
        </p:txBody>
      </p:sp>
      <p:sp>
        <p:nvSpPr>
          <p:cNvPr id="15" name="Arrow: Right 14">
            <a:extLst>
              <a:ext uri="{FF2B5EF4-FFF2-40B4-BE49-F238E27FC236}">
                <a16:creationId xmlns:a16="http://schemas.microsoft.com/office/drawing/2014/main" id="{39EEC194-720C-643A-F2A6-B813E5F220FE}"/>
              </a:ext>
            </a:extLst>
          </p:cNvPr>
          <p:cNvSpPr/>
          <p:nvPr/>
        </p:nvSpPr>
        <p:spPr>
          <a:xfrm>
            <a:off x="5513950" y="2854000"/>
            <a:ext cx="144855" cy="149056"/>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0" name="Rectangle: Rounded Corners 19">
            <a:extLst>
              <a:ext uri="{FF2B5EF4-FFF2-40B4-BE49-F238E27FC236}">
                <a16:creationId xmlns:a16="http://schemas.microsoft.com/office/drawing/2014/main" id="{A8BBF231-C6CB-97B4-B888-1E64481B6B01}"/>
              </a:ext>
            </a:extLst>
          </p:cNvPr>
          <p:cNvSpPr/>
          <p:nvPr/>
        </p:nvSpPr>
        <p:spPr>
          <a:xfrm>
            <a:off x="10281276" y="2209438"/>
            <a:ext cx="1720667" cy="13388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-24s: 78%</a:t>
            </a:r>
          </a:p>
          <a:p>
            <a:r>
              <a:rPr lang="en-US" sz="1050" dirty="0">
                <a:solidFill>
                  <a:schemeClr val="bg1"/>
                </a:solidFill>
              </a:rPr>
              <a:t>Community champions: 81%</a:t>
            </a:r>
          </a:p>
          <a:p>
            <a:r>
              <a:rPr lang="en-US" sz="1050" dirty="0">
                <a:solidFill>
                  <a:schemeClr val="bg1"/>
                </a:solidFill>
              </a:rPr>
              <a:t>Multilateralists: 76%</a:t>
            </a:r>
          </a:p>
          <a:p>
            <a:r>
              <a:rPr lang="en-US" sz="1050" dirty="0">
                <a:solidFill>
                  <a:schemeClr val="bg1"/>
                </a:solidFill>
              </a:rPr>
              <a:t>Global citizens: 71%</a:t>
            </a:r>
          </a:p>
          <a:p>
            <a:endParaRPr lang="en-IE" sz="1050" dirty="0">
              <a:solidFill>
                <a:schemeClr val="bg1"/>
              </a:solidFill>
            </a:endParaRPr>
          </a:p>
        </p:txBody>
      </p:sp>
      <p:sp>
        <p:nvSpPr>
          <p:cNvPr id="21" name="Arrow: Right 20">
            <a:extLst>
              <a:ext uri="{FF2B5EF4-FFF2-40B4-BE49-F238E27FC236}">
                <a16:creationId xmlns:a16="http://schemas.microsoft.com/office/drawing/2014/main" id="{B13462BC-C905-F2C6-91D5-93EE818EDE06}"/>
              </a:ext>
            </a:extLst>
          </p:cNvPr>
          <p:cNvSpPr/>
          <p:nvPr/>
        </p:nvSpPr>
        <p:spPr>
          <a:xfrm>
            <a:off x="10108004" y="2826634"/>
            <a:ext cx="144855" cy="149056"/>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2" name="Rectangle: Rounded Corners 21">
            <a:extLst>
              <a:ext uri="{FF2B5EF4-FFF2-40B4-BE49-F238E27FC236}">
                <a16:creationId xmlns:a16="http://schemas.microsoft.com/office/drawing/2014/main" id="{7F67FDC3-6768-70ED-B084-926388FB4865}"/>
              </a:ext>
            </a:extLst>
          </p:cNvPr>
          <p:cNvSpPr/>
          <p:nvPr/>
        </p:nvSpPr>
        <p:spPr>
          <a:xfrm>
            <a:off x="5706114" y="4319460"/>
            <a:ext cx="1720667" cy="64665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Disengaged: 46%</a:t>
            </a:r>
          </a:p>
        </p:txBody>
      </p:sp>
      <p:sp>
        <p:nvSpPr>
          <p:cNvPr id="23" name="Rectangle: Rounded Corners 22">
            <a:extLst>
              <a:ext uri="{FF2B5EF4-FFF2-40B4-BE49-F238E27FC236}">
                <a16:creationId xmlns:a16="http://schemas.microsoft.com/office/drawing/2014/main" id="{BD8E8D79-3867-A25D-0604-DF9342F1A8A0}"/>
              </a:ext>
            </a:extLst>
          </p:cNvPr>
          <p:cNvSpPr/>
          <p:nvPr/>
        </p:nvSpPr>
        <p:spPr>
          <a:xfrm>
            <a:off x="10281275" y="4312697"/>
            <a:ext cx="1720667" cy="60596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Disengaged: 66%</a:t>
            </a:r>
          </a:p>
        </p:txBody>
      </p:sp>
      <p:sp>
        <p:nvSpPr>
          <p:cNvPr id="24" name="Arrow: Right 23">
            <a:extLst>
              <a:ext uri="{FF2B5EF4-FFF2-40B4-BE49-F238E27FC236}">
                <a16:creationId xmlns:a16="http://schemas.microsoft.com/office/drawing/2014/main" id="{28C1B997-AB80-4C35-7E0C-CD0ADB24F3C8}"/>
              </a:ext>
            </a:extLst>
          </p:cNvPr>
          <p:cNvSpPr/>
          <p:nvPr/>
        </p:nvSpPr>
        <p:spPr>
          <a:xfrm>
            <a:off x="5537401" y="4568257"/>
            <a:ext cx="144855" cy="149056"/>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5" name="Arrow: Right 24">
            <a:extLst>
              <a:ext uri="{FF2B5EF4-FFF2-40B4-BE49-F238E27FC236}">
                <a16:creationId xmlns:a16="http://schemas.microsoft.com/office/drawing/2014/main" id="{ED71968B-7614-D9D0-2682-E7A7303EDFCD}"/>
              </a:ext>
            </a:extLst>
          </p:cNvPr>
          <p:cNvSpPr/>
          <p:nvPr/>
        </p:nvSpPr>
        <p:spPr>
          <a:xfrm>
            <a:off x="10105357" y="4593355"/>
            <a:ext cx="144855" cy="149056"/>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27982721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671F7C-7FEB-4906-C7AB-D9B4B9A7B5D7}"/>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E88A9579-5B58-C01F-06E6-D6D26A47B3A8}"/>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972AB8A-A5EB-ADE5-EBF6-36160F918E5E}"/>
              </a:ext>
            </a:extLst>
          </p:cNvPr>
          <p:cNvSpPr>
            <a:spLocks noGrp="1"/>
          </p:cNvSpPr>
          <p:nvPr>
            <p:ph type="title"/>
          </p:nvPr>
        </p:nvSpPr>
        <p:spPr>
          <a:xfrm>
            <a:off x="326907" y="74173"/>
            <a:ext cx="11285432" cy="715669"/>
          </a:xfrm>
        </p:spPr>
        <p:txBody>
          <a:bodyPr lIns="91440" tIns="45720" rIns="91440" bIns="45720" anchor="t">
            <a:noAutofit/>
          </a:bodyPr>
          <a:lstStyle/>
          <a:p>
            <a:r>
              <a:rPr lang="en-US" dirty="0"/>
              <a:t>Impact of countries reducing aid funding on peace in the world and in Ireland x Segments</a:t>
            </a:r>
            <a:endParaRPr lang="en-IE" dirty="0"/>
          </a:p>
        </p:txBody>
      </p:sp>
      <p:sp>
        <p:nvSpPr>
          <p:cNvPr id="5" name="Content Placeholder 4">
            <a:extLst>
              <a:ext uri="{FF2B5EF4-FFF2-40B4-BE49-F238E27FC236}">
                <a16:creationId xmlns:a16="http://schemas.microsoft.com/office/drawing/2014/main" id="{878E0B92-1D45-9D53-F486-6427987E91E5}"/>
              </a:ext>
            </a:extLst>
          </p:cNvPr>
          <p:cNvSpPr>
            <a:spLocks noGrp="1"/>
          </p:cNvSpPr>
          <p:nvPr>
            <p:ph type="body" sz="quarter" idx="17"/>
          </p:nvPr>
        </p:nvSpPr>
        <p:spPr>
          <a:xfrm>
            <a:off x="457200" y="6139941"/>
            <a:ext cx="10122902" cy="348813"/>
          </a:xfrm>
        </p:spPr>
        <p:txBody>
          <a:bodyPr>
            <a:no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t>
            </a:r>
            <a:endParaRPr lang="en-US" sz="900" dirty="0">
              <a:latin typeface="Barlow" panose="00000500000000000000" pitchFamily="2" charset="0"/>
              <a:cs typeface="Arial" panose="020B0604020202020204" pitchFamily="34" charset="0"/>
            </a:endParaRPr>
          </a:p>
          <a:p>
            <a:pPr marL="357188" indent="-357188"/>
            <a:r>
              <a:rPr lang="en-US" sz="900" dirty="0">
                <a:latin typeface="Barlow" panose="00000500000000000000" pitchFamily="2" charset="0"/>
              </a:rPr>
              <a:t>Q6. If Ireland and other countries do not maintain their current levels of aid funding, do you think it will impact peace in the world, and Ireland? Please select one option only.</a:t>
            </a:r>
          </a:p>
        </p:txBody>
      </p:sp>
      <p:graphicFrame>
        <p:nvGraphicFramePr>
          <p:cNvPr id="2" name="Chart 1">
            <a:extLst>
              <a:ext uri="{FF2B5EF4-FFF2-40B4-BE49-F238E27FC236}">
                <a16:creationId xmlns:a16="http://schemas.microsoft.com/office/drawing/2014/main" id="{CFCE2632-364E-3797-2FB2-99DCB7E865EC}"/>
              </a:ext>
            </a:extLst>
          </p:cNvPr>
          <p:cNvGraphicFramePr/>
          <p:nvPr>
            <p:extLst>
              <p:ext uri="{D42A27DB-BD31-4B8C-83A1-F6EECF244321}">
                <p14:modId xmlns:p14="http://schemas.microsoft.com/office/powerpoint/2010/main" val="4271292707"/>
              </p:ext>
            </p:extLst>
          </p:nvPr>
        </p:nvGraphicFramePr>
        <p:xfrm>
          <a:off x="3363796" y="2246538"/>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17F9F5D8-3AE0-6364-9306-F8CA0DFC8DE2}"/>
              </a:ext>
            </a:extLst>
          </p:cNvPr>
          <p:cNvGraphicFramePr>
            <a:graphicFrameLocks noGrp="1"/>
          </p:cNvGraphicFramePr>
          <p:nvPr>
            <p:extLst>
              <p:ext uri="{D42A27DB-BD31-4B8C-83A1-F6EECF244321}">
                <p14:modId xmlns:p14="http://schemas.microsoft.com/office/powerpoint/2010/main" val="879112261"/>
              </p:ext>
            </p:extLst>
          </p:nvPr>
        </p:nvGraphicFramePr>
        <p:xfrm>
          <a:off x="867414" y="2403061"/>
          <a:ext cx="2548984" cy="2482629"/>
        </p:xfrm>
        <a:graphic>
          <a:graphicData uri="http://schemas.openxmlformats.org/drawingml/2006/table">
            <a:tbl>
              <a:tblPr>
                <a:tableStyleId>{5C22544A-7EE6-4342-B048-85BDC9FD1C3A}</a:tableStyleId>
              </a:tblPr>
              <a:tblGrid>
                <a:gridCol w="2548984">
                  <a:extLst>
                    <a:ext uri="{9D8B030D-6E8A-4147-A177-3AD203B41FA5}">
                      <a16:colId xmlns:a16="http://schemas.microsoft.com/office/drawing/2014/main" val="2192328915"/>
                    </a:ext>
                  </a:extLst>
                </a:gridCol>
              </a:tblGrid>
              <a:tr h="733328">
                <a:tc>
                  <a:txBody>
                    <a:bodyPr/>
                    <a:lstStyle/>
                    <a:p>
                      <a:pPr algn="r" fontAlgn="t"/>
                      <a:r>
                        <a:rPr lang="en-US" sz="1200" b="0" i="0" u="none" strike="noStrike" dirty="0">
                          <a:solidFill>
                            <a:schemeClr val="tx2">
                              <a:lumMod val="75000"/>
                            </a:schemeClr>
                          </a:solidFill>
                          <a:effectLst/>
                          <a:latin typeface="+mn-lt"/>
                        </a:rPr>
                        <a:t>It will impact both peace around the world and Ireland</a:t>
                      </a:r>
                      <a:endParaRPr lang="en-IE" sz="1200" b="0" i="0" u="none" strike="noStrike" dirty="0">
                        <a:solidFill>
                          <a:schemeClr val="tx2">
                            <a:lumMod val="75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649929">
                <a:tc>
                  <a:txBody>
                    <a:bodyPr/>
                    <a:lstStyle/>
                    <a:p>
                      <a:pPr algn="r" fontAlgn="t"/>
                      <a:r>
                        <a:rPr lang="en-US" sz="1200" b="0" i="0" u="none" strike="noStrike" dirty="0">
                          <a:solidFill>
                            <a:schemeClr val="tx2"/>
                          </a:solidFill>
                          <a:effectLst/>
                          <a:latin typeface="+mn-lt"/>
                        </a:rPr>
                        <a:t>It will impact peace around the world but it won’t affect Ireland</a:t>
                      </a:r>
                      <a:endParaRPr lang="en-IE" sz="1200" b="0" i="0" u="none" strike="noStrike" dirty="0">
                        <a:solidFill>
                          <a:schemeClr val="tx2"/>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291331">
                <a:tc>
                  <a:txBody>
                    <a:bodyPr/>
                    <a:lstStyle/>
                    <a:p>
                      <a:pPr algn="r" fontAlgn="t"/>
                      <a:r>
                        <a:rPr lang="en-US" sz="1200" b="0" i="0" u="none" strike="noStrike" dirty="0">
                          <a:solidFill>
                            <a:schemeClr val="accent5">
                              <a:lumMod val="60000"/>
                              <a:lumOff val="40000"/>
                            </a:schemeClr>
                          </a:solidFill>
                          <a:effectLst/>
                          <a:latin typeface="+mn-lt"/>
                        </a:rPr>
                        <a:t>It will not impact peace around the world but it will affect Ireland</a:t>
                      </a:r>
                      <a:endParaRPr lang="en-IE" sz="1200" b="0" i="0" u="none" strike="noStrike" dirty="0">
                        <a:solidFill>
                          <a:schemeClr val="accent5">
                            <a:lumMod val="60000"/>
                            <a:lumOff val="40000"/>
                          </a:schemeClr>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531682">
                <a:tc>
                  <a:txBody>
                    <a:bodyPr/>
                    <a:lstStyle/>
                    <a:p>
                      <a:pPr algn="r" fontAlgn="t"/>
                      <a:r>
                        <a:rPr lang="en-US" sz="1200" b="0" i="0" u="none" strike="noStrike" dirty="0">
                          <a:solidFill>
                            <a:schemeClr val="accent5"/>
                          </a:solidFill>
                          <a:effectLst/>
                          <a:latin typeface="+mn-lt"/>
                        </a:rPr>
                        <a:t>It will neither impact peace around the world nor will it affect Ireland</a:t>
                      </a:r>
                      <a:endParaRPr lang="en-IE" sz="1200" b="0" i="0" u="none" strike="noStrike" dirty="0">
                        <a:solidFill>
                          <a:schemeClr val="accent5"/>
                        </a:solidFill>
                        <a:effectLst/>
                        <a:latin typeface="+mn-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08329851"/>
                  </a:ext>
                </a:extLst>
              </a:tr>
              <a:tr h="180957">
                <a:tc>
                  <a:txBody>
                    <a:bodyPr/>
                    <a:lstStyle/>
                    <a:p>
                      <a:pPr algn="r" fontAlgn="t"/>
                      <a:r>
                        <a:rPr lang="en-US" sz="1200" b="0" i="0" u="none" strike="noStrike" dirty="0">
                          <a:solidFill>
                            <a:schemeClr val="tx1"/>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12" name="Table 11">
            <a:extLst>
              <a:ext uri="{FF2B5EF4-FFF2-40B4-BE49-F238E27FC236}">
                <a16:creationId xmlns:a16="http://schemas.microsoft.com/office/drawing/2014/main" id="{D8ADBD15-1A0B-15A5-CCDA-FB3337D9ED3D}"/>
              </a:ext>
            </a:extLst>
          </p:cNvPr>
          <p:cNvGraphicFramePr>
            <a:graphicFrameLocks noGrp="1"/>
          </p:cNvGraphicFramePr>
          <p:nvPr/>
        </p:nvGraphicFramePr>
        <p:xfrm>
          <a:off x="3268809" y="1804318"/>
          <a:ext cx="7380201"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 </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dirty="0">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grpSp>
        <p:nvGrpSpPr>
          <p:cNvPr id="22" name="Group 21">
            <a:extLst>
              <a:ext uri="{FF2B5EF4-FFF2-40B4-BE49-F238E27FC236}">
                <a16:creationId xmlns:a16="http://schemas.microsoft.com/office/drawing/2014/main" id="{3FAE1579-8161-06E6-3FF9-8C9ADBCB8101}"/>
              </a:ext>
            </a:extLst>
          </p:cNvPr>
          <p:cNvGrpSpPr/>
          <p:nvPr/>
        </p:nvGrpSpPr>
        <p:grpSpPr>
          <a:xfrm>
            <a:off x="9832768" y="5736473"/>
            <a:ext cx="2359232" cy="449281"/>
            <a:chOff x="9641528" y="676064"/>
            <a:chExt cx="2436173" cy="586011"/>
          </a:xfrm>
        </p:grpSpPr>
        <p:sp>
          <p:nvSpPr>
            <p:cNvPr id="23" name="Rectangle 22">
              <a:extLst>
                <a:ext uri="{FF2B5EF4-FFF2-40B4-BE49-F238E27FC236}">
                  <a16:creationId xmlns:a16="http://schemas.microsoft.com/office/drawing/2014/main" id="{1B1FBE01-E6CE-3324-2499-2A9C37E01EED}"/>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692462E9-63CC-A259-F386-791596196353}"/>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A321A1DD-9BBB-3C8F-A4BC-CDA413578A61}"/>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F6FA3182-3D5D-2506-DC86-70EE185BAA43}"/>
                </a:ext>
              </a:extLst>
            </p:cNvPr>
            <p:cNvSpPr txBox="1"/>
            <p:nvPr/>
          </p:nvSpPr>
          <p:spPr>
            <a:xfrm>
              <a:off x="10026209" y="920849"/>
              <a:ext cx="2032991" cy="341226"/>
            </a:xfrm>
            <a:prstGeom prst="rect">
              <a:avLst/>
            </a:prstGeom>
            <a:noFill/>
          </p:spPr>
          <p:txBody>
            <a:bodyPr wrap="square" rtlCol="0">
              <a:spAutoFit/>
            </a:bodyPr>
            <a:lstStyle/>
            <a:p>
              <a:r>
                <a:rPr lang="en-IE" sz="1050" dirty="0">
                  <a:solidFill>
                    <a:schemeClr val="tx1">
                      <a:lumMod val="65000"/>
                      <a:lumOff val="35000"/>
                    </a:schemeClr>
                  </a:solidFill>
                </a:rPr>
                <a:t>Statistically lower than total</a:t>
              </a:r>
            </a:p>
          </p:txBody>
        </p:sp>
      </p:grpSp>
      <p:sp>
        <p:nvSpPr>
          <p:cNvPr id="3" name="Oval 2">
            <a:extLst>
              <a:ext uri="{FF2B5EF4-FFF2-40B4-BE49-F238E27FC236}">
                <a16:creationId xmlns:a16="http://schemas.microsoft.com/office/drawing/2014/main" id="{53D3A234-A6E6-2524-8BBF-B03306F9131E}"/>
              </a:ext>
            </a:extLst>
          </p:cNvPr>
          <p:cNvSpPr/>
          <p:nvPr/>
        </p:nvSpPr>
        <p:spPr>
          <a:xfrm>
            <a:off x="6220492" y="2934480"/>
            <a:ext cx="738417" cy="413522"/>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0" name="Oval 9">
            <a:extLst>
              <a:ext uri="{FF2B5EF4-FFF2-40B4-BE49-F238E27FC236}">
                <a16:creationId xmlns:a16="http://schemas.microsoft.com/office/drawing/2014/main" id="{31708BE1-3B56-7B8B-7D94-8823609D4106}"/>
              </a:ext>
            </a:extLst>
          </p:cNvPr>
          <p:cNvSpPr/>
          <p:nvPr/>
        </p:nvSpPr>
        <p:spPr>
          <a:xfrm>
            <a:off x="7059672" y="2296330"/>
            <a:ext cx="828675" cy="529570"/>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3" name="Text Placeholder 3">
            <a:extLst>
              <a:ext uri="{FF2B5EF4-FFF2-40B4-BE49-F238E27FC236}">
                <a16:creationId xmlns:a16="http://schemas.microsoft.com/office/drawing/2014/main" id="{78CAD614-C9DF-11D5-6FCA-BF8231144AB7}"/>
              </a:ext>
            </a:extLst>
          </p:cNvPr>
          <p:cNvSpPr>
            <a:spLocks noGrp="1"/>
          </p:cNvSpPr>
          <p:nvPr>
            <p:ph type="body" sz="quarter" idx="15"/>
          </p:nvPr>
        </p:nvSpPr>
        <p:spPr>
          <a:xfrm>
            <a:off x="362282" y="836056"/>
            <a:ext cx="11311998" cy="536998"/>
          </a:xfrm>
        </p:spPr>
        <p:txBody>
          <a:bodyPr>
            <a:normAutofit fontScale="92500" lnSpcReduction="20000"/>
          </a:bodyPr>
          <a:lstStyle/>
          <a:p>
            <a:r>
              <a:rPr lang="en-IE" sz="1400" b="1" dirty="0"/>
              <a:t>There is relatively strong understanding of the potential ramifications of reduced funding, with only 16% stating it will not impact peace </a:t>
            </a:r>
            <a:r>
              <a:rPr lang="en-IE" sz="1400" dirty="0"/>
              <a:t>around the world nor in Ireland. However, there is an additional 1 in 4 that do not believe it will impact Ireland and 1 in 5 that are not sure. Work will be needed to communicate the potential impacts here, particularly among the more challenging segments (disengaged and empathisers).</a:t>
            </a:r>
          </a:p>
        </p:txBody>
      </p:sp>
      <p:sp>
        <p:nvSpPr>
          <p:cNvPr id="6" name="Oval 5">
            <a:extLst>
              <a:ext uri="{FF2B5EF4-FFF2-40B4-BE49-F238E27FC236}">
                <a16:creationId xmlns:a16="http://schemas.microsoft.com/office/drawing/2014/main" id="{40EE7719-A3EE-3CE7-F07F-37570CA23E9C}"/>
              </a:ext>
            </a:extLst>
          </p:cNvPr>
          <p:cNvSpPr/>
          <p:nvPr/>
        </p:nvSpPr>
        <p:spPr>
          <a:xfrm>
            <a:off x="8971984" y="2805761"/>
            <a:ext cx="751438" cy="354101"/>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8" name="Oval 7">
            <a:extLst>
              <a:ext uri="{FF2B5EF4-FFF2-40B4-BE49-F238E27FC236}">
                <a16:creationId xmlns:a16="http://schemas.microsoft.com/office/drawing/2014/main" id="{65BABF55-6FAB-18BA-7C9C-38B692E77A61}"/>
              </a:ext>
            </a:extLst>
          </p:cNvPr>
          <p:cNvSpPr/>
          <p:nvPr/>
        </p:nvSpPr>
        <p:spPr>
          <a:xfrm>
            <a:off x="8074688" y="2490886"/>
            <a:ext cx="751438" cy="354101"/>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4" name="Oval 13">
            <a:extLst>
              <a:ext uri="{FF2B5EF4-FFF2-40B4-BE49-F238E27FC236}">
                <a16:creationId xmlns:a16="http://schemas.microsoft.com/office/drawing/2014/main" id="{47056C83-5C04-49AA-75C6-8CBE5E14B3E6}"/>
              </a:ext>
            </a:extLst>
          </p:cNvPr>
          <p:cNvSpPr/>
          <p:nvPr/>
        </p:nvSpPr>
        <p:spPr>
          <a:xfrm>
            <a:off x="7136909" y="3717374"/>
            <a:ext cx="751438" cy="354101"/>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6" name="Oval 15">
            <a:extLst>
              <a:ext uri="{FF2B5EF4-FFF2-40B4-BE49-F238E27FC236}">
                <a16:creationId xmlns:a16="http://schemas.microsoft.com/office/drawing/2014/main" id="{C52202D4-B1C9-D0F2-FB88-C5383FA259A0}"/>
              </a:ext>
            </a:extLst>
          </p:cNvPr>
          <p:cNvSpPr/>
          <p:nvPr/>
        </p:nvSpPr>
        <p:spPr>
          <a:xfrm>
            <a:off x="5266843" y="4415143"/>
            <a:ext cx="751438" cy="354101"/>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7" name="Oval 16">
            <a:extLst>
              <a:ext uri="{FF2B5EF4-FFF2-40B4-BE49-F238E27FC236}">
                <a16:creationId xmlns:a16="http://schemas.microsoft.com/office/drawing/2014/main" id="{45D29456-8B4C-6DA1-7CDD-011FA40C130A}"/>
              </a:ext>
            </a:extLst>
          </p:cNvPr>
          <p:cNvSpPr/>
          <p:nvPr/>
        </p:nvSpPr>
        <p:spPr>
          <a:xfrm>
            <a:off x="6220492" y="4492554"/>
            <a:ext cx="751438" cy="354101"/>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4" name="Oval 3">
            <a:extLst>
              <a:ext uri="{FF2B5EF4-FFF2-40B4-BE49-F238E27FC236}">
                <a16:creationId xmlns:a16="http://schemas.microsoft.com/office/drawing/2014/main" id="{3401696C-47D7-D1AE-9F84-1B26262DFF20}"/>
              </a:ext>
            </a:extLst>
          </p:cNvPr>
          <p:cNvSpPr/>
          <p:nvPr/>
        </p:nvSpPr>
        <p:spPr>
          <a:xfrm>
            <a:off x="7136909" y="4592193"/>
            <a:ext cx="1691297" cy="352766"/>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3652953111"/>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9AF13-BA71-A9F2-DBE1-73E5691095FA}"/>
            </a:ext>
          </a:extLst>
        </p:cNvPr>
        <p:cNvGrpSpPr/>
        <p:nvPr/>
      </p:nvGrpSpPr>
      <p:grpSpPr>
        <a:xfrm>
          <a:off x="0" y="0"/>
          <a:ext cx="0" cy="0"/>
          <a:chOff x="0" y="0"/>
          <a:chExt cx="0" cy="0"/>
        </a:xfrm>
      </p:grpSpPr>
      <p:sp>
        <p:nvSpPr>
          <p:cNvPr id="7" name="Title">
            <a:extLst>
              <a:ext uri="{FF2B5EF4-FFF2-40B4-BE49-F238E27FC236}">
                <a16:creationId xmlns:a16="http://schemas.microsoft.com/office/drawing/2014/main" id="{E712C8F8-9268-5E36-C71F-1981C0D03EAF}"/>
              </a:ext>
            </a:extLst>
          </p:cNvPr>
          <p:cNvSpPr>
            <a:spLocks noGrp="1"/>
          </p:cNvSpPr>
          <p:nvPr>
            <p:ph type="title"/>
          </p:nvPr>
        </p:nvSpPr>
        <p:spPr>
          <a:xfrm>
            <a:off x="450000" y="1908302"/>
            <a:ext cx="3520338" cy="715669"/>
          </a:xfrm>
        </p:spPr>
        <p:txBody>
          <a:bodyPr/>
          <a:lstStyle/>
          <a:p>
            <a:r>
              <a:rPr lang="en-GB" dirty="0"/>
              <a:t>71% believe Ireland has a role to play in promoting peace and stability globally</a:t>
            </a:r>
          </a:p>
        </p:txBody>
      </p:sp>
      <p:sp>
        <p:nvSpPr>
          <p:cNvPr id="8" name="Text Box">
            <a:extLst>
              <a:ext uri="{FF2B5EF4-FFF2-40B4-BE49-F238E27FC236}">
                <a16:creationId xmlns:a16="http://schemas.microsoft.com/office/drawing/2014/main" id="{6BD4CDD8-B3E8-ECC1-B78F-2E0511CC5266}"/>
              </a:ext>
            </a:extLst>
          </p:cNvPr>
          <p:cNvSpPr>
            <a:spLocks noGrp="1"/>
          </p:cNvSpPr>
          <p:nvPr>
            <p:ph type="body" sz="quarter" idx="12"/>
          </p:nvPr>
        </p:nvSpPr>
        <p:spPr>
          <a:xfrm>
            <a:off x="450000" y="4273089"/>
            <a:ext cx="2937596" cy="923636"/>
          </a:xfrm>
        </p:spPr>
        <p:txBody>
          <a:bodyPr/>
          <a:lstStyle/>
          <a:p>
            <a:r>
              <a:rPr lang="en-GB" dirty="0"/>
              <a:t>How should Ireland contribute to global peace and stability?</a:t>
            </a:r>
          </a:p>
        </p:txBody>
      </p:sp>
      <p:sp>
        <p:nvSpPr>
          <p:cNvPr id="9" name="Grey Rectangle">
            <a:extLst>
              <a:ext uri="{FF2B5EF4-FFF2-40B4-BE49-F238E27FC236}">
                <a16:creationId xmlns:a16="http://schemas.microsoft.com/office/drawing/2014/main" id="{9AAD7A0B-BEC8-365A-577B-84FE1D81122D}"/>
              </a:ext>
              <a:ext uri="{C183D7F6-B498-43B3-948B-1728B52AA6E4}">
                <adec:decorative xmlns:adec="http://schemas.microsoft.com/office/drawing/2017/decorative" val="1"/>
              </a:ext>
            </a:extLst>
          </p:cNvPr>
          <p:cNvSpPr>
            <a:spLocks noGrp="1"/>
          </p:cNvSpPr>
          <p:nvPr>
            <p:ph sz="quarter" idx="13"/>
          </p:nvPr>
        </p:nvSpPr>
        <p:spPr>
          <a:xfrm>
            <a:off x="4332288" y="692151"/>
            <a:ext cx="7416800" cy="5233632"/>
          </a:xfrm>
          <a:solidFill>
            <a:schemeClr val="bg1">
              <a:lumMod val="95000"/>
            </a:schemeClr>
          </a:solidFill>
        </p:spPr>
        <p:txBody>
          <a:bodyPr/>
          <a:lstStyle/>
          <a:p>
            <a:r>
              <a:rPr lang="en-GB" dirty="0"/>
              <a:t> </a:t>
            </a:r>
          </a:p>
        </p:txBody>
      </p:sp>
      <p:graphicFrame>
        <p:nvGraphicFramePr>
          <p:cNvPr id="13" name="Chart" descr="Insert some useful Alt Text describing the main insight(s) from this chart. If a small or simple set of data has been used, you can also add that as Alt Text.">
            <a:extLst>
              <a:ext uri="{FF2B5EF4-FFF2-40B4-BE49-F238E27FC236}">
                <a16:creationId xmlns:a16="http://schemas.microsoft.com/office/drawing/2014/main" id="{80ACB560-4040-B5F0-494E-9684849EC1F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64390931"/>
              </p:ext>
            </p:extLst>
          </p:nvPr>
        </p:nvGraphicFramePr>
        <p:xfrm>
          <a:off x="4440237" y="1581207"/>
          <a:ext cx="7308851" cy="425429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DA2555A4-EAE8-9021-C784-6563CDFBACF2}"/>
              </a:ext>
            </a:extLst>
          </p:cNvPr>
          <p:cNvSpPr txBox="1"/>
          <p:nvPr/>
        </p:nvSpPr>
        <p:spPr>
          <a:xfrm>
            <a:off x="450000" y="5987750"/>
            <a:ext cx="7992036" cy="480131"/>
          </a:xfrm>
          <a:prstGeom prst="rect">
            <a:avLst/>
          </a:prstGeom>
          <a:noFill/>
        </p:spPr>
        <p:txBody>
          <a:bodyPr wrap="square" lIns="0" tIns="0" rIns="0" bIns="0" rtlCol="0" anchor="b">
            <a:spAutoFit/>
          </a:bodyPr>
          <a:lstStyle/>
          <a:p>
            <a:pPr>
              <a:lnSpc>
                <a:spcPct val="120000"/>
              </a:lnSpc>
            </a:pPr>
            <a:r>
              <a:rPr lang="en-GB" sz="900" dirty="0"/>
              <a:t>Base: All respondents n – 2002 / All Yes at Q7 n – 1433</a:t>
            </a:r>
          </a:p>
          <a:p>
            <a:pPr>
              <a:lnSpc>
                <a:spcPct val="120000"/>
              </a:lnSpc>
            </a:pPr>
            <a:r>
              <a:rPr lang="en-US" sz="900" dirty="0"/>
              <a:t>Q7. Do you believe Ireland has a role to play in promoting peace and stability globally?</a:t>
            </a:r>
          </a:p>
          <a:p>
            <a:pPr>
              <a:lnSpc>
                <a:spcPct val="120000"/>
              </a:lnSpc>
            </a:pPr>
            <a:r>
              <a:rPr lang="en-US" sz="900" dirty="0"/>
              <a:t>Q7a. In your opinion, in what way should Ireland contribute to global peace and stability?</a:t>
            </a:r>
          </a:p>
        </p:txBody>
      </p:sp>
      <p:sp>
        <p:nvSpPr>
          <p:cNvPr id="11" name="Arrow: Right 10">
            <a:extLst>
              <a:ext uri="{FF2B5EF4-FFF2-40B4-BE49-F238E27FC236}">
                <a16:creationId xmlns:a16="http://schemas.microsoft.com/office/drawing/2014/main" id="{B0883404-3843-3D70-10AA-560287D13E6A}"/>
              </a:ext>
            </a:extLst>
          </p:cNvPr>
          <p:cNvSpPr/>
          <p:nvPr/>
        </p:nvSpPr>
        <p:spPr>
          <a:xfrm>
            <a:off x="3239347" y="4499379"/>
            <a:ext cx="648566" cy="471055"/>
          </a:xfrm>
          <a:prstGeom prst="right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3" name="Text Placeholder 25">
            <a:extLst>
              <a:ext uri="{FF2B5EF4-FFF2-40B4-BE49-F238E27FC236}">
                <a16:creationId xmlns:a16="http://schemas.microsoft.com/office/drawing/2014/main" id="{23FE53AB-8347-D3D7-1BCF-708726899FE2}"/>
              </a:ext>
            </a:extLst>
          </p:cNvPr>
          <p:cNvSpPr txBox="1">
            <a:spLocks/>
          </p:cNvSpPr>
          <p:nvPr/>
        </p:nvSpPr>
        <p:spPr>
          <a:xfrm>
            <a:off x="4332288" y="855815"/>
            <a:ext cx="7416800" cy="561728"/>
          </a:xfrm>
          <a:prstGeom prst="rect">
            <a:avLst/>
          </a:prstGeom>
        </p:spPr>
        <p:txBody>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24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algn="ctr"/>
            <a:r>
              <a:rPr lang="en-US" sz="1400" b="1" dirty="0">
                <a:solidFill>
                  <a:schemeClr val="tx2"/>
                </a:solidFill>
                <a:latin typeface="Barlow" panose="00000500000000000000" pitchFamily="2" charset="0"/>
              </a:rPr>
              <a:t>There are various ways Ireland can contribute, with the majority advocating for a focus on human rights and humanitarianism. Notably, only 1 in 3 cite offering asylum.</a:t>
            </a:r>
            <a:endParaRPr lang="en-IE" sz="1400" b="1" dirty="0">
              <a:solidFill>
                <a:schemeClr val="tx2"/>
              </a:solidFill>
              <a:latin typeface="Barlow" panose="00000500000000000000" pitchFamily="2" charset="0"/>
            </a:endParaRPr>
          </a:p>
        </p:txBody>
      </p:sp>
      <p:sp>
        <p:nvSpPr>
          <p:cNvPr id="4" name="Text Box">
            <a:extLst>
              <a:ext uri="{FF2B5EF4-FFF2-40B4-BE49-F238E27FC236}">
                <a16:creationId xmlns:a16="http://schemas.microsoft.com/office/drawing/2014/main" id="{9C09F458-3F15-E6B7-47EA-31DCB4D4E0B1}"/>
              </a:ext>
            </a:extLst>
          </p:cNvPr>
          <p:cNvSpPr txBox="1">
            <a:spLocks/>
          </p:cNvSpPr>
          <p:nvPr/>
        </p:nvSpPr>
        <p:spPr>
          <a:xfrm>
            <a:off x="450000" y="2784718"/>
            <a:ext cx="2937596" cy="923636"/>
          </a:xfrm>
          <a:prstGeom prst="rect">
            <a:avLst/>
          </a:prstGeom>
        </p:spPr>
        <p:txBody>
          <a:bodyPr vert="horz" lIns="0" tIns="0" rIns="0" bIns="0" rtlCol="0">
            <a:noAutofit/>
          </a:bodyPr>
          <a:lstStyle>
            <a:lvl1pPr marL="0" indent="0" algn="l" defTabSz="914400" rtl="0" eaLnBrk="1" latinLnBrk="0" hangingPunct="1">
              <a:lnSpc>
                <a:spcPct val="115000"/>
              </a:lnSpc>
              <a:spcBef>
                <a:spcPts val="400"/>
              </a:spcBef>
              <a:spcAft>
                <a:spcPts val="400"/>
              </a:spcAft>
              <a:buSzPct val="100000"/>
              <a:buFont typeface="Wingdings 2" panose="05020102010507070707" pitchFamily="18" charset="2"/>
              <a:buNone/>
              <a:defRPr sz="1800" b="0" kern="1200">
                <a:solidFill>
                  <a:schemeClr val="tx1"/>
                </a:solidFill>
                <a:latin typeface="+mn-lt"/>
                <a:ea typeface="+mn-ea"/>
                <a:cs typeface="+mn-cs"/>
              </a:defRPr>
            </a:lvl1pPr>
            <a:lvl2pPr marL="266700" indent="-266700" algn="l" defTabSz="914400" rtl="0" eaLnBrk="1" latinLnBrk="0" hangingPunct="1">
              <a:lnSpc>
                <a:spcPct val="115000"/>
              </a:lnSpc>
              <a:spcBef>
                <a:spcPts val="400"/>
              </a:spcBef>
              <a:spcAft>
                <a:spcPts val="400"/>
              </a:spcAft>
              <a:buSzPct val="100000"/>
              <a:buFont typeface="Barlow" panose="020B0604020202020204" pitchFamily="34" charset="0"/>
              <a:buChar char="•"/>
              <a:defRPr sz="1800" kern="1200">
                <a:solidFill>
                  <a:schemeClr val="tx1"/>
                </a:solidFill>
                <a:latin typeface="+mn-lt"/>
                <a:ea typeface="+mn-ea"/>
                <a:cs typeface="+mn-cs"/>
              </a:defRPr>
            </a:lvl2pPr>
            <a:lvl3pPr marL="630238" indent="-260350" algn="l" defTabSz="914400" rtl="0" eaLnBrk="1" latinLnBrk="0" hangingPunct="1">
              <a:lnSpc>
                <a:spcPct val="115000"/>
              </a:lnSpc>
              <a:spcBef>
                <a:spcPts val="400"/>
              </a:spcBef>
              <a:spcAft>
                <a:spcPts val="400"/>
              </a:spcAft>
              <a:buFont typeface="Barlow" panose="020B0604020202020204" pitchFamily="34" charset="0"/>
              <a:buChar char="‒"/>
              <a:defRPr sz="18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Barlow"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Barlow"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Barlow" panose="020B0604020202020204" pitchFamily="34" charset="0"/>
              <a:buChar char="•"/>
              <a:defRPr sz="1800" kern="1200">
                <a:solidFill>
                  <a:schemeClr val="tx1"/>
                </a:solidFill>
                <a:latin typeface="+mn-lt"/>
                <a:ea typeface="+mn-ea"/>
                <a:cs typeface="+mn-cs"/>
              </a:defRPr>
            </a:lvl9pPr>
          </a:lstStyle>
          <a:p>
            <a:pPr>
              <a:lnSpc>
                <a:spcPct val="100000"/>
              </a:lnSpc>
            </a:pPr>
            <a:r>
              <a:rPr lang="en-GB" sz="1300" dirty="0"/>
              <a:t>This is higher among:</a:t>
            </a:r>
          </a:p>
          <a:p>
            <a:pPr>
              <a:lnSpc>
                <a:spcPct val="100000"/>
              </a:lnSpc>
              <a:spcBef>
                <a:spcPts val="0"/>
              </a:spcBef>
              <a:spcAft>
                <a:spcPts val="0"/>
              </a:spcAft>
            </a:pPr>
            <a:r>
              <a:rPr lang="en-GB" sz="1300" dirty="0"/>
              <a:t>+65s: 80%</a:t>
            </a:r>
          </a:p>
          <a:p>
            <a:pPr>
              <a:lnSpc>
                <a:spcPct val="100000"/>
              </a:lnSpc>
              <a:spcBef>
                <a:spcPts val="0"/>
              </a:spcBef>
              <a:spcAft>
                <a:spcPts val="0"/>
              </a:spcAft>
            </a:pPr>
            <a:r>
              <a:rPr lang="en-GB" sz="1300" dirty="0"/>
              <a:t>Community champions: 93%</a:t>
            </a:r>
          </a:p>
          <a:p>
            <a:pPr>
              <a:lnSpc>
                <a:spcPct val="100000"/>
              </a:lnSpc>
              <a:spcBef>
                <a:spcPts val="0"/>
              </a:spcBef>
            </a:pPr>
            <a:r>
              <a:rPr lang="en-GB" sz="1300" dirty="0"/>
              <a:t>Pragmatists: 83%</a:t>
            </a:r>
          </a:p>
          <a:p>
            <a:pPr>
              <a:lnSpc>
                <a:spcPct val="100000"/>
              </a:lnSpc>
              <a:spcBef>
                <a:spcPts val="0"/>
              </a:spcBef>
            </a:pPr>
            <a:r>
              <a:rPr lang="en-GB" sz="1300" dirty="0">
                <a:solidFill>
                  <a:schemeClr val="accent5">
                    <a:lumMod val="60000"/>
                    <a:lumOff val="40000"/>
                  </a:schemeClr>
                </a:solidFill>
              </a:rPr>
              <a:t>Only 32% of </a:t>
            </a:r>
            <a:r>
              <a:rPr lang="en-GB" sz="1300" b="1" dirty="0">
                <a:solidFill>
                  <a:schemeClr val="accent5">
                    <a:lumMod val="60000"/>
                    <a:lumOff val="40000"/>
                  </a:schemeClr>
                </a:solidFill>
              </a:rPr>
              <a:t>disengaged</a:t>
            </a:r>
            <a:r>
              <a:rPr lang="en-GB" sz="1300" dirty="0">
                <a:solidFill>
                  <a:schemeClr val="accent5">
                    <a:lumMod val="60000"/>
                    <a:lumOff val="40000"/>
                  </a:schemeClr>
                </a:solidFill>
              </a:rPr>
              <a:t> believe Ireland has a role to play</a:t>
            </a:r>
          </a:p>
          <a:p>
            <a:endParaRPr lang="en-GB" sz="1400" dirty="0"/>
          </a:p>
        </p:txBody>
      </p:sp>
      <p:sp>
        <p:nvSpPr>
          <p:cNvPr id="6" name="Rectangle 5">
            <a:extLst>
              <a:ext uri="{FF2B5EF4-FFF2-40B4-BE49-F238E27FC236}">
                <a16:creationId xmlns:a16="http://schemas.microsoft.com/office/drawing/2014/main" id="{5F644566-0BB7-7FB9-0D0E-1B06D63C8027}"/>
              </a:ext>
            </a:extLst>
          </p:cNvPr>
          <p:cNvSpPr/>
          <p:nvPr/>
        </p:nvSpPr>
        <p:spPr>
          <a:xfrm>
            <a:off x="4389806" y="4901714"/>
            <a:ext cx="7301763" cy="460349"/>
          </a:xfrm>
          <a:prstGeom prst="rect">
            <a:avLst/>
          </a:prstGeom>
          <a:noFill/>
          <a:ln>
            <a:solidFill>
              <a:schemeClr val="tx1"/>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cxnSp>
        <p:nvCxnSpPr>
          <p:cNvPr id="12" name="Connector: Elbow 11">
            <a:extLst>
              <a:ext uri="{FF2B5EF4-FFF2-40B4-BE49-F238E27FC236}">
                <a16:creationId xmlns:a16="http://schemas.microsoft.com/office/drawing/2014/main" id="{2353A532-9F8C-ECF2-3EB3-9FAC41359C90}"/>
              </a:ext>
            </a:extLst>
          </p:cNvPr>
          <p:cNvCxnSpPr/>
          <p:nvPr/>
        </p:nvCxnSpPr>
        <p:spPr>
          <a:xfrm>
            <a:off x="9905655" y="5122214"/>
            <a:ext cx="597529" cy="544015"/>
          </a:xfrm>
          <a:prstGeom prst="bentConnector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BE8B4A0B-40DC-0F48-49CF-8FF012EA466B}"/>
              </a:ext>
            </a:extLst>
          </p:cNvPr>
          <p:cNvSpPr/>
          <p:nvPr/>
        </p:nvSpPr>
        <p:spPr>
          <a:xfrm>
            <a:off x="10503184" y="5394221"/>
            <a:ext cx="1631297" cy="685552"/>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pPr>
            <a:r>
              <a:rPr lang="en-US" sz="1050" b="1" dirty="0">
                <a:solidFill>
                  <a:schemeClr val="tx1"/>
                </a:solidFill>
              </a:rPr>
              <a:t>58% </a:t>
            </a:r>
            <a:r>
              <a:rPr lang="en-US" sz="1050" dirty="0">
                <a:solidFill>
                  <a:schemeClr val="tx1"/>
                </a:solidFill>
              </a:rPr>
              <a:t>among </a:t>
            </a:r>
            <a:r>
              <a:rPr lang="en-US" sz="1050" b="1" dirty="0">
                <a:solidFill>
                  <a:schemeClr val="tx1"/>
                </a:solidFill>
              </a:rPr>
              <a:t>community champions </a:t>
            </a:r>
            <a:r>
              <a:rPr lang="en-US" sz="1050" dirty="0">
                <a:solidFill>
                  <a:schemeClr val="tx1"/>
                </a:solidFill>
              </a:rPr>
              <a:t>compared to </a:t>
            </a:r>
            <a:r>
              <a:rPr lang="en-US" sz="1050" b="1" dirty="0">
                <a:solidFill>
                  <a:schemeClr val="tx1"/>
                </a:solidFill>
              </a:rPr>
              <a:t>3% </a:t>
            </a:r>
            <a:r>
              <a:rPr lang="en-US" sz="1050" dirty="0">
                <a:solidFill>
                  <a:schemeClr val="tx1"/>
                </a:solidFill>
              </a:rPr>
              <a:t>of </a:t>
            </a:r>
            <a:r>
              <a:rPr lang="en-US" sz="1050" b="1" dirty="0">
                <a:solidFill>
                  <a:schemeClr val="tx1"/>
                </a:solidFill>
              </a:rPr>
              <a:t>disengaged</a:t>
            </a:r>
            <a:endParaRPr lang="en-IE" sz="1050" b="1" dirty="0">
              <a:solidFill>
                <a:schemeClr val="tx1"/>
              </a:solidFill>
            </a:endParaRPr>
          </a:p>
        </p:txBody>
      </p:sp>
    </p:spTree>
    <p:extLst>
      <p:ext uri="{BB962C8B-B14F-4D97-AF65-F5344CB8AC3E}">
        <p14:creationId xmlns:p14="http://schemas.microsoft.com/office/powerpoint/2010/main" val="15366469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6C018A3-7358-118D-21A5-6596F8FCA58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A9C7A5-5093-71F8-F385-8D5B61A1F8D5}"/>
              </a:ext>
            </a:extLst>
          </p:cNvPr>
          <p:cNvSpPr>
            <a:spLocks noGrp="1"/>
          </p:cNvSpPr>
          <p:nvPr>
            <p:ph type="title"/>
          </p:nvPr>
        </p:nvSpPr>
        <p:spPr>
          <a:xfrm>
            <a:off x="623918" y="251755"/>
            <a:ext cx="11299088" cy="466941"/>
          </a:xfrm>
        </p:spPr>
        <p:txBody>
          <a:bodyPr/>
          <a:lstStyle/>
          <a:p>
            <a:r>
              <a:rPr lang="en-GB" sz="2200" dirty="0"/>
              <a:t>How concerned are we about misinformation and the rise of the far-right?</a:t>
            </a:r>
          </a:p>
        </p:txBody>
      </p:sp>
      <p:sp>
        <p:nvSpPr>
          <p:cNvPr id="5" name="TextBox 4">
            <a:extLst>
              <a:ext uri="{FF2B5EF4-FFF2-40B4-BE49-F238E27FC236}">
                <a16:creationId xmlns:a16="http://schemas.microsoft.com/office/drawing/2014/main" id="{65201CDF-6A85-2AB9-F656-A7F58EEC26FD}"/>
              </a:ext>
            </a:extLst>
          </p:cNvPr>
          <p:cNvSpPr txBox="1"/>
          <p:nvPr/>
        </p:nvSpPr>
        <p:spPr>
          <a:xfrm>
            <a:off x="446456" y="5876834"/>
            <a:ext cx="11299088" cy="533479"/>
          </a:xfrm>
          <a:prstGeom prst="rect">
            <a:avLst/>
          </a:prstGeom>
          <a:noFill/>
        </p:spPr>
        <p:txBody>
          <a:bodyPr wrap="square" lIns="0" tIns="0" rIns="0" bIns="0" rtlCol="0" anchor="b">
            <a:spAutoFit/>
          </a:bodyPr>
          <a:lstStyle/>
          <a:p>
            <a:pPr>
              <a:lnSpc>
                <a:spcPct val="120000"/>
              </a:lnSpc>
            </a:pPr>
            <a:r>
              <a:rPr lang="en-GB" sz="1000" dirty="0">
                <a:solidFill>
                  <a:schemeClr val="bg1"/>
                </a:solidFill>
              </a:rPr>
              <a:t>Base: </a:t>
            </a:r>
            <a:r>
              <a:rPr lang="en-US" sz="1000" dirty="0">
                <a:solidFill>
                  <a:schemeClr val="bg1"/>
                </a:solidFill>
              </a:rPr>
              <a:t>All respondents n-2,002</a:t>
            </a:r>
            <a:br>
              <a:rPr lang="en-GB" sz="1000" dirty="0">
                <a:solidFill>
                  <a:schemeClr val="bg1"/>
                </a:solidFill>
              </a:rPr>
            </a:br>
            <a:r>
              <a:rPr lang="en-US" sz="1000" dirty="0">
                <a:solidFill>
                  <a:schemeClr val="bg1"/>
                </a:solidFill>
              </a:rPr>
              <a:t>Q8 How concerned are you about the rise of misinformation and disinformation in Ireland today?</a:t>
            </a:r>
          </a:p>
          <a:p>
            <a:pPr>
              <a:lnSpc>
                <a:spcPct val="120000"/>
              </a:lnSpc>
            </a:pPr>
            <a:r>
              <a:rPr lang="en-US" sz="1000" dirty="0">
                <a:solidFill>
                  <a:schemeClr val="bg1"/>
                </a:solidFill>
              </a:rPr>
              <a:t>Q9. How concerned are you about the rise of far-right political sentiment around the world?</a:t>
            </a:r>
          </a:p>
        </p:txBody>
      </p:sp>
      <p:graphicFrame>
        <p:nvGraphicFramePr>
          <p:cNvPr id="2" name="Chart 43">
            <a:extLst>
              <a:ext uri="{FF2B5EF4-FFF2-40B4-BE49-F238E27FC236}">
                <a16:creationId xmlns:a16="http://schemas.microsoft.com/office/drawing/2014/main" id="{BE419D3D-A3A7-6B0B-0175-F52BEE64861A}"/>
              </a:ext>
            </a:extLst>
          </p:cNvPr>
          <p:cNvGraphicFramePr>
            <a:graphicFrameLocks/>
          </p:cNvGraphicFramePr>
          <p:nvPr>
            <p:custDataLst>
              <p:tags r:id="rId1"/>
            </p:custDataLst>
            <p:extLst>
              <p:ext uri="{D42A27DB-BD31-4B8C-83A1-F6EECF244321}">
                <p14:modId xmlns:p14="http://schemas.microsoft.com/office/powerpoint/2010/main" val="594346425"/>
              </p:ext>
            </p:extLst>
          </p:nvPr>
        </p:nvGraphicFramePr>
        <p:xfrm>
          <a:off x="1368088" y="1866244"/>
          <a:ext cx="9455824" cy="38489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9496B032-6D5F-2CBB-84A3-5B7D28EDEF9F}"/>
              </a:ext>
            </a:extLst>
          </p:cNvPr>
          <p:cNvGraphicFramePr>
            <a:graphicFrameLocks noGrp="1"/>
          </p:cNvGraphicFramePr>
          <p:nvPr>
            <p:extLst>
              <p:ext uri="{D42A27DB-BD31-4B8C-83A1-F6EECF244321}">
                <p14:modId xmlns:p14="http://schemas.microsoft.com/office/powerpoint/2010/main" val="4056105082"/>
              </p:ext>
            </p:extLst>
          </p:nvPr>
        </p:nvGraphicFramePr>
        <p:xfrm>
          <a:off x="734598" y="2081890"/>
          <a:ext cx="2087547" cy="3515014"/>
        </p:xfrm>
        <a:graphic>
          <a:graphicData uri="http://schemas.openxmlformats.org/drawingml/2006/table">
            <a:tbl>
              <a:tblPr>
                <a:tableStyleId>{5C22544A-7EE6-4342-B048-85BDC9FD1C3A}</a:tableStyleId>
              </a:tblPr>
              <a:tblGrid>
                <a:gridCol w="2087547">
                  <a:extLst>
                    <a:ext uri="{9D8B030D-6E8A-4147-A177-3AD203B41FA5}">
                      <a16:colId xmlns:a16="http://schemas.microsoft.com/office/drawing/2014/main" val="4018682555"/>
                    </a:ext>
                  </a:extLst>
                </a:gridCol>
              </a:tblGrid>
              <a:tr h="1143376">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Very 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318055"/>
                  </a:ext>
                </a:extLst>
              </a:tr>
              <a:tr h="1527803">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Fairly 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11011299"/>
                  </a:ext>
                </a:extLst>
              </a:tr>
              <a:tr h="371192">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Not very 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5880030"/>
                  </a:ext>
                </a:extLst>
              </a:tr>
              <a:tr h="166255">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Not at all concerned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42606508"/>
                  </a:ext>
                </a:extLst>
              </a:tr>
              <a:tr h="280238">
                <a:tc>
                  <a:txBody>
                    <a:bodyPr/>
                    <a:lstStyle/>
                    <a:p>
                      <a:pPr algn="r" fontAlgn="t"/>
                      <a:r>
                        <a:rPr lang="en-IE" sz="1200" b="1" i="0" u="none" strike="noStrike" kern="1200" dirty="0">
                          <a:solidFill>
                            <a:schemeClr val="bg1"/>
                          </a:solidFill>
                          <a:effectLst/>
                          <a:latin typeface="Barlow" panose="00000500000000000000" pitchFamily="2" charset="0"/>
                          <a:ea typeface="+mn-ea"/>
                          <a:cs typeface="+mn-cs"/>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6520814"/>
                  </a:ext>
                </a:extLst>
              </a:tr>
            </a:tbl>
          </a:graphicData>
        </a:graphic>
      </p:graphicFrame>
      <p:sp>
        <p:nvSpPr>
          <p:cNvPr id="8" name="TextBox 7">
            <a:extLst>
              <a:ext uri="{FF2B5EF4-FFF2-40B4-BE49-F238E27FC236}">
                <a16:creationId xmlns:a16="http://schemas.microsoft.com/office/drawing/2014/main" id="{EEE7698A-1B4D-4CCE-3D26-25BCECCF9C3C}"/>
              </a:ext>
            </a:extLst>
          </p:cNvPr>
          <p:cNvSpPr txBox="1"/>
          <p:nvPr/>
        </p:nvSpPr>
        <p:spPr>
          <a:xfrm>
            <a:off x="623918" y="666648"/>
            <a:ext cx="11121626" cy="523220"/>
          </a:xfrm>
          <a:prstGeom prst="rect">
            <a:avLst/>
          </a:prstGeom>
          <a:noFill/>
        </p:spPr>
        <p:txBody>
          <a:bodyPr wrap="square">
            <a:spAutoFit/>
          </a:bodyPr>
          <a:lstStyle/>
          <a:p>
            <a:r>
              <a:rPr lang="en-US" sz="1400" b="1" dirty="0">
                <a:solidFill>
                  <a:schemeClr val="accent6"/>
                </a:solidFill>
              </a:rPr>
              <a:t>There are clear concerns held by the vast majority of the population. Disengaged, however, show far lower levels of concern, again showing the distinctiveness of this segment.  </a:t>
            </a:r>
          </a:p>
        </p:txBody>
      </p:sp>
      <p:sp>
        <p:nvSpPr>
          <p:cNvPr id="11" name="TextBox 10">
            <a:extLst>
              <a:ext uri="{FF2B5EF4-FFF2-40B4-BE49-F238E27FC236}">
                <a16:creationId xmlns:a16="http://schemas.microsoft.com/office/drawing/2014/main" id="{8012AD3B-14E2-4E67-0A5C-67488384D441}"/>
              </a:ext>
            </a:extLst>
          </p:cNvPr>
          <p:cNvSpPr txBox="1"/>
          <p:nvPr/>
        </p:nvSpPr>
        <p:spPr>
          <a:xfrm>
            <a:off x="1923027" y="1390247"/>
            <a:ext cx="3759229" cy="600164"/>
          </a:xfrm>
          <a:prstGeom prst="rect">
            <a:avLst/>
          </a:prstGeom>
          <a:noFill/>
        </p:spPr>
        <p:txBody>
          <a:bodyPr wrap="square" rtlCol="0">
            <a:spAutoFit/>
          </a:bodyPr>
          <a:lstStyle/>
          <a:p>
            <a:pPr algn="ctr" defTabSz="472171"/>
            <a:r>
              <a:rPr lang="en-US" sz="1100" b="1" dirty="0">
                <a:solidFill>
                  <a:schemeClr val="bg1"/>
                </a:solidFill>
                <a:latin typeface="Barlow" panose="00000500000000000000" pitchFamily="2" charset="0"/>
                <a:cs typeface="Arial" charset="0"/>
              </a:rPr>
              <a:t>Concern about the rise of </a:t>
            </a:r>
            <a:r>
              <a:rPr lang="en-US" sz="1100" b="1" u="sng" dirty="0">
                <a:solidFill>
                  <a:schemeClr val="bg1"/>
                </a:solidFill>
                <a:latin typeface="Barlow" panose="00000500000000000000" pitchFamily="2" charset="0"/>
                <a:cs typeface="Arial" charset="0"/>
              </a:rPr>
              <a:t>misinformation and disinformation</a:t>
            </a:r>
            <a:r>
              <a:rPr lang="en-US" sz="1100" b="1" dirty="0">
                <a:solidFill>
                  <a:schemeClr val="bg1"/>
                </a:solidFill>
                <a:latin typeface="Barlow" panose="00000500000000000000" pitchFamily="2" charset="0"/>
                <a:cs typeface="Arial" charset="0"/>
              </a:rPr>
              <a:t> in Ireland today</a:t>
            </a:r>
          </a:p>
          <a:p>
            <a:pPr algn="ctr" defTabSz="472171"/>
            <a:r>
              <a:rPr lang="en-US" sz="1100" b="1" dirty="0">
                <a:solidFill>
                  <a:schemeClr val="bg1"/>
                </a:solidFill>
                <a:latin typeface="Barlow" panose="00000500000000000000" pitchFamily="2" charset="0"/>
                <a:cs typeface="Arial" charset="0"/>
              </a:rPr>
              <a:t>%</a:t>
            </a:r>
            <a:endParaRPr lang="en-IE" sz="1100" b="1" dirty="0">
              <a:solidFill>
                <a:schemeClr val="bg1"/>
              </a:solidFill>
              <a:latin typeface="Barlow" panose="00000500000000000000" pitchFamily="2" charset="0"/>
              <a:cs typeface="Arial" charset="0"/>
            </a:endParaRPr>
          </a:p>
        </p:txBody>
      </p:sp>
      <p:sp>
        <p:nvSpPr>
          <p:cNvPr id="16" name="TextBox 15">
            <a:extLst>
              <a:ext uri="{FF2B5EF4-FFF2-40B4-BE49-F238E27FC236}">
                <a16:creationId xmlns:a16="http://schemas.microsoft.com/office/drawing/2014/main" id="{15B4AA11-E267-1EBA-6F81-6C4399F17547}"/>
              </a:ext>
            </a:extLst>
          </p:cNvPr>
          <p:cNvSpPr txBox="1"/>
          <p:nvPr/>
        </p:nvSpPr>
        <p:spPr>
          <a:xfrm>
            <a:off x="4963011" y="4985987"/>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15%</a:t>
            </a:r>
            <a:endParaRPr lang="en-IE" sz="1600" dirty="0">
              <a:solidFill>
                <a:schemeClr val="bg1"/>
              </a:solidFill>
            </a:endParaRPr>
          </a:p>
        </p:txBody>
      </p:sp>
      <p:sp>
        <p:nvSpPr>
          <p:cNvPr id="17" name="TextBox 16">
            <a:extLst>
              <a:ext uri="{FF2B5EF4-FFF2-40B4-BE49-F238E27FC236}">
                <a16:creationId xmlns:a16="http://schemas.microsoft.com/office/drawing/2014/main" id="{CB425EE4-AAD0-BB55-80F6-62FEAAFA7128}"/>
              </a:ext>
            </a:extLst>
          </p:cNvPr>
          <p:cNvSpPr txBox="1"/>
          <p:nvPr/>
        </p:nvSpPr>
        <p:spPr>
          <a:xfrm>
            <a:off x="5092038" y="3235981"/>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80%</a:t>
            </a:r>
            <a:endParaRPr lang="en-IE" sz="1600" dirty="0">
              <a:solidFill>
                <a:schemeClr val="bg1"/>
              </a:solidFill>
            </a:endParaRPr>
          </a:p>
        </p:txBody>
      </p:sp>
      <p:sp>
        <p:nvSpPr>
          <p:cNvPr id="18" name="Right Brace 17">
            <a:extLst>
              <a:ext uri="{FF2B5EF4-FFF2-40B4-BE49-F238E27FC236}">
                <a16:creationId xmlns:a16="http://schemas.microsoft.com/office/drawing/2014/main" id="{1F3DEA1A-A929-12A8-0F89-F9654C6BCAD0}"/>
              </a:ext>
            </a:extLst>
          </p:cNvPr>
          <p:cNvSpPr/>
          <p:nvPr/>
        </p:nvSpPr>
        <p:spPr>
          <a:xfrm>
            <a:off x="4763131" y="2578773"/>
            <a:ext cx="267855" cy="15736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9" name="Right Brace 18">
            <a:extLst>
              <a:ext uri="{FF2B5EF4-FFF2-40B4-BE49-F238E27FC236}">
                <a16:creationId xmlns:a16="http://schemas.microsoft.com/office/drawing/2014/main" id="{E6E5F866-FD9E-28D1-DF13-6531E8EB788F}"/>
              </a:ext>
            </a:extLst>
          </p:cNvPr>
          <p:cNvSpPr/>
          <p:nvPr/>
        </p:nvSpPr>
        <p:spPr>
          <a:xfrm>
            <a:off x="4789039" y="4899486"/>
            <a:ext cx="98099" cy="422248"/>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 name="Right Brace 3">
            <a:extLst>
              <a:ext uri="{FF2B5EF4-FFF2-40B4-BE49-F238E27FC236}">
                <a16:creationId xmlns:a16="http://schemas.microsoft.com/office/drawing/2014/main" id="{90E36F5E-E012-C485-B035-6E04407B34BF}"/>
              </a:ext>
            </a:extLst>
          </p:cNvPr>
          <p:cNvSpPr/>
          <p:nvPr/>
        </p:nvSpPr>
        <p:spPr>
          <a:xfrm>
            <a:off x="9387221" y="2575884"/>
            <a:ext cx="267855" cy="15736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7" name="Right Brace 6">
            <a:extLst>
              <a:ext uri="{FF2B5EF4-FFF2-40B4-BE49-F238E27FC236}">
                <a16:creationId xmlns:a16="http://schemas.microsoft.com/office/drawing/2014/main" id="{67E039B6-7119-E65F-DCA6-6F1DCCB9D8C3}"/>
              </a:ext>
            </a:extLst>
          </p:cNvPr>
          <p:cNvSpPr/>
          <p:nvPr/>
        </p:nvSpPr>
        <p:spPr>
          <a:xfrm>
            <a:off x="9433559" y="4599832"/>
            <a:ext cx="98099" cy="605960"/>
          </a:xfrm>
          <a:prstGeom prst="rightBrace">
            <a:avLst/>
          </a:prstGeom>
          <a:ln w="127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0" name="TextBox 9">
            <a:extLst>
              <a:ext uri="{FF2B5EF4-FFF2-40B4-BE49-F238E27FC236}">
                <a16:creationId xmlns:a16="http://schemas.microsoft.com/office/drawing/2014/main" id="{C37B936F-2E7B-C791-1B97-8DAA483126B3}"/>
              </a:ext>
            </a:extLst>
          </p:cNvPr>
          <p:cNvSpPr txBox="1"/>
          <p:nvPr/>
        </p:nvSpPr>
        <p:spPr>
          <a:xfrm>
            <a:off x="9592772" y="4753499"/>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20%</a:t>
            </a:r>
            <a:endParaRPr lang="en-IE" sz="1600" dirty="0">
              <a:solidFill>
                <a:schemeClr val="bg1"/>
              </a:solidFill>
            </a:endParaRPr>
          </a:p>
        </p:txBody>
      </p:sp>
      <p:sp>
        <p:nvSpPr>
          <p:cNvPr id="12" name="TextBox 11">
            <a:extLst>
              <a:ext uri="{FF2B5EF4-FFF2-40B4-BE49-F238E27FC236}">
                <a16:creationId xmlns:a16="http://schemas.microsoft.com/office/drawing/2014/main" id="{9F7569C1-2F02-439A-2723-1B69DCAFF90A}"/>
              </a:ext>
            </a:extLst>
          </p:cNvPr>
          <p:cNvSpPr txBox="1"/>
          <p:nvPr/>
        </p:nvSpPr>
        <p:spPr>
          <a:xfrm>
            <a:off x="9699273" y="3231185"/>
            <a:ext cx="1101878" cy="253467"/>
          </a:xfrm>
          <a:prstGeom prst="rect">
            <a:avLst/>
          </a:prstGeom>
          <a:noFill/>
        </p:spPr>
        <p:txBody>
          <a:bodyPr wrap="square" lIns="0" tIns="0" rIns="0" bIns="0" rtlCol="0">
            <a:spAutoFit/>
          </a:bodyPr>
          <a:lstStyle/>
          <a:p>
            <a:pPr algn="l">
              <a:lnSpc>
                <a:spcPct val="115000"/>
              </a:lnSpc>
              <a:spcBef>
                <a:spcPts val="400"/>
              </a:spcBef>
              <a:spcAft>
                <a:spcPts val="400"/>
              </a:spcAft>
            </a:pPr>
            <a:r>
              <a:rPr lang="en-US" sz="1600" dirty="0">
                <a:solidFill>
                  <a:schemeClr val="bg1"/>
                </a:solidFill>
              </a:rPr>
              <a:t>73%</a:t>
            </a:r>
            <a:endParaRPr lang="en-IE" sz="1600" dirty="0">
              <a:solidFill>
                <a:schemeClr val="bg1"/>
              </a:solidFill>
            </a:endParaRPr>
          </a:p>
        </p:txBody>
      </p:sp>
      <p:sp>
        <p:nvSpPr>
          <p:cNvPr id="13" name="TextBox 12">
            <a:extLst>
              <a:ext uri="{FF2B5EF4-FFF2-40B4-BE49-F238E27FC236}">
                <a16:creationId xmlns:a16="http://schemas.microsoft.com/office/drawing/2014/main" id="{7AB76B3B-B5E2-9ACB-348C-5FCA1B625F58}"/>
              </a:ext>
            </a:extLst>
          </p:cNvPr>
          <p:cNvSpPr txBox="1"/>
          <p:nvPr/>
        </p:nvSpPr>
        <p:spPr>
          <a:xfrm>
            <a:off x="6753194" y="1382721"/>
            <a:ext cx="3481589" cy="600164"/>
          </a:xfrm>
          <a:prstGeom prst="rect">
            <a:avLst/>
          </a:prstGeom>
          <a:noFill/>
        </p:spPr>
        <p:txBody>
          <a:bodyPr wrap="square" rtlCol="0">
            <a:spAutoFit/>
          </a:bodyPr>
          <a:lstStyle/>
          <a:p>
            <a:pPr algn="ctr" defTabSz="472171"/>
            <a:r>
              <a:rPr lang="en-US" sz="1100" b="1" dirty="0">
                <a:solidFill>
                  <a:schemeClr val="bg1"/>
                </a:solidFill>
                <a:latin typeface="Barlow" panose="00000500000000000000" pitchFamily="2" charset="0"/>
                <a:cs typeface="Arial" charset="0"/>
              </a:rPr>
              <a:t> Concern about the rise of </a:t>
            </a:r>
            <a:r>
              <a:rPr lang="en-US" sz="1100" b="1" u="sng" dirty="0">
                <a:solidFill>
                  <a:schemeClr val="bg1"/>
                </a:solidFill>
                <a:latin typeface="Barlow" panose="00000500000000000000" pitchFamily="2" charset="0"/>
                <a:cs typeface="Arial" charset="0"/>
              </a:rPr>
              <a:t>far-right political sentiment</a:t>
            </a:r>
            <a:r>
              <a:rPr lang="en-US" sz="1100" b="1" dirty="0">
                <a:solidFill>
                  <a:schemeClr val="bg1"/>
                </a:solidFill>
                <a:latin typeface="Barlow" panose="00000500000000000000" pitchFamily="2" charset="0"/>
                <a:cs typeface="Arial" charset="0"/>
              </a:rPr>
              <a:t> around the world</a:t>
            </a:r>
          </a:p>
          <a:p>
            <a:pPr algn="ctr" defTabSz="472171"/>
            <a:r>
              <a:rPr lang="en-US" sz="1100" b="1" dirty="0">
                <a:solidFill>
                  <a:schemeClr val="bg1"/>
                </a:solidFill>
                <a:latin typeface="Barlow" panose="00000500000000000000" pitchFamily="2" charset="0"/>
                <a:cs typeface="Arial" charset="0"/>
              </a:rPr>
              <a:t>%</a:t>
            </a:r>
            <a:endParaRPr lang="en-IE" sz="1100" b="1" dirty="0">
              <a:solidFill>
                <a:schemeClr val="bg1"/>
              </a:solidFill>
              <a:latin typeface="Barlow" panose="00000500000000000000" pitchFamily="2" charset="0"/>
              <a:cs typeface="Arial" charset="0"/>
            </a:endParaRPr>
          </a:p>
        </p:txBody>
      </p:sp>
      <p:sp>
        <p:nvSpPr>
          <p:cNvPr id="14" name="Rectangle: Rounded Corners 13">
            <a:extLst>
              <a:ext uri="{FF2B5EF4-FFF2-40B4-BE49-F238E27FC236}">
                <a16:creationId xmlns:a16="http://schemas.microsoft.com/office/drawing/2014/main" id="{DED16AC4-AD15-4100-CF26-1CDAF347769A}"/>
              </a:ext>
            </a:extLst>
          </p:cNvPr>
          <p:cNvSpPr/>
          <p:nvPr/>
        </p:nvSpPr>
        <p:spPr>
          <a:xfrm>
            <a:off x="5650377" y="2712927"/>
            <a:ext cx="1720667" cy="13388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+65s: 90%</a:t>
            </a:r>
          </a:p>
          <a:p>
            <a:r>
              <a:rPr lang="en-US" sz="1050" dirty="0">
                <a:solidFill>
                  <a:schemeClr val="bg1"/>
                </a:solidFill>
              </a:rPr>
              <a:t>Community champions: 97%</a:t>
            </a:r>
          </a:p>
          <a:p>
            <a:r>
              <a:rPr lang="en-US" sz="1050" dirty="0">
                <a:solidFill>
                  <a:schemeClr val="bg1"/>
                </a:solidFill>
              </a:rPr>
              <a:t>Global citizens: 86%</a:t>
            </a:r>
          </a:p>
          <a:p>
            <a:r>
              <a:rPr lang="en-US" sz="1050" dirty="0">
                <a:solidFill>
                  <a:schemeClr val="bg1"/>
                </a:solidFill>
              </a:rPr>
              <a:t>Pragmatists: 89%</a:t>
            </a:r>
          </a:p>
        </p:txBody>
      </p:sp>
      <p:sp>
        <p:nvSpPr>
          <p:cNvPr id="15" name="Arrow: Right 14">
            <a:extLst>
              <a:ext uri="{FF2B5EF4-FFF2-40B4-BE49-F238E27FC236}">
                <a16:creationId xmlns:a16="http://schemas.microsoft.com/office/drawing/2014/main" id="{6BA8C5E3-5765-A477-E427-543012B00A2F}"/>
              </a:ext>
            </a:extLst>
          </p:cNvPr>
          <p:cNvSpPr/>
          <p:nvPr/>
        </p:nvSpPr>
        <p:spPr>
          <a:xfrm>
            <a:off x="5513950" y="3294741"/>
            <a:ext cx="144855" cy="149056"/>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0" name="Rectangle: Rounded Corners 19">
            <a:extLst>
              <a:ext uri="{FF2B5EF4-FFF2-40B4-BE49-F238E27FC236}">
                <a16:creationId xmlns:a16="http://schemas.microsoft.com/office/drawing/2014/main" id="{7F95E776-2C54-0F8B-A844-9BFAA3D8B8D3}"/>
              </a:ext>
            </a:extLst>
          </p:cNvPr>
          <p:cNvSpPr/>
          <p:nvPr/>
        </p:nvSpPr>
        <p:spPr>
          <a:xfrm>
            <a:off x="10273274" y="2661551"/>
            <a:ext cx="1720667" cy="133880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+65s: 85%</a:t>
            </a:r>
          </a:p>
          <a:p>
            <a:r>
              <a:rPr lang="en-US" sz="1050" dirty="0">
                <a:solidFill>
                  <a:schemeClr val="bg1"/>
                </a:solidFill>
              </a:rPr>
              <a:t>Community champions: 95%</a:t>
            </a:r>
          </a:p>
          <a:p>
            <a:r>
              <a:rPr lang="en-US" sz="1050" dirty="0">
                <a:solidFill>
                  <a:schemeClr val="bg1"/>
                </a:solidFill>
              </a:rPr>
              <a:t>Multilateralists: 83%</a:t>
            </a:r>
          </a:p>
          <a:p>
            <a:r>
              <a:rPr lang="en-US" sz="1050" dirty="0">
                <a:solidFill>
                  <a:schemeClr val="bg1"/>
                </a:solidFill>
              </a:rPr>
              <a:t>Pragmatists: 83%</a:t>
            </a:r>
          </a:p>
          <a:p>
            <a:r>
              <a:rPr lang="en-US" sz="1050" dirty="0">
                <a:solidFill>
                  <a:schemeClr val="bg1"/>
                </a:solidFill>
              </a:rPr>
              <a:t>Global citizens: 81%</a:t>
            </a:r>
          </a:p>
          <a:p>
            <a:endParaRPr lang="en-IE" sz="1050" dirty="0">
              <a:solidFill>
                <a:schemeClr val="bg1"/>
              </a:solidFill>
            </a:endParaRPr>
          </a:p>
        </p:txBody>
      </p:sp>
      <p:sp>
        <p:nvSpPr>
          <p:cNvPr id="21" name="Arrow: Right 20">
            <a:extLst>
              <a:ext uri="{FF2B5EF4-FFF2-40B4-BE49-F238E27FC236}">
                <a16:creationId xmlns:a16="http://schemas.microsoft.com/office/drawing/2014/main" id="{4D2AFC4B-2795-E39A-1496-2D5F9343656F}"/>
              </a:ext>
            </a:extLst>
          </p:cNvPr>
          <p:cNvSpPr/>
          <p:nvPr/>
        </p:nvSpPr>
        <p:spPr>
          <a:xfrm>
            <a:off x="10143711" y="3294741"/>
            <a:ext cx="144855" cy="149056"/>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2" name="Rectangle: Rounded Corners 21">
            <a:extLst>
              <a:ext uri="{FF2B5EF4-FFF2-40B4-BE49-F238E27FC236}">
                <a16:creationId xmlns:a16="http://schemas.microsoft.com/office/drawing/2014/main" id="{A17B7227-47A9-2CDE-8496-0D91EA85584D}"/>
              </a:ext>
            </a:extLst>
          </p:cNvPr>
          <p:cNvSpPr/>
          <p:nvPr/>
        </p:nvSpPr>
        <p:spPr>
          <a:xfrm>
            <a:off x="5640109" y="4781771"/>
            <a:ext cx="1720667" cy="64665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Disengaged: 36%</a:t>
            </a:r>
          </a:p>
        </p:txBody>
      </p:sp>
      <p:sp>
        <p:nvSpPr>
          <p:cNvPr id="23" name="Rectangle: Rounded Corners 22">
            <a:extLst>
              <a:ext uri="{FF2B5EF4-FFF2-40B4-BE49-F238E27FC236}">
                <a16:creationId xmlns:a16="http://schemas.microsoft.com/office/drawing/2014/main" id="{C9901700-2011-BD96-DCCF-F4686ADBBDB6}"/>
              </a:ext>
            </a:extLst>
          </p:cNvPr>
          <p:cNvSpPr/>
          <p:nvPr/>
        </p:nvSpPr>
        <p:spPr>
          <a:xfrm>
            <a:off x="10288566" y="4596506"/>
            <a:ext cx="1720667" cy="605960"/>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50" b="1" dirty="0">
                <a:solidFill>
                  <a:schemeClr val="bg1"/>
                </a:solidFill>
              </a:rPr>
              <a:t>Significantly higher among: </a:t>
            </a:r>
          </a:p>
          <a:p>
            <a:r>
              <a:rPr lang="en-US" sz="1050" dirty="0">
                <a:solidFill>
                  <a:schemeClr val="bg1"/>
                </a:solidFill>
              </a:rPr>
              <a:t>Disengaged: 56%</a:t>
            </a:r>
          </a:p>
        </p:txBody>
      </p:sp>
      <p:sp>
        <p:nvSpPr>
          <p:cNvPr id="24" name="Arrow: Right 23">
            <a:extLst>
              <a:ext uri="{FF2B5EF4-FFF2-40B4-BE49-F238E27FC236}">
                <a16:creationId xmlns:a16="http://schemas.microsoft.com/office/drawing/2014/main" id="{0B9DF75E-8D39-5D5F-DB9D-34D5ABC32A59}"/>
              </a:ext>
            </a:extLst>
          </p:cNvPr>
          <p:cNvSpPr/>
          <p:nvPr/>
        </p:nvSpPr>
        <p:spPr>
          <a:xfrm>
            <a:off x="5432857" y="5041162"/>
            <a:ext cx="144855" cy="149056"/>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25" name="Arrow: Right 24">
            <a:extLst>
              <a:ext uri="{FF2B5EF4-FFF2-40B4-BE49-F238E27FC236}">
                <a16:creationId xmlns:a16="http://schemas.microsoft.com/office/drawing/2014/main" id="{2541EC73-5F8C-C2AE-4FAF-AC6750A7486F}"/>
              </a:ext>
            </a:extLst>
          </p:cNvPr>
          <p:cNvSpPr/>
          <p:nvPr/>
        </p:nvSpPr>
        <p:spPr>
          <a:xfrm>
            <a:off x="10088939" y="4824958"/>
            <a:ext cx="144855" cy="149056"/>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38139256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5EB71-B7F8-0817-F19D-8A103FD9AA5B}"/>
            </a:ext>
          </a:extLst>
        </p:cNvPr>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8D1E9402-1ECA-D7F2-644D-D8BE2A80ED12}"/>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F0713E96-D909-B621-592D-7124D90F42A8}"/>
              </a:ext>
            </a:extLst>
          </p:cNvPr>
          <p:cNvSpPr>
            <a:spLocks noGrp="1"/>
          </p:cNvSpPr>
          <p:nvPr>
            <p:ph type="title"/>
          </p:nvPr>
        </p:nvSpPr>
        <p:spPr>
          <a:xfrm>
            <a:off x="326907" y="74173"/>
            <a:ext cx="11285432" cy="715669"/>
          </a:xfrm>
        </p:spPr>
        <p:txBody>
          <a:bodyPr lIns="91440" tIns="45720" rIns="91440" bIns="45720" anchor="t">
            <a:noAutofit/>
          </a:bodyPr>
          <a:lstStyle/>
          <a:p>
            <a:br>
              <a:rPr lang="en-US" dirty="0"/>
            </a:br>
            <a:r>
              <a:rPr lang="en-US" dirty="0"/>
              <a:t>Importance of Ireland being respected around the world x Segments</a:t>
            </a:r>
            <a:endParaRPr lang="en-IE" dirty="0"/>
          </a:p>
        </p:txBody>
      </p:sp>
      <p:sp>
        <p:nvSpPr>
          <p:cNvPr id="5" name="Content Placeholder 4">
            <a:extLst>
              <a:ext uri="{FF2B5EF4-FFF2-40B4-BE49-F238E27FC236}">
                <a16:creationId xmlns:a16="http://schemas.microsoft.com/office/drawing/2014/main" id="{F2E2A6DB-AD6B-B141-7F2A-799AD12E1DE8}"/>
              </a:ext>
            </a:extLst>
          </p:cNvPr>
          <p:cNvSpPr>
            <a:spLocks noGrp="1"/>
          </p:cNvSpPr>
          <p:nvPr>
            <p:ph type="body" sz="quarter" idx="17"/>
          </p:nvPr>
        </p:nvSpPr>
        <p:spPr>
          <a:xfrm>
            <a:off x="450000" y="6185754"/>
            <a:ext cx="10122902" cy="348813"/>
          </a:xfrm>
        </p:spPr>
        <p:txBody>
          <a:bodyPr>
            <a:noAutofit/>
          </a:bodyPr>
          <a:lstStyle/>
          <a:p>
            <a:pPr marL="357188" indent="-357188"/>
            <a:r>
              <a:rPr kumimoji="0" lang="en-US" sz="900" b="0" i="0" u="none" strike="noStrike" kern="1200" cap="none" spc="0" normalizeH="0" baseline="0" noProof="0" dirty="0">
                <a:ln>
                  <a:noFill/>
                </a:ln>
                <a:effectLst/>
                <a:uLnTx/>
                <a:uFillTx/>
                <a:latin typeface="Barlow" panose="00000500000000000000" pitchFamily="2" charset="0"/>
                <a:cs typeface="Arial" panose="020B0604020202020204" pitchFamily="34" charset="0"/>
              </a:rPr>
              <a:t>Base: All Adults aged 18+ years- 2,002 </a:t>
            </a:r>
            <a:endParaRPr lang="en-US" sz="900" dirty="0">
              <a:latin typeface="Barlow" panose="00000500000000000000" pitchFamily="2" charset="0"/>
              <a:cs typeface="Arial" panose="020B0604020202020204" pitchFamily="34" charset="0"/>
            </a:endParaRPr>
          </a:p>
          <a:p>
            <a:pPr marL="357188" indent="-357188"/>
            <a:r>
              <a:rPr lang="en-US" sz="900" dirty="0">
                <a:latin typeface="Barlow" panose="00000500000000000000" pitchFamily="2" charset="0"/>
              </a:rPr>
              <a:t>Q10. How important is it to you that Ireland is respected around the world?</a:t>
            </a:r>
          </a:p>
        </p:txBody>
      </p:sp>
      <p:graphicFrame>
        <p:nvGraphicFramePr>
          <p:cNvPr id="2" name="Chart 1">
            <a:extLst>
              <a:ext uri="{FF2B5EF4-FFF2-40B4-BE49-F238E27FC236}">
                <a16:creationId xmlns:a16="http://schemas.microsoft.com/office/drawing/2014/main" id="{E67AA837-20E0-4B38-F83E-47899FAC645E}"/>
              </a:ext>
            </a:extLst>
          </p:cNvPr>
          <p:cNvGraphicFramePr/>
          <p:nvPr>
            <p:extLst>
              <p:ext uri="{D42A27DB-BD31-4B8C-83A1-F6EECF244321}">
                <p14:modId xmlns:p14="http://schemas.microsoft.com/office/powerpoint/2010/main" val="4200226821"/>
              </p:ext>
            </p:extLst>
          </p:nvPr>
        </p:nvGraphicFramePr>
        <p:xfrm>
          <a:off x="3363796" y="2246538"/>
          <a:ext cx="7391753" cy="29800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DF5255B9-9E7B-6D4B-7793-F3726C626CF2}"/>
              </a:ext>
            </a:extLst>
          </p:cNvPr>
          <p:cNvGraphicFramePr>
            <a:graphicFrameLocks noGrp="1"/>
          </p:cNvGraphicFramePr>
          <p:nvPr>
            <p:extLst>
              <p:ext uri="{D42A27DB-BD31-4B8C-83A1-F6EECF244321}">
                <p14:modId xmlns:p14="http://schemas.microsoft.com/office/powerpoint/2010/main" val="3361917261"/>
              </p:ext>
            </p:extLst>
          </p:nvPr>
        </p:nvGraphicFramePr>
        <p:xfrm>
          <a:off x="1364142" y="2460989"/>
          <a:ext cx="2132575" cy="2736294"/>
        </p:xfrm>
        <a:graphic>
          <a:graphicData uri="http://schemas.openxmlformats.org/drawingml/2006/table">
            <a:tbl>
              <a:tblPr>
                <a:tableStyleId>{5C22544A-7EE6-4342-B048-85BDC9FD1C3A}</a:tableStyleId>
              </a:tblPr>
              <a:tblGrid>
                <a:gridCol w="2132575">
                  <a:extLst>
                    <a:ext uri="{9D8B030D-6E8A-4147-A177-3AD203B41FA5}">
                      <a16:colId xmlns:a16="http://schemas.microsoft.com/office/drawing/2014/main" val="2192328915"/>
                    </a:ext>
                  </a:extLst>
                </a:gridCol>
              </a:tblGrid>
              <a:tr h="847725">
                <a:tc>
                  <a:txBody>
                    <a:bodyPr/>
                    <a:lstStyle/>
                    <a:p>
                      <a:pPr algn="r" fontAlgn="t"/>
                      <a:r>
                        <a:rPr lang="en-IE" sz="1200" b="0" i="0" u="none" strike="noStrike" dirty="0">
                          <a:solidFill>
                            <a:schemeClr val="accent1">
                              <a:lumMod val="50000"/>
                            </a:schemeClr>
                          </a:solidFill>
                          <a:effectLst/>
                          <a:latin typeface="+mn-lt"/>
                        </a:rPr>
                        <a:t>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190625">
                <a:tc>
                  <a:txBody>
                    <a:bodyPr/>
                    <a:lstStyle/>
                    <a:p>
                      <a:pPr algn="r" fontAlgn="t"/>
                      <a:r>
                        <a:rPr lang="en-IE" sz="1200" b="0" i="0" u="none" strike="noStrike" dirty="0">
                          <a:solidFill>
                            <a:schemeClr val="accent1"/>
                          </a:solidFill>
                          <a:effectLst/>
                          <a:latin typeface="+mn-lt"/>
                        </a:rPr>
                        <a:t>Fairly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276982">
                <a:tc>
                  <a:txBody>
                    <a:bodyPr/>
                    <a:lstStyle/>
                    <a:p>
                      <a:pPr algn="r" fontAlgn="t"/>
                      <a:r>
                        <a:rPr lang="en-IE" sz="1200" b="0" i="0" u="none" strike="noStrike" dirty="0">
                          <a:solidFill>
                            <a:schemeClr val="accent5">
                              <a:lumMod val="75000"/>
                            </a:schemeClr>
                          </a:solidFill>
                          <a:effectLst/>
                          <a:latin typeface="+mn-lt"/>
                        </a:rPr>
                        <a:t>Not very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28557">
                <a:tc>
                  <a:txBody>
                    <a:bodyPr/>
                    <a:lstStyle/>
                    <a:p>
                      <a:pPr algn="r" fontAlgn="t"/>
                      <a:r>
                        <a:rPr lang="en-IE" sz="1200" b="0" i="0" u="none" strike="noStrike" dirty="0">
                          <a:solidFill>
                            <a:schemeClr val="accent5">
                              <a:lumMod val="50000"/>
                            </a:schemeClr>
                          </a:solidFill>
                          <a:effectLst/>
                          <a:latin typeface="+mn-lt"/>
                        </a:rPr>
                        <a:t>Not at all important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75983">
                <a:tc>
                  <a:txBody>
                    <a:bodyPr/>
                    <a:lstStyle/>
                    <a:p>
                      <a:pPr algn="r" fontAlgn="t"/>
                      <a:r>
                        <a:rPr lang="en-US" sz="1200" b="0" i="0" u="none" strike="noStrike" dirty="0">
                          <a:solidFill>
                            <a:srgbClr val="000000"/>
                          </a:solidFill>
                          <a:effectLst/>
                          <a:latin typeface="+mn-lt"/>
                        </a:rPr>
                        <a:t>Don’t know</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graphicFrame>
        <p:nvGraphicFramePr>
          <p:cNvPr id="4" name="Table 44">
            <a:extLst>
              <a:ext uri="{FF2B5EF4-FFF2-40B4-BE49-F238E27FC236}">
                <a16:creationId xmlns:a16="http://schemas.microsoft.com/office/drawing/2014/main" id="{AD6180BF-4BA9-5192-9A1E-4EB82322C66B}"/>
              </a:ext>
            </a:extLst>
          </p:cNvPr>
          <p:cNvGraphicFramePr>
            <a:graphicFrameLocks noGrp="1"/>
          </p:cNvGraphicFramePr>
          <p:nvPr>
            <p:extLst>
              <p:ext uri="{D42A27DB-BD31-4B8C-83A1-F6EECF244321}">
                <p14:modId xmlns:p14="http://schemas.microsoft.com/office/powerpoint/2010/main" val="3098116311"/>
              </p:ext>
            </p:extLst>
          </p:nvPr>
        </p:nvGraphicFramePr>
        <p:xfrm>
          <a:off x="1387553" y="5291118"/>
          <a:ext cx="9261457" cy="256032"/>
        </p:xfrm>
        <a:graphic>
          <a:graphicData uri="http://schemas.openxmlformats.org/drawingml/2006/table">
            <a:tbl>
              <a:tblPr>
                <a:tableStyleId>{5C22544A-7EE6-4342-B048-85BDC9FD1C3A}</a:tableStyleId>
              </a:tblPr>
              <a:tblGrid>
                <a:gridCol w="2020396">
                  <a:extLst>
                    <a:ext uri="{9D8B030D-6E8A-4147-A177-3AD203B41FA5}">
                      <a16:colId xmlns:a16="http://schemas.microsoft.com/office/drawing/2014/main" val="1015758193"/>
                    </a:ext>
                  </a:extLst>
                </a:gridCol>
                <a:gridCol w="733589">
                  <a:extLst>
                    <a:ext uri="{9D8B030D-6E8A-4147-A177-3AD203B41FA5}">
                      <a16:colId xmlns:a16="http://schemas.microsoft.com/office/drawing/2014/main" val="1024616161"/>
                    </a:ext>
                  </a:extLst>
                </a:gridCol>
                <a:gridCol w="992256">
                  <a:extLst>
                    <a:ext uri="{9D8B030D-6E8A-4147-A177-3AD203B41FA5}">
                      <a16:colId xmlns:a16="http://schemas.microsoft.com/office/drawing/2014/main" val="3105327543"/>
                    </a:ext>
                  </a:extLst>
                </a:gridCol>
                <a:gridCol w="1029058">
                  <a:extLst>
                    <a:ext uri="{9D8B030D-6E8A-4147-A177-3AD203B41FA5}">
                      <a16:colId xmlns:a16="http://schemas.microsoft.com/office/drawing/2014/main" val="2198513577"/>
                    </a:ext>
                  </a:extLst>
                </a:gridCol>
                <a:gridCol w="911604">
                  <a:extLst>
                    <a:ext uri="{9D8B030D-6E8A-4147-A177-3AD203B41FA5}">
                      <a16:colId xmlns:a16="http://schemas.microsoft.com/office/drawing/2014/main" val="2294376527"/>
                    </a:ext>
                  </a:extLst>
                </a:gridCol>
                <a:gridCol w="891891">
                  <a:extLst>
                    <a:ext uri="{9D8B030D-6E8A-4147-A177-3AD203B41FA5}">
                      <a16:colId xmlns:a16="http://schemas.microsoft.com/office/drawing/2014/main" val="3892369339"/>
                    </a:ext>
                  </a:extLst>
                </a:gridCol>
                <a:gridCol w="952107">
                  <a:extLst>
                    <a:ext uri="{9D8B030D-6E8A-4147-A177-3AD203B41FA5}">
                      <a16:colId xmlns:a16="http://schemas.microsoft.com/office/drawing/2014/main" val="2136529623"/>
                    </a:ext>
                  </a:extLst>
                </a:gridCol>
                <a:gridCol w="904973">
                  <a:extLst>
                    <a:ext uri="{9D8B030D-6E8A-4147-A177-3AD203B41FA5}">
                      <a16:colId xmlns:a16="http://schemas.microsoft.com/office/drawing/2014/main" val="3300651093"/>
                    </a:ext>
                  </a:extLst>
                </a:gridCol>
                <a:gridCol w="825583">
                  <a:extLst>
                    <a:ext uri="{9D8B030D-6E8A-4147-A177-3AD203B41FA5}">
                      <a16:colId xmlns:a16="http://schemas.microsoft.com/office/drawing/2014/main" val="1267340664"/>
                    </a:ext>
                  </a:extLst>
                </a:gridCol>
              </a:tblGrid>
              <a:tr h="171627">
                <a:tc>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lang="en-IE" sz="1100" b="1" dirty="0"/>
                        <a:t>Net important%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r>
                        <a:rPr lang="en-US" sz="1200" b="1" dirty="0"/>
                        <a:t>80</a:t>
                      </a:r>
                      <a:endParaRPr lang="en-IE" sz="12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a:lnSpc>
                          <a:spcPct val="90000"/>
                        </a:lnSpc>
                      </a:pPr>
                      <a:endParaRPr lang="en-IE" sz="1100" b="1"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83</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87</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tc>
                  <a:txBody>
                    <a:bodyPr/>
                    <a:lstStyle/>
                    <a:p>
                      <a:pPr algn="ctr" fontAlgn="t">
                        <a:buNone/>
                      </a:pPr>
                      <a:r>
                        <a:rPr lang="en-IE" sz="1100" b="1" i="0" u="none" strike="noStrike" kern="1200" dirty="0">
                          <a:solidFill>
                            <a:srgbClr val="000000"/>
                          </a:solidFill>
                          <a:effectLst/>
                          <a:latin typeface="+mn-lt"/>
                          <a:ea typeface="+mn-ea"/>
                          <a:cs typeface="+mn-cs"/>
                        </a:rPr>
                        <a:t>59</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84</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80</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t">
                        <a:buNone/>
                      </a:pPr>
                      <a:r>
                        <a:rPr lang="en-IE" sz="1100" b="1" i="0" u="none" strike="noStrike" kern="1200" dirty="0">
                          <a:solidFill>
                            <a:srgbClr val="000000"/>
                          </a:solidFill>
                          <a:effectLst/>
                          <a:latin typeface="+mn-lt"/>
                          <a:ea typeface="+mn-ea"/>
                          <a:cs typeface="+mn-cs"/>
                        </a:rPr>
                        <a:t>91</a:t>
                      </a:r>
                    </a:p>
                  </a:txBody>
                  <a:tcPr marL="7620" marR="7620" marT="762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3495345944"/>
                  </a:ext>
                </a:extLst>
              </a:tr>
            </a:tbl>
          </a:graphicData>
        </a:graphic>
      </p:graphicFrame>
      <p:graphicFrame>
        <p:nvGraphicFramePr>
          <p:cNvPr id="12" name="Table 11">
            <a:extLst>
              <a:ext uri="{FF2B5EF4-FFF2-40B4-BE49-F238E27FC236}">
                <a16:creationId xmlns:a16="http://schemas.microsoft.com/office/drawing/2014/main" id="{CF5D12CE-752C-99DC-DF92-614A7A39BE2F}"/>
              </a:ext>
            </a:extLst>
          </p:cNvPr>
          <p:cNvGraphicFramePr>
            <a:graphicFrameLocks noGrp="1"/>
          </p:cNvGraphicFramePr>
          <p:nvPr/>
        </p:nvGraphicFramePr>
        <p:xfrm>
          <a:off x="3268809" y="1804318"/>
          <a:ext cx="7380201" cy="342901"/>
        </p:xfrm>
        <a:graphic>
          <a:graphicData uri="http://schemas.openxmlformats.org/drawingml/2006/table">
            <a:tbl>
              <a:tblPr>
                <a:tableStyleId>{5C22544A-7EE6-4342-B048-85BDC9FD1C3A}</a:tableStyleId>
              </a:tblPr>
              <a:tblGrid>
                <a:gridCol w="916746">
                  <a:extLst>
                    <a:ext uri="{9D8B030D-6E8A-4147-A177-3AD203B41FA5}">
                      <a16:colId xmlns:a16="http://schemas.microsoft.com/office/drawing/2014/main" val="370207688"/>
                    </a:ext>
                  </a:extLst>
                </a:gridCol>
                <a:gridCol w="916746">
                  <a:extLst>
                    <a:ext uri="{9D8B030D-6E8A-4147-A177-3AD203B41FA5}">
                      <a16:colId xmlns:a16="http://schemas.microsoft.com/office/drawing/2014/main" val="3267891562"/>
                    </a:ext>
                  </a:extLst>
                </a:gridCol>
                <a:gridCol w="962979">
                  <a:extLst>
                    <a:ext uri="{9D8B030D-6E8A-4147-A177-3AD203B41FA5}">
                      <a16:colId xmlns:a16="http://schemas.microsoft.com/office/drawing/2014/main" val="746003772"/>
                    </a:ext>
                  </a:extLst>
                </a:gridCol>
                <a:gridCol w="916746">
                  <a:extLst>
                    <a:ext uri="{9D8B030D-6E8A-4147-A177-3AD203B41FA5}">
                      <a16:colId xmlns:a16="http://schemas.microsoft.com/office/drawing/2014/main" val="1779795731"/>
                    </a:ext>
                  </a:extLst>
                </a:gridCol>
                <a:gridCol w="916746">
                  <a:extLst>
                    <a:ext uri="{9D8B030D-6E8A-4147-A177-3AD203B41FA5}">
                      <a16:colId xmlns:a16="http://schemas.microsoft.com/office/drawing/2014/main" val="2225951611"/>
                    </a:ext>
                  </a:extLst>
                </a:gridCol>
                <a:gridCol w="1011579">
                  <a:extLst>
                    <a:ext uri="{9D8B030D-6E8A-4147-A177-3AD203B41FA5}">
                      <a16:colId xmlns:a16="http://schemas.microsoft.com/office/drawing/2014/main" val="1338766595"/>
                    </a:ext>
                  </a:extLst>
                </a:gridCol>
                <a:gridCol w="821913">
                  <a:extLst>
                    <a:ext uri="{9D8B030D-6E8A-4147-A177-3AD203B41FA5}">
                      <a16:colId xmlns:a16="http://schemas.microsoft.com/office/drawing/2014/main" val="4065578727"/>
                    </a:ext>
                  </a:extLst>
                </a:gridCol>
                <a:gridCol w="916746">
                  <a:extLst>
                    <a:ext uri="{9D8B030D-6E8A-4147-A177-3AD203B41FA5}">
                      <a16:colId xmlns:a16="http://schemas.microsoft.com/office/drawing/2014/main" val="2398399031"/>
                    </a:ext>
                  </a:extLst>
                </a:gridCol>
              </a:tblGrid>
              <a:tr h="336251">
                <a:tc>
                  <a:txBody>
                    <a:bodyPr/>
                    <a:lstStyle/>
                    <a:p>
                      <a:pPr algn="ctr" fontAlgn="t"/>
                      <a:r>
                        <a:rPr lang="en-IE" sz="1100" b="1" i="0" u="none" strike="noStrike">
                          <a:solidFill>
                            <a:srgbClr val="000000"/>
                          </a:solidFill>
                          <a:effectLst/>
                          <a:latin typeface="Barlow" panose="00000500000000000000" pitchFamily="2" charset="0"/>
                        </a:rPr>
                        <a:t>Total</a:t>
                      </a:r>
                    </a:p>
                  </a:txBody>
                  <a:tcPr marL="9525" marR="9525" marT="9525" marB="0" anchor="b">
                    <a:noFill/>
                  </a:tcPr>
                </a:tc>
                <a:tc>
                  <a:txBody>
                    <a:bodyPr/>
                    <a:lstStyle/>
                    <a:p>
                      <a:pPr algn="ctr" fontAlgn="t"/>
                      <a:endParaRPr lang="en-IE" sz="1100" b="1" i="0" u="none" strike="noStrike">
                        <a:solidFill>
                          <a:srgbClr val="000000"/>
                        </a:solidFill>
                        <a:effectLst/>
                        <a:latin typeface="Barlow" panose="00000500000000000000" pitchFamily="2" charset="0"/>
                      </a:endParaRPr>
                    </a:p>
                  </a:txBody>
                  <a:tcPr marL="9525" marR="9525" marT="9525" marB="0" anchor="b">
                    <a:noFill/>
                  </a:tcPr>
                </a:tc>
                <a:tc>
                  <a:txBody>
                    <a:bodyPr/>
                    <a:lstStyle/>
                    <a:p>
                      <a:pPr algn="ctr" rtl="0" fontAlgn="t"/>
                      <a:r>
                        <a:rPr lang="en-IE" sz="1100" b="1" i="0" u="none" strike="noStrike">
                          <a:solidFill>
                            <a:srgbClr val="000000"/>
                          </a:solidFill>
                          <a:effectLst/>
                          <a:latin typeface="+mn-lt"/>
                        </a:rPr>
                        <a:t>Multilateralists</a:t>
                      </a:r>
                    </a:p>
                  </a:txBody>
                  <a:tcPr marL="7621" marR="7621" marT="7621" marB="0" anchor="b">
                    <a:noFill/>
                  </a:tcPr>
                </a:tc>
                <a:tc>
                  <a:txBody>
                    <a:bodyPr/>
                    <a:lstStyle/>
                    <a:p>
                      <a:pPr algn="ctr" rtl="0" fontAlgn="t"/>
                      <a:r>
                        <a:rPr lang="en-IE" sz="1100" b="1" i="0" u="none" strike="noStrike">
                          <a:solidFill>
                            <a:srgbClr val="000000"/>
                          </a:solidFill>
                          <a:effectLst/>
                          <a:latin typeface="+mn-lt"/>
                        </a:rPr>
                        <a:t>Community Champions</a:t>
                      </a:r>
                    </a:p>
                  </a:txBody>
                  <a:tcPr marL="7621" marR="7621" marT="7621" marB="0" anchor="b">
                    <a:noFill/>
                  </a:tcPr>
                </a:tc>
                <a:tc>
                  <a:txBody>
                    <a:bodyPr/>
                    <a:lstStyle/>
                    <a:p>
                      <a:pPr algn="ctr" rtl="0" fontAlgn="t"/>
                      <a:r>
                        <a:rPr lang="en-IE" sz="1100" b="1" i="0" u="none" strike="noStrike">
                          <a:solidFill>
                            <a:srgbClr val="000000"/>
                          </a:solidFill>
                          <a:effectLst/>
                          <a:latin typeface="+mn-lt"/>
                        </a:rPr>
                        <a:t>Disengaged </a:t>
                      </a:r>
                    </a:p>
                  </a:txBody>
                  <a:tcPr marL="7621" marR="7621" marT="7621" marB="0" anchor="b">
                    <a:noFill/>
                  </a:tcPr>
                </a:tc>
                <a:tc>
                  <a:txBody>
                    <a:bodyPr/>
                    <a:lstStyle/>
                    <a:p>
                      <a:pPr algn="ctr" rtl="0" fontAlgn="t"/>
                      <a:r>
                        <a:rPr lang="en-IE" sz="1100" b="1" i="0" u="none" strike="noStrike">
                          <a:solidFill>
                            <a:srgbClr val="000000"/>
                          </a:solidFill>
                          <a:effectLst/>
                          <a:latin typeface="+mn-lt"/>
                        </a:rPr>
                        <a:t>Empathisers</a:t>
                      </a:r>
                    </a:p>
                  </a:txBody>
                  <a:tcPr marL="7621" marR="7621" marT="7621" marB="0" anchor="b">
                    <a:noFill/>
                  </a:tcPr>
                </a:tc>
                <a:tc>
                  <a:txBody>
                    <a:bodyPr/>
                    <a:lstStyle/>
                    <a:p>
                      <a:pPr algn="ctr" rtl="0" fontAlgn="t"/>
                      <a:r>
                        <a:rPr lang="en-IE" sz="1100" b="1" i="0" u="none" strike="noStrike">
                          <a:solidFill>
                            <a:srgbClr val="000000"/>
                          </a:solidFill>
                          <a:effectLst/>
                          <a:latin typeface="+mn-lt"/>
                        </a:rPr>
                        <a:t>Global Citizens</a:t>
                      </a:r>
                    </a:p>
                  </a:txBody>
                  <a:tcPr marL="7621" marR="7621" marT="7621" marB="0" anchor="b">
                    <a:noFill/>
                  </a:tcPr>
                </a:tc>
                <a:tc>
                  <a:txBody>
                    <a:bodyPr/>
                    <a:lstStyle/>
                    <a:p>
                      <a:pPr algn="ctr" rtl="0" fontAlgn="t"/>
                      <a:r>
                        <a:rPr lang="en-IE" sz="1100" b="1" i="0" u="none" strike="noStrike" dirty="0">
                          <a:solidFill>
                            <a:srgbClr val="000000"/>
                          </a:solidFill>
                          <a:effectLst/>
                          <a:latin typeface="+mn-lt"/>
                        </a:rPr>
                        <a:t>Pragmatists</a:t>
                      </a:r>
                    </a:p>
                  </a:txBody>
                  <a:tcPr marL="7621" marR="7621" marT="7621" marB="0" anchor="b">
                    <a:noFill/>
                  </a:tcPr>
                </a:tc>
                <a:extLst>
                  <a:ext uri="{0D108BD9-81ED-4DB2-BD59-A6C34878D82A}">
                    <a16:rowId xmlns:a16="http://schemas.microsoft.com/office/drawing/2014/main" val="53783692"/>
                  </a:ext>
                </a:extLst>
              </a:tr>
            </a:tbl>
          </a:graphicData>
        </a:graphic>
      </p:graphicFrame>
      <p:grpSp>
        <p:nvGrpSpPr>
          <p:cNvPr id="22" name="Group 21">
            <a:extLst>
              <a:ext uri="{FF2B5EF4-FFF2-40B4-BE49-F238E27FC236}">
                <a16:creationId xmlns:a16="http://schemas.microsoft.com/office/drawing/2014/main" id="{A9EB4009-6907-A9C7-011F-889F3CD11106}"/>
              </a:ext>
            </a:extLst>
          </p:cNvPr>
          <p:cNvGrpSpPr/>
          <p:nvPr/>
        </p:nvGrpSpPr>
        <p:grpSpPr>
          <a:xfrm>
            <a:off x="9832768" y="5736473"/>
            <a:ext cx="2359232" cy="449281"/>
            <a:chOff x="9641528" y="676064"/>
            <a:chExt cx="2436173" cy="586011"/>
          </a:xfrm>
        </p:grpSpPr>
        <p:sp>
          <p:nvSpPr>
            <p:cNvPr id="23" name="Rectangle 22">
              <a:extLst>
                <a:ext uri="{FF2B5EF4-FFF2-40B4-BE49-F238E27FC236}">
                  <a16:creationId xmlns:a16="http://schemas.microsoft.com/office/drawing/2014/main" id="{3FA63E0D-2A81-A31D-D016-928A027F4D96}"/>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TextBox 23">
              <a:extLst>
                <a:ext uri="{FF2B5EF4-FFF2-40B4-BE49-F238E27FC236}">
                  <a16:creationId xmlns:a16="http://schemas.microsoft.com/office/drawing/2014/main" id="{548248A0-63AC-0D3B-2E57-16FC31A08722}"/>
                </a:ext>
              </a:extLst>
            </p:cNvPr>
            <p:cNvSpPr txBox="1"/>
            <p:nvPr/>
          </p:nvSpPr>
          <p:spPr>
            <a:xfrm>
              <a:off x="10044711" y="676064"/>
              <a:ext cx="2032990" cy="341226"/>
            </a:xfrm>
            <a:prstGeom prst="rect">
              <a:avLst/>
            </a:prstGeom>
            <a:noFill/>
          </p:spPr>
          <p:txBody>
            <a:bodyPr wrap="square" rtlCol="0">
              <a:spAutoFit/>
            </a:bodyPr>
            <a:lstStyle/>
            <a:p>
              <a:r>
                <a:rPr lang="en-IE" sz="1050">
                  <a:solidFill>
                    <a:schemeClr val="tx1">
                      <a:lumMod val="65000"/>
                      <a:lumOff val="35000"/>
                    </a:schemeClr>
                  </a:solidFill>
                </a:rPr>
                <a:t>Statistically higher than total</a:t>
              </a:r>
            </a:p>
          </p:txBody>
        </p:sp>
        <p:sp>
          <p:nvSpPr>
            <p:cNvPr id="25" name="Rectangle 24">
              <a:extLst>
                <a:ext uri="{FF2B5EF4-FFF2-40B4-BE49-F238E27FC236}">
                  <a16:creationId xmlns:a16="http://schemas.microsoft.com/office/drawing/2014/main" id="{F56B5B20-E1CA-B580-0BAE-FC3A9E884B36}"/>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TextBox 26">
              <a:extLst>
                <a:ext uri="{FF2B5EF4-FFF2-40B4-BE49-F238E27FC236}">
                  <a16:creationId xmlns:a16="http://schemas.microsoft.com/office/drawing/2014/main" id="{9861340C-61EC-7A40-5C0A-5FC88D58084E}"/>
                </a:ext>
              </a:extLst>
            </p:cNvPr>
            <p:cNvSpPr txBox="1"/>
            <p:nvPr/>
          </p:nvSpPr>
          <p:spPr>
            <a:xfrm>
              <a:off x="10026209" y="920849"/>
              <a:ext cx="2032991" cy="341226"/>
            </a:xfrm>
            <a:prstGeom prst="rect">
              <a:avLst/>
            </a:prstGeom>
            <a:noFill/>
          </p:spPr>
          <p:txBody>
            <a:bodyPr wrap="square" rtlCol="0">
              <a:spAutoFit/>
            </a:bodyPr>
            <a:lstStyle/>
            <a:p>
              <a:r>
                <a:rPr lang="en-IE" sz="1050" dirty="0">
                  <a:solidFill>
                    <a:schemeClr val="tx1">
                      <a:lumMod val="65000"/>
                      <a:lumOff val="35000"/>
                    </a:schemeClr>
                  </a:solidFill>
                </a:rPr>
                <a:t>Statistically lower than total</a:t>
              </a:r>
            </a:p>
          </p:txBody>
        </p:sp>
      </p:grpSp>
      <p:sp>
        <p:nvSpPr>
          <p:cNvPr id="3" name="Oval 2">
            <a:extLst>
              <a:ext uri="{FF2B5EF4-FFF2-40B4-BE49-F238E27FC236}">
                <a16:creationId xmlns:a16="http://schemas.microsoft.com/office/drawing/2014/main" id="{86E2856F-7C47-FF24-E2AE-41297C1618D7}"/>
              </a:ext>
            </a:extLst>
          </p:cNvPr>
          <p:cNvSpPr/>
          <p:nvPr/>
        </p:nvSpPr>
        <p:spPr>
          <a:xfrm>
            <a:off x="6230997" y="2855644"/>
            <a:ext cx="723985" cy="333375"/>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0" name="Oval 9">
            <a:extLst>
              <a:ext uri="{FF2B5EF4-FFF2-40B4-BE49-F238E27FC236}">
                <a16:creationId xmlns:a16="http://schemas.microsoft.com/office/drawing/2014/main" id="{7CE29915-39D1-C95C-4C4D-9C656AD58A1A}"/>
              </a:ext>
            </a:extLst>
          </p:cNvPr>
          <p:cNvSpPr/>
          <p:nvPr/>
        </p:nvSpPr>
        <p:spPr>
          <a:xfrm>
            <a:off x="7059672" y="2442733"/>
            <a:ext cx="828675" cy="333375"/>
          </a:xfrm>
          <a:prstGeom prst="ellipse">
            <a:avLst/>
          </a:prstGeom>
          <a:no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13" name="Text Placeholder 3">
            <a:extLst>
              <a:ext uri="{FF2B5EF4-FFF2-40B4-BE49-F238E27FC236}">
                <a16:creationId xmlns:a16="http://schemas.microsoft.com/office/drawing/2014/main" id="{1F233F28-E8F6-AE7E-624C-E601757D8759}"/>
              </a:ext>
            </a:extLst>
          </p:cNvPr>
          <p:cNvSpPr>
            <a:spLocks noGrp="1"/>
          </p:cNvSpPr>
          <p:nvPr>
            <p:ph type="body" sz="quarter" idx="15"/>
          </p:nvPr>
        </p:nvSpPr>
        <p:spPr>
          <a:xfrm>
            <a:off x="362282" y="836056"/>
            <a:ext cx="11311998" cy="536998"/>
          </a:xfrm>
        </p:spPr>
        <p:txBody>
          <a:bodyPr>
            <a:normAutofit fontScale="92500"/>
          </a:bodyPr>
          <a:lstStyle/>
          <a:p>
            <a:r>
              <a:rPr lang="en-IE" sz="1400" b="1" dirty="0"/>
              <a:t>The Irish public places high importance on being respected around the world, with particular importance being felt among community champions and pragmatists. Although, disengaged place a lower than average importance on this, there are still 3 in 5 viewing Ireland being respecte</a:t>
            </a:r>
            <a:r>
              <a:rPr lang="en-IE" sz="1400" dirty="0"/>
              <a:t>d around the world as important. </a:t>
            </a:r>
          </a:p>
        </p:txBody>
      </p:sp>
      <p:sp>
        <p:nvSpPr>
          <p:cNvPr id="6" name="Oval 5">
            <a:extLst>
              <a:ext uri="{FF2B5EF4-FFF2-40B4-BE49-F238E27FC236}">
                <a16:creationId xmlns:a16="http://schemas.microsoft.com/office/drawing/2014/main" id="{6FCB2258-2BDE-DD38-6BE4-656F68BEDAAD}"/>
              </a:ext>
            </a:extLst>
          </p:cNvPr>
          <p:cNvSpPr/>
          <p:nvPr/>
        </p:nvSpPr>
        <p:spPr>
          <a:xfrm>
            <a:off x="9941723" y="2854015"/>
            <a:ext cx="723985" cy="333375"/>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
        <p:nvSpPr>
          <p:cNvPr id="8" name="Oval 7">
            <a:extLst>
              <a:ext uri="{FF2B5EF4-FFF2-40B4-BE49-F238E27FC236}">
                <a16:creationId xmlns:a16="http://schemas.microsoft.com/office/drawing/2014/main" id="{FF4E1E36-1BBB-5E7D-E856-50859EA1E1A2}"/>
              </a:ext>
            </a:extLst>
          </p:cNvPr>
          <p:cNvSpPr/>
          <p:nvPr/>
        </p:nvSpPr>
        <p:spPr>
          <a:xfrm>
            <a:off x="7275426" y="3933351"/>
            <a:ext cx="446174" cy="863531"/>
          </a:xfrm>
          <a:prstGeom prst="ellipse">
            <a:avLst/>
          </a:prstGeom>
          <a:noFill/>
          <a:ln>
            <a:solidFill>
              <a:srgbClr val="32CD3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dirty="0">
              <a:solidFill>
                <a:schemeClr val="tx1"/>
              </a:solidFill>
            </a:endParaRPr>
          </a:p>
        </p:txBody>
      </p:sp>
    </p:spTree>
    <p:extLst>
      <p:ext uri="{BB962C8B-B14F-4D97-AF65-F5344CB8AC3E}">
        <p14:creationId xmlns:p14="http://schemas.microsoft.com/office/powerpoint/2010/main" val="212126183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139121"/>
            <a:ext cx="11285432" cy="715669"/>
          </a:xfrm>
        </p:spPr>
        <p:txBody>
          <a:bodyPr lIns="91440" tIns="45720" rIns="91440" bIns="45720" anchor="t">
            <a:noAutofit/>
          </a:bodyPr>
          <a:lstStyle/>
          <a:p>
            <a:r>
              <a:rPr lang="en-IE"/>
              <a:t>The Segments Profile</a:t>
            </a:r>
          </a:p>
        </p:txBody>
      </p:sp>
      <p:sp>
        <p:nvSpPr>
          <p:cNvPr id="11" name="Text Placeholder 10">
            <a:extLst>
              <a:ext uri="{FF2B5EF4-FFF2-40B4-BE49-F238E27FC236}">
                <a16:creationId xmlns:a16="http://schemas.microsoft.com/office/drawing/2014/main" id="{76A8B96C-5D7A-4680-9D7D-4EF8E5CC7721}"/>
              </a:ext>
            </a:extLst>
          </p:cNvPr>
          <p:cNvSpPr>
            <a:spLocks noGrp="1"/>
          </p:cNvSpPr>
          <p:nvPr>
            <p:ph type="body" sz="quarter" idx="17"/>
          </p:nvPr>
        </p:nvSpPr>
        <p:spPr>
          <a:xfrm>
            <a:off x="7297898" y="6366597"/>
            <a:ext cx="4020223" cy="563616"/>
          </a:xfrm>
        </p:spPr>
        <p:txBody>
          <a:bodyPr/>
          <a:lstStyle/>
          <a:p>
            <a:r>
              <a:rPr lang="en-IE" sz="1000"/>
              <a:t>Analysis of Sample</a:t>
            </a:r>
          </a:p>
          <a:p>
            <a:r>
              <a:rPr lang="en-IE" sz="1000"/>
              <a:t>Base: All Adults N – 2,002</a:t>
            </a:r>
          </a:p>
          <a:p>
            <a:endParaRPr lang="en-IE" sz="1000"/>
          </a:p>
        </p:txBody>
      </p:sp>
      <p:graphicFrame>
        <p:nvGraphicFramePr>
          <p:cNvPr id="10" name="Chart 9">
            <a:extLst>
              <a:ext uri="{FF2B5EF4-FFF2-40B4-BE49-F238E27FC236}">
                <a16:creationId xmlns:a16="http://schemas.microsoft.com/office/drawing/2014/main" id="{389CB421-0011-45E7-A2C7-BA6C04273C14}"/>
              </a:ext>
            </a:extLst>
          </p:cNvPr>
          <p:cNvGraphicFramePr/>
          <p:nvPr>
            <p:custDataLst>
              <p:tags r:id="rId1"/>
            </p:custDataLst>
            <p:extLst>
              <p:ext uri="{D42A27DB-BD31-4B8C-83A1-F6EECF244321}">
                <p14:modId xmlns:p14="http://schemas.microsoft.com/office/powerpoint/2010/main" val="297346210"/>
              </p:ext>
            </p:extLst>
          </p:nvPr>
        </p:nvGraphicFramePr>
        <p:xfrm>
          <a:off x="7035989" y="4644899"/>
          <a:ext cx="4529280" cy="1747467"/>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14" name="Chart 13">
            <a:extLst>
              <a:ext uri="{FF2B5EF4-FFF2-40B4-BE49-F238E27FC236}">
                <a16:creationId xmlns:a16="http://schemas.microsoft.com/office/drawing/2014/main" id="{67738DBA-3AA1-44E5-9546-72E7E4DADB63}"/>
              </a:ext>
            </a:extLst>
          </p:cNvPr>
          <p:cNvGraphicFramePr/>
          <p:nvPr>
            <p:custDataLst>
              <p:tags r:id="rId2"/>
            </p:custDataLst>
            <p:extLst>
              <p:ext uri="{D42A27DB-BD31-4B8C-83A1-F6EECF244321}">
                <p14:modId xmlns:p14="http://schemas.microsoft.com/office/powerpoint/2010/main" val="1256435808"/>
              </p:ext>
            </p:extLst>
          </p:nvPr>
        </p:nvGraphicFramePr>
        <p:xfrm>
          <a:off x="1581997" y="4644899"/>
          <a:ext cx="4529280" cy="1747467"/>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15" name="Chart 14">
            <a:extLst>
              <a:ext uri="{FF2B5EF4-FFF2-40B4-BE49-F238E27FC236}">
                <a16:creationId xmlns:a16="http://schemas.microsoft.com/office/drawing/2014/main" id="{D99369F1-AD8F-4F94-AAF3-25E311D2FD70}"/>
              </a:ext>
            </a:extLst>
          </p:cNvPr>
          <p:cNvGraphicFramePr/>
          <p:nvPr>
            <p:custDataLst>
              <p:tags r:id="rId3"/>
            </p:custDataLst>
            <p:extLst>
              <p:ext uri="{D42A27DB-BD31-4B8C-83A1-F6EECF244321}">
                <p14:modId xmlns:p14="http://schemas.microsoft.com/office/powerpoint/2010/main" val="3707906088"/>
              </p:ext>
            </p:extLst>
          </p:nvPr>
        </p:nvGraphicFramePr>
        <p:xfrm>
          <a:off x="7076021" y="1855048"/>
          <a:ext cx="4529280" cy="1747467"/>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16" name="Chart 15">
            <a:extLst>
              <a:ext uri="{FF2B5EF4-FFF2-40B4-BE49-F238E27FC236}">
                <a16:creationId xmlns:a16="http://schemas.microsoft.com/office/drawing/2014/main" id="{78E0E64A-0054-400F-BFE0-1BB20B1F64AD}"/>
              </a:ext>
            </a:extLst>
          </p:cNvPr>
          <p:cNvGraphicFramePr/>
          <p:nvPr>
            <p:custDataLst>
              <p:tags r:id="rId4"/>
            </p:custDataLst>
            <p:extLst>
              <p:ext uri="{D42A27DB-BD31-4B8C-83A1-F6EECF244321}">
                <p14:modId xmlns:p14="http://schemas.microsoft.com/office/powerpoint/2010/main" val="3578431188"/>
              </p:ext>
            </p:extLst>
          </p:nvPr>
        </p:nvGraphicFramePr>
        <p:xfrm>
          <a:off x="1496109" y="1855049"/>
          <a:ext cx="4528927" cy="1746336"/>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17" name="Table 16">
            <a:extLst>
              <a:ext uri="{FF2B5EF4-FFF2-40B4-BE49-F238E27FC236}">
                <a16:creationId xmlns:a16="http://schemas.microsoft.com/office/drawing/2014/main" id="{2DADF056-F28F-4A63-B141-54A74B9B2512}"/>
              </a:ext>
            </a:extLst>
          </p:cNvPr>
          <p:cNvGraphicFramePr>
            <a:graphicFrameLocks noGrp="1"/>
          </p:cNvGraphicFramePr>
          <p:nvPr>
            <p:custDataLst>
              <p:tags r:id="rId5"/>
            </p:custDataLst>
            <p:extLst>
              <p:ext uri="{D42A27DB-BD31-4B8C-83A1-F6EECF244321}">
                <p14:modId xmlns:p14="http://schemas.microsoft.com/office/powerpoint/2010/main" val="2767781755"/>
              </p:ext>
            </p:extLst>
          </p:nvPr>
        </p:nvGraphicFramePr>
        <p:xfrm>
          <a:off x="1636853" y="1047533"/>
          <a:ext cx="4382354" cy="850947"/>
        </p:xfrm>
        <a:graphic>
          <a:graphicData uri="http://schemas.openxmlformats.org/drawingml/2006/table">
            <a:tbl>
              <a:tblPr>
                <a:tableStyleId>{5C22544A-7EE6-4342-B048-85BDC9FD1C3A}</a:tableStyleId>
              </a:tblPr>
              <a:tblGrid>
                <a:gridCol w="623488">
                  <a:extLst>
                    <a:ext uri="{9D8B030D-6E8A-4147-A177-3AD203B41FA5}">
                      <a16:colId xmlns:a16="http://schemas.microsoft.com/office/drawing/2014/main" val="20000"/>
                    </a:ext>
                  </a:extLst>
                </a:gridCol>
                <a:gridCol w="623488">
                  <a:extLst>
                    <a:ext uri="{9D8B030D-6E8A-4147-A177-3AD203B41FA5}">
                      <a16:colId xmlns:a16="http://schemas.microsoft.com/office/drawing/2014/main" val="4150868781"/>
                    </a:ext>
                  </a:extLst>
                </a:gridCol>
                <a:gridCol w="623488">
                  <a:extLst>
                    <a:ext uri="{9D8B030D-6E8A-4147-A177-3AD203B41FA5}">
                      <a16:colId xmlns:a16="http://schemas.microsoft.com/office/drawing/2014/main" val="3261982883"/>
                    </a:ext>
                  </a:extLst>
                </a:gridCol>
                <a:gridCol w="623488">
                  <a:extLst>
                    <a:ext uri="{9D8B030D-6E8A-4147-A177-3AD203B41FA5}">
                      <a16:colId xmlns:a16="http://schemas.microsoft.com/office/drawing/2014/main" val="2752134697"/>
                    </a:ext>
                  </a:extLst>
                </a:gridCol>
                <a:gridCol w="623488">
                  <a:extLst>
                    <a:ext uri="{9D8B030D-6E8A-4147-A177-3AD203B41FA5}">
                      <a16:colId xmlns:a16="http://schemas.microsoft.com/office/drawing/2014/main" val="1082043496"/>
                    </a:ext>
                  </a:extLst>
                </a:gridCol>
                <a:gridCol w="623488">
                  <a:extLst>
                    <a:ext uri="{9D8B030D-6E8A-4147-A177-3AD203B41FA5}">
                      <a16:colId xmlns:a16="http://schemas.microsoft.com/office/drawing/2014/main" val="4083229574"/>
                    </a:ext>
                  </a:extLst>
                </a:gridCol>
                <a:gridCol w="641426">
                  <a:extLst>
                    <a:ext uri="{9D8B030D-6E8A-4147-A177-3AD203B41FA5}">
                      <a16:colId xmlns:a16="http://schemas.microsoft.com/office/drawing/2014/main" val="3342234250"/>
                    </a:ext>
                  </a:extLst>
                </a:gridCol>
              </a:tblGrid>
              <a:tr h="149437">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6986">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49437">
                <a:tc>
                  <a:txBody>
                    <a:bodyPr/>
                    <a:lstStyle/>
                    <a:p>
                      <a:pPr algn="ctr" fontAlgn="t"/>
                      <a:r>
                        <a:rPr lang="en-GB" sz="800" b="0" i="0" u="none" strike="noStrike">
                          <a:solidFill>
                            <a:srgbClr val="000000"/>
                          </a:solidFill>
                          <a:effectLst/>
                          <a:latin typeface="Barlow" panose="00000500000000000000" pitchFamily="2" charset="0"/>
                        </a:rPr>
                        <a:t>2002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49437">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graphicFrame>
        <p:nvGraphicFramePr>
          <p:cNvPr id="21" name="Table 20">
            <a:extLst>
              <a:ext uri="{FF2B5EF4-FFF2-40B4-BE49-F238E27FC236}">
                <a16:creationId xmlns:a16="http://schemas.microsoft.com/office/drawing/2014/main" id="{12F51148-9966-4238-A70D-F7FF30FA40FC}"/>
              </a:ext>
            </a:extLst>
          </p:cNvPr>
          <p:cNvGraphicFramePr>
            <a:graphicFrameLocks noGrp="1"/>
          </p:cNvGraphicFramePr>
          <p:nvPr>
            <p:custDataLst>
              <p:tags r:id="rId6"/>
            </p:custDataLst>
          </p:nvPr>
        </p:nvGraphicFramePr>
        <p:xfrm>
          <a:off x="5968949" y="2232293"/>
          <a:ext cx="1287588" cy="996013"/>
        </p:xfrm>
        <a:graphic>
          <a:graphicData uri="http://schemas.openxmlformats.org/drawingml/2006/table">
            <a:tbl>
              <a:tblPr>
                <a:tableStyleId>{5C22544A-7EE6-4342-B048-85BDC9FD1C3A}</a:tableStyleId>
              </a:tblPr>
              <a:tblGrid>
                <a:gridCol w="1287588">
                  <a:extLst>
                    <a:ext uri="{9D8B030D-6E8A-4147-A177-3AD203B41FA5}">
                      <a16:colId xmlns:a16="http://schemas.microsoft.com/office/drawing/2014/main" val="20000"/>
                    </a:ext>
                  </a:extLst>
                </a:gridCol>
              </a:tblGrid>
              <a:tr h="310858">
                <a:tc>
                  <a:txBody>
                    <a:bodyPr/>
                    <a:lstStyle/>
                    <a:p>
                      <a:pPr algn="r" fontAlgn="ctr"/>
                      <a:r>
                        <a:rPr lang="en-GB" sz="1050" b="0" u="none" strike="noStrike" kern="1200" err="1">
                          <a:solidFill>
                            <a:schemeClr val="tx1"/>
                          </a:solidFill>
                          <a:effectLst/>
                          <a:latin typeface="+mn-lt"/>
                          <a:ea typeface="+mn-ea"/>
                          <a:cs typeface="+mn-cs"/>
                        </a:rPr>
                        <a:t>ABC1</a:t>
                      </a:r>
                      <a:endParaRPr lang="en-GB" sz="1050" b="0" u="none" strike="noStrike" kern="1200">
                        <a:solidFill>
                          <a:schemeClr val="tx1"/>
                        </a:solidFill>
                        <a:effectLst/>
                        <a:latin typeface="+mn-lt"/>
                        <a:ea typeface="+mn-ea"/>
                        <a:cs typeface="+mn-cs"/>
                      </a:endParaRP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2016">
                <a:tc>
                  <a:txBody>
                    <a:bodyPr/>
                    <a:lstStyle/>
                    <a:p>
                      <a:pPr algn="r" fontAlgn="ctr"/>
                      <a:endParaRPr lang="en-GB" sz="1050" b="0" u="none" strike="noStrike" kern="1200">
                        <a:solidFill>
                          <a:schemeClr val="tx1"/>
                        </a:solidFill>
                        <a:effectLst/>
                        <a:latin typeface="+mn-lt"/>
                        <a:ea typeface="+mn-ea"/>
                        <a:cs typeface="+mn-cs"/>
                      </a:endParaRP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3139">
                <a:tc>
                  <a:txBody>
                    <a:bodyPr/>
                    <a:lstStyle/>
                    <a:p>
                      <a:pPr algn="r" fontAlgn="ctr"/>
                      <a:r>
                        <a:rPr lang="en-GB" sz="1050" b="0" u="none" strike="noStrike" kern="1200">
                          <a:solidFill>
                            <a:schemeClr val="tx1"/>
                          </a:solidFill>
                          <a:effectLst/>
                          <a:latin typeface="+mn-lt"/>
                          <a:ea typeface="+mn-ea"/>
                          <a:cs typeface="+mn-cs"/>
                        </a:rPr>
                        <a:t>C2DE</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23" name="Table 22">
            <a:extLst>
              <a:ext uri="{FF2B5EF4-FFF2-40B4-BE49-F238E27FC236}">
                <a16:creationId xmlns:a16="http://schemas.microsoft.com/office/drawing/2014/main" id="{09326D6D-17A6-451C-AF98-D5B1E5F247CA}"/>
              </a:ext>
            </a:extLst>
          </p:cNvPr>
          <p:cNvGraphicFramePr>
            <a:graphicFrameLocks noGrp="1"/>
          </p:cNvGraphicFramePr>
          <p:nvPr>
            <p:custDataLst>
              <p:tags r:id="rId7"/>
            </p:custDataLst>
          </p:nvPr>
        </p:nvGraphicFramePr>
        <p:xfrm>
          <a:off x="506750" y="4706870"/>
          <a:ext cx="1287588" cy="1598229"/>
        </p:xfrm>
        <a:graphic>
          <a:graphicData uri="http://schemas.openxmlformats.org/drawingml/2006/table">
            <a:tbl>
              <a:tblPr>
                <a:tableStyleId>{5C22544A-7EE6-4342-B048-85BDC9FD1C3A}</a:tableStyleId>
              </a:tblPr>
              <a:tblGrid>
                <a:gridCol w="1287588">
                  <a:extLst>
                    <a:ext uri="{9D8B030D-6E8A-4147-A177-3AD203B41FA5}">
                      <a16:colId xmlns:a16="http://schemas.microsoft.com/office/drawing/2014/main" val="20000"/>
                    </a:ext>
                  </a:extLst>
                </a:gridCol>
              </a:tblGrid>
              <a:tr h="503759">
                <a:tc>
                  <a:txBody>
                    <a:bodyPr/>
                    <a:lstStyle/>
                    <a:p>
                      <a:pPr algn="r" fontAlgn="ctr"/>
                      <a:r>
                        <a:rPr lang="en-GB" sz="1050" b="0" u="none" strike="noStrike" kern="1200">
                          <a:solidFill>
                            <a:schemeClr val="tx1"/>
                          </a:solidFill>
                          <a:effectLst/>
                          <a:latin typeface="+mn-lt"/>
                          <a:ea typeface="+mn-ea"/>
                          <a:cs typeface="+mn-cs"/>
                        </a:rPr>
                        <a:t>Dublin</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7371">
                <a:tc>
                  <a:txBody>
                    <a:bodyPr/>
                    <a:lstStyle/>
                    <a:p>
                      <a:pPr algn="r" fontAlgn="ctr"/>
                      <a:r>
                        <a:rPr lang="en-GB" sz="1050" b="0" u="none" strike="noStrike" kern="1200">
                          <a:solidFill>
                            <a:schemeClr val="tx1"/>
                          </a:solidFill>
                          <a:effectLst/>
                          <a:latin typeface="+mn-lt"/>
                          <a:ea typeface="+mn-ea"/>
                          <a:cs typeface="+mn-cs"/>
                        </a:rPr>
                        <a:t>Leinster</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6400">
                <a:tc>
                  <a:txBody>
                    <a:bodyPr/>
                    <a:lstStyle/>
                    <a:p>
                      <a:pPr algn="r" fontAlgn="ctr"/>
                      <a:r>
                        <a:rPr lang="en-GB" sz="1050" b="0" u="none" strike="noStrike" kern="1200">
                          <a:solidFill>
                            <a:schemeClr val="tx1"/>
                          </a:solidFill>
                          <a:effectLst/>
                          <a:latin typeface="+mn-lt"/>
                          <a:ea typeface="+mn-ea"/>
                          <a:cs typeface="+mn-cs"/>
                        </a:rPr>
                        <a:t>Munster</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699">
                <a:tc>
                  <a:txBody>
                    <a:bodyPr/>
                    <a:lstStyle/>
                    <a:p>
                      <a:pPr algn="r" fontAlgn="ctr"/>
                      <a:r>
                        <a:rPr lang="en-GB" sz="1050" b="0" u="none" strike="noStrike" kern="1200">
                          <a:solidFill>
                            <a:schemeClr val="tx1"/>
                          </a:solidFill>
                          <a:effectLst/>
                          <a:latin typeface="+mn-lt"/>
                          <a:ea typeface="+mn-ea"/>
                          <a:cs typeface="+mn-cs"/>
                        </a:rPr>
                        <a:t>Conn/Ulster</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26" name="Table 25">
            <a:extLst>
              <a:ext uri="{FF2B5EF4-FFF2-40B4-BE49-F238E27FC236}">
                <a16:creationId xmlns:a16="http://schemas.microsoft.com/office/drawing/2014/main" id="{77604535-DAD4-44C2-A2DA-5950F994E402}"/>
              </a:ext>
            </a:extLst>
          </p:cNvPr>
          <p:cNvGraphicFramePr>
            <a:graphicFrameLocks noGrp="1"/>
          </p:cNvGraphicFramePr>
          <p:nvPr>
            <p:custDataLst>
              <p:tags r:id="rId8"/>
            </p:custDataLst>
          </p:nvPr>
        </p:nvGraphicFramePr>
        <p:xfrm>
          <a:off x="6394268" y="4740557"/>
          <a:ext cx="822329" cy="1649574"/>
        </p:xfrm>
        <a:graphic>
          <a:graphicData uri="http://schemas.openxmlformats.org/drawingml/2006/table">
            <a:tbl>
              <a:tblPr>
                <a:tableStyleId>{5C22544A-7EE6-4342-B048-85BDC9FD1C3A}</a:tableStyleId>
              </a:tblPr>
              <a:tblGrid>
                <a:gridCol w="822329">
                  <a:extLst>
                    <a:ext uri="{9D8B030D-6E8A-4147-A177-3AD203B41FA5}">
                      <a16:colId xmlns:a16="http://schemas.microsoft.com/office/drawing/2014/main" val="20000"/>
                    </a:ext>
                  </a:extLst>
                </a:gridCol>
              </a:tblGrid>
              <a:tr h="1116563">
                <a:tc>
                  <a:txBody>
                    <a:bodyPr/>
                    <a:lstStyle/>
                    <a:p>
                      <a:pPr algn="r" fontAlgn="ctr"/>
                      <a:r>
                        <a:rPr lang="en-GB" sz="1050" b="0" u="none" strike="noStrike" kern="1200">
                          <a:solidFill>
                            <a:schemeClr val="tx1"/>
                          </a:solidFill>
                          <a:effectLst/>
                          <a:latin typeface="+mn-lt"/>
                          <a:ea typeface="+mn-ea"/>
                          <a:cs typeface="+mn-cs"/>
                        </a:rPr>
                        <a:t>Urban</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33011">
                <a:tc>
                  <a:txBody>
                    <a:bodyPr/>
                    <a:lstStyle/>
                    <a:p>
                      <a:pPr algn="r" fontAlgn="ctr"/>
                      <a:r>
                        <a:rPr lang="en-GB" sz="1050" b="0" u="none" strike="noStrike" kern="1200">
                          <a:solidFill>
                            <a:schemeClr val="tx1"/>
                          </a:solidFill>
                          <a:effectLst/>
                          <a:latin typeface="+mn-lt"/>
                          <a:ea typeface="+mn-ea"/>
                          <a:cs typeface="+mn-cs"/>
                        </a:rPr>
                        <a:t>Rural</a:t>
                      </a:r>
                    </a:p>
                  </a:txBody>
                  <a:tcPr marL="2979" marR="2979" marT="297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27" name="TextBox 26">
            <a:extLst>
              <a:ext uri="{FF2B5EF4-FFF2-40B4-BE49-F238E27FC236}">
                <a16:creationId xmlns:a16="http://schemas.microsoft.com/office/drawing/2014/main" id="{F9D05BED-C899-4CB6-A29F-1E4349EA991E}"/>
              </a:ext>
            </a:extLst>
          </p:cNvPr>
          <p:cNvSpPr txBox="1"/>
          <p:nvPr/>
        </p:nvSpPr>
        <p:spPr>
          <a:xfrm>
            <a:off x="1275349" y="742945"/>
            <a:ext cx="4939098" cy="288000"/>
          </a:xfrm>
          <a:prstGeom prst="rect">
            <a:avLst/>
          </a:prstGeom>
          <a:solidFill>
            <a:schemeClr val="bg1">
              <a:lumMod val="85000"/>
            </a:schemeClr>
          </a:solidFill>
        </p:spPr>
        <p:txBody>
          <a:bodyPr wrap="square" rtlCol="0">
            <a:spAutoFit/>
          </a:bodyPr>
          <a:lstStyle/>
          <a:p>
            <a:pPr algn="ctr"/>
            <a:r>
              <a:rPr lang="en-GB" sz="1400" b="1"/>
              <a:t>Age</a:t>
            </a:r>
          </a:p>
        </p:txBody>
      </p:sp>
      <p:sp>
        <p:nvSpPr>
          <p:cNvPr id="28" name="TextBox 27">
            <a:extLst>
              <a:ext uri="{FF2B5EF4-FFF2-40B4-BE49-F238E27FC236}">
                <a16:creationId xmlns:a16="http://schemas.microsoft.com/office/drawing/2014/main" id="{2130F312-5B49-429C-8B9B-0C5F7AEBB178}"/>
              </a:ext>
            </a:extLst>
          </p:cNvPr>
          <p:cNvSpPr txBox="1"/>
          <p:nvPr/>
        </p:nvSpPr>
        <p:spPr>
          <a:xfrm>
            <a:off x="6502319" y="744274"/>
            <a:ext cx="4908476" cy="288000"/>
          </a:xfrm>
          <a:prstGeom prst="rect">
            <a:avLst/>
          </a:prstGeom>
          <a:solidFill>
            <a:schemeClr val="bg1">
              <a:lumMod val="85000"/>
            </a:schemeClr>
          </a:solidFill>
        </p:spPr>
        <p:txBody>
          <a:bodyPr wrap="square" rtlCol="0">
            <a:spAutoFit/>
          </a:bodyPr>
          <a:lstStyle/>
          <a:p>
            <a:pPr algn="ctr"/>
            <a:r>
              <a:rPr lang="en-GB" sz="1400" b="1"/>
              <a:t>Social Class</a:t>
            </a:r>
          </a:p>
        </p:txBody>
      </p:sp>
      <p:sp>
        <p:nvSpPr>
          <p:cNvPr id="29" name="TextBox 28">
            <a:extLst>
              <a:ext uri="{FF2B5EF4-FFF2-40B4-BE49-F238E27FC236}">
                <a16:creationId xmlns:a16="http://schemas.microsoft.com/office/drawing/2014/main" id="{D918BE81-453C-44E9-9497-42548B96B017}"/>
              </a:ext>
            </a:extLst>
          </p:cNvPr>
          <p:cNvSpPr txBox="1"/>
          <p:nvPr/>
        </p:nvSpPr>
        <p:spPr>
          <a:xfrm>
            <a:off x="1419365" y="3512688"/>
            <a:ext cx="4769602" cy="288000"/>
          </a:xfrm>
          <a:prstGeom prst="rect">
            <a:avLst/>
          </a:prstGeom>
          <a:solidFill>
            <a:schemeClr val="bg1">
              <a:lumMod val="85000"/>
            </a:schemeClr>
          </a:solidFill>
        </p:spPr>
        <p:txBody>
          <a:bodyPr wrap="square" rtlCol="0">
            <a:spAutoFit/>
          </a:bodyPr>
          <a:lstStyle/>
          <a:p>
            <a:pPr algn="ctr"/>
            <a:r>
              <a:rPr lang="en-GB" sz="1400" b="1"/>
              <a:t>Region</a:t>
            </a:r>
          </a:p>
        </p:txBody>
      </p:sp>
      <p:sp>
        <p:nvSpPr>
          <p:cNvPr id="30" name="TextBox 29">
            <a:extLst>
              <a:ext uri="{FF2B5EF4-FFF2-40B4-BE49-F238E27FC236}">
                <a16:creationId xmlns:a16="http://schemas.microsoft.com/office/drawing/2014/main" id="{D98D9850-ECB5-40BC-BC8A-2CA4BF1ED396}"/>
              </a:ext>
            </a:extLst>
          </p:cNvPr>
          <p:cNvSpPr txBox="1"/>
          <p:nvPr/>
        </p:nvSpPr>
        <p:spPr>
          <a:xfrm>
            <a:off x="6394268" y="3512688"/>
            <a:ext cx="5110056" cy="288000"/>
          </a:xfrm>
          <a:prstGeom prst="rect">
            <a:avLst/>
          </a:prstGeom>
          <a:solidFill>
            <a:schemeClr val="bg1">
              <a:lumMod val="85000"/>
            </a:schemeClr>
          </a:solidFill>
        </p:spPr>
        <p:txBody>
          <a:bodyPr wrap="square" rtlCol="0">
            <a:spAutoFit/>
          </a:bodyPr>
          <a:lstStyle/>
          <a:p>
            <a:pPr algn="ctr"/>
            <a:r>
              <a:rPr lang="en-GB" sz="1400" b="1"/>
              <a:t>Area</a:t>
            </a:r>
          </a:p>
        </p:txBody>
      </p:sp>
      <p:graphicFrame>
        <p:nvGraphicFramePr>
          <p:cNvPr id="2" name="Table 1">
            <a:extLst>
              <a:ext uri="{FF2B5EF4-FFF2-40B4-BE49-F238E27FC236}">
                <a16:creationId xmlns:a16="http://schemas.microsoft.com/office/drawing/2014/main" id="{CA381714-CB0E-4D58-B947-01ED9DBA1E8B}"/>
              </a:ext>
            </a:extLst>
          </p:cNvPr>
          <p:cNvGraphicFramePr>
            <a:graphicFrameLocks noGrp="1"/>
          </p:cNvGraphicFramePr>
          <p:nvPr>
            <p:extLst>
              <p:ext uri="{D42A27DB-BD31-4B8C-83A1-F6EECF244321}">
                <p14:modId xmlns:p14="http://schemas.microsoft.com/office/powerpoint/2010/main" val="3943851388"/>
              </p:ext>
            </p:extLst>
          </p:nvPr>
        </p:nvGraphicFramePr>
        <p:xfrm>
          <a:off x="263362" y="2004332"/>
          <a:ext cx="1397000" cy="1523185"/>
        </p:xfrm>
        <a:graphic>
          <a:graphicData uri="http://schemas.openxmlformats.org/drawingml/2006/table">
            <a:tbl>
              <a:tblPr/>
              <a:tblGrid>
                <a:gridCol w="1397000">
                  <a:extLst>
                    <a:ext uri="{9D8B030D-6E8A-4147-A177-3AD203B41FA5}">
                      <a16:colId xmlns:a16="http://schemas.microsoft.com/office/drawing/2014/main" val="2778809944"/>
                    </a:ext>
                  </a:extLst>
                </a:gridCol>
              </a:tblGrid>
              <a:tr h="234043">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Up to 24</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79968068"/>
                  </a:ext>
                </a:extLst>
              </a:tr>
              <a:tr h="301671">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25-34</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3204902"/>
                  </a:ext>
                </a:extLst>
              </a:tr>
              <a:tr h="384129">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35-49</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98243708"/>
                  </a:ext>
                </a:extLst>
              </a:tr>
              <a:tr h="301671">
                <a:tc>
                  <a:txBody>
                    <a:bodyPr/>
                    <a:lstStyle/>
                    <a:p>
                      <a:pPr algn="r" fontAlgn="t"/>
                      <a:r>
                        <a:rPr lang="en-US" sz="800" b="0" i="0" u="none" strike="noStrike">
                          <a:solidFill>
                            <a:srgbClr val="000000"/>
                          </a:solidFill>
                          <a:effectLst/>
                          <a:latin typeface="Barlow" panose="00000500000000000000" pitchFamily="2" charset="0"/>
                          <a:cs typeface="Arial" panose="020B0604020202020204" pitchFamily="34" charset="0"/>
                        </a:rPr>
                        <a:t>50-64</a:t>
                      </a:r>
                      <a:endParaRPr lang="en-IE" sz="800" b="0" i="0" u="none" strike="noStrike">
                        <a:solidFill>
                          <a:srgbClr val="000000"/>
                        </a:solidFill>
                        <a:effectLst/>
                        <a:latin typeface="Barlow" panose="00000500000000000000" pitchFamily="2" charset="0"/>
                        <a:cs typeface="Arial" panose="020B0604020202020204" pitchFamily="34" charset="0"/>
                      </a:endParaRP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86863737"/>
                  </a:ext>
                </a:extLst>
              </a:tr>
              <a:tr h="301671">
                <a:tc>
                  <a:txBody>
                    <a:bodyPr/>
                    <a:lstStyle/>
                    <a:p>
                      <a:pPr algn="r" fontAlgn="t"/>
                      <a:r>
                        <a:rPr lang="en-IE" sz="800" b="0" i="0" u="none" strike="noStrike">
                          <a:solidFill>
                            <a:srgbClr val="000000"/>
                          </a:solidFill>
                          <a:effectLst/>
                          <a:latin typeface="Barlow" panose="00000500000000000000" pitchFamily="2" charset="0"/>
                          <a:cs typeface="Arial" panose="020B0604020202020204" pitchFamily="34" charset="0"/>
                        </a:rPr>
                        <a:t>65+</a:t>
                      </a:r>
                    </a:p>
                  </a:txBody>
                  <a:tcPr marL="9525" marR="9525" marT="9525">
                    <a:lnL w="1270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4894555"/>
                  </a:ext>
                </a:extLst>
              </a:tr>
            </a:tbl>
          </a:graphicData>
        </a:graphic>
      </p:graphicFrame>
      <p:graphicFrame>
        <p:nvGraphicFramePr>
          <p:cNvPr id="52" name="Table 51">
            <a:extLst>
              <a:ext uri="{FF2B5EF4-FFF2-40B4-BE49-F238E27FC236}">
                <a16:creationId xmlns:a16="http://schemas.microsoft.com/office/drawing/2014/main" id="{6AFBB265-7367-4BA1-B381-D9A61939953F}"/>
              </a:ext>
            </a:extLst>
          </p:cNvPr>
          <p:cNvGraphicFramePr>
            <a:graphicFrameLocks noGrp="1"/>
          </p:cNvGraphicFramePr>
          <p:nvPr>
            <p:custDataLst>
              <p:tags r:id="rId9"/>
            </p:custDataLst>
            <p:extLst>
              <p:ext uri="{D42A27DB-BD31-4B8C-83A1-F6EECF244321}">
                <p14:modId xmlns:p14="http://schemas.microsoft.com/office/powerpoint/2010/main" val="1110670418"/>
              </p:ext>
            </p:extLst>
          </p:nvPr>
        </p:nvGraphicFramePr>
        <p:xfrm>
          <a:off x="7219260" y="1050797"/>
          <a:ext cx="4314338" cy="817338"/>
        </p:xfrm>
        <a:graphic>
          <a:graphicData uri="http://schemas.openxmlformats.org/drawingml/2006/table">
            <a:tbl>
              <a:tblPr>
                <a:tableStyleId>{5C22544A-7EE6-4342-B048-85BDC9FD1C3A}</a:tableStyleId>
              </a:tblPr>
              <a:tblGrid>
                <a:gridCol w="612152">
                  <a:extLst>
                    <a:ext uri="{9D8B030D-6E8A-4147-A177-3AD203B41FA5}">
                      <a16:colId xmlns:a16="http://schemas.microsoft.com/office/drawing/2014/main" val="20000"/>
                    </a:ext>
                  </a:extLst>
                </a:gridCol>
                <a:gridCol w="612152">
                  <a:extLst>
                    <a:ext uri="{9D8B030D-6E8A-4147-A177-3AD203B41FA5}">
                      <a16:colId xmlns:a16="http://schemas.microsoft.com/office/drawing/2014/main" val="4150868781"/>
                    </a:ext>
                  </a:extLst>
                </a:gridCol>
                <a:gridCol w="612152">
                  <a:extLst>
                    <a:ext uri="{9D8B030D-6E8A-4147-A177-3AD203B41FA5}">
                      <a16:colId xmlns:a16="http://schemas.microsoft.com/office/drawing/2014/main" val="3261982883"/>
                    </a:ext>
                  </a:extLst>
                </a:gridCol>
                <a:gridCol w="612152">
                  <a:extLst>
                    <a:ext uri="{9D8B030D-6E8A-4147-A177-3AD203B41FA5}">
                      <a16:colId xmlns:a16="http://schemas.microsoft.com/office/drawing/2014/main" val="2752134697"/>
                    </a:ext>
                  </a:extLst>
                </a:gridCol>
                <a:gridCol w="612152">
                  <a:extLst>
                    <a:ext uri="{9D8B030D-6E8A-4147-A177-3AD203B41FA5}">
                      <a16:colId xmlns:a16="http://schemas.microsoft.com/office/drawing/2014/main" val="1082043496"/>
                    </a:ext>
                  </a:extLst>
                </a:gridCol>
                <a:gridCol w="612152">
                  <a:extLst>
                    <a:ext uri="{9D8B030D-6E8A-4147-A177-3AD203B41FA5}">
                      <a16:colId xmlns:a16="http://schemas.microsoft.com/office/drawing/2014/main" val="4083229574"/>
                    </a:ext>
                  </a:extLst>
                </a:gridCol>
                <a:gridCol w="641426">
                  <a:extLst>
                    <a:ext uri="{9D8B030D-6E8A-4147-A177-3AD203B41FA5}">
                      <a16:colId xmlns:a16="http://schemas.microsoft.com/office/drawing/2014/main" val="3342234250"/>
                    </a:ext>
                  </a:extLst>
                </a:gridCol>
              </a:tblGrid>
              <a:tr h="88495">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194">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366">
                <a:tc>
                  <a:txBody>
                    <a:bodyPr/>
                    <a:lstStyle/>
                    <a:p>
                      <a:pPr algn="ctr" fontAlgn="t"/>
                      <a:r>
                        <a:rPr lang="en-GB" sz="800" b="0" i="0" u="none" strike="noStrike">
                          <a:solidFill>
                            <a:srgbClr val="000000"/>
                          </a:solidFill>
                          <a:effectLst/>
                          <a:latin typeface="Barlow" panose="00000500000000000000" pitchFamily="2" charset="0"/>
                        </a:rPr>
                        <a:t>2002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12366">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graphicFrame>
        <p:nvGraphicFramePr>
          <p:cNvPr id="53" name="Table 52">
            <a:extLst>
              <a:ext uri="{FF2B5EF4-FFF2-40B4-BE49-F238E27FC236}">
                <a16:creationId xmlns:a16="http://schemas.microsoft.com/office/drawing/2014/main" id="{3190C043-0C03-49BA-BEF7-47FD6A435E25}"/>
              </a:ext>
            </a:extLst>
          </p:cNvPr>
          <p:cNvGraphicFramePr>
            <a:graphicFrameLocks noGrp="1"/>
          </p:cNvGraphicFramePr>
          <p:nvPr>
            <p:custDataLst>
              <p:tags r:id="rId10"/>
            </p:custDataLst>
            <p:extLst>
              <p:ext uri="{D42A27DB-BD31-4B8C-83A1-F6EECF244321}">
                <p14:modId xmlns:p14="http://schemas.microsoft.com/office/powerpoint/2010/main" val="1204512850"/>
              </p:ext>
            </p:extLst>
          </p:nvPr>
        </p:nvGraphicFramePr>
        <p:xfrm>
          <a:off x="7170257" y="3840637"/>
          <a:ext cx="4276172" cy="817338"/>
        </p:xfrm>
        <a:graphic>
          <a:graphicData uri="http://schemas.openxmlformats.org/drawingml/2006/table">
            <a:tbl>
              <a:tblPr>
                <a:tableStyleId>{5C22544A-7EE6-4342-B048-85BDC9FD1C3A}</a:tableStyleId>
              </a:tblPr>
              <a:tblGrid>
                <a:gridCol w="605791">
                  <a:extLst>
                    <a:ext uri="{9D8B030D-6E8A-4147-A177-3AD203B41FA5}">
                      <a16:colId xmlns:a16="http://schemas.microsoft.com/office/drawing/2014/main" val="20000"/>
                    </a:ext>
                  </a:extLst>
                </a:gridCol>
                <a:gridCol w="605791">
                  <a:extLst>
                    <a:ext uri="{9D8B030D-6E8A-4147-A177-3AD203B41FA5}">
                      <a16:colId xmlns:a16="http://schemas.microsoft.com/office/drawing/2014/main" val="4150868781"/>
                    </a:ext>
                  </a:extLst>
                </a:gridCol>
                <a:gridCol w="605791">
                  <a:extLst>
                    <a:ext uri="{9D8B030D-6E8A-4147-A177-3AD203B41FA5}">
                      <a16:colId xmlns:a16="http://schemas.microsoft.com/office/drawing/2014/main" val="3261982883"/>
                    </a:ext>
                  </a:extLst>
                </a:gridCol>
                <a:gridCol w="605791">
                  <a:extLst>
                    <a:ext uri="{9D8B030D-6E8A-4147-A177-3AD203B41FA5}">
                      <a16:colId xmlns:a16="http://schemas.microsoft.com/office/drawing/2014/main" val="2752134697"/>
                    </a:ext>
                  </a:extLst>
                </a:gridCol>
                <a:gridCol w="605791">
                  <a:extLst>
                    <a:ext uri="{9D8B030D-6E8A-4147-A177-3AD203B41FA5}">
                      <a16:colId xmlns:a16="http://schemas.microsoft.com/office/drawing/2014/main" val="1082043496"/>
                    </a:ext>
                  </a:extLst>
                </a:gridCol>
                <a:gridCol w="605791">
                  <a:extLst>
                    <a:ext uri="{9D8B030D-6E8A-4147-A177-3AD203B41FA5}">
                      <a16:colId xmlns:a16="http://schemas.microsoft.com/office/drawing/2014/main" val="4083229574"/>
                    </a:ext>
                  </a:extLst>
                </a:gridCol>
                <a:gridCol w="641426">
                  <a:extLst>
                    <a:ext uri="{9D8B030D-6E8A-4147-A177-3AD203B41FA5}">
                      <a16:colId xmlns:a16="http://schemas.microsoft.com/office/drawing/2014/main" val="3342234250"/>
                    </a:ext>
                  </a:extLst>
                </a:gridCol>
              </a:tblGrid>
              <a:tr h="88495">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194">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Disengaged</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mn-lt"/>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12366">
                <a:tc>
                  <a:txBody>
                    <a:bodyPr/>
                    <a:lstStyle/>
                    <a:p>
                      <a:pPr algn="ctr" fontAlgn="t"/>
                      <a:r>
                        <a:rPr lang="en-GB" sz="800" b="0" i="0" u="none" strike="noStrike">
                          <a:solidFill>
                            <a:srgbClr val="000000"/>
                          </a:solidFill>
                          <a:effectLst/>
                          <a:latin typeface="Barlow" panose="00000500000000000000" pitchFamily="2" charset="0"/>
                        </a:rPr>
                        <a:t>2002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12366">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graphicFrame>
        <p:nvGraphicFramePr>
          <p:cNvPr id="54" name="Table 53">
            <a:extLst>
              <a:ext uri="{FF2B5EF4-FFF2-40B4-BE49-F238E27FC236}">
                <a16:creationId xmlns:a16="http://schemas.microsoft.com/office/drawing/2014/main" id="{D91D1685-9973-4C97-B208-E12ED54CE141}"/>
              </a:ext>
            </a:extLst>
          </p:cNvPr>
          <p:cNvGraphicFramePr>
            <a:graphicFrameLocks noGrp="1"/>
          </p:cNvGraphicFramePr>
          <p:nvPr>
            <p:custDataLst>
              <p:tags r:id="rId11"/>
            </p:custDataLst>
            <p:extLst>
              <p:ext uri="{D42A27DB-BD31-4B8C-83A1-F6EECF244321}">
                <p14:modId xmlns:p14="http://schemas.microsoft.com/office/powerpoint/2010/main" val="131745613"/>
              </p:ext>
            </p:extLst>
          </p:nvPr>
        </p:nvGraphicFramePr>
        <p:xfrm>
          <a:off x="1704966" y="3889532"/>
          <a:ext cx="4279622" cy="817338"/>
        </p:xfrm>
        <a:graphic>
          <a:graphicData uri="http://schemas.openxmlformats.org/drawingml/2006/table">
            <a:tbl>
              <a:tblPr>
                <a:tableStyleId>{5C22544A-7EE6-4342-B048-85BDC9FD1C3A}</a:tableStyleId>
              </a:tblPr>
              <a:tblGrid>
                <a:gridCol w="606366">
                  <a:extLst>
                    <a:ext uri="{9D8B030D-6E8A-4147-A177-3AD203B41FA5}">
                      <a16:colId xmlns:a16="http://schemas.microsoft.com/office/drawing/2014/main" val="20000"/>
                    </a:ext>
                  </a:extLst>
                </a:gridCol>
                <a:gridCol w="606366">
                  <a:extLst>
                    <a:ext uri="{9D8B030D-6E8A-4147-A177-3AD203B41FA5}">
                      <a16:colId xmlns:a16="http://schemas.microsoft.com/office/drawing/2014/main" val="4150868781"/>
                    </a:ext>
                  </a:extLst>
                </a:gridCol>
                <a:gridCol w="606366">
                  <a:extLst>
                    <a:ext uri="{9D8B030D-6E8A-4147-A177-3AD203B41FA5}">
                      <a16:colId xmlns:a16="http://schemas.microsoft.com/office/drawing/2014/main" val="3261982883"/>
                    </a:ext>
                  </a:extLst>
                </a:gridCol>
                <a:gridCol w="606366">
                  <a:extLst>
                    <a:ext uri="{9D8B030D-6E8A-4147-A177-3AD203B41FA5}">
                      <a16:colId xmlns:a16="http://schemas.microsoft.com/office/drawing/2014/main" val="2752134697"/>
                    </a:ext>
                  </a:extLst>
                </a:gridCol>
                <a:gridCol w="606366">
                  <a:extLst>
                    <a:ext uri="{9D8B030D-6E8A-4147-A177-3AD203B41FA5}">
                      <a16:colId xmlns:a16="http://schemas.microsoft.com/office/drawing/2014/main" val="1082043496"/>
                    </a:ext>
                  </a:extLst>
                </a:gridCol>
                <a:gridCol w="606366">
                  <a:extLst>
                    <a:ext uri="{9D8B030D-6E8A-4147-A177-3AD203B41FA5}">
                      <a16:colId xmlns:a16="http://schemas.microsoft.com/office/drawing/2014/main" val="4083229574"/>
                    </a:ext>
                  </a:extLst>
                </a:gridCol>
                <a:gridCol w="641426">
                  <a:extLst>
                    <a:ext uri="{9D8B030D-6E8A-4147-A177-3AD203B41FA5}">
                      <a16:colId xmlns:a16="http://schemas.microsoft.com/office/drawing/2014/main" val="3342234250"/>
                    </a:ext>
                  </a:extLst>
                </a:gridCol>
              </a:tblGrid>
              <a:tr h="88495">
                <a:tc rowSpan="2">
                  <a:txBody>
                    <a:bodyPr/>
                    <a:lstStyle/>
                    <a:p>
                      <a:pPr algn="ctr" fontAlgn="t">
                        <a:lnSpc>
                          <a:spcPct val="95000"/>
                        </a:lnSpc>
                      </a:pPr>
                      <a:r>
                        <a:rPr lang="en-IE" sz="900" b="1" i="0" u="none" strike="noStrike">
                          <a:solidFill>
                            <a:srgbClr val="000000"/>
                          </a:solidFill>
                          <a:effectLst/>
                          <a:latin typeface="Barlow" panose="00000500000000000000" pitchFamily="2" charset="0"/>
                        </a:rPr>
                        <a:t>Total</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t">
                        <a:lnSpc>
                          <a:spcPct val="95000"/>
                        </a:lnSpc>
                      </a:pPr>
                      <a:r>
                        <a:rPr lang="en-IE" sz="900" b="1" i="0" u="none" strike="noStrike">
                          <a:solidFill>
                            <a:srgbClr val="000000"/>
                          </a:solidFill>
                          <a:effectLst/>
                          <a:latin typeface="Barlow" panose="00000500000000000000" pitchFamily="2" charset="0"/>
                        </a:rPr>
                        <a:t>Segments</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194">
                <a:tc vMerge="1">
                  <a:txBody>
                    <a:bodyPr/>
                    <a:lstStyle/>
                    <a:p>
                      <a:endParaRPr lang="en-I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Multilateralists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Community Champions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Disengaged </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Empathis-ers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Global Citizens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IE" sz="900" b="0" i="0" u="none" strike="noStrike">
                          <a:solidFill>
                            <a:srgbClr val="000000"/>
                          </a:solidFill>
                          <a:effectLst/>
                          <a:latin typeface="Barlow" panose="00000500000000000000" pitchFamily="2" charset="0"/>
                        </a:rPr>
                        <a:t>Pragmatists</a:t>
                      </a:r>
                    </a:p>
                  </a:txBody>
                  <a:tcPr marL="6388" marR="6388" marT="6388" marB="30661">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algn="ctr" fontAlgn="t"/>
                      <a:r>
                        <a:rPr lang="en-GB" sz="800" b="0" i="0" u="none" strike="noStrike">
                          <a:solidFill>
                            <a:srgbClr val="000000"/>
                          </a:solidFill>
                          <a:effectLst/>
                          <a:latin typeface="Barlow" panose="00000500000000000000" pitchFamily="2" charset="0"/>
                        </a:rPr>
                        <a:t>2002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169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497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350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algn="ctr" fontAlgn="t"/>
                      <a:r>
                        <a:rPr lang="en-GB" sz="800" b="0" i="0" u="none" strike="noStrike">
                          <a:solidFill>
                            <a:srgbClr val="000000"/>
                          </a:solidFill>
                          <a:effectLst/>
                          <a:latin typeface="Barlow" panose="00000500000000000000" pitchFamily="2" charset="0"/>
                        </a:rPr>
                        <a:t>272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12366">
                <a:tc>
                  <a:txBody>
                    <a:bodyPr/>
                    <a:lstStyle/>
                    <a:p>
                      <a:pPr algn="ctr" fontAlgn="t">
                        <a:lnSpc>
                          <a:spcPct val="95000"/>
                        </a:lnSpc>
                      </a:pPr>
                      <a:r>
                        <a:rPr lang="en-IE" sz="900" b="0" i="0" u="none" strike="noStrike">
                          <a:solidFill>
                            <a:srgbClr val="000000"/>
                          </a:solidFill>
                          <a:effectLst/>
                          <a:latin typeface="Barlow" panose="00000500000000000000" pitchFamily="2" charset="0"/>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t" latinLnBrk="0" hangingPunct="1">
                        <a:lnSpc>
                          <a:spcPct val="95000"/>
                        </a:lnSpc>
                        <a:spcBef>
                          <a:spcPts val="0"/>
                        </a:spcBef>
                        <a:spcAft>
                          <a:spcPts val="0"/>
                        </a:spcAft>
                        <a:buClrTx/>
                        <a:buSzTx/>
                        <a:buFontTx/>
                        <a:buNone/>
                        <a:tabLst/>
                        <a:defRPr/>
                      </a:pPr>
                      <a:r>
                        <a:rPr kumimoji="0" lang="en-IE" sz="900" b="0" i="0" u="none" strike="noStrike" kern="1200" cap="none" spc="0" normalizeH="0" baseline="0" noProof="0">
                          <a:ln>
                            <a:noFill/>
                          </a:ln>
                          <a:solidFill>
                            <a:srgbClr val="000000"/>
                          </a:solidFill>
                          <a:effectLst/>
                          <a:uLnTx/>
                          <a:uFillTx/>
                          <a:latin typeface="Barlow" panose="00000500000000000000" pitchFamily="2" charset="0"/>
                          <a:ea typeface="+mn-ea"/>
                          <a:cs typeface="+mn-cs"/>
                        </a:rPr>
                        <a:t>%</a:t>
                      </a:r>
                    </a:p>
                  </a:txBody>
                  <a:tcPr marL="9525" marR="9525" marT="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6505299"/>
                  </a:ext>
                </a:extLst>
              </a:tr>
            </a:tbl>
          </a:graphicData>
        </a:graphic>
      </p:graphicFrame>
      <p:sp>
        <p:nvSpPr>
          <p:cNvPr id="61" name="Oval 60">
            <a:extLst>
              <a:ext uri="{FF2B5EF4-FFF2-40B4-BE49-F238E27FC236}">
                <a16:creationId xmlns:a16="http://schemas.microsoft.com/office/drawing/2014/main" id="{982FDA98-32DE-4A19-B01B-49B7FD91809D}"/>
              </a:ext>
            </a:extLst>
          </p:cNvPr>
          <p:cNvSpPr/>
          <p:nvPr/>
        </p:nvSpPr>
        <p:spPr>
          <a:xfrm>
            <a:off x="8462085" y="321936"/>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TextBox 61">
            <a:extLst>
              <a:ext uri="{FF2B5EF4-FFF2-40B4-BE49-F238E27FC236}">
                <a16:creationId xmlns:a16="http://schemas.microsoft.com/office/drawing/2014/main" id="{7F1E8961-C93A-4E00-850C-1AE866559155}"/>
              </a:ext>
            </a:extLst>
          </p:cNvPr>
          <p:cNvSpPr txBox="1"/>
          <p:nvPr/>
        </p:nvSpPr>
        <p:spPr>
          <a:xfrm>
            <a:off x="8913549" y="296760"/>
            <a:ext cx="2010872" cy="276999"/>
          </a:xfrm>
          <a:prstGeom prst="rect">
            <a:avLst/>
          </a:prstGeom>
          <a:noFill/>
        </p:spPr>
        <p:txBody>
          <a:bodyPr wrap="none" rtlCol="0">
            <a:spAutoFit/>
          </a:bodyPr>
          <a:lstStyle/>
          <a:p>
            <a:r>
              <a:rPr lang="en-IE" sz="1200"/>
              <a:t>Significantly higher than total</a:t>
            </a:r>
          </a:p>
        </p:txBody>
      </p:sp>
      <p:sp>
        <p:nvSpPr>
          <p:cNvPr id="64" name="Oval 63">
            <a:extLst>
              <a:ext uri="{FF2B5EF4-FFF2-40B4-BE49-F238E27FC236}">
                <a16:creationId xmlns:a16="http://schemas.microsoft.com/office/drawing/2014/main" id="{BDAA3038-2932-4E10-B0B5-18C6C8F97927}"/>
              </a:ext>
            </a:extLst>
          </p:cNvPr>
          <p:cNvSpPr/>
          <p:nvPr/>
        </p:nvSpPr>
        <p:spPr>
          <a:xfrm>
            <a:off x="4701298" y="1950821"/>
            <a:ext cx="519484" cy="68009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a:extLst>
              <a:ext uri="{FF2B5EF4-FFF2-40B4-BE49-F238E27FC236}">
                <a16:creationId xmlns:a16="http://schemas.microsoft.com/office/drawing/2014/main" id="{66216C17-708C-416A-A825-6FA403735581}"/>
              </a:ext>
            </a:extLst>
          </p:cNvPr>
          <p:cNvSpPr/>
          <p:nvPr/>
        </p:nvSpPr>
        <p:spPr>
          <a:xfrm>
            <a:off x="2350566" y="3159581"/>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Oval 65">
            <a:extLst>
              <a:ext uri="{FF2B5EF4-FFF2-40B4-BE49-F238E27FC236}">
                <a16:creationId xmlns:a16="http://schemas.microsoft.com/office/drawing/2014/main" id="{52760949-4CBA-41ED-BB3A-5A03A31F4412}"/>
              </a:ext>
            </a:extLst>
          </p:cNvPr>
          <p:cNvSpPr/>
          <p:nvPr/>
        </p:nvSpPr>
        <p:spPr>
          <a:xfrm>
            <a:off x="5373433" y="3082612"/>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a:extLst>
              <a:ext uri="{FF2B5EF4-FFF2-40B4-BE49-F238E27FC236}">
                <a16:creationId xmlns:a16="http://schemas.microsoft.com/office/drawing/2014/main" id="{7759571D-3651-43EA-A3AC-C5DC8B064C45}"/>
              </a:ext>
            </a:extLst>
          </p:cNvPr>
          <p:cNvSpPr/>
          <p:nvPr/>
        </p:nvSpPr>
        <p:spPr>
          <a:xfrm>
            <a:off x="8555596" y="2319673"/>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Oval 69">
            <a:extLst>
              <a:ext uri="{FF2B5EF4-FFF2-40B4-BE49-F238E27FC236}">
                <a16:creationId xmlns:a16="http://schemas.microsoft.com/office/drawing/2014/main" id="{674E33F0-6FB8-4F4C-9164-DD159A9AB48A}"/>
              </a:ext>
            </a:extLst>
          </p:cNvPr>
          <p:cNvSpPr/>
          <p:nvPr/>
        </p:nvSpPr>
        <p:spPr>
          <a:xfrm>
            <a:off x="10333623" y="2300784"/>
            <a:ext cx="393700" cy="25182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a:extLst>
              <a:ext uri="{FF2B5EF4-FFF2-40B4-BE49-F238E27FC236}">
                <a16:creationId xmlns:a16="http://schemas.microsoft.com/office/drawing/2014/main" id="{7353BA31-1272-42F3-B9FB-B9F9859D91B8}"/>
              </a:ext>
            </a:extLst>
          </p:cNvPr>
          <p:cNvSpPr/>
          <p:nvPr/>
        </p:nvSpPr>
        <p:spPr>
          <a:xfrm>
            <a:off x="2416534" y="4934065"/>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Oval 72">
            <a:extLst>
              <a:ext uri="{FF2B5EF4-FFF2-40B4-BE49-F238E27FC236}">
                <a16:creationId xmlns:a16="http://schemas.microsoft.com/office/drawing/2014/main" id="{CCD2EECC-D80B-4B3E-A3C3-F67A67C7A42F}"/>
              </a:ext>
            </a:extLst>
          </p:cNvPr>
          <p:cNvSpPr/>
          <p:nvPr/>
        </p:nvSpPr>
        <p:spPr>
          <a:xfrm>
            <a:off x="4259862" y="5483757"/>
            <a:ext cx="441436" cy="7164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Oval 73">
            <a:extLst>
              <a:ext uri="{FF2B5EF4-FFF2-40B4-BE49-F238E27FC236}">
                <a16:creationId xmlns:a16="http://schemas.microsoft.com/office/drawing/2014/main" id="{D073C795-C377-4E69-899A-E3B820E49F7A}"/>
              </a:ext>
            </a:extLst>
          </p:cNvPr>
          <p:cNvSpPr/>
          <p:nvPr/>
        </p:nvSpPr>
        <p:spPr>
          <a:xfrm>
            <a:off x="10321911" y="5231934"/>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a:extLst>
              <a:ext uri="{FF2B5EF4-FFF2-40B4-BE49-F238E27FC236}">
                <a16:creationId xmlns:a16="http://schemas.microsoft.com/office/drawing/2014/main" id="{DDE199FB-FBDB-295F-F424-5D9CD6CDAD20}"/>
              </a:ext>
            </a:extLst>
          </p:cNvPr>
          <p:cNvSpPr/>
          <p:nvPr/>
        </p:nvSpPr>
        <p:spPr>
          <a:xfrm>
            <a:off x="4888109" y="4934051"/>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Oval 7">
            <a:extLst>
              <a:ext uri="{FF2B5EF4-FFF2-40B4-BE49-F238E27FC236}">
                <a16:creationId xmlns:a16="http://schemas.microsoft.com/office/drawing/2014/main" id="{E43BDA7B-D606-641D-671E-B3ECF89CB7F5}"/>
              </a:ext>
            </a:extLst>
          </p:cNvPr>
          <p:cNvSpPr/>
          <p:nvPr/>
        </p:nvSpPr>
        <p:spPr>
          <a:xfrm>
            <a:off x="7895843" y="5168428"/>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Oval 8">
            <a:extLst>
              <a:ext uri="{FF2B5EF4-FFF2-40B4-BE49-F238E27FC236}">
                <a16:creationId xmlns:a16="http://schemas.microsoft.com/office/drawing/2014/main" id="{055325CE-708A-E06C-640F-6D0AF5437AA0}"/>
              </a:ext>
            </a:extLst>
          </p:cNvPr>
          <p:cNvSpPr/>
          <p:nvPr/>
        </p:nvSpPr>
        <p:spPr>
          <a:xfrm>
            <a:off x="9722135" y="5767513"/>
            <a:ext cx="393700" cy="2518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a:extLst>
              <a:ext uri="{FF2B5EF4-FFF2-40B4-BE49-F238E27FC236}">
                <a16:creationId xmlns:a16="http://schemas.microsoft.com/office/drawing/2014/main" id="{99A4A7FB-9FE1-0896-D27B-87E8984FAA21}"/>
              </a:ext>
            </a:extLst>
          </p:cNvPr>
          <p:cNvSpPr/>
          <p:nvPr/>
        </p:nvSpPr>
        <p:spPr>
          <a:xfrm>
            <a:off x="3594335" y="2447656"/>
            <a:ext cx="393700" cy="25182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Oval 3">
            <a:extLst>
              <a:ext uri="{FF2B5EF4-FFF2-40B4-BE49-F238E27FC236}">
                <a16:creationId xmlns:a16="http://schemas.microsoft.com/office/drawing/2014/main" id="{5DB4DF72-B4B5-2F2B-2CD7-7558BE49FBF7}"/>
              </a:ext>
            </a:extLst>
          </p:cNvPr>
          <p:cNvSpPr/>
          <p:nvPr/>
        </p:nvSpPr>
        <p:spPr>
          <a:xfrm>
            <a:off x="10924421" y="2924616"/>
            <a:ext cx="393700" cy="25182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83539770"/>
      </p:ext>
    </p:extLst>
  </p:cSld>
  <p:clrMapOvr>
    <a:masterClrMapping/>
  </p:clrMapOvr>
  <p:transition spd="slow">
    <p:wipe dir="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ight Triangle 4">
            <a:extLst>
              <a:ext uri="{FF2B5EF4-FFF2-40B4-BE49-F238E27FC236}">
                <a16:creationId xmlns:a16="http://schemas.microsoft.com/office/drawing/2014/main" id="{BEDEE273-A3F3-A4FB-C55B-59E11AA7481C}"/>
              </a:ext>
              <a:ext uri="{C183D7F6-B498-43B3-948B-1728B52AA6E4}">
                <adec:decorative xmlns:adec="http://schemas.microsoft.com/office/drawing/2017/decorative" val="1"/>
              </a:ext>
            </a:extLst>
          </p:cNvPr>
          <p:cNvSpPr/>
          <p:nvPr/>
        </p:nvSpPr>
        <p:spPr>
          <a:xfrm rot="16200000">
            <a:off x="7909248" y="2575248"/>
            <a:ext cx="4282751" cy="4282751"/>
          </a:xfrm>
          <a:prstGeom prst="rtTriangle">
            <a:avLst/>
          </a:prstGeom>
          <a:solidFill>
            <a:sysClr val="window" lastClr="FFFFFF"/>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12000"/>
              </a:lnSpc>
              <a:spcBef>
                <a:spcPts val="400"/>
              </a:spcBef>
              <a:spcAft>
                <a:spcPts val="400"/>
              </a:spcAft>
              <a:buClrTx/>
              <a:buSzTx/>
              <a:buFontTx/>
              <a:buNone/>
              <a:tabLst/>
              <a:defRPr/>
            </a:pPr>
            <a:endParaRPr kumimoji="0" lang="en-GB" sz="1200" b="0" i="0" u="none" strike="noStrike" kern="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6" name="Freeform: Shape 5">
            <a:extLst>
              <a:ext uri="{FF2B5EF4-FFF2-40B4-BE49-F238E27FC236}">
                <a16:creationId xmlns:a16="http://schemas.microsoft.com/office/drawing/2014/main" id="{87823B62-DD42-4BB5-0CA6-4875210A53A9}"/>
              </a:ext>
              <a:ext uri="{C183D7F6-B498-43B3-948B-1728B52AA6E4}">
                <adec:decorative xmlns:adec="http://schemas.microsoft.com/office/drawing/2017/decorative" val="1"/>
              </a:ext>
            </a:extLst>
          </p:cNvPr>
          <p:cNvSpPr/>
          <p:nvPr/>
        </p:nvSpPr>
        <p:spPr>
          <a:xfrm rot="8100000">
            <a:off x="9291773" y="2429101"/>
            <a:ext cx="5470722" cy="849981"/>
          </a:xfrm>
          <a:custGeom>
            <a:avLst/>
            <a:gdLst>
              <a:gd name="connsiteX0" fmla="*/ 849494 w 5470722"/>
              <a:gd name="connsiteY0" fmla="*/ 849981 h 849981"/>
              <a:gd name="connsiteX1" fmla="*/ 0 w 5470722"/>
              <a:gd name="connsiteY1" fmla="*/ 487 h 849981"/>
              <a:gd name="connsiteX2" fmla="*/ 2157495 w 5470722"/>
              <a:gd name="connsiteY2" fmla="*/ 487 h 849981"/>
              <a:gd name="connsiteX3" fmla="*/ 2157008 w 5470722"/>
              <a:gd name="connsiteY3" fmla="*/ 1 h 849981"/>
              <a:gd name="connsiteX4" fmla="*/ 4621228 w 5470722"/>
              <a:gd name="connsiteY4" fmla="*/ 0 h 849981"/>
              <a:gd name="connsiteX5" fmla="*/ 5470722 w 5470722"/>
              <a:gd name="connsiteY5" fmla="*/ 849494 h 849981"/>
              <a:gd name="connsiteX6" fmla="*/ 3313227 w 5470722"/>
              <a:gd name="connsiteY6" fmla="*/ 849494 h 849981"/>
              <a:gd name="connsiteX7" fmla="*/ 3313714 w 5470722"/>
              <a:gd name="connsiteY7" fmla="*/ 849981 h 849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70722" h="849981">
                <a:moveTo>
                  <a:pt x="849494" y="849981"/>
                </a:moveTo>
                <a:lnTo>
                  <a:pt x="0" y="487"/>
                </a:lnTo>
                <a:lnTo>
                  <a:pt x="2157495" y="487"/>
                </a:lnTo>
                <a:lnTo>
                  <a:pt x="2157008" y="1"/>
                </a:lnTo>
                <a:lnTo>
                  <a:pt x="4621228" y="0"/>
                </a:lnTo>
                <a:lnTo>
                  <a:pt x="5470722" y="849494"/>
                </a:lnTo>
                <a:lnTo>
                  <a:pt x="3313227" y="849494"/>
                </a:lnTo>
                <a:lnTo>
                  <a:pt x="3313714" y="849981"/>
                </a:lnTo>
                <a:close/>
              </a:path>
            </a:pathLst>
          </a:custGeom>
          <a:solidFill>
            <a:srgbClr val="E4C7EC"/>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0" cap="none" spc="0" normalizeH="0" baseline="0" noProof="0" err="1">
              <a:ln>
                <a:noFill/>
              </a:ln>
              <a:solidFill>
                <a:prstClr val="black"/>
              </a:solidFill>
              <a:effectLst/>
              <a:uLnTx/>
              <a:uFillTx/>
              <a:latin typeface="Barlow"/>
              <a:ea typeface="+mn-ea"/>
              <a:cs typeface="+mn-cs"/>
            </a:endParaRPr>
          </a:p>
        </p:txBody>
      </p:sp>
      <p:sp>
        <p:nvSpPr>
          <p:cNvPr id="2" name="Title">
            <a:extLst>
              <a:ext uri="{FF2B5EF4-FFF2-40B4-BE49-F238E27FC236}">
                <a16:creationId xmlns:a16="http://schemas.microsoft.com/office/drawing/2014/main" id="{966B115B-D967-7E43-5936-4436E4EB6BC8}"/>
              </a:ext>
            </a:extLst>
          </p:cNvPr>
          <p:cNvSpPr txBox="1"/>
          <p:nvPr/>
        </p:nvSpPr>
        <p:spPr>
          <a:xfrm>
            <a:off x="442913" y="367708"/>
            <a:ext cx="4332288" cy="1828193"/>
          </a:xfrm>
          <a:prstGeom prst="rect">
            <a:avLst/>
          </a:prstGeom>
          <a:noFill/>
        </p:spPr>
        <p:txBody>
          <a:bodyPr wrap="square" lIns="0" tIns="0" rIns="0" bIns="0" rtlCol="0">
            <a:spAutoFit/>
          </a:bodyPr>
          <a:lstStyle/>
          <a:p>
            <a:pPr marL="0" marR="0" lvl="0" indent="0" algn="l" defTabSz="914400" rtl="0" eaLnBrk="1" fontAlgn="auto" latinLnBrk="0" hangingPunct="1">
              <a:lnSpc>
                <a:spcPct val="90000"/>
              </a:lnSpc>
              <a:spcBef>
                <a:spcPts val="400"/>
              </a:spcBef>
              <a:spcAft>
                <a:spcPts val="400"/>
              </a:spcAft>
              <a:buClrTx/>
              <a:buSzTx/>
              <a:buFontTx/>
              <a:buNone/>
              <a:tabLst/>
              <a:defRPr/>
            </a:pPr>
            <a:r>
              <a:rPr kumimoji="0" lang="en-GB" sz="6600" b="1" i="0" u="none" strike="noStrike" kern="1200" cap="none" spc="0" normalizeH="0" baseline="0" noProof="0">
                <a:ln>
                  <a:noFill/>
                </a:ln>
                <a:solidFill>
                  <a:prstClr val="white"/>
                </a:solidFill>
                <a:effectLst/>
                <a:uLnTx/>
                <a:uFillTx/>
                <a:latin typeface="Arial Black"/>
                <a:ea typeface="+mn-ea"/>
                <a:cs typeface="+mn-cs"/>
              </a:rPr>
              <a:t>Thank</a:t>
            </a:r>
            <a:br>
              <a:rPr kumimoji="0" lang="en-GB" sz="6600" b="1" i="0" u="none" strike="noStrike" kern="1200" cap="none" spc="0" normalizeH="0" baseline="0" noProof="0">
                <a:ln>
                  <a:noFill/>
                </a:ln>
                <a:solidFill>
                  <a:prstClr val="white"/>
                </a:solidFill>
                <a:effectLst/>
                <a:uLnTx/>
                <a:uFillTx/>
                <a:latin typeface="Arial Black"/>
                <a:ea typeface="+mn-ea"/>
                <a:cs typeface="+mn-cs"/>
              </a:rPr>
            </a:br>
            <a:r>
              <a:rPr kumimoji="0" lang="en-GB" sz="6600" b="1" i="0" u="none" strike="noStrike" kern="1200" cap="none" spc="0" normalizeH="0" baseline="0" noProof="0">
                <a:ln>
                  <a:noFill/>
                </a:ln>
                <a:solidFill>
                  <a:prstClr val="white"/>
                </a:solidFill>
                <a:effectLst/>
                <a:uLnTx/>
                <a:uFillTx/>
                <a:latin typeface="Arial Black"/>
                <a:ea typeface="+mn-ea"/>
                <a:cs typeface="+mn-cs"/>
              </a:rPr>
              <a:t>you.</a:t>
            </a:r>
          </a:p>
        </p:txBody>
      </p:sp>
      <p:sp>
        <p:nvSpPr>
          <p:cNvPr id="3" name="Text Box 1">
            <a:extLst>
              <a:ext uri="{FF2B5EF4-FFF2-40B4-BE49-F238E27FC236}">
                <a16:creationId xmlns:a16="http://schemas.microsoft.com/office/drawing/2014/main" id="{F727C99C-7640-FD04-8ACE-33338B75075A}"/>
              </a:ext>
            </a:extLst>
          </p:cNvPr>
          <p:cNvSpPr txBox="1">
            <a:spLocks/>
          </p:cNvSpPr>
          <p:nvPr/>
        </p:nvSpPr>
        <p:spPr>
          <a:xfrm>
            <a:off x="749284" y="3098269"/>
            <a:ext cx="2358707" cy="1511300"/>
          </a:xfrm>
          <a:prstGeom prst="rect">
            <a:avLst/>
          </a:prstGeom>
        </p:spPr>
        <p:txBody>
          <a:bodyPr vert="horz" lIns="0" tIns="0" rIns="0" bIns="0" rtlCol="0">
            <a:normAutofit/>
          </a:bodyPr>
          <a:lstStyle>
            <a:lvl1pPr marL="0" indent="0" algn="l" defTabSz="914400" rtl="0" eaLnBrk="1" latinLnBrk="0" hangingPunct="1">
              <a:lnSpc>
                <a:spcPct val="110000"/>
              </a:lnSpc>
              <a:spcBef>
                <a:spcPts val="0"/>
              </a:spcBef>
              <a:spcAft>
                <a:spcPts val="0"/>
              </a:spcAft>
              <a:buSzPct val="50000"/>
              <a:buFont typeface="HelveticaNeueLT Std Lt Cn" panose="020B0406020202030204" pitchFamily="34" charset="0"/>
              <a:buNone/>
              <a:defRPr sz="1200" b="0" kern="1200">
                <a:solidFill>
                  <a:schemeClr val="bg1"/>
                </a:solidFill>
                <a:latin typeface="Arial" panose="020B0604020202020204" pitchFamily="34" charset="0"/>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200" kern="1200">
                <a:solidFill>
                  <a:schemeClr val="bg1"/>
                </a:solidFill>
                <a:latin typeface="Arial" panose="020B0604020202020204" pitchFamily="34" charset="0"/>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200" kern="1200">
                <a:solidFill>
                  <a:schemeClr val="bg1"/>
                </a:solidFill>
                <a:latin typeface="Arial" panose="020B0604020202020204" pitchFamily="34" charset="0"/>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1" i="0" u="none" strike="noStrike" kern="1200" cap="none" spc="0" normalizeH="0" baseline="0" noProof="0">
                <a:ln>
                  <a:noFill/>
                </a:ln>
                <a:solidFill>
                  <a:prstClr val="white"/>
                </a:solidFill>
                <a:effectLst/>
                <a:uLnTx/>
                <a:uFillTx/>
                <a:latin typeface="Barlow" panose="00000500000000000000" pitchFamily="2" charset="0"/>
                <a:ea typeface="+mn-ea"/>
                <a:cs typeface="+mn-cs"/>
              </a:rPr>
              <a:t>Name: </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0" i="0" u="none" strike="noStrike" kern="1200" cap="none" spc="0" normalizeH="0" baseline="0" noProof="0" dirty="0">
                <a:ln>
                  <a:noFill/>
                </a:ln>
                <a:solidFill>
                  <a:prstClr val="white"/>
                </a:solidFill>
                <a:effectLst/>
                <a:uLnTx/>
                <a:uFillTx/>
                <a:latin typeface="Barlow" panose="00000500000000000000" pitchFamily="2" charset="0"/>
                <a:ea typeface="+mn-ea"/>
                <a:cs typeface="+mn-cs"/>
              </a:rPr>
              <a:t>Katie Kirkwood</a:t>
            </a:r>
            <a:endPar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endPar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1" i="0" u="none" strike="noStrike" kern="1200" cap="none" spc="0" normalizeH="0" baseline="0" noProof="0">
                <a:ln>
                  <a:noFill/>
                </a:ln>
                <a:solidFill>
                  <a:prstClr val="white"/>
                </a:solidFill>
                <a:effectLst/>
                <a:uLnTx/>
                <a:uFillTx/>
                <a:latin typeface="Barlow" panose="00000500000000000000" pitchFamily="2" charset="0"/>
                <a:ea typeface="+mn-ea"/>
                <a:cs typeface="+mn-cs"/>
              </a:rPr>
              <a:t>Details:</a:t>
            </a: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0" i="0" u="none" strike="noStrike" kern="1200" cap="none" spc="0" normalizeH="0" baseline="0" noProof="0" dirty="0">
                <a:ln>
                  <a:noFill/>
                </a:ln>
                <a:solidFill>
                  <a:prstClr val="white"/>
                </a:solidFill>
                <a:effectLst/>
                <a:uLnTx/>
                <a:uFillTx/>
                <a:latin typeface="Barlow" panose="00000500000000000000" pitchFamily="2" charset="0"/>
                <a:ea typeface="+mn-ea"/>
                <a:cs typeface="+mn-cs"/>
                <a:hlinkClick r:id="rId2"/>
              </a:rPr>
              <a:t>Katie.Kirkwood@ipsos.com</a:t>
            </a:r>
            <a:r>
              <a:rPr kumimoji="0" lang="en-GB" sz="1200" b="0" i="0" u="none" strike="noStrike" kern="1200" cap="none" spc="0" normalizeH="0" baseline="0" noProof="0" dirty="0">
                <a:ln>
                  <a:noFill/>
                </a:ln>
                <a:solidFill>
                  <a:prstClr val="white"/>
                </a:solidFill>
                <a:effectLst/>
                <a:uLnTx/>
                <a:uFillTx/>
                <a:latin typeface="Barlow" panose="00000500000000000000" pitchFamily="2" charset="0"/>
                <a:ea typeface="+mn-ea"/>
                <a:cs typeface="+mn-cs"/>
              </a:rPr>
              <a:t> </a:t>
            </a:r>
            <a:endPar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a:p>
            <a:pPr marL="0" marR="0" lvl="0" indent="0" algn="l" defTabSz="914400" rtl="0" eaLnBrk="1" fontAlgn="auto" latinLnBrk="0" hangingPunct="1">
              <a:lnSpc>
                <a:spcPct val="110000"/>
              </a:lnSpc>
              <a:spcBef>
                <a:spcPts val="0"/>
              </a:spcBef>
              <a:spcAft>
                <a:spcPts val="0"/>
              </a:spcAft>
              <a:buClrTx/>
              <a:buSzPct val="50000"/>
              <a:buFont typeface="HelveticaNeueLT Std Lt Cn" panose="020B0406020202030204" pitchFamily="34" charset="0"/>
              <a:buNone/>
              <a:tabLst/>
              <a:defRPr/>
            </a:pPr>
            <a:r>
              <a:rPr kumimoji="0" lang="en-GB"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01 205 7500</a:t>
            </a:r>
          </a:p>
        </p:txBody>
      </p:sp>
      <p:sp>
        <p:nvSpPr>
          <p:cNvPr id="4" name="TextBox 3">
            <a:extLst>
              <a:ext uri="{FF2B5EF4-FFF2-40B4-BE49-F238E27FC236}">
                <a16:creationId xmlns:a16="http://schemas.microsoft.com/office/drawing/2014/main" id="{63063541-11C7-119F-5298-03156D6769E9}"/>
              </a:ext>
            </a:extLst>
          </p:cNvPr>
          <p:cNvSpPr txBox="1"/>
          <p:nvPr/>
        </p:nvSpPr>
        <p:spPr>
          <a:xfrm>
            <a:off x="442913" y="5877229"/>
            <a:ext cx="2822332" cy="73866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t>Milltown House, Mount Saint Annes,</a:t>
            </a:r>
            <a:br>
              <a:rPr kumimoji="0" lang="en-US"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br>
            <a:r>
              <a:rPr kumimoji="0" lang="en-US"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t>Milltown, Dublin 6, D06 Y822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30000" noProof="0">
                <a:ln>
                  <a:noFill/>
                </a:ln>
                <a:solidFill>
                  <a:prstClr val="white"/>
                </a:solidFill>
                <a:effectLst/>
                <a:uLnTx/>
                <a:uFillTx/>
                <a:latin typeface="Barlow" panose="00000500000000000000" pitchFamily="2" charset="0"/>
                <a:ea typeface="+mn-ea"/>
                <a:cs typeface="+mn-cs"/>
              </a:rPr>
              <a:t>+353 1 205 7500  |  info@ipsosbanda.ie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30000" noProof="0">
                <a:ln>
                  <a:noFill/>
                </a:ln>
                <a:solidFill>
                  <a:prstClr val="white"/>
                </a:solidFill>
                <a:effectLst/>
                <a:uLnTx/>
                <a:uFillTx/>
                <a:latin typeface="Barlow" panose="00000500000000000000" pitchFamily="2" charset="0"/>
                <a:ea typeface="+mn-ea"/>
                <a:cs typeface="+mn-cs"/>
              </a:rPr>
              <a:t>www.ipsosbanda.ie</a:t>
            </a:r>
            <a:endParaRPr kumimoji="0" lang="en-IE" sz="1400" b="0" i="0" u="none" strike="noStrike" kern="1200" cap="none" spc="0" normalizeH="0" baseline="0" noProof="0">
              <a:ln>
                <a:noFill/>
              </a:ln>
              <a:solidFill>
                <a:prstClr val="white"/>
              </a:solidFill>
              <a:effectLst/>
              <a:uLnTx/>
              <a:uFillTx/>
              <a:latin typeface="Barlow" panose="00000500000000000000" pitchFamily="2" charset="0"/>
              <a:ea typeface="+mn-ea"/>
              <a:cs typeface="+mn-cs"/>
            </a:endParaRPr>
          </a:p>
        </p:txBody>
      </p:sp>
      <p:sp>
        <p:nvSpPr>
          <p:cNvPr id="7" name="TextBox 6">
            <a:extLst>
              <a:ext uri="{FF2B5EF4-FFF2-40B4-BE49-F238E27FC236}">
                <a16:creationId xmlns:a16="http://schemas.microsoft.com/office/drawing/2014/main" id="{A99C1419-54CA-4709-9A63-A79C12BF5683}"/>
              </a:ext>
            </a:extLst>
          </p:cNvPr>
          <p:cNvSpPr txBox="1"/>
          <p:nvPr/>
        </p:nvSpPr>
        <p:spPr>
          <a:xfrm>
            <a:off x="1765176" y="5262191"/>
            <a:ext cx="1101584"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@IpsosBandA</a:t>
            </a:r>
          </a:p>
        </p:txBody>
      </p:sp>
      <p:sp>
        <p:nvSpPr>
          <p:cNvPr id="8" name="TextBox 7">
            <a:extLst>
              <a:ext uri="{FF2B5EF4-FFF2-40B4-BE49-F238E27FC236}">
                <a16:creationId xmlns:a16="http://schemas.microsoft.com/office/drawing/2014/main" id="{F265AD56-DBF5-73E4-E25B-E7A749E74219}"/>
              </a:ext>
            </a:extLst>
          </p:cNvPr>
          <p:cNvSpPr txBox="1"/>
          <p:nvPr/>
        </p:nvSpPr>
        <p:spPr>
          <a:xfrm>
            <a:off x="404705" y="5262191"/>
            <a:ext cx="1103187" cy="27699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Ipsos B&amp;A</a:t>
            </a:r>
          </a:p>
        </p:txBody>
      </p:sp>
      <p:pic>
        <p:nvPicPr>
          <p:cNvPr id="9" name="Picture 4" descr="THE NEW FACEBOOK LOGO PNG 2024 - eDigital Agency">
            <a:extLst>
              <a:ext uri="{FF2B5EF4-FFF2-40B4-BE49-F238E27FC236}">
                <a16:creationId xmlns:a16="http://schemas.microsoft.com/office/drawing/2014/main" id="{B695DCC4-7EEE-2257-793A-51B6C7903A5E}"/>
              </a:ext>
            </a:extLst>
          </p:cNvPr>
          <p:cNvPicPr>
            <a:picLocks noChangeAspect="1" noChangeArrowheads="1"/>
          </p:cNvPicPr>
          <p:nvPr/>
        </p:nvPicPr>
        <p:blipFill>
          <a:blip r:embed="rId3" cstate="screen">
            <a:biLevel thresh="25000"/>
            <a:extLst>
              <a:ext uri="{28A0092B-C50C-407E-A947-70E740481C1C}">
                <a14:useLocalDpi xmlns:a14="http://schemas.microsoft.com/office/drawing/2010/main"/>
              </a:ext>
            </a:extLst>
          </a:blip>
          <a:srcRect/>
          <a:stretch>
            <a:fillRect/>
          </a:stretch>
        </p:blipFill>
        <p:spPr bwMode="auto">
          <a:xfrm>
            <a:off x="3477853" y="4889725"/>
            <a:ext cx="306473" cy="30647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0A81BD83-5C7B-1F76-E13F-EB427F9EE096}"/>
              </a:ext>
            </a:extLst>
          </p:cNvPr>
          <p:cNvSpPr txBox="1"/>
          <p:nvPr/>
        </p:nvSpPr>
        <p:spPr>
          <a:xfrm>
            <a:off x="3200524" y="5262191"/>
            <a:ext cx="861133" cy="276999"/>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prstClr val="white"/>
                </a:solidFill>
                <a:effectLst/>
                <a:uLnTx/>
                <a:uFillTx/>
                <a:latin typeface="Barlow" panose="00000500000000000000" pitchFamily="2" charset="0"/>
                <a:ea typeface="+mn-ea"/>
                <a:cs typeface="+mn-cs"/>
              </a:rPr>
              <a:t>Ipsos B&amp;A</a:t>
            </a:r>
          </a:p>
        </p:txBody>
      </p:sp>
      <p:pic>
        <p:nvPicPr>
          <p:cNvPr id="12" name="Picture 6" descr="Twitter X Logo PNG Vector (AI, EPS, PDF, SVG) Free Download">
            <a:extLst>
              <a:ext uri="{FF2B5EF4-FFF2-40B4-BE49-F238E27FC236}">
                <a16:creationId xmlns:a16="http://schemas.microsoft.com/office/drawing/2014/main" id="{CFF93F77-6A76-AB2B-C84F-9579F20EA27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2162731" y="4889725"/>
            <a:ext cx="306474" cy="306474"/>
          </a:xfrm>
          <a:prstGeom prst="rect">
            <a:avLst/>
          </a:prstGeom>
          <a:noFill/>
          <a:extLst>
            <a:ext uri="{909E8E84-426E-40DD-AFC4-6F175D3DCCD1}">
              <a14:hiddenFill xmlns:a14="http://schemas.microsoft.com/office/drawing/2010/main">
                <a:solidFill>
                  <a:srgbClr val="FFFFFF"/>
                </a:solidFill>
              </a14:hiddenFill>
            </a:ext>
          </a:extLst>
        </p:spPr>
      </p:pic>
      <p:pic>
        <p:nvPicPr>
          <p:cNvPr id="13" name="object 4">
            <a:extLst>
              <a:ext uri="{FF2B5EF4-FFF2-40B4-BE49-F238E27FC236}">
                <a16:creationId xmlns:a16="http://schemas.microsoft.com/office/drawing/2014/main" id="{5434F1D5-AAD5-267C-EC55-BADD4ADBB717}"/>
              </a:ext>
            </a:extLst>
          </p:cNvPr>
          <p:cNvPicPr/>
          <p:nvPr/>
        </p:nvPicPr>
        <p:blipFill>
          <a:blip r:embed="rId5" cstate="screen">
            <a:extLst>
              <a:ext uri="{28A0092B-C50C-407E-A947-70E740481C1C}">
                <a14:useLocalDpi xmlns:a14="http://schemas.microsoft.com/office/drawing/2010/main"/>
              </a:ext>
            </a:extLst>
          </a:blip>
          <a:stretch>
            <a:fillRect/>
          </a:stretch>
        </p:blipFill>
        <p:spPr>
          <a:xfrm>
            <a:off x="763495" y="4891400"/>
            <a:ext cx="306472" cy="306472"/>
          </a:xfrm>
          <a:prstGeom prst="rect">
            <a:avLst/>
          </a:prstGeom>
        </p:spPr>
      </p:pic>
    </p:spTree>
    <p:extLst>
      <p:ext uri="{BB962C8B-B14F-4D97-AF65-F5344CB8AC3E}">
        <p14:creationId xmlns:p14="http://schemas.microsoft.com/office/powerpoint/2010/main" val="189736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438993" y="0"/>
            <a:ext cx="11285432" cy="715669"/>
          </a:xfrm>
        </p:spPr>
        <p:txBody>
          <a:bodyPr lIns="0" tIns="0" rIns="0" bIns="0" anchor="b" anchorCtr="0">
            <a:noAutofit/>
          </a:bodyPr>
          <a:lstStyle/>
          <a:p>
            <a:r>
              <a:rPr lang="en-IE"/>
              <a:t>Trending the Segments</a:t>
            </a:r>
          </a:p>
        </p:txBody>
      </p:sp>
      <p:sp>
        <p:nvSpPr>
          <p:cNvPr id="27" name="Text Placeholder 26">
            <a:extLst>
              <a:ext uri="{FF2B5EF4-FFF2-40B4-BE49-F238E27FC236}">
                <a16:creationId xmlns:a16="http://schemas.microsoft.com/office/drawing/2014/main" id="{3F0C71A3-B5DB-ECFC-3BE8-D82B474C5E9E}"/>
              </a:ext>
            </a:extLst>
          </p:cNvPr>
          <p:cNvSpPr>
            <a:spLocks noGrp="1"/>
          </p:cNvSpPr>
          <p:nvPr>
            <p:ph type="body" sz="quarter" idx="15"/>
          </p:nvPr>
        </p:nvSpPr>
        <p:spPr>
          <a:xfrm>
            <a:off x="450000" y="700557"/>
            <a:ext cx="9341700" cy="515013"/>
          </a:xfrm>
        </p:spPr>
        <p:txBody>
          <a:bodyPr lIns="0" tIns="0" rIns="0" bIns="0" anchor="b" anchorCtr="0"/>
          <a:lstStyle/>
          <a:p>
            <a:r>
              <a:rPr lang="en-US" dirty="0"/>
              <a:t>Segments have remained largely steady, with minimal movement. Encouragingly, it seems the number of disengaged appears to be levelling off.  </a:t>
            </a:r>
          </a:p>
        </p:txBody>
      </p:sp>
      <p:sp>
        <p:nvSpPr>
          <p:cNvPr id="11" name="Text Placeholder 10">
            <a:extLst>
              <a:ext uri="{FF2B5EF4-FFF2-40B4-BE49-F238E27FC236}">
                <a16:creationId xmlns:a16="http://schemas.microsoft.com/office/drawing/2014/main" id="{76A8B96C-5D7A-4680-9D7D-4EF8E5CC7721}"/>
              </a:ext>
            </a:extLst>
          </p:cNvPr>
          <p:cNvSpPr>
            <a:spLocks noGrp="1"/>
          </p:cNvSpPr>
          <p:nvPr>
            <p:ph type="body" sz="quarter" idx="17"/>
          </p:nvPr>
        </p:nvSpPr>
        <p:spPr/>
        <p:txBody>
          <a:bodyPr/>
          <a:lstStyle/>
          <a:p>
            <a:r>
              <a:rPr lang="en-IE"/>
              <a:t>Analysis of Sample</a:t>
            </a:r>
          </a:p>
          <a:p>
            <a:r>
              <a:rPr lang="en-IE"/>
              <a:t>Base: All Adults aged 18+ years- 2,515 (Nov 22 N – 2501; Dec 21 N – 2,026; Feb 21 N – 3,008)</a:t>
            </a:r>
          </a:p>
          <a:p>
            <a:endParaRPr lang="en-IE"/>
          </a:p>
        </p:txBody>
      </p:sp>
      <p:sp>
        <p:nvSpPr>
          <p:cNvPr id="12" name="TextBox 11">
            <a:extLst>
              <a:ext uri="{FF2B5EF4-FFF2-40B4-BE49-F238E27FC236}">
                <a16:creationId xmlns:a16="http://schemas.microsoft.com/office/drawing/2014/main" id="{3DAAFFBD-6A56-46A3-ACB6-570ECFD4D86C}"/>
              </a:ext>
            </a:extLst>
          </p:cNvPr>
          <p:cNvSpPr txBox="1"/>
          <p:nvPr/>
        </p:nvSpPr>
        <p:spPr>
          <a:xfrm>
            <a:off x="3759541" y="1812875"/>
            <a:ext cx="69602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Dec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- 2026</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13" name="TextBox 12">
            <a:extLst>
              <a:ext uri="{FF2B5EF4-FFF2-40B4-BE49-F238E27FC236}">
                <a16:creationId xmlns:a16="http://schemas.microsoft.com/office/drawing/2014/main" id="{7CE448B2-542D-4BC8-99B7-3B06D0A42EFE}"/>
              </a:ext>
            </a:extLst>
          </p:cNvPr>
          <p:cNvSpPr txBox="1"/>
          <p:nvPr/>
        </p:nvSpPr>
        <p:spPr>
          <a:xfrm>
            <a:off x="2133028" y="1812875"/>
            <a:ext cx="724878"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Feb ‘ 21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graphicFrame>
        <p:nvGraphicFramePr>
          <p:cNvPr id="18" name="Chart 17">
            <a:extLst>
              <a:ext uri="{FF2B5EF4-FFF2-40B4-BE49-F238E27FC236}">
                <a16:creationId xmlns:a16="http://schemas.microsoft.com/office/drawing/2014/main" id="{6A9AD7C9-C994-49CC-9426-A5301718BCBA}"/>
              </a:ext>
            </a:extLst>
          </p:cNvPr>
          <p:cNvGraphicFramePr/>
          <p:nvPr>
            <p:extLst>
              <p:ext uri="{D42A27DB-BD31-4B8C-83A1-F6EECF244321}">
                <p14:modId xmlns:p14="http://schemas.microsoft.com/office/powerpoint/2010/main" val="2052205506"/>
              </p:ext>
            </p:extLst>
          </p:nvPr>
        </p:nvGraphicFramePr>
        <p:xfrm>
          <a:off x="1583682" y="2284630"/>
          <a:ext cx="9597817" cy="36040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 18">
            <a:extLst>
              <a:ext uri="{FF2B5EF4-FFF2-40B4-BE49-F238E27FC236}">
                <a16:creationId xmlns:a16="http://schemas.microsoft.com/office/drawing/2014/main" id="{A08363EF-EBCE-40A1-9125-82FCE2186F55}"/>
              </a:ext>
            </a:extLst>
          </p:cNvPr>
          <p:cNvGraphicFramePr>
            <a:graphicFrameLocks noGrp="1"/>
          </p:cNvGraphicFramePr>
          <p:nvPr/>
        </p:nvGraphicFramePr>
        <p:xfrm>
          <a:off x="0" y="2450243"/>
          <a:ext cx="2103256" cy="2996474"/>
        </p:xfrm>
        <a:graphic>
          <a:graphicData uri="http://schemas.openxmlformats.org/drawingml/2006/table">
            <a:tbl>
              <a:tblPr>
                <a:tableStyleId>{5C22544A-7EE6-4342-B048-85BDC9FD1C3A}</a:tableStyleId>
              </a:tblPr>
              <a:tblGrid>
                <a:gridCol w="2103256">
                  <a:extLst>
                    <a:ext uri="{9D8B030D-6E8A-4147-A177-3AD203B41FA5}">
                      <a16:colId xmlns:a16="http://schemas.microsoft.com/office/drawing/2014/main" val="2807665101"/>
                    </a:ext>
                  </a:extLst>
                </a:gridCol>
              </a:tblGrid>
              <a:tr h="519974">
                <a:tc>
                  <a:txBody>
                    <a:bodyPr/>
                    <a:lstStyle/>
                    <a:p>
                      <a:pPr algn="r" fontAlgn="ctr"/>
                      <a:r>
                        <a:rPr lang="en-IE" sz="1200" b="1" i="0" u="none" strike="noStrike">
                          <a:solidFill>
                            <a:srgbClr val="E50158"/>
                          </a:solidFill>
                          <a:effectLst/>
                          <a:latin typeface="Barlow" panose="00000500000000000000" pitchFamily="2" charset="0"/>
                          <a:cs typeface="Arial" panose="020B0604020202020204" pitchFamily="34" charset="0"/>
                        </a:rPr>
                        <a:t>Global Citizens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05510150"/>
                  </a:ext>
                </a:extLst>
              </a:tr>
              <a:tr h="314325">
                <a:tc>
                  <a:txBody>
                    <a:bodyPr/>
                    <a:lstStyle/>
                    <a:p>
                      <a:pPr algn="r" fontAlgn="ctr"/>
                      <a:r>
                        <a:rPr lang="en-IE" sz="1200" b="1" i="0" u="none" strike="noStrike">
                          <a:solidFill>
                            <a:srgbClr val="52B1DD"/>
                          </a:solidFill>
                          <a:effectLst/>
                          <a:latin typeface="Barlow" panose="00000500000000000000" pitchFamily="2" charset="0"/>
                          <a:cs typeface="Arial" panose="020B0604020202020204" pitchFamily="34" charset="0"/>
                        </a:rPr>
                        <a:t>Community Champions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8086181"/>
                  </a:ext>
                </a:extLst>
              </a:tr>
              <a:tr h="628650">
                <a:tc>
                  <a:txBody>
                    <a:bodyPr/>
                    <a:lstStyle/>
                    <a:p>
                      <a:pPr algn="r" fontAlgn="ctr"/>
                      <a:r>
                        <a:rPr lang="en-IE" sz="1200" b="1" i="0" u="none" strike="noStrike">
                          <a:solidFill>
                            <a:srgbClr val="62E5E3"/>
                          </a:solidFill>
                          <a:effectLst/>
                          <a:latin typeface="Barlow" panose="00000500000000000000" pitchFamily="2" charset="0"/>
                          <a:cs typeface="Arial" panose="020B0604020202020204" pitchFamily="34" charset="0"/>
                        </a:rPr>
                        <a:t>Multilateralists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59657459"/>
                  </a:ext>
                </a:extLst>
              </a:tr>
              <a:tr h="485775">
                <a:tc>
                  <a:txBody>
                    <a:bodyPr/>
                    <a:lstStyle/>
                    <a:p>
                      <a:pPr algn="r" fontAlgn="ctr"/>
                      <a:r>
                        <a:rPr lang="en-IE" sz="1200" b="1" i="0" u="none" strike="noStrike">
                          <a:solidFill>
                            <a:srgbClr val="27908F"/>
                          </a:solidFill>
                          <a:effectLst/>
                          <a:latin typeface="Barlow" panose="00000500000000000000" pitchFamily="2" charset="0"/>
                          <a:cs typeface="Arial" panose="020B0604020202020204" pitchFamily="34" charset="0"/>
                        </a:rPr>
                        <a:t>Pragmatists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4665453"/>
                  </a:ext>
                </a:extLst>
              </a:tr>
              <a:tr h="742950">
                <a:tc>
                  <a:txBody>
                    <a:bodyPr/>
                    <a:lstStyle/>
                    <a:p>
                      <a:pPr algn="r" fontAlgn="ctr"/>
                      <a:r>
                        <a:rPr kumimoji="0" lang="en-IE" sz="1200" b="1" i="0" u="none" strike="noStrike" kern="1200" cap="none" spc="0" normalizeH="0" baseline="0" noProof="0">
                          <a:ln>
                            <a:noFill/>
                          </a:ln>
                          <a:solidFill>
                            <a:srgbClr val="E2DA51"/>
                          </a:solidFill>
                          <a:effectLst/>
                          <a:uLnTx/>
                          <a:uFillTx/>
                          <a:latin typeface="Barlow" panose="00000500000000000000" pitchFamily="2" charset="0"/>
                          <a:ea typeface="+mn-ea"/>
                          <a:cs typeface="Arial" panose="020B0604020202020204" pitchFamily="34" charset="0"/>
                        </a:rPr>
                        <a:t>Empathisers</a:t>
                      </a:r>
                      <a:endParaRPr lang="en-IE" sz="1200" b="1" i="0" u="none" strike="noStrike">
                        <a:solidFill>
                          <a:srgbClr val="E2DA51"/>
                        </a:solidFill>
                        <a:effectLst/>
                        <a:latin typeface="Barlow" panose="00000500000000000000" pitchFamily="2" charset="0"/>
                        <a:cs typeface="Arial" panose="020B060402020202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4222259"/>
                  </a:ext>
                </a:extLst>
              </a:tr>
              <a:tr h="304800">
                <a:tc>
                  <a:txBody>
                    <a:bodyPr/>
                    <a:lstStyle/>
                    <a:p>
                      <a:pPr algn="r" fontAlgn="ctr"/>
                      <a:r>
                        <a:rPr lang="en-IE" sz="1200" b="1" i="0" u="none" strike="noStrike">
                          <a:solidFill>
                            <a:srgbClr val="8E5CC4"/>
                          </a:solidFill>
                          <a:effectLst/>
                          <a:latin typeface="Barlow" panose="00000500000000000000" pitchFamily="2" charset="0"/>
                          <a:cs typeface="Arial" panose="020B0604020202020204" pitchFamily="34" charset="0"/>
                        </a:rPr>
                        <a:t>Disengaged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3257520"/>
                  </a:ext>
                </a:extLst>
              </a:tr>
            </a:tbl>
          </a:graphicData>
        </a:graphic>
      </p:graphicFrame>
      <p:sp>
        <p:nvSpPr>
          <p:cNvPr id="2" name="TextBox 1">
            <a:extLst>
              <a:ext uri="{FF2B5EF4-FFF2-40B4-BE49-F238E27FC236}">
                <a16:creationId xmlns:a16="http://schemas.microsoft.com/office/drawing/2014/main" id="{D3D22046-B6FD-ECA1-55FB-179EAA0742FD}"/>
              </a:ext>
            </a:extLst>
          </p:cNvPr>
          <p:cNvSpPr txBox="1"/>
          <p:nvPr/>
        </p:nvSpPr>
        <p:spPr>
          <a:xfrm>
            <a:off x="5303678" y="1812875"/>
            <a:ext cx="688009"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4" name="TextBox 3">
            <a:extLst>
              <a:ext uri="{FF2B5EF4-FFF2-40B4-BE49-F238E27FC236}">
                <a16:creationId xmlns:a16="http://schemas.microsoft.com/office/drawing/2014/main" id="{B7F07D79-F8F3-723C-D779-7FAB5A062E46}"/>
              </a:ext>
            </a:extLst>
          </p:cNvPr>
          <p:cNvSpPr txBox="1"/>
          <p:nvPr/>
        </p:nvSpPr>
        <p:spPr>
          <a:xfrm>
            <a:off x="6839801" y="1812875"/>
            <a:ext cx="684803"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Nov ‘23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- 2515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3" name="TextBox 2">
            <a:extLst>
              <a:ext uri="{FF2B5EF4-FFF2-40B4-BE49-F238E27FC236}">
                <a16:creationId xmlns:a16="http://schemas.microsoft.com/office/drawing/2014/main" id="{ECA8290D-7563-53EC-69A1-D452FE1ADC47}"/>
              </a:ext>
            </a:extLst>
          </p:cNvPr>
          <p:cNvSpPr txBox="1"/>
          <p:nvPr/>
        </p:nvSpPr>
        <p:spPr>
          <a:xfrm>
            <a:off x="8396493" y="1812875"/>
            <a:ext cx="69762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Aug ‘24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rPr>
              <a:t>N - 2504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a:ln>
                <a:noFill/>
              </a:ln>
              <a:solidFill>
                <a:prstClr val="black"/>
              </a:solidFill>
              <a:effectLst/>
              <a:uLnTx/>
              <a:uFillTx/>
              <a:latin typeface="Barlow" panose="00000500000000000000" pitchFamily="2" charset="0"/>
              <a:ea typeface="+mn-ea"/>
              <a:cs typeface="+mn-cs"/>
            </a:endParaRPr>
          </a:p>
        </p:txBody>
      </p:sp>
      <p:sp>
        <p:nvSpPr>
          <p:cNvPr id="5" name="TextBox 4">
            <a:extLst>
              <a:ext uri="{FF2B5EF4-FFF2-40B4-BE49-F238E27FC236}">
                <a16:creationId xmlns:a16="http://schemas.microsoft.com/office/drawing/2014/main" id="{A1F62CCD-83DA-8C32-E595-BC711DBA803E}"/>
              </a:ext>
            </a:extLst>
          </p:cNvPr>
          <p:cNvSpPr txBox="1"/>
          <p:nvPr/>
        </p:nvSpPr>
        <p:spPr>
          <a:xfrm>
            <a:off x="9957314" y="1797571"/>
            <a:ext cx="697627"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July </a:t>
            </a:r>
            <a:r>
              <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a:t>
            </a:r>
            <a:r>
              <a:rPr kumimoji="0" lang="en-IE" sz="1200" b="1" i="0" u="none" strike="noStrike" kern="1200" cap="none" spc="0" normalizeH="0" baseline="0" noProof="0">
                <a:ln>
                  <a:noFill/>
                </a:ln>
                <a:solidFill>
                  <a:prstClr val="black"/>
                </a:solidFill>
                <a:effectLst/>
                <a:uLnTx/>
                <a:uFillTx/>
                <a:latin typeface="Barlow" panose="00000500000000000000" pitchFamily="2" charset="0"/>
                <a:ea typeface="+mn-ea"/>
                <a:cs typeface="+mn-cs"/>
              </a:rPr>
              <a:t>25</a:t>
            </a:r>
            <a:endParaRPr kumimoji="0" lang="en-IE" sz="1200" b="1" i="0" u="none" strike="noStrike" kern="1200" cap="none" spc="0" normalizeH="0" baseline="0" noProof="0" dirty="0">
              <a:ln>
                <a:noFill/>
              </a:ln>
              <a:solidFill>
                <a:prstClr val="black"/>
              </a:solidFill>
              <a:effectLst/>
              <a:uLnTx/>
              <a:uFillTx/>
              <a:latin typeface="Barlow" panose="00000500000000000000" pitchFamily="2"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rPr>
              <a:t>N - 2002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100" b="0" i="0" u="none" strike="noStrike" kern="1200" cap="none" spc="0" normalizeH="0" baseline="0" noProof="0" dirty="0">
              <a:ln>
                <a:noFill/>
              </a:ln>
              <a:solidFill>
                <a:prstClr val="black"/>
              </a:solidFill>
              <a:effectLst/>
              <a:uLnTx/>
              <a:uFillTx/>
              <a:latin typeface="Barlow" panose="00000500000000000000" pitchFamily="2" charset="0"/>
              <a:ea typeface="+mn-ea"/>
              <a:cs typeface="+mn-cs"/>
            </a:endParaRPr>
          </a:p>
        </p:txBody>
      </p:sp>
    </p:spTree>
    <p:extLst>
      <p:ext uri="{BB962C8B-B14F-4D97-AF65-F5344CB8AC3E}">
        <p14:creationId xmlns:p14="http://schemas.microsoft.com/office/powerpoint/2010/main" val="203070133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a:xfrm>
            <a:off x="438993" y="157589"/>
            <a:ext cx="11285432" cy="890226"/>
          </a:xfrm>
        </p:spPr>
        <p:txBody>
          <a:bodyPr>
            <a:noAutofit/>
          </a:bodyPr>
          <a:lstStyle/>
          <a:p>
            <a:r>
              <a:rPr lang="en-US" sz="2000" dirty="0"/>
              <a:t>The Top 3 Most Important Issues Facing Ireland remain the same as in Aug ’24, (albeit significant movements recorded across this top three): house prices (+9%), health services, (-6%), and household bills (+2%). Encouragingly, mentions of immigration have levelled off somewhat.</a:t>
            </a:r>
            <a:endParaRPr lang="en-IE" sz="2000" dirty="0"/>
          </a:p>
        </p:txBody>
      </p:sp>
      <p:sp>
        <p:nvSpPr>
          <p:cNvPr id="14" name="Text Placeholder 13">
            <a:extLst>
              <a:ext uri="{FF2B5EF4-FFF2-40B4-BE49-F238E27FC236}">
                <a16:creationId xmlns:a16="http://schemas.microsoft.com/office/drawing/2014/main" id="{0FAB3E4B-1A91-C9C8-C9A5-C7048DCE2218}"/>
              </a:ext>
            </a:extLst>
          </p:cNvPr>
          <p:cNvSpPr>
            <a:spLocks noGrp="1"/>
          </p:cNvSpPr>
          <p:nvPr>
            <p:ph type="body" sz="quarter" idx="17"/>
          </p:nvPr>
        </p:nvSpPr>
        <p:spPr>
          <a:xfrm>
            <a:off x="450000" y="6018482"/>
            <a:ext cx="9341700" cy="360996"/>
          </a:xfrm>
        </p:spPr>
        <p:txBody>
          <a:bodyPr/>
          <a:lstStyle/>
          <a:p>
            <a:r>
              <a:rPr lang="en-US">
                <a:solidFill>
                  <a:srgbClr val="000033"/>
                </a:solidFill>
                <a:latin typeface="Barlow" panose="00000500000000000000" pitchFamily="2" charset="0"/>
              </a:rPr>
              <a:t>Base: All Adults aged 18+ years- 2,002 (August 24  2,504),  (Nov 23 N – 2,515)</a:t>
            </a:r>
            <a:endParaRPr lang="en-IE">
              <a:latin typeface="Barlow" panose="00000500000000000000" pitchFamily="2" charset="0"/>
            </a:endParaRPr>
          </a:p>
          <a:p>
            <a:r>
              <a:rPr lang="en-US">
                <a:latin typeface="Barlow" panose="00000500000000000000" pitchFamily="2" charset="0"/>
              </a:rPr>
              <a:t>Q.1  Which of the following do you feel are the 3 most important issues facing Ireland today?</a:t>
            </a:r>
          </a:p>
        </p:txBody>
      </p:sp>
      <p:graphicFrame>
        <p:nvGraphicFramePr>
          <p:cNvPr id="8" name="Chart 7">
            <a:extLst>
              <a:ext uri="{FF2B5EF4-FFF2-40B4-BE49-F238E27FC236}">
                <a16:creationId xmlns:a16="http://schemas.microsoft.com/office/drawing/2014/main" id="{111055FA-35EC-9F63-3DFF-05152ED35102}"/>
              </a:ext>
            </a:extLst>
          </p:cNvPr>
          <p:cNvGraphicFramePr/>
          <p:nvPr>
            <p:extLst>
              <p:ext uri="{D42A27DB-BD31-4B8C-83A1-F6EECF244321}">
                <p14:modId xmlns:p14="http://schemas.microsoft.com/office/powerpoint/2010/main" val="3223431335"/>
              </p:ext>
            </p:extLst>
          </p:nvPr>
        </p:nvGraphicFramePr>
        <p:xfrm>
          <a:off x="1489442" y="1552282"/>
          <a:ext cx="7779278" cy="4378903"/>
        </p:xfrm>
        <a:graphic>
          <a:graphicData uri="http://schemas.openxmlformats.org/drawingml/2006/chart">
            <c:chart xmlns:c="http://schemas.openxmlformats.org/drawingml/2006/chart" xmlns:r="http://schemas.openxmlformats.org/officeDocument/2006/relationships" r:id="rId2"/>
          </a:graphicData>
        </a:graphic>
      </p:graphicFrame>
      <p:sp>
        <p:nvSpPr>
          <p:cNvPr id="43" name="TextBox 42">
            <a:extLst>
              <a:ext uri="{FF2B5EF4-FFF2-40B4-BE49-F238E27FC236}">
                <a16:creationId xmlns:a16="http://schemas.microsoft.com/office/drawing/2014/main" id="{2A49BAFF-E995-94A3-4CAC-7C4C293FAE0D}"/>
              </a:ext>
            </a:extLst>
          </p:cNvPr>
          <p:cNvSpPr txBox="1"/>
          <p:nvPr/>
        </p:nvSpPr>
        <p:spPr>
          <a:xfrm>
            <a:off x="6596947" y="1141288"/>
            <a:ext cx="129875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ea typeface="+mn-ea"/>
                <a:cs typeface="+mn-cs"/>
              </a:rPr>
              <a:t>August 2025</a:t>
            </a:r>
          </a:p>
        </p:txBody>
      </p:sp>
      <p:cxnSp>
        <p:nvCxnSpPr>
          <p:cNvPr id="15" name="Straight Arrow Connector 14">
            <a:extLst>
              <a:ext uri="{FF2B5EF4-FFF2-40B4-BE49-F238E27FC236}">
                <a16:creationId xmlns:a16="http://schemas.microsoft.com/office/drawing/2014/main" id="{9D0D86B6-7D59-707E-AD7C-B62034E01830}"/>
              </a:ext>
            </a:extLst>
          </p:cNvPr>
          <p:cNvCxnSpPr>
            <a:cxnSpLocks/>
          </p:cNvCxnSpPr>
          <p:nvPr/>
        </p:nvCxnSpPr>
        <p:spPr>
          <a:xfrm flipV="1">
            <a:off x="9207975" y="1547495"/>
            <a:ext cx="0" cy="20172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C66ED1F-F8A8-DA6D-F2BF-030AEB722A19}"/>
              </a:ext>
            </a:extLst>
          </p:cNvPr>
          <p:cNvCxnSpPr>
            <a:cxnSpLocks/>
          </p:cNvCxnSpPr>
          <p:nvPr/>
        </p:nvCxnSpPr>
        <p:spPr>
          <a:xfrm flipV="1">
            <a:off x="6905523" y="2708610"/>
            <a:ext cx="0" cy="2616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9F68310-EF32-C526-BFC4-D51CE058D1E0}"/>
              </a:ext>
            </a:extLst>
          </p:cNvPr>
          <p:cNvSpPr txBox="1"/>
          <p:nvPr/>
        </p:nvSpPr>
        <p:spPr>
          <a:xfrm>
            <a:off x="8259317" y="1935453"/>
            <a:ext cx="1009403" cy="261610"/>
          </a:xfrm>
          <a:prstGeom prst="rect">
            <a:avLst/>
          </a:prstGeom>
          <a:noFill/>
        </p:spPr>
        <p:txBody>
          <a:bodyPr wrap="square" rtlCol="0">
            <a:spAutoFit/>
          </a:bodyPr>
          <a:lstStyle/>
          <a:p>
            <a:r>
              <a:rPr lang="en-IE" sz="1100"/>
              <a:t>Down  6%</a:t>
            </a:r>
            <a:endParaRPr lang="en-GB" sz="1100"/>
          </a:p>
        </p:txBody>
      </p:sp>
      <p:sp>
        <p:nvSpPr>
          <p:cNvPr id="3" name="TextBox 2">
            <a:extLst>
              <a:ext uri="{FF2B5EF4-FFF2-40B4-BE49-F238E27FC236}">
                <a16:creationId xmlns:a16="http://schemas.microsoft.com/office/drawing/2014/main" id="{009C4940-BA45-3432-495E-F4F9BC314B4D}"/>
              </a:ext>
            </a:extLst>
          </p:cNvPr>
          <p:cNvSpPr txBox="1"/>
          <p:nvPr/>
        </p:nvSpPr>
        <p:spPr>
          <a:xfrm>
            <a:off x="9231756" y="1524612"/>
            <a:ext cx="1009403" cy="261610"/>
          </a:xfrm>
          <a:prstGeom prst="rect">
            <a:avLst/>
          </a:prstGeom>
          <a:noFill/>
        </p:spPr>
        <p:txBody>
          <a:bodyPr wrap="square" rtlCol="0">
            <a:spAutoFit/>
          </a:bodyPr>
          <a:lstStyle/>
          <a:p>
            <a:r>
              <a:rPr lang="en-IE" sz="1100"/>
              <a:t>Up 9%</a:t>
            </a:r>
            <a:endParaRPr lang="en-GB" sz="1100"/>
          </a:p>
        </p:txBody>
      </p:sp>
      <p:sp>
        <p:nvSpPr>
          <p:cNvPr id="17" name="Text Placeholder 2">
            <a:extLst>
              <a:ext uri="{FF2B5EF4-FFF2-40B4-BE49-F238E27FC236}">
                <a16:creationId xmlns:a16="http://schemas.microsoft.com/office/drawing/2014/main" id="{AF52C1A5-2A19-4139-E4FA-7576F78B2CB2}"/>
              </a:ext>
            </a:extLst>
          </p:cNvPr>
          <p:cNvSpPr txBox="1">
            <a:spLocks/>
          </p:cNvSpPr>
          <p:nvPr/>
        </p:nvSpPr>
        <p:spPr>
          <a:xfrm>
            <a:off x="250515" y="668668"/>
            <a:ext cx="6829140" cy="32394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00CC"/>
              </a:buClr>
              <a:buFont typeface="Arial" panose="020B0604020202020204" pitchFamily="34" charset="0"/>
              <a:buNone/>
              <a:defRPr sz="1400" kern="1200">
                <a:solidFill>
                  <a:schemeClr val="tx1"/>
                </a:solidFill>
                <a:latin typeface="+mn-lt"/>
                <a:ea typeface="+mn-ea"/>
                <a:cs typeface="Arial" panose="020B0604020202020204" pitchFamily="34" charset="0"/>
              </a:defRPr>
            </a:lvl1pPr>
            <a:lvl2pPr marL="457200" indent="0" algn="l" defTabSz="914400" rtl="0" eaLnBrk="1" latinLnBrk="0" hangingPunct="1">
              <a:lnSpc>
                <a:spcPct val="90000"/>
              </a:lnSpc>
              <a:spcBef>
                <a:spcPts val="500"/>
              </a:spcBef>
              <a:buFont typeface="Wingdings" panose="05000000000000000000" pitchFamily="2" charset="2"/>
              <a:buNone/>
              <a:defRPr sz="1800" kern="1200">
                <a:solidFill>
                  <a:srgbClr val="00000C"/>
                </a:solidFill>
                <a:latin typeface="+mn-lt"/>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rgbClr val="00000C"/>
                </a:solidFill>
                <a:latin typeface="+mn-lt"/>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rgbClr val="00000C"/>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p>
        </p:txBody>
      </p:sp>
      <p:cxnSp>
        <p:nvCxnSpPr>
          <p:cNvPr id="20" name="Straight Arrow Connector 19">
            <a:extLst>
              <a:ext uri="{FF2B5EF4-FFF2-40B4-BE49-F238E27FC236}">
                <a16:creationId xmlns:a16="http://schemas.microsoft.com/office/drawing/2014/main" id="{46113050-952F-2A54-4938-3D581548D4F0}"/>
              </a:ext>
            </a:extLst>
          </p:cNvPr>
          <p:cNvCxnSpPr>
            <a:cxnSpLocks/>
          </p:cNvCxnSpPr>
          <p:nvPr/>
        </p:nvCxnSpPr>
        <p:spPr>
          <a:xfrm>
            <a:off x="8237702" y="1957544"/>
            <a:ext cx="0" cy="201503"/>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Table 15">
            <a:extLst>
              <a:ext uri="{FF2B5EF4-FFF2-40B4-BE49-F238E27FC236}">
                <a16:creationId xmlns:a16="http://schemas.microsoft.com/office/drawing/2014/main" id="{378258C9-2F0E-68F2-FC2D-C957617A05F6}"/>
              </a:ext>
            </a:extLst>
          </p:cNvPr>
          <p:cNvGraphicFramePr>
            <a:graphicFrameLocks noGrp="1"/>
          </p:cNvGraphicFramePr>
          <p:nvPr>
            <p:extLst>
              <p:ext uri="{D42A27DB-BD31-4B8C-83A1-F6EECF244321}">
                <p14:modId xmlns:p14="http://schemas.microsoft.com/office/powerpoint/2010/main" val="1376616320"/>
              </p:ext>
            </p:extLst>
          </p:nvPr>
        </p:nvGraphicFramePr>
        <p:xfrm>
          <a:off x="9928389" y="1141288"/>
          <a:ext cx="1658941" cy="4832195"/>
        </p:xfrm>
        <a:graphic>
          <a:graphicData uri="http://schemas.openxmlformats.org/drawingml/2006/table">
            <a:tbl>
              <a:tblPr bandRow="1">
                <a:tableStyleId>{2A488322-F2BA-4B5B-9748-0D474271808F}</a:tableStyleId>
              </a:tblPr>
              <a:tblGrid>
                <a:gridCol w="772149">
                  <a:extLst>
                    <a:ext uri="{9D8B030D-6E8A-4147-A177-3AD203B41FA5}">
                      <a16:colId xmlns:a16="http://schemas.microsoft.com/office/drawing/2014/main" val="916932659"/>
                    </a:ext>
                  </a:extLst>
                </a:gridCol>
                <a:gridCol w="886792">
                  <a:extLst>
                    <a:ext uri="{9D8B030D-6E8A-4147-A177-3AD203B41FA5}">
                      <a16:colId xmlns:a16="http://schemas.microsoft.com/office/drawing/2014/main" val="3412085339"/>
                    </a:ext>
                  </a:extLst>
                </a:gridCol>
              </a:tblGrid>
              <a:tr h="204480">
                <a:tc>
                  <a:txBody>
                    <a:bodyPr/>
                    <a:lstStyle/>
                    <a:p>
                      <a:pPr algn="ctr" fontAlgn="b"/>
                      <a:r>
                        <a:rPr lang="en-IE" sz="1100" b="1" i="0" u="none" strike="noStrike">
                          <a:solidFill>
                            <a:schemeClr val="bg1"/>
                          </a:solidFill>
                          <a:effectLst/>
                          <a:latin typeface="+mn-lt"/>
                          <a:cs typeface="Arial" panose="020B0604020202020204" pitchFamily="34" charset="0"/>
                        </a:rPr>
                        <a:t>Aug 24</a:t>
                      </a: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ctr" fontAlgn="t"/>
                      <a:r>
                        <a:rPr lang="en-IE" sz="1100" b="1" u="none" strike="noStrike">
                          <a:solidFill>
                            <a:schemeClr val="bg1"/>
                          </a:solidFill>
                          <a:effectLst/>
                          <a:latin typeface="+mn-lt"/>
                          <a:cs typeface="Arial" panose="020B0604020202020204" pitchFamily="34" charset="0"/>
                        </a:rPr>
                        <a:t>Diff vs 2023</a:t>
                      </a:r>
                      <a:endParaRPr lang="en-IE" sz="1100" b="1" i="0" u="none" strike="noStrike">
                        <a:solidFill>
                          <a:schemeClr val="bg1"/>
                        </a:solidFill>
                        <a:effectLst/>
                        <a:latin typeface="+mn-lt"/>
                        <a:cs typeface="Arial" panose="020B0604020202020204" pitchFamily="34" charset="0"/>
                      </a:endParaRPr>
                    </a:p>
                  </a:txBody>
                  <a:tcPr marL="9525" marR="9525" marT="9525" marB="0" anchor="ctr">
                    <a:lnT w="28575" cap="flat" cmpd="sng" algn="ctr">
                      <a:solidFill>
                        <a:schemeClr val="bg2"/>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081984618"/>
                  </a:ext>
                </a:extLst>
              </a:tr>
              <a:tr h="201205">
                <a:tc>
                  <a:txBody>
                    <a:bodyPr/>
                    <a:lstStyle/>
                    <a:p>
                      <a:pPr algn="ctr" fontAlgn="t"/>
                      <a:r>
                        <a:rPr lang="en-US" sz="1100" b="1" i="0" u="none" strike="noStrike">
                          <a:solidFill>
                            <a:srgbClr val="000000"/>
                          </a:solidFill>
                          <a:effectLst/>
                          <a:latin typeface="+mn-lt"/>
                        </a:rPr>
                        <a:t>%</a:t>
                      </a:r>
                      <a:endParaRPr lang="en-IE" sz="1100" b="1"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n-lt"/>
                        </a:rPr>
                        <a:t>%</a:t>
                      </a:r>
                      <a:endParaRPr lang="en-IE" sz="1100" b="1" i="0" u="none" strike="noStrike">
                        <a:solidFill>
                          <a:srgbClr val="000000"/>
                        </a:solidFill>
                        <a:effectLst/>
                        <a:latin typeface="+mn-lt"/>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192916"/>
                  </a:ext>
                </a:extLst>
              </a:tr>
              <a:tr h="201205">
                <a:tc>
                  <a:txBody>
                    <a:bodyPr/>
                    <a:lstStyle/>
                    <a:p>
                      <a:pPr algn="ctr" fontAlgn="b"/>
                      <a:r>
                        <a:rPr lang="en-IE" sz="1100" b="1" i="0" u="none" strike="noStrike" kern="1200">
                          <a:solidFill>
                            <a:srgbClr val="000000"/>
                          </a:solidFill>
                          <a:effectLst/>
                          <a:latin typeface="+mn-lt"/>
                          <a:ea typeface="+mn-ea"/>
                          <a:cs typeface="+mn-cs"/>
                        </a:rPr>
                        <a:t>46</a:t>
                      </a:r>
                    </a:p>
                  </a:txBody>
                  <a:tcPr marL="7620" marR="7620" marT="7620" marB="0" anchor="ctr">
                    <a:lnT w="28575" cap="flat" cmpd="sng" algn="ctr">
                      <a:solidFill>
                        <a:schemeClr val="tx1"/>
                      </a:solidFill>
                      <a:prstDash val="solid"/>
                      <a:round/>
                      <a:headEnd type="none" w="med" len="med"/>
                      <a:tailEnd type="none" w="med" len="med"/>
                    </a:lnT>
                  </a:tcPr>
                </a:tc>
                <a:tc>
                  <a:txBody>
                    <a:bodyPr/>
                    <a:lstStyle/>
                    <a:p>
                      <a:pPr algn="ctr" fontAlgn="b"/>
                      <a:r>
                        <a:rPr lang="en-IE" sz="1100" b="1" i="0" u="none" strike="noStrike" kern="1200">
                          <a:solidFill>
                            <a:srgbClr val="000000"/>
                          </a:solidFill>
                          <a:effectLst/>
                          <a:latin typeface="+mn-lt"/>
                          <a:ea typeface="+mn-ea"/>
                          <a:cs typeface="+mn-cs"/>
                        </a:rPr>
                        <a:t>+9</a:t>
                      </a:r>
                    </a:p>
                  </a:txBody>
                  <a:tcPr marL="7620" marR="7620" marT="7620" marB="0" anchor="ct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4007505"/>
                  </a:ext>
                </a:extLst>
              </a:tr>
              <a:tr h="201205">
                <a:tc>
                  <a:txBody>
                    <a:bodyPr/>
                    <a:lstStyle/>
                    <a:p>
                      <a:pPr algn="ctr" fontAlgn="b"/>
                      <a:r>
                        <a:rPr lang="en-IE" sz="1100" b="1" i="0" u="none" strike="noStrike" kern="1200">
                          <a:solidFill>
                            <a:srgbClr val="000000"/>
                          </a:solidFill>
                          <a:effectLst/>
                          <a:latin typeface="+mn-lt"/>
                          <a:ea typeface="+mn-ea"/>
                          <a:cs typeface="+mn-cs"/>
                        </a:rPr>
                        <a:t>38</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+2</a:t>
                      </a:r>
                    </a:p>
                  </a:txBody>
                  <a:tcPr marL="7620" marR="7620" marT="7620" marB="0" anchor="ctr"/>
                </a:tc>
                <a:extLst>
                  <a:ext uri="{0D108BD9-81ED-4DB2-BD59-A6C34878D82A}">
                    <a16:rowId xmlns:a16="http://schemas.microsoft.com/office/drawing/2014/main" val="701850956"/>
                  </a:ext>
                </a:extLst>
              </a:tr>
              <a:tr h="201205">
                <a:tc>
                  <a:txBody>
                    <a:bodyPr/>
                    <a:lstStyle/>
                    <a:p>
                      <a:pPr algn="ctr" fontAlgn="b"/>
                      <a:r>
                        <a:rPr lang="en-IE" sz="1100" b="1" i="0" u="none" strike="noStrike" kern="1200">
                          <a:solidFill>
                            <a:srgbClr val="000000"/>
                          </a:solidFill>
                          <a:effectLst/>
                          <a:latin typeface="+mn-lt"/>
                          <a:ea typeface="+mn-ea"/>
                          <a:cs typeface="+mn-cs"/>
                        </a:rPr>
                        <a:t>43</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-6</a:t>
                      </a:r>
                    </a:p>
                  </a:txBody>
                  <a:tcPr marL="7620" marR="7620" marT="7620" marB="0" anchor="ctr"/>
                </a:tc>
                <a:extLst>
                  <a:ext uri="{0D108BD9-81ED-4DB2-BD59-A6C34878D82A}">
                    <a16:rowId xmlns:a16="http://schemas.microsoft.com/office/drawing/2014/main" val="2623079775"/>
                  </a:ext>
                </a:extLst>
              </a:tr>
              <a:tr h="201205">
                <a:tc>
                  <a:txBody>
                    <a:bodyPr/>
                    <a:lstStyle/>
                    <a:p>
                      <a:pPr algn="ctr" fontAlgn="b"/>
                      <a:r>
                        <a:rPr lang="en-IE" sz="1100" b="1" i="0" u="none" strike="noStrike" kern="1200">
                          <a:solidFill>
                            <a:srgbClr val="000000"/>
                          </a:solidFill>
                          <a:effectLst/>
                          <a:latin typeface="+mn-lt"/>
                          <a:ea typeface="+mn-ea"/>
                          <a:cs typeface="+mn-cs"/>
                        </a:rPr>
                        <a:t>35</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171841692"/>
                  </a:ext>
                </a:extLst>
              </a:tr>
              <a:tr h="201205">
                <a:tc>
                  <a:txBody>
                    <a:bodyPr/>
                    <a:lstStyle/>
                    <a:p>
                      <a:pPr algn="ctr" fontAlgn="b"/>
                      <a:r>
                        <a:rPr lang="en-IE" sz="1100" b="1" i="0" u="none" strike="noStrike" kern="1200">
                          <a:solidFill>
                            <a:srgbClr val="000000"/>
                          </a:solidFill>
                          <a:effectLst/>
                          <a:latin typeface="+mn-lt"/>
                          <a:ea typeface="+mn-ea"/>
                          <a:cs typeface="+mn-cs"/>
                        </a:rPr>
                        <a:t>29</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-2</a:t>
                      </a:r>
                    </a:p>
                  </a:txBody>
                  <a:tcPr marL="7620" marR="7620" marT="7620" marB="0" anchor="ctr"/>
                </a:tc>
                <a:extLst>
                  <a:ext uri="{0D108BD9-81ED-4DB2-BD59-A6C34878D82A}">
                    <a16:rowId xmlns:a16="http://schemas.microsoft.com/office/drawing/2014/main" val="4084600294"/>
                  </a:ext>
                </a:extLst>
              </a:tr>
              <a:tr h="201205">
                <a:tc>
                  <a:txBody>
                    <a:bodyPr/>
                    <a:lstStyle/>
                    <a:p>
                      <a:pPr algn="ctr" fontAlgn="b"/>
                      <a:r>
                        <a:rPr lang="en-IE" sz="1100" b="1" i="0" u="none" strike="noStrike" kern="1200">
                          <a:solidFill>
                            <a:srgbClr val="000000"/>
                          </a:solidFill>
                          <a:effectLst/>
                          <a:latin typeface="+mn-lt"/>
                          <a:ea typeface="+mn-ea"/>
                          <a:cs typeface="+mn-cs"/>
                        </a:rPr>
                        <a:t>23</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-3</a:t>
                      </a:r>
                    </a:p>
                  </a:txBody>
                  <a:tcPr marL="7620" marR="7620" marT="7620" marB="0" anchor="ctr"/>
                </a:tc>
                <a:extLst>
                  <a:ext uri="{0D108BD9-81ED-4DB2-BD59-A6C34878D82A}">
                    <a16:rowId xmlns:a16="http://schemas.microsoft.com/office/drawing/2014/main" val="882180494"/>
                  </a:ext>
                </a:extLst>
              </a:tr>
              <a:tr h="201205">
                <a:tc>
                  <a:txBody>
                    <a:bodyPr/>
                    <a:lstStyle/>
                    <a:p>
                      <a:pPr algn="ctr" fontAlgn="b"/>
                      <a:r>
                        <a:rPr lang="en-IE" sz="1100" b="1" i="0" u="none" strike="noStrike" kern="1200">
                          <a:solidFill>
                            <a:srgbClr val="000000"/>
                          </a:solidFill>
                          <a:effectLst/>
                          <a:latin typeface="+mn-lt"/>
                          <a:ea typeface="+mn-ea"/>
                          <a:cs typeface="+mn-cs"/>
                        </a:rPr>
                        <a:t>11</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+4</a:t>
                      </a:r>
                    </a:p>
                  </a:txBody>
                  <a:tcPr marL="7620" marR="7620" marT="7620" marB="0" anchor="ctr"/>
                </a:tc>
                <a:extLst>
                  <a:ext uri="{0D108BD9-81ED-4DB2-BD59-A6C34878D82A}">
                    <a16:rowId xmlns:a16="http://schemas.microsoft.com/office/drawing/2014/main" val="2844597999"/>
                  </a:ext>
                </a:extLst>
              </a:tr>
              <a:tr h="201205">
                <a:tc>
                  <a:txBody>
                    <a:bodyPr/>
                    <a:lstStyle/>
                    <a:p>
                      <a:pPr algn="ctr" fontAlgn="b"/>
                      <a:r>
                        <a:rPr lang="en-IE" sz="1100" b="1" i="0" u="none" strike="noStrike" kern="1200">
                          <a:solidFill>
                            <a:srgbClr val="000000"/>
                          </a:solidFill>
                          <a:effectLst/>
                          <a:latin typeface="+mn-lt"/>
                          <a:ea typeface="+mn-ea"/>
                          <a:cs typeface="+mn-cs"/>
                        </a:rPr>
                        <a:t>15</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986089785"/>
                  </a:ext>
                </a:extLst>
              </a:tr>
              <a:tr h="201205">
                <a:tc>
                  <a:txBody>
                    <a:bodyPr/>
                    <a:lstStyle/>
                    <a:p>
                      <a:pPr algn="ctr" fontAlgn="b"/>
                      <a:r>
                        <a:rPr lang="en-IE" sz="1100" b="1" i="0" u="none" strike="noStrike" kern="1200">
                          <a:solidFill>
                            <a:srgbClr val="000000"/>
                          </a:solidFill>
                          <a:effectLst/>
                          <a:latin typeface="+mn-lt"/>
                          <a:ea typeface="+mn-ea"/>
                          <a:cs typeface="+mn-cs"/>
                        </a:rPr>
                        <a:t>13</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-2</a:t>
                      </a:r>
                    </a:p>
                  </a:txBody>
                  <a:tcPr marL="7620" marR="7620" marT="7620" marB="0" anchor="ctr"/>
                </a:tc>
                <a:extLst>
                  <a:ext uri="{0D108BD9-81ED-4DB2-BD59-A6C34878D82A}">
                    <a16:rowId xmlns:a16="http://schemas.microsoft.com/office/drawing/2014/main" val="3172969852"/>
                  </a:ext>
                </a:extLst>
              </a:tr>
              <a:tr h="201205">
                <a:tc>
                  <a:txBody>
                    <a:bodyPr/>
                    <a:lstStyle/>
                    <a:p>
                      <a:pPr algn="ctr" fontAlgn="b"/>
                      <a:r>
                        <a:rPr lang="en-IE" sz="1100" b="1" i="0" u="none" strike="noStrike" kern="1200">
                          <a:solidFill>
                            <a:srgbClr val="000000"/>
                          </a:solidFill>
                          <a:effectLst/>
                          <a:latin typeface="+mn-lt"/>
                          <a:ea typeface="+mn-ea"/>
                          <a:cs typeface="+mn-cs"/>
                        </a:rPr>
                        <a:t>6</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3792287003"/>
                  </a:ext>
                </a:extLst>
              </a:tr>
              <a:tr h="201205">
                <a:tc>
                  <a:txBody>
                    <a:bodyPr/>
                    <a:lstStyle/>
                    <a:p>
                      <a:pPr algn="ctr" fontAlgn="b"/>
                      <a:r>
                        <a:rPr lang="en-IE" sz="1100" b="1" i="0" u="none" strike="noStrike" kern="1200">
                          <a:solidFill>
                            <a:srgbClr val="000000"/>
                          </a:solidFill>
                          <a:effectLst/>
                          <a:latin typeface="+mn-lt"/>
                          <a:ea typeface="+mn-ea"/>
                          <a:cs typeface="+mn-cs"/>
                        </a:rPr>
                        <a:t>5</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1303404594"/>
                  </a:ext>
                </a:extLst>
              </a:tr>
              <a:tr h="201205">
                <a:tc>
                  <a:txBody>
                    <a:bodyPr/>
                    <a:lstStyle/>
                    <a:p>
                      <a:pPr algn="ctr" fontAlgn="b"/>
                      <a:r>
                        <a:rPr lang="en-IE" sz="1100" b="1" i="0" u="none" strike="noStrike" kern="1200">
                          <a:solidFill>
                            <a:srgbClr val="000000"/>
                          </a:solidFill>
                          <a:effectLst/>
                          <a:latin typeface="+mn-lt"/>
                          <a:ea typeface="+mn-ea"/>
                          <a:cs typeface="+mn-cs"/>
                        </a:rPr>
                        <a:t>4</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2445532583"/>
                  </a:ext>
                </a:extLst>
              </a:tr>
              <a:tr h="201205">
                <a:tc>
                  <a:txBody>
                    <a:bodyPr/>
                    <a:lstStyle/>
                    <a:p>
                      <a:pPr algn="ctr" fontAlgn="b"/>
                      <a:r>
                        <a:rPr lang="en-IE" sz="1100" b="1" i="0" u="none" strike="noStrike" kern="1200">
                          <a:solidFill>
                            <a:srgbClr val="000000"/>
                          </a:solidFill>
                          <a:effectLst/>
                          <a:latin typeface="+mn-lt"/>
                          <a:ea typeface="+mn-ea"/>
                          <a:cs typeface="+mn-cs"/>
                        </a:rPr>
                        <a:t>5</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32553885"/>
                  </a:ext>
                </a:extLst>
              </a:tr>
              <a:tr h="201205">
                <a:tc>
                  <a:txBody>
                    <a:bodyPr/>
                    <a:lstStyle/>
                    <a:p>
                      <a:pPr algn="ctr" fontAlgn="b"/>
                      <a:r>
                        <a:rPr lang="en-IE" sz="1100" b="1" i="0" u="none" strike="noStrike" kern="1200">
                          <a:solidFill>
                            <a:srgbClr val="000000"/>
                          </a:solidFill>
                          <a:effectLst/>
                          <a:latin typeface="+mn-lt"/>
                          <a:ea typeface="+mn-ea"/>
                          <a:cs typeface="+mn-cs"/>
                        </a:rPr>
                        <a:t>5</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729732436"/>
                  </a:ext>
                </a:extLst>
              </a:tr>
              <a:tr h="201205">
                <a:tc>
                  <a:txBody>
                    <a:bodyPr/>
                    <a:lstStyle/>
                    <a:p>
                      <a:pPr algn="ctr" fontAlgn="b"/>
                      <a:r>
                        <a:rPr lang="en-IE" sz="1100" b="1" i="0" u="none" strike="noStrike" kern="1200">
                          <a:solidFill>
                            <a:srgbClr val="000000"/>
                          </a:solidFill>
                          <a:effectLst/>
                          <a:latin typeface="+mn-lt"/>
                          <a:ea typeface="+mn-ea"/>
                          <a:cs typeface="+mn-cs"/>
                        </a:rPr>
                        <a:t>5</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1982507535"/>
                  </a:ext>
                </a:extLst>
              </a:tr>
              <a:tr h="201205">
                <a:tc>
                  <a:txBody>
                    <a:bodyPr/>
                    <a:lstStyle/>
                    <a:p>
                      <a:pPr algn="ctr" fontAlgn="b"/>
                      <a:r>
                        <a:rPr lang="en-IE" sz="1100" b="1" i="0" u="none" strike="noStrike" kern="1200">
                          <a:solidFill>
                            <a:srgbClr val="000000"/>
                          </a:solidFill>
                          <a:effectLst/>
                          <a:latin typeface="+mn-lt"/>
                          <a:ea typeface="+mn-ea"/>
                          <a:cs typeface="+mn-cs"/>
                        </a:rPr>
                        <a:t>3</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3301433932"/>
                  </a:ext>
                </a:extLst>
              </a:tr>
              <a:tr h="201205">
                <a:tc>
                  <a:txBody>
                    <a:bodyPr/>
                    <a:lstStyle/>
                    <a:p>
                      <a:pPr algn="ctr" fontAlgn="b"/>
                      <a:r>
                        <a:rPr lang="en-IE" sz="1100" b="1" i="0" u="none" strike="noStrike" kern="1200">
                          <a:solidFill>
                            <a:srgbClr val="000000"/>
                          </a:solidFill>
                          <a:effectLst/>
                          <a:latin typeface="+mn-lt"/>
                          <a:ea typeface="+mn-ea"/>
                          <a:cs typeface="+mn-cs"/>
                        </a:rPr>
                        <a:t>4</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3731119654"/>
                  </a:ext>
                </a:extLst>
              </a:tr>
              <a:tr h="201205">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4243462749"/>
                  </a:ext>
                </a:extLst>
              </a:tr>
              <a:tr h="201205">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106478950"/>
                  </a:ext>
                </a:extLst>
              </a:tr>
              <a:tr h="201205">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4237492535"/>
                  </a:ext>
                </a:extLst>
              </a:tr>
              <a:tr h="201205">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tc>
                  <a:txBody>
                    <a:bodyPr/>
                    <a:lstStyle/>
                    <a:p>
                      <a:pPr algn="ctr" fontAlgn="b"/>
                      <a:r>
                        <a:rPr lang="en-GB" sz="1100" b="1" i="0" u="none" strike="noStrike" kern="1200">
                          <a:solidFill>
                            <a:srgbClr val="000000"/>
                          </a:solidFill>
                          <a:effectLst/>
                          <a:latin typeface="+mn-lt"/>
                          <a:ea typeface="+mn-ea"/>
                          <a:cs typeface="+mn-cs"/>
                        </a:rPr>
                        <a:t>=</a:t>
                      </a:r>
                      <a:endParaRPr lang="en-IE" sz="1100" b="1" i="0" u="none" strike="noStrike" kern="1200">
                        <a:solidFill>
                          <a:srgbClr val="000000"/>
                        </a:solidFill>
                        <a:effectLst/>
                        <a:latin typeface="+mn-lt"/>
                        <a:ea typeface="+mn-ea"/>
                        <a:cs typeface="+mn-cs"/>
                      </a:endParaRPr>
                    </a:p>
                  </a:txBody>
                  <a:tcPr marL="7620" marR="7620" marT="7620" marB="0" anchor="ctr"/>
                </a:tc>
                <a:extLst>
                  <a:ext uri="{0D108BD9-81ED-4DB2-BD59-A6C34878D82A}">
                    <a16:rowId xmlns:a16="http://schemas.microsoft.com/office/drawing/2014/main" val="2714586205"/>
                  </a:ext>
                </a:extLst>
              </a:tr>
              <a:tr h="201205">
                <a:tc>
                  <a:txBody>
                    <a:bodyPr/>
                    <a:lstStyle/>
                    <a:p>
                      <a:pPr algn="ctr" fontAlgn="b"/>
                      <a:r>
                        <a:rPr lang="en-IE" sz="1100" b="1" i="0" u="none" strike="noStrike" kern="1200">
                          <a:solidFill>
                            <a:srgbClr val="000000"/>
                          </a:solidFill>
                          <a:effectLst/>
                          <a:latin typeface="+mn-lt"/>
                          <a:ea typeface="+mn-ea"/>
                          <a:cs typeface="+mn-cs"/>
                        </a:rPr>
                        <a:t>2</a:t>
                      </a:r>
                    </a:p>
                  </a:txBody>
                  <a:tcPr marL="7620" marR="7620" marT="7620" marB="0" anchor="ctr"/>
                </a:tc>
                <a:tc>
                  <a:txBody>
                    <a:bodyPr/>
                    <a:lstStyle/>
                    <a:p>
                      <a:pPr algn="ctr" fontAlgn="b"/>
                      <a:r>
                        <a:rPr lang="en-IE" sz="1100" b="1" i="0" u="none" strike="noStrike" kern="1200">
                          <a:solidFill>
                            <a:srgbClr val="000000"/>
                          </a:solidFill>
                          <a:effectLst/>
                          <a:latin typeface="+mn-lt"/>
                          <a:ea typeface="+mn-ea"/>
                          <a:cs typeface="+mn-cs"/>
                        </a:rPr>
                        <a:t>-1</a:t>
                      </a:r>
                    </a:p>
                  </a:txBody>
                  <a:tcPr marL="7620" marR="7620" marT="7620" marB="0" anchor="ctr"/>
                </a:tc>
                <a:extLst>
                  <a:ext uri="{0D108BD9-81ED-4DB2-BD59-A6C34878D82A}">
                    <a16:rowId xmlns:a16="http://schemas.microsoft.com/office/drawing/2014/main" val="1772470471"/>
                  </a:ext>
                </a:extLst>
              </a:tr>
            </a:tbl>
          </a:graphicData>
        </a:graphic>
      </p:graphicFrame>
      <p:sp>
        <p:nvSpPr>
          <p:cNvPr id="22" name="Contents Box 2">
            <a:extLst>
              <a:ext uri="{FF2B5EF4-FFF2-40B4-BE49-F238E27FC236}">
                <a16:creationId xmlns:a16="http://schemas.microsoft.com/office/drawing/2014/main" id="{70E65D25-8C22-B138-45DC-EE2ABD8C6A6A}"/>
              </a:ext>
            </a:extLst>
          </p:cNvPr>
          <p:cNvSpPr/>
          <p:nvPr/>
        </p:nvSpPr>
        <p:spPr>
          <a:xfrm rot="5400000">
            <a:off x="303322" y="2130978"/>
            <a:ext cx="1243783" cy="1537533"/>
          </a:xfrm>
          <a:prstGeom prst="snip1Rect">
            <a:avLst>
              <a:gd name="adj" fmla="val 18524"/>
            </a:avLst>
          </a:prstGeom>
          <a:solidFill>
            <a:srgbClr val="E7EBF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44000" tIns="72000" rIns="72000" bIns="288000" rtlCol="0" anchor="t"/>
          <a:lstStyle/>
          <a:p>
            <a:pPr>
              <a:spcBef>
                <a:spcPts val="500"/>
              </a:spcBef>
              <a:spcAft>
                <a:spcPts val="500"/>
              </a:spcAft>
            </a:pPr>
            <a:r>
              <a:rPr lang="en-US" sz="1300" dirty="0">
                <a:solidFill>
                  <a:schemeClr val="bg2"/>
                </a:solidFill>
              </a:rPr>
              <a:t>Immigration worries have plateaued somewhat</a:t>
            </a:r>
          </a:p>
        </p:txBody>
      </p:sp>
      <p:sp>
        <p:nvSpPr>
          <p:cNvPr id="24" name="Contents Triangle 2">
            <a:extLst>
              <a:ext uri="{FF2B5EF4-FFF2-40B4-BE49-F238E27FC236}">
                <a16:creationId xmlns:a16="http://schemas.microsoft.com/office/drawing/2014/main" id="{F7D16ED9-225F-7C94-9C7D-EEF96328A668}"/>
              </a:ext>
              <a:ext uri="{C183D7F6-B498-43B3-948B-1728B52AA6E4}">
                <adec:decorative xmlns:adec="http://schemas.microsoft.com/office/drawing/2017/decorative" val="1"/>
              </a:ext>
            </a:extLst>
          </p:cNvPr>
          <p:cNvSpPr/>
          <p:nvPr/>
        </p:nvSpPr>
        <p:spPr>
          <a:xfrm rot="5400000">
            <a:off x="150688" y="2270913"/>
            <a:ext cx="308401" cy="317367"/>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0000"/>
              </a:lnSpc>
            </a:pPr>
            <a:endParaRPr lang="en-GB" sz="1400" err="1">
              <a:solidFill>
                <a:schemeClr val="tx1"/>
              </a:solidFill>
            </a:endParaRPr>
          </a:p>
        </p:txBody>
      </p:sp>
      <p:sp>
        <p:nvSpPr>
          <p:cNvPr id="5" name="Rectangle: Rounded Corners 4">
            <a:extLst>
              <a:ext uri="{FF2B5EF4-FFF2-40B4-BE49-F238E27FC236}">
                <a16:creationId xmlns:a16="http://schemas.microsoft.com/office/drawing/2014/main" id="{6172A3E7-369A-7264-4BFD-62D6144B06B1}"/>
              </a:ext>
            </a:extLst>
          </p:cNvPr>
          <p:cNvSpPr/>
          <p:nvPr/>
        </p:nvSpPr>
        <p:spPr>
          <a:xfrm>
            <a:off x="2029975" y="2322187"/>
            <a:ext cx="7898414" cy="261610"/>
          </a:xfrm>
          <a:prstGeom prst="roundRect">
            <a:avLst/>
          </a:prstGeom>
          <a:no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28" name="Arrow: Right 27">
            <a:extLst>
              <a:ext uri="{FF2B5EF4-FFF2-40B4-BE49-F238E27FC236}">
                <a16:creationId xmlns:a16="http://schemas.microsoft.com/office/drawing/2014/main" id="{4245B6C2-F149-9645-E915-6423887A94DB}"/>
              </a:ext>
            </a:extLst>
          </p:cNvPr>
          <p:cNvSpPr/>
          <p:nvPr/>
        </p:nvSpPr>
        <p:spPr>
          <a:xfrm rot="10800000">
            <a:off x="1719851" y="2322187"/>
            <a:ext cx="284253" cy="261610"/>
          </a:xfrm>
          <a:prstGeom prst="rightArrow">
            <a:avLst/>
          </a:prstGeom>
          <a:solidFill>
            <a:srgbClr val="E7EBF0"/>
          </a:solid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l">
              <a:lnSpc>
                <a:spcPct val="112000"/>
              </a:lnSpc>
              <a:spcBef>
                <a:spcPts val="400"/>
              </a:spcBef>
              <a:spcAft>
                <a:spcPts val="400"/>
              </a:spcAft>
            </a:pPr>
            <a:endParaRPr lang="en-IE" sz="2400">
              <a:solidFill>
                <a:schemeClr val="tx1"/>
              </a:solidFill>
            </a:endParaRPr>
          </a:p>
        </p:txBody>
      </p:sp>
      <p:sp>
        <p:nvSpPr>
          <p:cNvPr id="4" name="TextBox 3">
            <a:extLst>
              <a:ext uri="{FF2B5EF4-FFF2-40B4-BE49-F238E27FC236}">
                <a16:creationId xmlns:a16="http://schemas.microsoft.com/office/drawing/2014/main" id="{72151933-AE37-EA72-9052-77F5DF1269A3}"/>
              </a:ext>
            </a:extLst>
          </p:cNvPr>
          <p:cNvSpPr txBox="1"/>
          <p:nvPr/>
        </p:nvSpPr>
        <p:spPr>
          <a:xfrm>
            <a:off x="6905523" y="2708610"/>
            <a:ext cx="1009403" cy="261610"/>
          </a:xfrm>
          <a:prstGeom prst="rect">
            <a:avLst/>
          </a:prstGeom>
          <a:noFill/>
        </p:spPr>
        <p:txBody>
          <a:bodyPr wrap="square" rtlCol="0">
            <a:spAutoFit/>
          </a:bodyPr>
          <a:lstStyle/>
          <a:p>
            <a:r>
              <a:rPr lang="en-IE" sz="1100"/>
              <a:t>Up 4%</a:t>
            </a:r>
            <a:endParaRPr lang="en-GB" sz="1100"/>
          </a:p>
        </p:txBody>
      </p:sp>
    </p:spTree>
    <p:extLst>
      <p:ext uri="{BB962C8B-B14F-4D97-AF65-F5344CB8AC3E}">
        <p14:creationId xmlns:p14="http://schemas.microsoft.com/office/powerpoint/2010/main" val="63048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BB9FF-445E-482B-A377-D798497F7B51}"/>
              </a:ext>
            </a:extLst>
          </p:cNvPr>
          <p:cNvSpPr>
            <a:spLocks noGrp="1"/>
          </p:cNvSpPr>
          <p:nvPr>
            <p:ph type="title"/>
          </p:nvPr>
        </p:nvSpPr>
        <p:spPr/>
        <p:txBody>
          <a:bodyPr>
            <a:normAutofit/>
          </a:bodyPr>
          <a:lstStyle/>
          <a:p>
            <a:r>
              <a:rPr lang="en-US"/>
              <a:t>Most Important Issues Facing Ireland x Segments</a:t>
            </a:r>
            <a:endParaRPr lang="en-IE"/>
          </a:p>
        </p:txBody>
      </p:sp>
      <p:sp>
        <p:nvSpPr>
          <p:cNvPr id="6" name="Text Placeholder 5">
            <a:extLst>
              <a:ext uri="{FF2B5EF4-FFF2-40B4-BE49-F238E27FC236}">
                <a16:creationId xmlns:a16="http://schemas.microsoft.com/office/drawing/2014/main" id="{AF5651BD-5232-89D3-42CC-51BC1B897C10}"/>
              </a:ext>
            </a:extLst>
          </p:cNvPr>
          <p:cNvSpPr>
            <a:spLocks noGrp="1"/>
          </p:cNvSpPr>
          <p:nvPr>
            <p:ph type="body" sz="quarter" idx="17"/>
          </p:nvPr>
        </p:nvSpPr>
        <p:spPr>
          <a:xfrm>
            <a:off x="450000" y="6039748"/>
            <a:ext cx="9341700" cy="360996"/>
          </a:xfrm>
        </p:spPr>
        <p:txBody>
          <a:bodyPr/>
          <a:lstStyle/>
          <a:p>
            <a:r>
              <a:rPr lang="en-US">
                <a:latin typeface="Barlow" panose="00000500000000000000" pitchFamily="2" charset="0"/>
              </a:rPr>
              <a:t>Base: All adults aged 18+ years- 2,002</a:t>
            </a:r>
          </a:p>
          <a:p>
            <a:r>
              <a:rPr lang="en-US">
                <a:latin typeface="Barlow" panose="00000500000000000000" pitchFamily="2" charset="0"/>
              </a:rPr>
              <a:t>Q.1  Which of the following do you feel are the 3 most important issues facing Ireland today?</a:t>
            </a:r>
          </a:p>
        </p:txBody>
      </p:sp>
      <p:sp>
        <p:nvSpPr>
          <p:cNvPr id="11" name="TextBox 10">
            <a:extLst>
              <a:ext uri="{FF2B5EF4-FFF2-40B4-BE49-F238E27FC236}">
                <a16:creationId xmlns:a16="http://schemas.microsoft.com/office/drawing/2014/main" id="{B7AB81C1-BC82-128D-F19E-D7FAF371C6E9}"/>
              </a:ext>
            </a:extLst>
          </p:cNvPr>
          <p:cNvSpPr txBox="1"/>
          <p:nvPr/>
        </p:nvSpPr>
        <p:spPr>
          <a:xfrm>
            <a:off x="10337428" y="1847724"/>
            <a:ext cx="1476582" cy="938719"/>
          </a:xfrm>
          <a:prstGeom prst="rect">
            <a:avLst/>
          </a:prstGeom>
          <a:solidFill>
            <a:schemeClr val="bg1">
              <a:lumMod val="85000"/>
            </a:schemeClr>
          </a:solidFill>
        </p:spPr>
        <p:txBody>
          <a:bodyPr wrap="square" rtlCol="0">
            <a:spAutoFit/>
          </a:bodyPr>
          <a:lstStyle/>
          <a:p>
            <a:pPr algn="ctr"/>
            <a:r>
              <a:rPr lang="en-IE" sz="1100"/>
              <a:t>Pragmatists are more concerned on average re health services</a:t>
            </a:r>
            <a:r>
              <a:rPr lang="en-IE" sz="1100" dirty="0"/>
              <a:t> and the homeless situation</a:t>
            </a:r>
            <a:r>
              <a:rPr lang="en-IE" sz="1100"/>
              <a:t>.</a:t>
            </a:r>
          </a:p>
        </p:txBody>
      </p:sp>
      <p:sp>
        <p:nvSpPr>
          <p:cNvPr id="16" name="TextBox 15">
            <a:extLst>
              <a:ext uri="{FF2B5EF4-FFF2-40B4-BE49-F238E27FC236}">
                <a16:creationId xmlns:a16="http://schemas.microsoft.com/office/drawing/2014/main" id="{07218B1C-9AF5-115E-3183-4BD0B6D7806B}"/>
              </a:ext>
            </a:extLst>
          </p:cNvPr>
          <p:cNvSpPr txBox="1"/>
          <p:nvPr/>
        </p:nvSpPr>
        <p:spPr>
          <a:xfrm>
            <a:off x="10337428" y="2881223"/>
            <a:ext cx="1476582" cy="1785104"/>
          </a:xfrm>
          <a:prstGeom prst="rect">
            <a:avLst/>
          </a:prstGeom>
          <a:solidFill>
            <a:schemeClr val="bg1">
              <a:lumMod val="85000"/>
            </a:schemeClr>
          </a:solidFill>
        </p:spPr>
        <p:txBody>
          <a:bodyPr wrap="square" rtlCol="0">
            <a:spAutoFit/>
          </a:bodyPr>
          <a:lstStyle/>
          <a:p>
            <a:pPr algn="ctr"/>
            <a:r>
              <a:rPr lang="en-IE" sz="1100"/>
              <a:t>Community Champions and Global citizens over index on Sustainability. </a:t>
            </a:r>
            <a:r>
              <a:rPr lang="en-IE" sz="1100" dirty="0"/>
              <a:t>Global Citizens </a:t>
            </a:r>
            <a:r>
              <a:rPr lang="en-IE" sz="1100"/>
              <a:t>also over index on </a:t>
            </a:r>
            <a:r>
              <a:rPr lang="en-IE" sz="1100" dirty="0"/>
              <a:t>unemployment, public transport, &amp; racial inequality</a:t>
            </a:r>
            <a:r>
              <a:rPr lang="en-IE" sz="1100"/>
              <a:t>. </a:t>
            </a:r>
          </a:p>
        </p:txBody>
      </p:sp>
      <p:sp>
        <p:nvSpPr>
          <p:cNvPr id="17" name="TextBox 16">
            <a:extLst>
              <a:ext uri="{FF2B5EF4-FFF2-40B4-BE49-F238E27FC236}">
                <a16:creationId xmlns:a16="http://schemas.microsoft.com/office/drawing/2014/main" id="{18045678-FBF8-F2AB-1AB2-761490DB8CB5}"/>
              </a:ext>
            </a:extLst>
          </p:cNvPr>
          <p:cNvSpPr txBox="1"/>
          <p:nvPr/>
        </p:nvSpPr>
        <p:spPr>
          <a:xfrm>
            <a:off x="10337428" y="4761107"/>
            <a:ext cx="1476582" cy="1107996"/>
          </a:xfrm>
          <a:prstGeom prst="rect">
            <a:avLst/>
          </a:prstGeom>
          <a:solidFill>
            <a:schemeClr val="bg1">
              <a:lumMod val="85000"/>
            </a:schemeClr>
          </a:solidFill>
        </p:spPr>
        <p:txBody>
          <a:bodyPr wrap="square" rtlCol="0">
            <a:spAutoFit/>
          </a:bodyPr>
          <a:lstStyle/>
          <a:p>
            <a:pPr algn="ctr"/>
            <a:r>
              <a:rPr lang="en-IE" sz="1100"/>
              <a:t>Disengaged continue to be the </a:t>
            </a:r>
            <a:r>
              <a:rPr lang="en-IE" sz="1100" dirty="0"/>
              <a:t>leading segment concerned with </a:t>
            </a:r>
            <a:r>
              <a:rPr lang="en-IE" sz="1100"/>
              <a:t>immigration (</a:t>
            </a:r>
            <a:r>
              <a:rPr lang="en-IE" sz="1100" dirty="0"/>
              <a:t>48</a:t>
            </a:r>
            <a:r>
              <a:rPr lang="en-IE" sz="1100"/>
              <a:t>% in </a:t>
            </a:r>
            <a:r>
              <a:rPr lang="en-IE" sz="1100" dirty="0"/>
              <a:t>’24 </a:t>
            </a:r>
            <a:r>
              <a:rPr lang="en-IE" sz="1100"/>
              <a:t>to </a:t>
            </a:r>
            <a:r>
              <a:rPr lang="en-IE" sz="1100" dirty="0"/>
              <a:t>57</a:t>
            </a:r>
            <a:r>
              <a:rPr lang="en-IE" sz="1100"/>
              <a:t>% in ‘</a:t>
            </a:r>
            <a:r>
              <a:rPr lang="en-IE" sz="1100" dirty="0"/>
              <a:t>25</a:t>
            </a:r>
            <a:r>
              <a:rPr lang="en-IE" sz="1100"/>
              <a:t>)</a:t>
            </a:r>
          </a:p>
        </p:txBody>
      </p:sp>
      <p:grpSp>
        <p:nvGrpSpPr>
          <p:cNvPr id="18" name="Group 17">
            <a:extLst>
              <a:ext uri="{FF2B5EF4-FFF2-40B4-BE49-F238E27FC236}">
                <a16:creationId xmlns:a16="http://schemas.microsoft.com/office/drawing/2014/main" id="{ED5770BB-AE5B-D8C8-8AC0-06BA51834F89}"/>
              </a:ext>
            </a:extLst>
          </p:cNvPr>
          <p:cNvGrpSpPr/>
          <p:nvPr/>
        </p:nvGrpSpPr>
        <p:grpSpPr>
          <a:xfrm>
            <a:off x="9340348" y="422287"/>
            <a:ext cx="2359232" cy="456557"/>
            <a:chOff x="9641528" y="618763"/>
            <a:chExt cx="2436173" cy="595502"/>
          </a:xfrm>
        </p:grpSpPr>
        <p:sp>
          <p:nvSpPr>
            <p:cNvPr id="19" name="Rectangle 18">
              <a:extLst>
                <a:ext uri="{FF2B5EF4-FFF2-40B4-BE49-F238E27FC236}">
                  <a16:creationId xmlns:a16="http://schemas.microsoft.com/office/drawing/2014/main" id="{71840255-E498-AE01-7828-12976723E2A3}"/>
                </a:ext>
              </a:extLst>
            </p:cNvPr>
            <p:cNvSpPr/>
            <p:nvPr/>
          </p:nvSpPr>
          <p:spPr>
            <a:xfrm>
              <a:off x="9641529" y="960224"/>
              <a:ext cx="403181" cy="208348"/>
            </a:xfrm>
            <a:prstGeom prst="rect">
              <a:avLst/>
            </a:prstGeom>
            <a:solidFill>
              <a:schemeClr val="accent5">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0" name="TextBox 19">
              <a:extLst>
                <a:ext uri="{FF2B5EF4-FFF2-40B4-BE49-F238E27FC236}">
                  <a16:creationId xmlns:a16="http://schemas.microsoft.com/office/drawing/2014/main" id="{86073947-38C1-012E-1C0B-CD9968F78CD1}"/>
                </a:ext>
              </a:extLst>
            </p:cNvPr>
            <p:cNvSpPr txBox="1"/>
            <p:nvPr/>
          </p:nvSpPr>
          <p:spPr>
            <a:xfrm>
              <a:off x="10044711" y="618763"/>
              <a:ext cx="2032990" cy="321154"/>
            </a:xfrm>
            <a:prstGeom prst="rect">
              <a:avLst/>
            </a:prstGeom>
            <a:noFill/>
          </p:spPr>
          <p:txBody>
            <a:bodyPr wrap="square" rtlCol="0">
              <a:spAutoFit/>
            </a:bodyPr>
            <a:lstStyle/>
            <a:p>
              <a:r>
                <a:rPr lang="en-IE" sz="1000">
                  <a:solidFill>
                    <a:schemeClr val="tx1">
                      <a:lumMod val="65000"/>
                      <a:lumOff val="35000"/>
                    </a:schemeClr>
                  </a:solidFill>
                </a:rPr>
                <a:t>Statistically higher than total</a:t>
              </a:r>
            </a:p>
          </p:txBody>
        </p:sp>
        <p:sp>
          <p:nvSpPr>
            <p:cNvPr id="21" name="Rectangle 20">
              <a:extLst>
                <a:ext uri="{FF2B5EF4-FFF2-40B4-BE49-F238E27FC236}">
                  <a16:creationId xmlns:a16="http://schemas.microsoft.com/office/drawing/2014/main" id="{D8604D62-57DE-02AF-3131-3A0E8D3318C3}"/>
                </a:ext>
              </a:extLst>
            </p:cNvPr>
            <p:cNvSpPr/>
            <p:nvPr/>
          </p:nvSpPr>
          <p:spPr>
            <a:xfrm>
              <a:off x="9641528" y="682884"/>
              <a:ext cx="403182" cy="217062"/>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600"/>
            </a:p>
          </p:txBody>
        </p:sp>
        <p:sp>
          <p:nvSpPr>
            <p:cNvPr id="22" name="TextBox 21">
              <a:extLst>
                <a:ext uri="{FF2B5EF4-FFF2-40B4-BE49-F238E27FC236}">
                  <a16:creationId xmlns:a16="http://schemas.microsoft.com/office/drawing/2014/main" id="{2C48572E-83FC-03D2-E9E9-72B41CDA840D}"/>
                </a:ext>
              </a:extLst>
            </p:cNvPr>
            <p:cNvSpPr txBox="1"/>
            <p:nvPr/>
          </p:nvSpPr>
          <p:spPr>
            <a:xfrm>
              <a:off x="10026209" y="893111"/>
              <a:ext cx="2032991" cy="321154"/>
            </a:xfrm>
            <a:prstGeom prst="rect">
              <a:avLst/>
            </a:prstGeom>
            <a:noFill/>
          </p:spPr>
          <p:txBody>
            <a:bodyPr wrap="square" rtlCol="0">
              <a:spAutoFit/>
            </a:bodyPr>
            <a:lstStyle/>
            <a:p>
              <a:r>
                <a:rPr lang="en-IE" sz="1000">
                  <a:solidFill>
                    <a:schemeClr val="tx1">
                      <a:lumMod val="65000"/>
                      <a:lumOff val="35000"/>
                    </a:schemeClr>
                  </a:solidFill>
                </a:rPr>
                <a:t>Statistically lower than total</a:t>
              </a:r>
            </a:p>
          </p:txBody>
        </p:sp>
      </p:grpSp>
      <p:graphicFrame>
        <p:nvGraphicFramePr>
          <p:cNvPr id="4" name="Table 3">
            <a:extLst>
              <a:ext uri="{FF2B5EF4-FFF2-40B4-BE49-F238E27FC236}">
                <a16:creationId xmlns:a16="http://schemas.microsoft.com/office/drawing/2014/main" id="{F5AB5B6D-F485-6502-A4CA-CB1EB83D7DDA}"/>
              </a:ext>
            </a:extLst>
          </p:cNvPr>
          <p:cNvGraphicFramePr>
            <a:graphicFrameLocks noGrp="1"/>
          </p:cNvGraphicFramePr>
          <p:nvPr>
            <p:extLst>
              <p:ext uri="{D42A27DB-BD31-4B8C-83A1-F6EECF244321}">
                <p14:modId xmlns:p14="http://schemas.microsoft.com/office/powerpoint/2010/main" val="2229260345"/>
              </p:ext>
            </p:extLst>
          </p:nvPr>
        </p:nvGraphicFramePr>
        <p:xfrm>
          <a:off x="504825" y="1137956"/>
          <a:ext cx="9477374" cy="4853670"/>
        </p:xfrm>
        <a:graphic>
          <a:graphicData uri="http://schemas.openxmlformats.org/drawingml/2006/table">
            <a:tbl>
              <a:tblPr/>
              <a:tblGrid>
                <a:gridCol w="3530175">
                  <a:extLst>
                    <a:ext uri="{9D8B030D-6E8A-4147-A177-3AD203B41FA5}">
                      <a16:colId xmlns:a16="http://schemas.microsoft.com/office/drawing/2014/main" val="1324588057"/>
                    </a:ext>
                  </a:extLst>
                </a:gridCol>
                <a:gridCol w="1100436">
                  <a:extLst>
                    <a:ext uri="{9D8B030D-6E8A-4147-A177-3AD203B41FA5}">
                      <a16:colId xmlns:a16="http://schemas.microsoft.com/office/drawing/2014/main" val="408909692"/>
                    </a:ext>
                  </a:extLst>
                </a:gridCol>
                <a:gridCol w="850186">
                  <a:extLst>
                    <a:ext uri="{9D8B030D-6E8A-4147-A177-3AD203B41FA5}">
                      <a16:colId xmlns:a16="http://schemas.microsoft.com/office/drawing/2014/main" val="1137015666"/>
                    </a:ext>
                  </a:extLst>
                </a:gridCol>
                <a:gridCol w="833916">
                  <a:extLst>
                    <a:ext uri="{9D8B030D-6E8A-4147-A177-3AD203B41FA5}">
                      <a16:colId xmlns:a16="http://schemas.microsoft.com/office/drawing/2014/main" val="1758465742"/>
                    </a:ext>
                  </a:extLst>
                </a:gridCol>
                <a:gridCol w="1021981">
                  <a:extLst>
                    <a:ext uri="{9D8B030D-6E8A-4147-A177-3AD203B41FA5}">
                      <a16:colId xmlns:a16="http://schemas.microsoft.com/office/drawing/2014/main" val="496328414"/>
                    </a:ext>
                  </a:extLst>
                </a:gridCol>
                <a:gridCol w="686559">
                  <a:extLst>
                    <a:ext uri="{9D8B030D-6E8A-4147-A177-3AD203B41FA5}">
                      <a16:colId xmlns:a16="http://schemas.microsoft.com/office/drawing/2014/main" val="1373948573"/>
                    </a:ext>
                  </a:extLst>
                </a:gridCol>
                <a:gridCol w="788623">
                  <a:extLst>
                    <a:ext uri="{9D8B030D-6E8A-4147-A177-3AD203B41FA5}">
                      <a16:colId xmlns:a16="http://schemas.microsoft.com/office/drawing/2014/main" val="1841758336"/>
                    </a:ext>
                  </a:extLst>
                </a:gridCol>
                <a:gridCol w="665498">
                  <a:extLst>
                    <a:ext uri="{9D8B030D-6E8A-4147-A177-3AD203B41FA5}">
                      <a16:colId xmlns:a16="http://schemas.microsoft.com/office/drawing/2014/main" val="3015447547"/>
                    </a:ext>
                  </a:extLst>
                </a:gridCol>
              </a:tblGrid>
              <a:tr h="153668">
                <a:tc rowSpan="2">
                  <a:txBody>
                    <a:bodyPr/>
                    <a:lstStyle/>
                    <a:p>
                      <a:pPr algn="ctr" fontAlgn="t">
                        <a:buNone/>
                      </a:pPr>
                      <a:r>
                        <a:rPr lang="en-IE" sz="900" b="0" i="0" u="none" strike="noStrike">
                          <a:effectLst/>
                          <a:latin typeface="Barlow" panose="00000500000000000000" pitchFamily="2" charset="0"/>
                        </a:rPr>
                        <a:t> </a:t>
                      </a:r>
                    </a:p>
                  </a:txBody>
                  <a:tcPr marL="4592" marR="4592" marT="4592" marB="0" anchor="ctr">
                    <a:lnL>
                      <a:noFill/>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rowSpan="2">
                  <a:txBody>
                    <a:bodyPr/>
                    <a:lstStyle/>
                    <a:p>
                      <a:pPr algn="ctr" rtl="0" fontAlgn="t">
                        <a:buNone/>
                      </a:pPr>
                      <a:r>
                        <a:rPr lang="en-IE" sz="900" b="1" i="0" u="none" strike="noStrike">
                          <a:solidFill>
                            <a:srgbClr val="FFFFFF"/>
                          </a:solidFill>
                          <a:effectLst/>
                          <a:latin typeface="Barlow" panose="00000500000000000000" pitchFamily="2" charset="0"/>
                        </a:rPr>
                        <a:t>Total</a:t>
                      </a:r>
                    </a:p>
                  </a:txBody>
                  <a:tcPr marL="4592" marR="4592" marT="45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121B5A"/>
                    </a:solidFill>
                  </a:tcPr>
                </a:tc>
                <a:tc gridSpan="6">
                  <a:txBody>
                    <a:bodyPr/>
                    <a:lstStyle/>
                    <a:p>
                      <a:pPr algn="ctr" rtl="0" fontAlgn="t">
                        <a:buNone/>
                      </a:pPr>
                      <a:r>
                        <a:rPr lang="en-IE" sz="900" b="1" i="0" u="none" strike="noStrike">
                          <a:solidFill>
                            <a:srgbClr val="FFFFFF"/>
                          </a:solidFill>
                          <a:effectLst/>
                          <a:latin typeface="Barlow" panose="00000500000000000000" pitchFamily="2" charset="0"/>
                        </a:rPr>
                        <a:t>Segments</a:t>
                      </a:r>
                    </a:p>
                  </a:txBody>
                  <a:tcPr marL="4592" marR="4592" marT="4592"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103C50"/>
                      </a:solidFill>
                      <a:prstDash val="solid"/>
                      <a:round/>
                      <a:headEnd type="none" w="med" len="med"/>
                      <a:tailEnd type="none" w="med" len="med"/>
                    </a:lnB>
                    <a:solidFill>
                      <a:srgbClr val="121B5A"/>
                    </a:solidFill>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tc hMerge="1">
                  <a:txBody>
                    <a:bodyPr/>
                    <a:lstStyle/>
                    <a:p>
                      <a:endParaRPr lang="en-IE"/>
                    </a:p>
                  </a:txBody>
                  <a:tcPr/>
                </a:tc>
                <a:extLst>
                  <a:ext uri="{0D108BD9-81ED-4DB2-BD59-A6C34878D82A}">
                    <a16:rowId xmlns:a16="http://schemas.microsoft.com/office/drawing/2014/main" val="1055830977"/>
                  </a:ext>
                </a:extLst>
              </a:tr>
              <a:tr h="598206">
                <a:tc vMerge="1">
                  <a:txBody>
                    <a:bodyPr/>
                    <a:lstStyle/>
                    <a:p>
                      <a:endParaRPr lang="en-IE"/>
                    </a:p>
                  </a:txBody>
                  <a:tcPr/>
                </a:tc>
                <a:tc vMerge="1">
                  <a:txBody>
                    <a:bodyPr/>
                    <a:lstStyle/>
                    <a:p>
                      <a:endParaRPr lang="en-IE"/>
                    </a:p>
                  </a:txBody>
                  <a:tcPr/>
                </a:tc>
                <a:tc>
                  <a:txBody>
                    <a:bodyPr/>
                    <a:lstStyle/>
                    <a:p>
                      <a:pPr algn="ctr" rtl="0" fontAlgn="t">
                        <a:buNone/>
                      </a:pPr>
                      <a:r>
                        <a:rPr lang="en-IE" sz="900" b="1" i="0" u="none" strike="noStrike">
                          <a:solidFill>
                            <a:srgbClr val="FFFFFF"/>
                          </a:solidFill>
                          <a:effectLst/>
                          <a:latin typeface="Barlow" panose="00000500000000000000" pitchFamily="2" charset="0"/>
                        </a:rPr>
                        <a:t>Multilateralists</a:t>
                      </a:r>
                      <a:endParaRPr lang="en-IE" sz="900" b="1" i="0" u="none" strike="noStrike" dirty="0">
                        <a:solidFill>
                          <a:srgbClr val="FFFFFF"/>
                        </a:solidFill>
                        <a:effectLst/>
                        <a:latin typeface="Barlow" panose="00000500000000000000" pitchFamily="2" charset="0"/>
                      </a:endParaRPr>
                    </a:p>
                  </a:txBody>
                  <a:tcPr marL="4592" marR="4592" marT="45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t">
                        <a:buNone/>
                      </a:pPr>
                      <a:r>
                        <a:rPr lang="en-IE" sz="900" b="1" i="0" u="none" strike="noStrike">
                          <a:solidFill>
                            <a:srgbClr val="FFFFFF"/>
                          </a:solidFill>
                          <a:effectLst/>
                          <a:latin typeface="Barlow" panose="00000500000000000000" pitchFamily="2" charset="0"/>
                        </a:rPr>
                        <a:t>Community Champions</a:t>
                      </a:r>
                    </a:p>
                  </a:txBody>
                  <a:tcPr marL="4592" marR="4592" marT="45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t">
                        <a:buNone/>
                      </a:pPr>
                      <a:r>
                        <a:rPr lang="en-IE" sz="900" b="1" i="0" u="none" strike="noStrike">
                          <a:solidFill>
                            <a:srgbClr val="FFFFFF"/>
                          </a:solidFill>
                          <a:effectLst/>
                          <a:latin typeface="Barlow" panose="00000500000000000000" pitchFamily="2" charset="0"/>
                        </a:rPr>
                        <a:t>Disengaged</a:t>
                      </a:r>
                    </a:p>
                  </a:txBody>
                  <a:tcPr marL="4592" marR="4592" marT="45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t">
                        <a:buNone/>
                      </a:pPr>
                      <a:r>
                        <a:rPr lang="en-IE" sz="900" b="1" i="0" u="none" strike="noStrike">
                          <a:solidFill>
                            <a:srgbClr val="FFFFFF"/>
                          </a:solidFill>
                          <a:effectLst/>
                          <a:latin typeface="Barlow" panose="00000500000000000000" pitchFamily="2" charset="0"/>
                        </a:rPr>
                        <a:t>Empathisers</a:t>
                      </a:r>
                    </a:p>
                  </a:txBody>
                  <a:tcPr marL="4592" marR="4592" marT="45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t">
                        <a:buNone/>
                      </a:pPr>
                      <a:r>
                        <a:rPr lang="en-IE" sz="900" b="1" i="0" u="none" strike="noStrike">
                          <a:solidFill>
                            <a:srgbClr val="FFFFFF"/>
                          </a:solidFill>
                          <a:effectLst/>
                          <a:latin typeface="Barlow" panose="00000500000000000000" pitchFamily="2" charset="0"/>
                        </a:rPr>
                        <a:t>Global Citizens</a:t>
                      </a:r>
                    </a:p>
                  </a:txBody>
                  <a:tcPr marL="4592" marR="4592" marT="4592"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tc>
                  <a:txBody>
                    <a:bodyPr/>
                    <a:lstStyle/>
                    <a:p>
                      <a:pPr algn="ctr" rtl="0" fontAlgn="t">
                        <a:buNone/>
                      </a:pPr>
                      <a:r>
                        <a:rPr lang="en-IE" sz="900" b="1" i="0" u="none" strike="noStrike">
                          <a:solidFill>
                            <a:srgbClr val="FFFFFF"/>
                          </a:solidFill>
                          <a:effectLst/>
                          <a:latin typeface="Barlow" panose="00000500000000000000" pitchFamily="2" charset="0"/>
                        </a:rPr>
                        <a:t>Pragmatists</a:t>
                      </a:r>
                    </a:p>
                  </a:txBody>
                  <a:tcPr marL="4592" marR="4592" marT="4592" marB="0" anchor="ctr">
                    <a:lnL w="12700" cap="flat" cmpd="sng" algn="ctr">
                      <a:solidFill>
                        <a:srgbClr val="FFFFFF"/>
                      </a:solidFill>
                      <a:prstDash val="solid"/>
                      <a:round/>
                      <a:headEnd type="none" w="med" len="med"/>
                      <a:tailEnd type="none" w="med" len="med"/>
                    </a:lnL>
                    <a:lnR>
                      <a:noFill/>
                    </a:lnR>
                    <a:lnT w="190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1B5A"/>
                    </a:solidFill>
                  </a:tcPr>
                </a:tc>
                <a:extLst>
                  <a:ext uri="{0D108BD9-81ED-4DB2-BD59-A6C34878D82A}">
                    <a16:rowId xmlns:a16="http://schemas.microsoft.com/office/drawing/2014/main" val="2232788749"/>
                  </a:ext>
                </a:extLst>
              </a:tr>
              <a:tr h="148181">
                <a:tc>
                  <a:txBody>
                    <a:bodyPr/>
                    <a:lstStyle/>
                    <a:p>
                      <a:pPr algn="ctr" rtl="0" fontAlgn="t">
                        <a:buNone/>
                      </a:pPr>
                      <a:r>
                        <a:rPr lang="en-IE" sz="900" b="1" i="1" u="none" strike="noStrike">
                          <a:solidFill>
                            <a:srgbClr val="000000"/>
                          </a:solidFill>
                          <a:effectLst/>
                          <a:latin typeface="Barlow" panose="00000500000000000000" pitchFamily="2" charset="0"/>
                        </a:rPr>
                        <a:t>Base:</a:t>
                      </a:r>
                    </a:p>
                  </a:txBody>
                  <a:tcPr marL="4592" marR="4592" marT="459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2002</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397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169</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317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497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350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tc>
                  <a:txBody>
                    <a:bodyPr/>
                    <a:lstStyle/>
                    <a:p>
                      <a:pPr algn="ctr" rtl="0" fontAlgn="t">
                        <a:buNone/>
                      </a:pPr>
                      <a:r>
                        <a:rPr lang="en-IE" sz="900" b="1" i="1" u="none" strike="noStrike">
                          <a:solidFill>
                            <a:srgbClr val="000000"/>
                          </a:solidFill>
                          <a:effectLst/>
                          <a:latin typeface="Barlow" panose="00000500000000000000" pitchFamily="2" charset="0"/>
                        </a:rPr>
                        <a:t>272</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03C50"/>
                      </a:solidFill>
                      <a:prstDash val="solid"/>
                      <a:round/>
                      <a:headEnd type="none" w="med" len="med"/>
                      <a:tailEnd type="none" w="med" len="med"/>
                    </a:lnB>
                    <a:solidFill>
                      <a:srgbClr val="D9D9D9"/>
                    </a:solidFill>
                  </a:tcPr>
                </a:tc>
                <a:extLst>
                  <a:ext uri="{0D108BD9-81ED-4DB2-BD59-A6C34878D82A}">
                    <a16:rowId xmlns:a16="http://schemas.microsoft.com/office/drawing/2014/main" val="2807489291"/>
                  </a:ext>
                </a:extLst>
              </a:tr>
              <a:tr h="208548">
                <a:tc>
                  <a:txBody>
                    <a:bodyPr/>
                    <a:lstStyle/>
                    <a:p>
                      <a:pPr algn="ctr" fontAlgn="t">
                        <a:buNone/>
                      </a:pPr>
                      <a:r>
                        <a:rPr lang="en-IE" sz="900" b="0" i="0" u="none" strike="noStrike">
                          <a:effectLst/>
                          <a:latin typeface="Barlow" panose="00000500000000000000" pitchFamily="2" charset="0"/>
                        </a:rPr>
                        <a:t> </a:t>
                      </a:r>
                    </a:p>
                  </a:txBody>
                  <a:tcPr marL="4592" marR="4592" marT="459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w="6350" cap="flat" cmpd="sng" algn="ctr">
                      <a:solidFill>
                        <a:srgbClr val="000000"/>
                      </a:solidFill>
                      <a:prstDash val="solid"/>
                      <a:round/>
                      <a:headEnd type="none" w="med" len="med"/>
                      <a:tailEnd type="none" w="med" len="med"/>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buNone/>
                      </a:pPr>
                      <a:r>
                        <a:rPr lang="en-IE" sz="900" b="0" i="0" u="none" strike="noStrike">
                          <a:solidFill>
                            <a:srgbClr val="000000"/>
                          </a:solidFill>
                          <a:effectLst/>
                          <a:latin typeface="Barlow" panose="00000500000000000000" pitchFamily="2" charset="0"/>
                        </a:rPr>
                        <a:t>%</a:t>
                      </a:r>
                    </a:p>
                  </a:txBody>
                  <a:tcPr marL="4592" marR="4592" marT="4592" marB="0" anchor="ctr">
                    <a:lnL>
                      <a:noFill/>
                    </a:lnL>
                    <a:lnR>
                      <a:noFill/>
                    </a:lnR>
                    <a:lnT w="6350" cap="flat" cmpd="sng" algn="ctr">
                      <a:solidFill>
                        <a:srgbClr val="103C5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6215332"/>
                  </a:ext>
                </a:extLst>
              </a:tr>
              <a:tr h="162829">
                <a:tc>
                  <a:txBody>
                    <a:bodyPr/>
                    <a:lstStyle/>
                    <a:p>
                      <a:pPr algn="l" fontAlgn="t">
                        <a:buNone/>
                      </a:pPr>
                      <a:r>
                        <a:rPr lang="en-GB" sz="1000" b="0" i="0" u="none" strike="noStrike">
                          <a:solidFill>
                            <a:srgbClr val="000000"/>
                          </a:solidFill>
                          <a:effectLst/>
                          <a:latin typeface="Barlow" panose="00000500000000000000" pitchFamily="2" charset="0"/>
                        </a:rPr>
                        <a:t>House prices/Cost of Rent/ Mortgage Repayment Rates</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60</a:t>
                      </a:r>
                    </a:p>
                  </a:txBody>
                  <a:tcPr marL="4592" marR="4592" marT="459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62</a:t>
                      </a:r>
                    </a:p>
                  </a:txBody>
                  <a:tcPr marL="4592" marR="4592" marT="45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45</a:t>
                      </a:r>
                    </a:p>
                  </a:txBody>
                  <a:tcPr marL="4592" marR="4592" marT="4592" marB="0" anchor="ctr">
                    <a:lnL>
                      <a:noFill/>
                    </a:lnL>
                    <a:lnR>
                      <a:noFill/>
                    </a:lnR>
                    <a:lnT w="6350" cap="flat" cmpd="sng" algn="ctr">
                      <a:solidFill>
                        <a:srgbClr val="000000"/>
                      </a:solidFill>
                      <a:prstDash val="solid"/>
                      <a:round/>
                      <a:headEnd type="none" w="med" len="med"/>
                      <a:tailEnd type="none" w="med" len="med"/>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53</a:t>
                      </a:r>
                    </a:p>
                  </a:txBody>
                  <a:tcPr marL="4592" marR="4592" marT="45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56</a:t>
                      </a:r>
                    </a:p>
                  </a:txBody>
                  <a:tcPr marL="4592" marR="4592" marT="45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57</a:t>
                      </a:r>
                    </a:p>
                  </a:txBody>
                  <a:tcPr marL="4592" marR="4592" marT="4592"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19033796"/>
                  </a:ext>
                </a:extLst>
              </a:tr>
              <a:tr h="162829">
                <a:tc>
                  <a:txBody>
                    <a:bodyPr/>
                    <a:lstStyle/>
                    <a:p>
                      <a:pPr algn="l" fontAlgn="t">
                        <a:buNone/>
                      </a:pPr>
                      <a:r>
                        <a:rPr lang="en-GB" sz="1000" b="0" i="0" u="none" strike="noStrike">
                          <a:solidFill>
                            <a:srgbClr val="000000"/>
                          </a:solidFill>
                          <a:effectLst/>
                          <a:latin typeface="Barlow" panose="00000500000000000000" pitchFamily="2" charset="0"/>
                        </a:rPr>
                        <a:t>Household bills (e.g. food, energy, etc.)</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40</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36</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45</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32</a:t>
                      </a:r>
                      <a:endParaRPr lang="en-IE" sz="1000" b="0" i="0" u="none" strike="noStrike" dirty="0">
                        <a:solidFill>
                          <a:srgbClr val="000000"/>
                        </a:solidFill>
                        <a:effectLst/>
                        <a:latin typeface="Barlow" panose="00000500000000000000" pitchFamily="2" charset="0"/>
                      </a:endParaRP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38</a:t>
                      </a:r>
                      <a:endParaRPr lang="en-IE" sz="1000" b="0" i="0" u="none" strike="noStrike" dirty="0">
                        <a:solidFill>
                          <a:srgbClr val="000000"/>
                        </a:solidFill>
                        <a:effectLst/>
                        <a:latin typeface="Barlow" panose="00000500000000000000" pitchFamily="2" charset="0"/>
                      </a:endParaRP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231793130"/>
                  </a:ext>
                </a:extLst>
              </a:tr>
              <a:tr h="162829">
                <a:tc>
                  <a:txBody>
                    <a:bodyPr/>
                    <a:lstStyle/>
                    <a:p>
                      <a:pPr algn="l" fontAlgn="t">
                        <a:buNone/>
                      </a:pPr>
                      <a:r>
                        <a:rPr lang="en-IE" sz="1000" b="0" i="0" u="none" strike="noStrike">
                          <a:solidFill>
                            <a:srgbClr val="000000"/>
                          </a:solidFill>
                          <a:effectLst/>
                          <a:latin typeface="Barlow" panose="00000500000000000000" pitchFamily="2" charset="0"/>
                        </a:rPr>
                        <a:t>Health Services</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34</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31</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40</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33</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45</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3711225070"/>
                  </a:ext>
                </a:extLst>
              </a:tr>
              <a:tr h="162829">
                <a:tc>
                  <a:txBody>
                    <a:bodyPr/>
                    <a:lstStyle/>
                    <a:p>
                      <a:pPr algn="l" fontAlgn="t">
                        <a:buNone/>
                      </a:pPr>
                      <a:r>
                        <a:rPr lang="en-GB" sz="1000" b="0" i="0" u="none" strike="noStrike">
                          <a:solidFill>
                            <a:srgbClr val="000000"/>
                          </a:solidFill>
                          <a:effectLst/>
                          <a:latin typeface="Barlow" panose="00000500000000000000" pitchFamily="2" charset="0"/>
                        </a:rPr>
                        <a:t>The homeless situation/Lack of Local Authority Housing</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38</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40</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23</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32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38</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45</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1854573638"/>
                  </a:ext>
                </a:extLst>
              </a:tr>
              <a:tr h="162829">
                <a:tc>
                  <a:txBody>
                    <a:bodyPr/>
                    <a:lstStyle/>
                    <a:p>
                      <a:pPr algn="l" fontAlgn="t">
                        <a:buNone/>
                      </a:pPr>
                      <a:r>
                        <a:rPr lang="en-IE" sz="1000" b="0" i="0" u="none" strike="noStrike">
                          <a:solidFill>
                            <a:srgbClr val="000000"/>
                          </a:solidFill>
                          <a:effectLst/>
                          <a:latin typeface="Barlow" panose="00000500000000000000" pitchFamily="2" charset="0"/>
                        </a:rPr>
                        <a:t>Immigration</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21</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dirty="0">
                          <a:solidFill>
                            <a:srgbClr val="000000"/>
                          </a:solidFill>
                          <a:effectLst/>
                          <a:latin typeface="Barlow" panose="00000500000000000000" pitchFamily="2" charset="0"/>
                        </a:rPr>
                        <a:t>57</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29</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25</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100953327"/>
                  </a:ext>
                </a:extLst>
              </a:tr>
              <a:tr h="162829">
                <a:tc>
                  <a:txBody>
                    <a:bodyPr/>
                    <a:lstStyle/>
                    <a:p>
                      <a:pPr algn="l" fontAlgn="t">
                        <a:buNone/>
                      </a:pPr>
                      <a:r>
                        <a:rPr lang="en-IE" sz="1000" b="0" i="0" u="none" strike="noStrike">
                          <a:solidFill>
                            <a:srgbClr val="000000"/>
                          </a:solidFill>
                          <a:effectLst/>
                          <a:latin typeface="Barlow" panose="00000500000000000000" pitchFamily="2" charset="0"/>
                        </a:rPr>
                        <a:t>Crime, Law and Order</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20</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17</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20</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26</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18</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18</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21</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34754904"/>
                  </a:ext>
                </a:extLst>
              </a:tr>
              <a:tr h="162829">
                <a:tc>
                  <a:txBody>
                    <a:bodyPr/>
                    <a:lstStyle/>
                    <a:p>
                      <a:pPr algn="l" fontAlgn="t">
                        <a:buNone/>
                      </a:pPr>
                      <a:r>
                        <a:rPr lang="en-IE" sz="1000" b="0" i="0" u="none" strike="noStrike">
                          <a:solidFill>
                            <a:srgbClr val="000000"/>
                          </a:solidFill>
                          <a:effectLst/>
                          <a:latin typeface="Barlow" panose="00000500000000000000" pitchFamily="2" charset="0"/>
                        </a:rPr>
                        <a:t>Management of the economy</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14</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13</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19</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623333035"/>
                  </a:ext>
                </a:extLst>
              </a:tr>
              <a:tr h="162829">
                <a:tc>
                  <a:txBody>
                    <a:bodyPr/>
                    <a:lstStyle/>
                    <a:p>
                      <a:pPr algn="l" fontAlgn="t">
                        <a:buNone/>
                      </a:pPr>
                      <a:r>
                        <a:rPr lang="en-IE" sz="1000" b="0" i="0" u="none" strike="noStrike">
                          <a:solidFill>
                            <a:srgbClr val="000000"/>
                          </a:solidFill>
                          <a:effectLst/>
                          <a:latin typeface="Barlow" panose="00000500000000000000" pitchFamily="2" charset="0"/>
                        </a:rPr>
                        <a:t>Sustainability / Environmental issues / Climate change</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16</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23</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3</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9</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dirty="0">
                          <a:solidFill>
                            <a:srgbClr val="000000"/>
                          </a:solidFill>
                          <a:effectLst/>
                          <a:latin typeface="Barlow" panose="00000500000000000000" pitchFamily="2" charset="0"/>
                        </a:rPr>
                        <a:t>22</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15</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27607889"/>
                  </a:ext>
                </a:extLst>
              </a:tr>
              <a:tr h="162829">
                <a:tc>
                  <a:txBody>
                    <a:bodyPr/>
                    <a:lstStyle/>
                    <a:p>
                      <a:pPr algn="l" fontAlgn="t">
                        <a:buNone/>
                      </a:pPr>
                      <a:r>
                        <a:rPr lang="en-IE" sz="1000" b="0" i="0" u="none" strike="noStrike">
                          <a:solidFill>
                            <a:srgbClr val="000000"/>
                          </a:solidFill>
                          <a:effectLst/>
                          <a:latin typeface="Barlow" panose="00000500000000000000" pitchFamily="2" charset="0"/>
                        </a:rPr>
                        <a:t>Mental health</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10</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10</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10</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6</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561926540"/>
                  </a:ext>
                </a:extLst>
              </a:tr>
              <a:tr h="162829">
                <a:tc>
                  <a:txBody>
                    <a:bodyPr/>
                    <a:lstStyle/>
                    <a:p>
                      <a:pPr algn="l" fontAlgn="t">
                        <a:buNone/>
                      </a:pPr>
                      <a:r>
                        <a:rPr lang="en-IE" sz="1000" b="0" i="0" u="none" strike="noStrike">
                          <a:solidFill>
                            <a:srgbClr val="000000"/>
                          </a:solidFill>
                          <a:effectLst/>
                          <a:latin typeface="Barlow" panose="00000500000000000000" pitchFamily="2" charset="0"/>
                        </a:rPr>
                        <a:t>Ageing population/Pensions</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8</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6</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12</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chemeClr val="accent6"/>
                    </a:solidFill>
                  </a:tcPr>
                </a:tc>
                <a:extLst>
                  <a:ext uri="{0D108BD9-81ED-4DB2-BD59-A6C34878D82A}">
                    <a16:rowId xmlns:a16="http://schemas.microsoft.com/office/drawing/2014/main" val="995782371"/>
                  </a:ext>
                </a:extLst>
              </a:tr>
              <a:tr h="162829">
                <a:tc>
                  <a:txBody>
                    <a:bodyPr/>
                    <a:lstStyle/>
                    <a:p>
                      <a:pPr algn="l" fontAlgn="t">
                        <a:buNone/>
                      </a:pPr>
                      <a:r>
                        <a:rPr lang="en-IE" sz="1000" b="0" i="0" u="none" strike="noStrike">
                          <a:solidFill>
                            <a:srgbClr val="000000"/>
                          </a:solidFill>
                          <a:effectLst/>
                          <a:latin typeface="Barlow" panose="00000500000000000000" pitchFamily="2" charset="0"/>
                        </a:rPr>
                        <a:t>Unemployment/Jobs</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9</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528994417"/>
                  </a:ext>
                </a:extLst>
              </a:tr>
              <a:tr h="162829">
                <a:tc>
                  <a:txBody>
                    <a:bodyPr/>
                    <a:lstStyle/>
                    <a:p>
                      <a:pPr algn="l" fontAlgn="t">
                        <a:buNone/>
                      </a:pPr>
                      <a:r>
                        <a:rPr lang="en-IE" sz="1000" b="0" i="0" u="none" strike="noStrike">
                          <a:solidFill>
                            <a:srgbClr val="000000"/>
                          </a:solidFill>
                          <a:effectLst/>
                          <a:latin typeface="Barlow" panose="00000500000000000000" pitchFamily="2" charset="0"/>
                        </a:rPr>
                        <a:t>Public transport</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dirty="0">
                          <a:solidFill>
                            <a:srgbClr val="000000"/>
                          </a:solidFill>
                          <a:effectLst/>
                          <a:latin typeface="Barlow" panose="00000500000000000000" pitchFamily="2" charset="0"/>
                        </a:rPr>
                        <a:t>9</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252364842"/>
                  </a:ext>
                </a:extLst>
              </a:tr>
              <a:tr h="162829">
                <a:tc>
                  <a:txBody>
                    <a:bodyPr/>
                    <a:lstStyle/>
                    <a:p>
                      <a:pPr algn="l" fontAlgn="t">
                        <a:buNone/>
                      </a:pPr>
                      <a:r>
                        <a:rPr lang="en-IE" sz="1000" b="0" i="0" u="none" strike="noStrike">
                          <a:solidFill>
                            <a:srgbClr val="000000"/>
                          </a:solidFill>
                          <a:effectLst/>
                          <a:latin typeface="Barlow" panose="00000500000000000000" pitchFamily="2" charset="0"/>
                        </a:rPr>
                        <a:t>Rural decline</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6</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6</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45530422"/>
                  </a:ext>
                </a:extLst>
              </a:tr>
              <a:tr h="162829">
                <a:tc>
                  <a:txBody>
                    <a:bodyPr/>
                    <a:lstStyle/>
                    <a:p>
                      <a:pPr algn="l" fontAlgn="t">
                        <a:buNone/>
                      </a:pPr>
                      <a:r>
                        <a:rPr lang="en-IE" sz="1000" b="0" i="0" u="none" strike="noStrike">
                          <a:solidFill>
                            <a:srgbClr val="000000"/>
                          </a:solidFill>
                          <a:effectLst/>
                          <a:latin typeface="Barlow" panose="00000500000000000000" pitchFamily="2" charset="0"/>
                        </a:rPr>
                        <a:t>Racial inequality</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8</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11</a:t>
                      </a:r>
                    </a:p>
                  </a:txBody>
                  <a:tcPr marL="4592" marR="4592" marT="4592" marB="0" anchor="ctr">
                    <a:lnL>
                      <a:noFill/>
                    </a:lnL>
                    <a:lnR>
                      <a:noFill/>
                    </a:lnR>
                    <a:lnT>
                      <a:noFill/>
                    </a:lnT>
                    <a:lnB>
                      <a:noFill/>
                    </a:lnB>
                    <a:solidFill>
                      <a:schemeClr val="accent6"/>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4037131966"/>
                  </a:ext>
                </a:extLst>
              </a:tr>
              <a:tr h="162829">
                <a:tc>
                  <a:txBody>
                    <a:bodyPr/>
                    <a:lstStyle/>
                    <a:p>
                      <a:pPr algn="l" fontAlgn="t">
                        <a:buNone/>
                      </a:pPr>
                      <a:r>
                        <a:rPr lang="en-IE" sz="1000" b="0" i="0" u="none" strike="noStrike">
                          <a:solidFill>
                            <a:srgbClr val="000000"/>
                          </a:solidFill>
                          <a:effectLst/>
                          <a:latin typeface="Barlow" panose="00000500000000000000" pitchFamily="2" charset="0"/>
                        </a:rPr>
                        <a:t>Childcare</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7</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B3B5"/>
                    </a:solidFill>
                  </a:tcPr>
                </a:tc>
                <a:extLst>
                  <a:ext uri="{0D108BD9-81ED-4DB2-BD59-A6C34878D82A}">
                    <a16:rowId xmlns:a16="http://schemas.microsoft.com/office/drawing/2014/main" val="11257166"/>
                  </a:ext>
                </a:extLst>
              </a:tr>
              <a:tr h="162829">
                <a:tc>
                  <a:txBody>
                    <a:bodyPr/>
                    <a:lstStyle/>
                    <a:p>
                      <a:pPr algn="l" fontAlgn="t">
                        <a:buNone/>
                      </a:pPr>
                      <a:r>
                        <a:rPr lang="en-IE" sz="1000" b="0" i="0" u="none" strike="noStrike">
                          <a:solidFill>
                            <a:srgbClr val="000000"/>
                          </a:solidFill>
                          <a:effectLst/>
                          <a:latin typeface="Barlow" panose="00000500000000000000" pitchFamily="2" charset="0"/>
                        </a:rPr>
                        <a:t>Traffic congestion</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5</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0</a:t>
                      </a:r>
                    </a:p>
                  </a:txBody>
                  <a:tcPr marL="4592" marR="4592" marT="4592" marB="0" anchor="ctr">
                    <a:lnL>
                      <a:noFill/>
                    </a:lnL>
                    <a:lnR>
                      <a:noFill/>
                    </a:lnR>
                    <a:lnT>
                      <a:noFill/>
                    </a:lnT>
                    <a:lnB>
                      <a:noFill/>
                    </a:lnB>
                    <a:solidFill>
                      <a:srgbClr val="FFB3B5"/>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190533870"/>
                  </a:ext>
                </a:extLst>
              </a:tr>
              <a:tr h="162829">
                <a:tc>
                  <a:txBody>
                    <a:bodyPr/>
                    <a:lstStyle/>
                    <a:p>
                      <a:pPr algn="l" fontAlgn="t">
                        <a:buNone/>
                      </a:pPr>
                      <a:r>
                        <a:rPr lang="en-IE" sz="1000" b="0" i="0" u="none" strike="noStrike">
                          <a:solidFill>
                            <a:srgbClr val="000000"/>
                          </a:solidFill>
                          <a:effectLst/>
                          <a:latin typeface="Barlow" panose="00000500000000000000" pitchFamily="2" charset="0"/>
                        </a:rPr>
                        <a:t>Education</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3</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4</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209525373"/>
                  </a:ext>
                </a:extLst>
              </a:tr>
              <a:tr h="162829">
                <a:tc>
                  <a:txBody>
                    <a:bodyPr/>
                    <a:lstStyle/>
                    <a:p>
                      <a:pPr algn="l" fontAlgn="t">
                        <a:buNone/>
                      </a:pPr>
                      <a:r>
                        <a:rPr lang="en-IE" sz="1000" b="0" i="0" u="none" strike="noStrike">
                          <a:solidFill>
                            <a:srgbClr val="000000"/>
                          </a:solidFill>
                          <a:effectLst/>
                          <a:latin typeface="Barlow" panose="00000500000000000000" pitchFamily="2" charset="0"/>
                        </a:rPr>
                        <a:t>Covid</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668981125"/>
                  </a:ext>
                </a:extLst>
              </a:tr>
              <a:tr h="162829">
                <a:tc>
                  <a:txBody>
                    <a:bodyPr/>
                    <a:lstStyle/>
                    <a:p>
                      <a:pPr algn="l" fontAlgn="t">
                        <a:buNone/>
                      </a:pPr>
                      <a:r>
                        <a:rPr lang="en-IE" sz="1000" b="0" i="0" u="none" strike="noStrike">
                          <a:solidFill>
                            <a:srgbClr val="000000"/>
                          </a:solidFill>
                          <a:effectLst/>
                          <a:latin typeface="Barlow" panose="00000500000000000000" pitchFamily="2" charset="0"/>
                        </a:rPr>
                        <a:t>Brexit</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0</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3731167982"/>
                  </a:ext>
                </a:extLst>
              </a:tr>
              <a:tr h="162829">
                <a:tc>
                  <a:txBody>
                    <a:bodyPr/>
                    <a:lstStyle/>
                    <a:p>
                      <a:pPr algn="l" fontAlgn="t">
                        <a:buNone/>
                      </a:pPr>
                      <a:r>
                        <a:rPr lang="en-IE" sz="1000" b="0" i="0" u="none" strike="noStrike">
                          <a:solidFill>
                            <a:srgbClr val="000000"/>
                          </a:solidFill>
                          <a:effectLst/>
                          <a:latin typeface="Barlow" panose="00000500000000000000" pitchFamily="2" charset="0"/>
                        </a:rPr>
                        <a:t>Access to decent broadband</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0</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743328510"/>
                  </a:ext>
                </a:extLst>
              </a:tr>
              <a:tr h="162829">
                <a:tc>
                  <a:txBody>
                    <a:bodyPr/>
                    <a:lstStyle/>
                    <a:p>
                      <a:pPr algn="l" fontAlgn="t">
                        <a:buNone/>
                      </a:pPr>
                      <a:r>
                        <a:rPr lang="en-GB" sz="1000" b="0" i="0" u="none" strike="noStrike">
                          <a:solidFill>
                            <a:srgbClr val="000000"/>
                          </a:solidFill>
                          <a:effectLst/>
                          <a:latin typeface="Barlow" panose="00000500000000000000" pitchFamily="2" charset="0"/>
                        </a:rPr>
                        <a:t>Overseas aid for developing countries</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0</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64506414"/>
                  </a:ext>
                </a:extLst>
              </a:tr>
              <a:tr h="162829">
                <a:tc>
                  <a:txBody>
                    <a:bodyPr/>
                    <a:lstStyle/>
                    <a:p>
                      <a:pPr algn="l" fontAlgn="t">
                        <a:buNone/>
                      </a:pPr>
                      <a:r>
                        <a:rPr lang="en-GB" sz="1000" b="0" i="0" u="none" strike="noStrike">
                          <a:solidFill>
                            <a:srgbClr val="000000"/>
                          </a:solidFill>
                          <a:effectLst/>
                          <a:latin typeface="Barlow" panose="00000500000000000000" pitchFamily="2" charset="0"/>
                        </a:rPr>
                        <a:t>The ability to work from home</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2</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a:noFill/>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713072031"/>
                  </a:ext>
                </a:extLst>
              </a:tr>
              <a:tr h="162829">
                <a:tc>
                  <a:txBody>
                    <a:bodyPr/>
                    <a:lstStyle/>
                    <a:p>
                      <a:pPr algn="l" fontAlgn="t">
                        <a:buNone/>
                      </a:pPr>
                      <a:r>
                        <a:rPr lang="en-IE" sz="1000" b="0" i="0" u="none" strike="noStrike">
                          <a:solidFill>
                            <a:srgbClr val="000000"/>
                          </a:solidFill>
                          <a:effectLst/>
                          <a:latin typeface="Barlow" panose="00000500000000000000" pitchFamily="2" charset="0"/>
                        </a:rPr>
                        <a:t>None of these</a:t>
                      </a:r>
                    </a:p>
                  </a:txBody>
                  <a:tcPr marL="4592" marR="4592" marT="45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1</a:t>
                      </a:r>
                    </a:p>
                  </a:txBody>
                  <a:tcPr marL="4592" marR="4592" marT="459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0</a:t>
                      </a:r>
                    </a:p>
                  </a:txBody>
                  <a:tcPr marL="4592" marR="4592" marT="459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a:solidFill>
                            <a:srgbClr val="000000"/>
                          </a:solidFill>
                          <a:effectLst/>
                          <a:latin typeface="Barlow" panose="00000500000000000000" pitchFamily="2" charset="0"/>
                        </a:rPr>
                        <a:t>0</a:t>
                      </a:r>
                    </a:p>
                  </a:txBody>
                  <a:tcPr marL="4592" marR="4592" marT="4592"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buNone/>
                      </a:pPr>
                      <a:r>
                        <a:rPr lang="en-IE" sz="1000" b="0" i="0" u="none" strike="noStrike" dirty="0">
                          <a:solidFill>
                            <a:srgbClr val="000000"/>
                          </a:solidFill>
                          <a:effectLst/>
                          <a:latin typeface="Barlow" panose="00000500000000000000" pitchFamily="2" charset="0"/>
                        </a:rPr>
                        <a:t>-</a:t>
                      </a:r>
                    </a:p>
                  </a:txBody>
                  <a:tcPr marL="4592" marR="4592" marT="4592"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4224321"/>
                  </a:ext>
                </a:extLst>
              </a:tr>
            </a:tbl>
          </a:graphicData>
        </a:graphic>
      </p:graphicFrame>
    </p:spTree>
    <p:extLst>
      <p:ext uri="{BB962C8B-B14F-4D97-AF65-F5344CB8AC3E}">
        <p14:creationId xmlns:p14="http://schemas.microsoft.com/office/powerpoint/2010/main" val="22671725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 name="PPACTIONCOUNT" val="2"/>
  <p:tag name="PPACTIONTYPE2" val="Data"/>
  <p:tag name="PPDATASOURCE2" val="2"/>
  <p:tag name="PPDATATABLE2" val="13"/>
  <p:tag name="PPFILTERSTRING2"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2" val="SC:1|SR:33-36|DL:1"/>
  <p:tag name="PPADDMETHOD2" val="AM:4|TM:0|TC:1|TR:1"/>
  <p:tag name="PPGRIDAREAS2" val="DH:1|DC:4|DA:5|PF:91|ST:1|FC:2|LC:71|OC:96|OR:86"/>
</p:tagLst>
</file>

<file path=ppt/tags/tag11.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2.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3.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14.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5.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6.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7.xml><?xml version="1.0" encoding="utf-8"?>
<p:tagLst xmlns:a="http://schemas.openxmlformats.org/drawingml/2006/main" xmlns:r="http://schemas.openxmlformats.org/officeDocument/2006/relationships" xmlns:p="http://schemas.openxmlformats.org/presentationml/2006/main">
  <p:tag name="PPOBJECTNAME" val="sideway stacked 6 top headings"/>
  <p:tag name="PPDESC" val=""/>
  <p:tag name="PPACTIONTYPE1" val="Data"/>
  <p:tag name="PPDATASOURCE1" val="4"/>
  <p:tag name="PPDATATABLE1" val="14"/>
  <p:tag name="PPFILTERSTRING1" val="TBR:0|TBC:0|NDFR:0|NDFC:0|NDTR:0|NDTC:0|QT:0|BNR:1|STB:1|DA:1|DSC:1|SST:1|SSV:0|SBV:1|OSC:1|OBR:0|RSV:1|RBV:0|PRF:0|PSF:0|IB:0|SLM:0|BS:F|RH:0|TC:1|DP:-1|NIP:0|NID:0|SP:0|MN:0|SS:::|RF:00000000000000000000000000|XPR:|XPC:|LDR:|LDC:|BAR:|STC:|SA:0,0,0,0|SI:|IER:String^IncludeWithLabels|IEC:String^IncludeWithLabels|SR:|SC:|SX:"/>
  <p:tag name="PPSELECTEDAREA1" val="SC:2-8|SR:6-11|DL:3"/>
  <p:tag name="PPADDMETHOD1" val="AM:5|TM:5|TC:1|TR:1"/>
  <p:tag name="PPGRIDAREAS1" val="DH:1|DC:4|DA:5|PF:16|ST:1|FC:2|LC:8|OC:7|OR:11"/>
  <p:tag name="PPACTIONTYPE2" val="Sort"/>
  <p:tag name="PPSORTSTRING2" val="SF:F|S1:+2|O1:1|S2:|O2:0|S3:|O3:0|HR:1|HC:1|ET:|EB:|EL:|ER:|WF:F"/>
  <p:tag name="PPACTIONCOUNT" val="3"/>
  <p:tag name="PPACTIONTYPE3" val="Map"/>
  <p:tag name="PPMAPSTRING3" val="&quot;Don't know (DO NOT READ OUT)`Don't know&quot;"/>
</p:tagLst>
</file>

<file path=ppt/tags/tag18.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19.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eJdUBLkF.ir74OQSEUMF9A"/>
</p:tagLst>
</file>

<file path=ppt/tags/tag3.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38-39|DL:3"/>
  <p:tag name="PPADDMETHOD1" val="AM:5|TM:5|TC:1|TR:1"/>
  <p:tag name="PPGRIDAREAS1" val="DH:1|DC:4|DA:5|PF:91|ST:1|FC:2|LC:7|OC:96|OR:86"/>
</p:tagLst>
</file>

<file path=ppt/tags/tag4.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33-36|DL:3"/>
  <p:tag name="PPADDMETHOD1" val="AM:5|TM:5|TC:1|TR:1"/>
  <p:tag name="PPGRIDAREAS1" val="DH:1|DC:4|DA:5|PF:91|ST:1|FC:2|LC:7|OC:96|OR:86"/>
</p:tagLst>
</file>

<file path=ppt/tags/tag5.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23-27|DL:3"/>
  <p:tag name="PPADDMETHOD1" val="AM:5|TM:5|TC:1|TR:1"/>
  <p:tag name="PPGRIDAREAS1" val="DH:1|DC:4|DA:5|PF:91|ST:1|FC:2|LC:7|OC:96|OR:86"/>
</p:tagLst>
</file>

<file path=ppt/tags/tag6.xml><?xml version="1.0" encoding="utf-8"?>
<p:tagLst xmlns:a="http://schemas.openxmlformats.org/drawingml/2006/main" xmlns:r="http://schemas.openxmlformats.org/officeDocument/2006/relationships" xmlns:p="http://schemas.openxmlformats.org/presentationml/2006/main">
  <p:tag name="PPOBJECTNAME" val="Stacked Bar1"/>
  <p:tag name="PPDESC" val=""/>
  <p:tag name="PPACTIONCOUNT" val="1"/>
  <p:tag name="PPACTIONTYPE1" val="Data"/>
  <p:tag name="PPDATASOURCE1" val="4"/>
  <p:tag name="PPDATATABLE1" val="2"/>
  <p:tag name="PPFILTERSTRING1" val="TBR:0|TBC:0|NDFR:0|NDFC:0|NDTR:0|NDTC:0|QT:0|BNR:1|STB:1|DA:1|DSC:1|SST:1|SSV:0|SBV:1|OSC:1|OBR:0|RSV:1|RBV:0|PRF:0|PSF:0|IB:0|SLM:0|BS:F|RH:0|TC:1|DP:-1|NIP:0|NID:0|SP:0|MN:0|SS:::|RF:00000000000000000000000000|XPR:|XPC:|LDR:|LDC:|BAR:|STC:|SA:0,0,0,0|SI:|IER:String^IncludeWithLabels|IEC:String^IncludeWithLabels^`Total0NoSort^`Detract 1-60NoSort^`Passives 7-80NoSort^`Promote 9-100NoSort^`ANY Agree0NoSort^`ANY Disagree0NoSort|SR:|SC:|SX:"/>
  <p:tag name="PPSELECTEDAREA1" val="SC:2-7|SR:17-21|DL:3"/>
  <p:tag name="PPADDMETHOD1" val="AM:5|TM:5|TC:1|TR:1"/>
  <p:tag name="PPGRIDAREAS1" val="DH:1|DC:4|DA:5|PF:91|ST:1|FC:2|LC:7|OC:96|OR:86"/>
</p:tagLst>
</file>

<file path=ppt/tags/tag7.xml><?xml version="1.0" encoding="utf-8"?>
<p:tagLst xmlns:a="http://schemas.openxmlformats.org/drawingml/2006/main" xmlns:r="http://schemas.openxmlformats.org/officeDocument/2006/relationships" xmlns:p="http://schemas.openxmlformats.org/presentationml/2006/main">
  <p:tag name="PPACTIONCOUNT" val="1"/>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Lst>
</file>

<file path=ppt/tags/tag8.xml><?xml version="1.0" encoding="utf-8"?>
<p:tagLst xmlns:a="http://schemas.openxmlformats.org/drawingml/2006/main" xmlns:r="http://schemas.openxmlformats.org/officeDocument/2006/relationships" xmlns:p="http://schemas.openxmlformats.org/presentationml/2006/main">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 name="PPACTIONCOUNT" val="2"/>
  <p:tag name="PPACTIONTYPE2" val="Data"/>
  <p:tag name="PPDATASOURCE2" val="2"/>
  <p:tag name="PPDATATABLE2" val="13"/>
  <p:tag name="PPFILTERSTRING2" val="TBR:0|TBC:0|NDFR:0|NDFC:0|NDTR:0|NDTC:0|QT:0|BNR:1|STB:1|DA:1|DSC:1|SST:1|SSV:0|SBV:1|OSC:1|OBR:0|RSV:1|RBV:0|PRF:0|PSF:0|IB:0|SLM:0|BS:F|RH:0|TC:1|DP:-1|NIP:0|NID:0|SP:0|MN:0|SS:::|RF:00000000000000000000000000|XPR:4|XPC:1|LDR:|LDC:|BAR:|STC:|SA:0,0,0,0|SI:|IER:String^IncludeWithLabels^`UNWTD0NoSort^`%0NoSort^`AB0NoSort^`C10NoSort^`C20NoSort^`DE0NoSort^`F0NoSort|IEC:String^IncludeWithLabels^`Total0NoSort^`Detract 1-60NoSort^`Passives 7-80NoSort^`Promote 9-100NoSort^`ANY Agree0NoSort^`ANY Disagree0NoSort|SR:|SC:|SX:"/>
  <p:tag name="PPSELECTEDAREA2" val="SC:1|SR:7-11|DL:1"/>
  <p:tag name="PPADDMETHOD2" val="AM:4|TM:0|TC:1|TR:1"/>
  <p:tag name="PPGRIDAREAS2" val="DH:1|DC:4|DA:5|PF:13|ST:1|FC:2|LC:71|OC:96|OR:86"/>
</p:tagLst>
</file>

<file path=ppt/tags/tag9.xml><?xml version="1.0" encoding="utf-8"?>
<p:tagLst xmlns:a="http://schemas.openxmlformats.org/drawingml/2006/main" xmlns:r="http://schemas.openxmlformats.org/officeDocument/2006/relationships" xmlns:p="http://schemas.openxmlformats.org/presentationml/2006/main">
  <p:tag name="PPACTIONTYPE1" val="Data"/>
  <p:tag name="PPDATASOURCE1" val="2"/>
  <p:tag name="PPDATATABLE1" val="0"/>
  <p:tag name="PPFILTERSTRING1"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1" val="SC:1|SR:17-21|DL:1"/>
  <p:tag name="PPADDMETHOD1" val="AM:4|TM:0|TC:1|TR:1"/>
  <p:tag name="PPGRIDAREAS1" val="DH:1|DC:4|DA:5|PF:91|ST:1|FC:2|LC:71|OC:96|OR:86"/>
  <p:tag name="PPACTIONCOUNT" val="2"/>
  <p:tag name="PPACTIONTYPE2" val="Data"/>
  <p:tag name="PPDATASOURCE2" val="2"/>
  <p:tag name="PPDATATABLE2" val="13"/>
  <p:tag name="PPFILTERSTRING2" val="TBR:0|TBC:0|NDFR:0|NDFC:0|NDTR:0|NDTC:0|QT:0|BNR:1|STB:1|DA:1|DSC:1|SST:1|SSV:0|SBV:1|OSC:1|OBR:0|RSV:1|RBV:0|PRF:0|PSF:0|IB:0|SLM:0|BS:F|RH:0|TC:1|DP:-1|NIP:0|NID:0|SP:0|MN:0|SS:::|RF:00000000000000000000000000|XPR:4|XPC:1|LDR:|LDC:|BAR:|STC:|SA:0,0,0,0|SI:|IER:String^IncludeWithLabels|IEC:String^IncludeWithLabels^`Total0NoSort^`Detract 1-60NoSort^`Passives 7-80NoSort^`Promote 9-100NoSort^`ANY Agree0NoSort^`ANY Disagree0NoSort|SR:|SC:|SX:"/>
  <p:tag name="PPSELECTEDAREA2" val="SC:1|SR:33-36|DL:1"/>
  <p:tag name="PPADDMETHOD2" val="AM:4|TM:0|TC:1|TR:1"/>
  <p:tag name="PPGRIDAREAS2" val="DH:1|DC:4|DA:5|PF:91|ST:1|FC:2|LC:71|OC:96|OR:86"/>
</p:tagLst>
</file>

<file path=ppt/theme/theme1.xml><?xml version="1.0" encoding="utf-8"?>
<a:theme xmlns:a="http://schemas.openxmlformats.org/drawingml/2006/main" name="Theme2">
  <a:themeElements>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7EBF0"/>
        </a:solidFill>
        <a:ln>
          <a:noFill/>
        </a:ln>
      </a:spPr>
      <a:bodyPr rtlCol="0" anchor="t"/>
      <a:lstStyle>
        <a:defPPr algn="l">
          <a:lnSpc>
            <a:spcPct val="112000"/>
          </a:lnSpc>
          <a:spcBef>
            <a:spcPts val="400"/>
          </a:spcBef>
          <a:spcAft>
            <a:spcPts val="400"/>
          </a:spcAft>
          <a:defRPr sz="2400" dirty="0" smtClean="0">
            <a:solidFill>
              <a:schemeClr val="tx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15000"/>
          </a:lnSpc>
          <a:spcBef>
            <a:spcPts val="400"/>
          </a:spcBef>
          <a:spcAft>
            <a:spcPts val="400"/>
          </a:spcAft>
          <a:defRPr sz="2400" dirty="0" err="1" smtClean="0">
            <a:solidFill>
              <a:schemeClr val="tx1"/>
            </a:solidFill>
          </a:defRPr>
        </a:defPPr>
      </a:lstStyle>
    </a:txDef>
  </a:objectDefaults>
  <a:extraClrSchemeLst/>
  <a:custClrLst>
    <a:custClr name="Green">
      <a:srgbClr val="2DB574"/>
    </a:custClr>
    <a:custClr name="Sky Blue">
      <a:srgbClr val="A5CEE3"/>
    </a:custClr>
    <a:custClr name="Lilac">
      <a:srgbClr val="E3D8F0"/>
    </a:custClr>
    <a:custClr name="Pastel Pink">
      <a:srgbClr val="FFE1EC"/>
    </a:custClr>
    <a:custClr name="Yellow Meringue">
      <a:srgbClr val="F3F0B9"/>
    </a:custClr>
    <a:custClr name="Delicate Turquoise">
      <a:srgbClr val="9FE5D8"/>
    </a:custClr>
    <a:custClr name=" -- ">
      <a:srgbClr val="FFFFFF"/>
    </a:custClr>
    <a:custClr name="Light Grey">
      <a:srgbClr val="E7EBF0"/>
    </a:custClr>
    <a:custClr name="Mid Grey">
      <a:srgbClr val="585858"/>
    </a:custClr>
  </a:custClrLst>
  <a:extLst>
    <a:ext uri="{05A4C25C-085E-4340-85A3-A5531E510DB2}">
      <thm15:themeFamily xmlns:thm15="http://schemas.microsoft.com/office/thememl/2012/main" name="IPSOS B&amp;A POWERPOINT PRESENTATION TEMPLATE (2024)" id="{D9118EA7-A234-459C-BA08-0E1568708ACE}" vid="{3A3105D3-BCC8-4911-B4A2-7941A622E2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IPSOS (MARCH 2024)">
    <a:dk1>
      <a:srgbClr val="000000"/>
    </a:dk1>
    <a:lt1>
      <a:sysClr val="window" lastClr="FFFFFF"/>
    </a:lt1>
    <a:dk2>
      <a:srgbClr val="1DAFAD"/>
    </a:dk2>
    <a:lt2>
      <a:srgbClr val="103C50"/>
    </a:lt2>
    <a:accent1>
      <a:srgbClr val="121B5A"/>
    </a:accent1>
    <a:accent2>
      <a:srgbClr val="E2DA51"/>
    </a:accent2>
    <a:accent3>
      <a:srgbClr val="FF740F"/>
    </a:accent3>
    <a:accent4>
      <a:srgbClr val="452567"/>
    </a:accent4>
    <a:accent5>
      <a:srgbClr val="E50158"/>
    </a:accent5>
    <a:accent6>
      <a:srgbClr val="9FE5D8"/>
    </a:accent6>
    <a:hlink>
      <a:srgbClr val="2F469C"/>
    </a:hlink>
    <a:folHlink>
      <a:srgbClr val="84329B"/>
    </a:folHlink>
  </a:clrScheme>
  <a:fontScheme name="Ipsos General">
    <a:majorFont>
      <a:latin typeface="Barlow Semi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Blueprint 10">
    <a:dk1>
      <a:srgbClr val="2A2E33"/>
    </a:dk1>
    <a:lt1>
      <a:srgbClr val="FFFFFF"/>
    </a:lt1>
    <a:dk2>
      <a:srgbClr val="2A2E33"/>
    </a:dk2>
    <a:lt2>
      <a:srgbClr val="CDC6C0"/>
    </a:lt2>
    <a:accent1>
      <a:srgbClr val="64A0C8"/>
    </a:accent1>
    <a:accent2>
      <a:srgbClr val="90B1A2"/>
    </a:accent2>
    <a:accent3>
      <a:srgbClr val="FFFFFF"/>
    </a:accent3>
    <a:accent4>
      <a:srgbClr val="22262A"/>
    </a:accent4>
    <a:accent5>
      <a:srgbClr val="B8CDE0"/>
    </a:accent5>
    <a:accent6>
      <a:srgbClr val="82A092"/>
    </a:accent6>
    <a:hlink>
      <a:srgbClr val="955085"/>
    </a:hlink>
    <a:folHlink>
      <a:srgbClr val="7E9BCA"/>
    </a:folHlink>
  </a:clrScheme>
  <a:fontScheme name="Blueprint">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d92418d-5ee0-43a1-9152-e8920d1d3c9c" xsi:nil="true"/>
    <lcf76f155ced4ddcb4097134ff3c332f xmlns="782e9fc2-0629-4f66-9908-5dcb6384578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07B01B65ECD745BECD9F3346AAEEEE" ma:contentTypeVersion="14" ma:contentTypeDescription="Create a new document." ma:contentTypeScope="" ma:versionID="cb9b888c83c9c15bde42e5ae9e6633a2">
  <xsd:schema xmlns:xsd="http://www.w3.org/2001/XMLSchema" xmlns:xs="http://www.w3.org/2001/XMLSchema" xmlns:p="http://schemas.microsoft.com/office/2006/metadata/properties" xmlns:ns2="782e9fc2-0629-4f66-9908-5dcb6384578c" xmlns:ns3="4d92418d-5ee0-43a1-9152-e8920d1d3c9c" targetNamespace="http://schemas.microsoft.com/office/2006/metadata/properties" ma:root="true" ma:fieldsID="cd4d6bc06986576b3281bd7a9a736f3d" ns2:_="" ns3:_="">
    <xsd:import namespace="782e9fc2-0629-4f66-9908-5dcb6384578c"/>
    <xsd:import namespace="4d92418d-5ee0-43a1-9152-e8920d1d3c9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2e9fc2-0629-4f66-9908-5dcb63845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descrip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120647d-17bd-4a63-9afd-bbea8594ace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92418d-5ee0-43a1-9152-e8920d1d3c9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5f545af-843c-4915-aafe-d00eedc128e7}" ma:internalName="TaxCatchAll" ma:showField="CatchAllData" ma:web="4d92418d-5ee0-43a1-9152-e8920d1d3c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33EF04-8EBA-4B99-9453-3CE7F6C81236}">
  <ds:schemaRefs>
    <ds:schemaRef ds:uri="http://schemas.microsoft.com/sharepoint/v3/contenttype/forms"/>
  </ds:schemaRefs>
</ds:datastoreItem>
</file>

<file path=customXml/itemProps2.xml><?xml version="1.0" encoding="utf-8"?>
<ds:datastoreItem xmlns:ds="http://schemas.openxmlformats.org/officeDocument/2006/customXml" ds:itemID="{EE25FF8E-0A43-4546-926B-0876F0BD2D85}">
  <ds:schemaRefs>
    <ds:schemaRef ds:uri="http://schemas.microsoft.com/office/2006/metadata/properties"/>
    <ds:schemaRef ds:uri="4d92418d-5ee0-43a1-9152-e8920d1d3c9c"/>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782e9fc2-0629-4f66-9908-5dcb6384578c"/>
    <ds:schemaRef ds:uri="http://purl.org/dc/dcmitype/"/>
  </ds:schemaRefs>
</ds:datastoreItem>
</file>

<file path=customXml/itemProps3.xml><?xml version="1.0" encoding="utf-8"?>
<ds:datastoreItem xmlns:ds="http://schemas.openxmlformats.org/officeDocument/2006/customXml" ds:itemID="{FB00A2A0-E613-4EEC-A686-C1C33D9ADA04}">
  <ds:schemaRefs>
    <ds:schemaRef ds:uri="4d92418d-5ee0-43a1-9152-e8920d1d3c9c"/>
    <ds:schemaRef ds:uri="782e9fc2-0629-4f66-9908-5dcb6384578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344</TotalTime>
  <Words>10982</Words>
  <Application>Microsoft Office PowerPoint</Application>
  <PresentationFormat>Widescreen</PresentationFormat>
  <Paragraphs>3150</Paragraphs>
  <Slides>60</Slides>
  <Notes>53</Notes>
  <HiddenSlides>26</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4" baseType="lpstr">
      <vt:lpstr>Arial</vt:lpstr>
      <vt:lpstr>Arial Black</vt:lpstr>
      <vt:lpstr>Barlow</vt:lpstr>
      <vt:lpstr>Barlow  </vt:lpstr>
      <vt:lpstr>Barlow Semi Condensed ExtraBold</vt:lpstr>
      <vt:lpstr>Constantia</vt:lpstr>
      <vt:lpstr>HelveticaNeueLT Std Lt Cn</vt:lpstr>
      <vt:lpstr>Tahoma</vt:lpstr>
      <vt:lpstr>Trebuchet MS</vt:lpstr>
      <vt:lpstr>Verdana</vt:lpstr>
      <vt:lpstr>Wingdings</vt:lpstr>
      <vt:lpstr>Wingdings 2</vt:lpstr>
      <vt:lpstr>Theme2</vt:lpstr>
      <vt:lpstr>Diapositive think-cell</vt:lpstr>
      <vt:lpstr>Worldview Dóchas Public Engagement Survey </vt:lpstr>
      <vt:lpstr>Introduction</vt:lpstr>
      <vt:lpstr>Main findings</vt:lpstr>
      <vt:lpstr>The Segments – Overview</vt:lpstr>
      <vt:lpstr>Profile of Segments x Region and Area</vt:lpstr>
      <vt:lpstr>The Segments Profile</vt:lpstr>
      <vt:lpstr>Trending the Segments</vt:lpstr>
      <vt:lpstr>The Top 3 Most Important Issues Facing Ireland remain the same as in Aug ’24, (albeit significant movements recorded across this top three): house prices (+9%), health services, (-6%), and household bills (+2%). Encouragingly, mentions of immigration have levelled off somewhat.</vt:lpstr>
      <vt:lpstr>Most Important Issues Facing Ireland x Segments</vt:lpstr>
      <vt:lpstr>Issues of Personal Concern</vt:lpstr>
      <vt:lpstr>Issues of Personal Concern x Segments</vt:lpstr>
      <vt:lpstr> Perceived Individual Identity – Ranked 1st</vt:lpstr>
      <vt:lpstr> Perceived Individual Identity</vt:lpstr>
      <vt:lpstr> Views on growing diversity and multi-culturalism in Ireland</vt:lpstr>
      <vt:lpstr> Views on growing diversity and multi-culturalism in Ireland x Segments</vt:lpstr>
      <vt:lpstr>Most Important Reasons to help those in developing countries</vt:lpstr>
      <vt:lpstr> Most Important Reasons to Help those in developing countries x Segments</vt:lpstr>
      <vt:lpstr> Ideas on how to secure a prosperous and safe country</vt:lpstr>
      <vt:lpstr> Incidence of being active in causes over the last 12 months</vt:lpstr>
      <vt:lpstr> Who has been active and in what causes x Segments</vt:lpstr>
      <vt:lpstr> Level of concern around protection of human rights of minorities in Ireland</vt:lpstr>
      <vt:lpstr> Level of concern around protection of human rights of minorities x segments</vt:lpstr>
      <vt:lpstr> Greatest influence on views and opinions of key issues</vt:lpstr>
      <vt:lpstr> Greatest influence on views and opinions of key issues x Segments</vt:lpstr>
      <vt:lpstr>Sources for news and information</vt:lpstr>
      <vt:lpstr> Sources for news and information x Segments</vt:lpstr>
      <vt:lpstr>Most influential in bringing about social change</vt:lpstr>
      <vt:lpstr> Influential (any) in bringing about social change x Demographics</vt:lpstr>
      <vt:lpstr> Incidence of Travelling to Developing Country</vt:lpstr>
      <vt:lpstr> Incidence of Travelling to Developing Country x Segments </vt:lpstr>
      <vt:lpstr>Two in three people are very or fairly concerned about levels of poverty in developing countries </vt:lpstr>
      <vt:lpstr>Concern around levels of Poverty in Developing Countries x Segments </vt:lpstr>
      <vt:lpstr> Main causes of poverty in developing countries </vt:lpstr>
      <vt:lpstr> Main causes of poverty in developing countries x Segments </vt:lpstr>
      <vt:lpstr>The majority believe ODA spending should either be increased or remain the same (7 in 10)</vt:lpstr>
      <vt:lpstr>Extent the Irish Government should increase or decrease the amount of money it spends on overseas aid x Segments</vt:lpstr>
      <vt:lpstr>73% agree that it is important for the Irish Government to provide ODA</vt:lpstr>
      <vt:lpstr> Importance of Irish Government providing overseas aid x Segments</vt:lpstr>
      <vt:lpstr>Level of agreement that Citizens of Ireland have a moral obligation to personally support overseas aid</vt:lpstr>
      <vt:lpstr>Level of agreement that Citizens of Ireland have a moral obligation to personally support overseas aid</vt:lpstr>
      <vt:lpstr>3 in 4 people agree that ODA can help bring about positive change for those living in developing countries </vt:lpstr>
      <vt:lpstr>Level of agreement that Overseas aid can help bring about positive change for those living in developing countries x Segments</vt:lpstr>
      <vt:lpstr> Actions taken in relation to global poverty &amp; development in past 12 months</vt:lpstr>
      <vt:lpstr> Actions taken in relation to global poverty &amp; development in past 12 months</vt:lpstr>
      <vt:lpstr> Support for efforts to address global poverty</vt:lpstr>
      <vt:lpstr> Agreement levels about aid from the Irish Government</vt:lpstr>
      <vt:lpstr> Agreement levels about aid from the Irish Government – Net Agree in recent waves</vt:lpstr>
      <vt:lpstr> Trust levels attributed to multilateral agencies</vt:lpstr>
      <vt:lpstr>Impact of institutions on reducing poverty in poor countries</vt:lpstr>
      <vt:lpstr>Most important priorities for Irish Government support on overseas aid </vt:lpstr>
      <vt:lpstr> Concern about growing geopolitical tensions around the world x Segments</vt:lpstr>
      <vt:lpstr> What people think the primary purpose of Ireland’s aid spending should be x Segments</vt:lpstr>
      <vt:lpstr>Who is responsible for replacing the lost aid funding from the US and other countries x Segments</vt:lpstr>
      <vt:lpstr>How should Ireland respond in the face of reduced aid budgets elsewhere x Segments</vt:lpstr>
      <vt:lpstr>Views on the impact of Overseas Development Aid on peace and stability in developing countries</vt:lpstr>
      <vt:lpstr>Impact of countries reducing aid funding on peace in the world and in Ireland x Segments</vt:lpstr>
      <vt:lpstr>71% believe Ireland has a role to play in promoting peace and stability globally</vt:lpstr>
      <vt:lpstr>How concerned are we about misinformation and the rise of the far-right?</vt:lpstr>
      <vt:lpstr> Importance of Ireland being respected around the world x Segments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 Produce Study</dc:title>
  <dc:creator>Carole Carmody</dc:creator>
  <cp:lastModifiedBy>Claudia Lynch</cp:lastModifiedBy>
  <cp:revision>2</cp:revision>
  <cp:lastPrinted>2024-08-20T15:26:18Z</cp:lastPrinted>
  <dcterms:created xsi:type="dcterms:W3CDTF">2022-05-06T10:04:24Z</dcterms:created>
  <dcterms:modified xsi:type="dcterms:W3CDTF">2025-10-15T15:53:32Z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0x0101002307B01B65ECD745BECD9F3346AAEEEE</vt:lpwstr>
  </property>
  <property fmtid="{D5CDD505-2E9C-101B-9397-08002B2CF9AE}" pid="3" name="MediaServiceImageTags">
    <vt:lpwstr/>
  </property>
  <property fmtid="{D5CDD505-2E9C-101B-9397-08002B2CF9AE}" pid="4" name="Order">
    <vt:r8>151089600</vt:r8>
  </property>
  <property fmtid="{D5CDD505-2E9C-101B-9397-08002B2CF9AE}" pid="5" name="_ExtendedDescription">
    <vt:lpwstr/>
  </property>
  <property fmtid="{D5CDD505-2E9C-101B-9397-08002B2CF9AE}" pid="6" name="xd_Signature">
    <vt:bool>false</vt:bool>
  </property>
  <property fmtid="{D5CDD505-2E9C-101B-9397-08002B2CF9AE}" pid="7" name="xd_ProgID">
    <vt:lpwstr/>
  </property>
  <property fmtid="{D5CDD505-2E9C-101B-9397-08002B2CF9AE}" pid="8" name="ComplianceAssetId">
    <vt:lpwstr/>
  </property>
  <property fmtid="{D5CDD505-2E9C-101B-9397-08002B2CF9AE}" pid="9" name="TemplateUrl">
    <vt:lpwstr/>
  </property>
  <property fmtid="{D5CDD505-2E9C-101B-9397-08002B2CF9AE}" pid="10" name="TriggerFlowInfo">
    <vt:lpwstr/>
  </property>
</Properties>
</file>