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ags/tag14.xml" ContentType="application/vnd.openxmlformats-officedocument.presentationml.tags+xml"/>
  <Override PartName="/ppt/notesSlides/notesSlide10.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theme/themeOverride5.xml" ContentType="application/vnd.openxmlformats-officedocument.themeOverride+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5.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charts/chart17.xml" ContentType="application/vnd.openxmlformats-officedocument.drawingml.chart+xml"/>
  <Override PartName="/ppt/theme/themeOverride10.xml" ContentType="application/vnd.openxmlformats-officedocument.themeOverride+xml"/>
  <Override PartName="/ppt/notesSlides/notesSlide17.xml" ContentType="application/vnd.openxmlformats-officedocument.presentationml.notesSlid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9.xml" ContentType="application/vnd.openxmlformats-officedocument.drawingml.chart+xml"/>
  <Override PartName="/ppt/theme/themeOverride11.xml" ContentType="application/vnd.openxmlformats-officedocument.themeOverride+xml"/>
  <Override PartName="/ppt/notesSlides/notesSlide20.xml" ContentType="application/vnd.openxmlformats-officedocument.presentationml.notesSlide+xml"/>
  <Override PartName="/ppt/charts/chart20.xml" ContentType="application/vnd.openxmlformats-officedocument.drawingml.chart+xml"/>
  <Override PartName="/ppt/theme/themeOverride1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1.xml" ContentType="application/vnd.openxmlformats-officedocument.drawingml.chart+xml"/>
  <Override PartName="/ppt/theme/themeOverride13.xml" ContentType="application/vnd.openxmlformats-officedocument.themeOverride+xml"/>
  <Override PartName="/ppt/charts/chart22.xml" ContentType="application/vnd.openxmlformats-officedocument.drawingml.chart+xml"/>
  <Override PartName="/ppt/theme/themeOverride14.xml" ContentType="application/vnd.openxmlformats-officedocument.themeOverride+xml"/>
  <Override PartName="/ppt/charts/chart23.xml" ContentType="application/vnd.openxmlformats-officedocument.drawingml.chart+xml"/>
  <Override PartName="/ppt/theme/themeOverride15.xml" ContentType="application/vnd.openxmlformats-officedocument.themeOverride+xml"/>
  <Override PartName="/ppt/charts/chart24.xml" ContentType="application/vnd.openxmlformats-officedocument.drawingml.chart+xml"/>
  <Override PartName="/ppt/theme/themeOverride16.xml" ContentType="application/vnd.openxmlformats-officedocument.themeOverride+xml"/>
  <Override PartName="/ppt/notesSlides/notesSlide23.xml" ContentType="application/vnd.openxmlformats-officedocument.presentationml.notesSlide+xml"/>
  <Override PartName="/ppt/charts/chart25.xml" ContentType="application/vnd.openxmlformats-officedocument.drawingml.chart+xml"/>
  <Override PartName="/ppt/theme/themeOverride17.xml" ContentType="application/vnd.openxmlformats-officedocument.themeOverride+xml"/>
  <Override PartName="/ppt/tags/tag15.xml" ContentType="application/vnd.openxmlformats-officedocument.presentationml.tags+xml"/>
  <Override PartName="/ppt/notesSlides/notesSlide24.xml" ContentType="application/vnd.openxmlformats-officedocument.presentationml.notesSlide+xml"/>
  <Override PartName="/ppt/charts/chart2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8.xml" ContentType="application/vnd.openxmlformats-officedocument.themeOverrid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9.xml" ContentType="application/vnd.openxmlformats-officedocument.themeOverride+xml"/>
  <Override PartName="/ppt/charts/chart30.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0.xml" ContentType="application/vnd.openxmlformats-officedocument.themeOverride+xml"/>
  <Override PartName="/ppt/charts/chart31.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1.xml" ContentType="application/vnd.openxmlformats-officedocument.themeOverride+xml"/>
  <Override PartName="/ppt/notesSlides/notesSlide27.xml" ContentType="application/vnd.openxmlformats-officedocument.presentationml.notesSlide+xml"/>
  <Override PartName="/ppt/charts/chart32.xml" ContentType="application/vnd.openxmlformats-officedocument.drawingml.chart+xml"/>
  <Override PartName="/ppt/theme/themeOverride22.xml" ContentType="application/vnd.openxmlformats-officedocument.themeOverride+xml"/>
  <Override PartName="/ppt/notesSlides/notesSlide28.xml" ContentType="application/vnd.openxmlformats-officedocument.presentationml.notesSlide+xml"/>
  <Override PartName="/ppt/charts/chart33.xml" ContentType="application/vnd.openxmlformats-officedocument.drawingml.chart+xml"/>
  <Override PartName="/ppt/theme/themeOverride23.xml" ContentType="application/vnd.openxmlformats-officedocument.themeOverride+xml"/>
  <Override PartName="/ppt/notesSlides/notesSlide29.xml" ContentType="application/vnd.openxmlformats-officedocument.presentationml.notesSlide+xml"/>
  <Override PartName="/ppt/charts/chart34.xml" ContentType="application/vnd.openxmlformats-officedocument.drawingml.chart+xml"/>
  <Override PartName="/ppt/theme/themeOverride24.xml" ContentType="application/vnd.openxmlformats-officedocument.themeOverride+xml"/>
  <Override PartName="/ppt/tags/tag16.xml" ContentType="application/vnd.openxmlformats-officedocument.presentationml.tags+xml"/>
  <Override PartName="/ppt/notesSlides/notesSlide30.xml" ContentType="application/vnd.openxmlformats-officedocument.presentationml.notesSlide+xml"/>
  <Override PartName="/ppt/charts/chart3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5.xml" ContentType="application/vnd.openxmlformats-officedocument.themeOverride+xml"/>
  <Override PartName="/ppt/notesSlides/notesSlide31.xml" ContentType="application/vnd.openxmlformats-officedocument.presentationml.notesSlide+xml"/>
  <Override PartName="/ppt/charts/chart36.xml" ContentType="application/vnd.openxmlformats-officedocument.drawingml.chart+xml"/>
  <Override PartName="/ppt/theme/themeOverride26.xml" ContentType="application/vnd.openxmlformats-officedocument.themeOverride+xml"/>
  <Override PartName="/ppt/comments/comment1.xml" ContentType="application/vnd.openxmlformats-officedocument.presentationml.comments+xml"/>
  <Override PartName="/ppt/charts/chart37.xml" ContentType="application/vnd.openxmlformats-officedocument.drawingml.chart+xml"/>
  <Override PartName="/ppt/theme/themeOverride27.xml" ContentType="application/vnd.openxmlformats-officedocument.themeOverride+xml"/>
  <Override PartName="/ppt/notesSlides/notesSlide32.xml" ContentType="application/vnd.openxmlformats-officedocument.presentationml.notesSlide+xml"/>
  <Override PartName="/ppt/charts/chart38.xml" ContentType="application/vnd.openxmlformats-officedocument.drawingml.chart+xml"/>
  <Override PartName="/ppt/theme/themeOverride28.xml" ContentType="application/vnd.openxmlformats-officedocument.themeOverride+xml"/>
  <Override PartName="/ppt/comments/comment2.xml" ContentType="application/vnd.openxmlformats-officedocument.presentationml.comments+xml"/>
  <Override PartName="/ppt/notesSlides/notesSlide33.xml" ContentType="application/vnd.openxmlformats-officedocument.presentationml.notesSlide+xml"/>
  <Override PartName="/ppt/charts/chart39.xml" ContentType="application/vnd.openxmlformats-officedocument.drawingml.chart+xml"/>
  <Override PartName="/ppt/theme/themeOverride29.xml" ContentType="application/vnd.openxmlformats-officedocument.themeOverride+xml"/>
  <Override PartName="/ppt/notesSlides/notesSlide34.xml" ContentType="application/vnd.openxmlformats-officedocument.presentationml.notesSlide+xml"/>
  <Override PartName="/ppt/charts/chart40.xml" ContentType="application/vnd.openxmlformats-officedocument.drawingml.chart+xml"/>
  <Override PartName="/ppt/theme/themeOverride30.xml" ContentType="application/vnd.openxmlformats-officedocument.themeOverride+xml"/>
  <Override PartName="/ppt/notesSlides/notesSlide35.xml" ContentType="application/vnd.openxmlformats-officedocument.presentationml.notesSlide+xml"/>
  <Override PartName="/ppt/charts/chart41.xml" ContentType="application/vnd.openxmlformats-officedocument.drawingml.chart+xml"/>
  <Override PartName="/ppt/theme/themeOverride31.xml" ContentType="application/vnd.openxmlformats-officedocument.themeOverride+xml"/>
  <Override PartName="/ppt/notesSlides/notesSlide36.xml" ContentType="application/vnd.openxmlformats-officedocument.presentationml.notesSlide+xml"/>
  <Override PartName="/ppt/charts/chart42.xml" ContentType="application/vnd.openxmlformats-officedocument.drawingml.chart+xml"/>
  <Override PartName="/ppt/notesSlides/notesSlide37.xml" ContentType="application/vnd.openxmlformats-officedocument.presentationml.notesSlide+xml"/>
  <Override PartName="/ppt/charts/chart43.xml" ContentType="application/vnd.openxmlformats-officedocument.drawingml.chart+xml"/>
  <Override PartName="/ppt/notesSlides/notesSlide38.xml" ContentType="application/vnd.openxmlformats-officedocument.presentationml.notesSlide+xml"/>
  <Override PartName="/ppt/charts/chart44.xml" ContentType="application/vnd.openxmlformats-officedocument.drawingml.chart+xml"/>
  <Override PartName="/ppt/theme/themeOverride32.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5.xml" ContentType="application/vnd.openxmlformats-officedocument.drawingml.chart+xml"/>
  <Override PartName="/ppt/theme/themeOverride33.xml" ContentType="application/vnd.openxmlformats-officedocument.themeOverride+xml"/>
  <Override PartName="/ppt/notesSlides/notesSlide41.xml" ContentType="application/vnd.openxmlformats-officedocument.presentationml.notesSlide+xml"/>
  <Override PartName="/ppt/charts/chart46.xml" ContentType="application/vnd.openxmlformats-officedocument.drawingml.chart+xml"/>
  <Override PartName="/ppt/theme/themeOverride34.xml" ContentType="application/vnd.openxmlformats-officedocument.themeOverride+xml"/>
  <Override PartName="/ppt/notesSlides/notesSlide42.xml" ContentType="application/vnd.openxmlformats-officedocument.presentationml.notesSlide+xml"/>
  <Override PartName="/ppt/charts/chart4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35.xml" ContentType="application/vnd.openxmlformats-officedocument.themeOverride+xml"/>
  <Override PartName="/ppt/notesSlides/notesSlide43.xml" ContentType="application/vnd.openxmlformats-officedocument.presentationml.notesSlide+xml"/>
  <Override PartName="/ppt/charts/chart4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36.xml" ContentType="application/vnd.openxmlformats-officedocument.themeOverride+xml"/>
  <Override PartName="/ppt/notesSlides/notesSlide44.xml" ContentType="application/vnd.openxmlformats-officedocument.presentationml.notesSlide+xml"/>
  <Override PartName="/ppt/charts/chart49.xml" ContentType="application/vnd.openxmlformats-officedocument.drawingml.chart+xml"/>
  <Override PartName="/ppt/theme/themeOverride37.xml" ContentType="application/vnd.openxmlformats-officedocument.themeOverride+xml"/>
  <Override PartName="/ppt/charts/chart5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5.xml" ContentType="application/vnd.openxmlformats-officedocument.presentationml.notesSlide+xml"/>
  <Override PartName="/ppt/charts/chart51.xml" ContentType="application/vnd.openxmlformats-officedocument.drawingml.chart+xml"/>
  <Override PartName="/ppt/theme/themeOverride38.xml" ContentType="application/vnd.openxmlformats-officedocument.themeOverride+xml"/>
  <Override PartName="/ppt/notesSlides/notesSlide46.xml" ContentType="application/vnd.openxmlformats-officedocument.presentationml.notesSlide+xml"/>
  <Override PartName="/ppt/charts/chart52.xml" ContentType="application/vnd.openxmlformats-officedocument.drawingml.chart+xml"/>
  <Override PartName="/ppt/theme/themeOverride39.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5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5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55.xml" ContentType="application/vnd.openxmlformats-officedocument.drawingml.chart+xml"/>
  <Override PartName="/ppt/theme/themeOverride40.xml" ContentType="application/vnd.openxmlformats-officedocument.themeOverride+xml"/>
  <Override PartName="/ppt/notesSlides/notesSlide53.xml" ContentType="application/vnd.openxmlformats-officedocument.presentationml.notesSlide+xml"/>
  <Override PartName="/ppt/charts/chart56.xml" ContentType="application/vnd.openxmlformats-officedocument.drawingml.chart+xml"/>
  <Override PartName="/ppt/theme/themeOverride41.xml" ContentType="application/vnd.openxmlformats-officedocument.themeOverride+xml"/>
  <Override PartName="/ppt/notesSlides/notesSlide54.xml" ContentType="application/vnd.openxmlformats-officedocument.presentationml.notesSlide+xml"/>
  <Override PartName="/ppt/charts/chart57.xml" ContentType="application/vnd.openxmlformats-officedocument.drawingml.chart+xml"/>
  <Override PartName="/ppt/theme/themeOverride42.xml" ContentType="application/vnd.openxmlformats-officedocument.themeOverride+xml"/>
  <Override PartName="/ppt/notesSlides/notesSlide55.xml" ContentType="application/vnd.openxmlformats-officedocument.presentationml.notesSlide+xml"/>
  <Override PartName="/ppt/charts/chart58.xml" ContentType="application/vnd.openxmlformats-officedocument.drawingml.chart+xml"/>
  <Override PartName="/ppt/theme/themeOverride43.xml" ContentType="application/vnd.openxmlformats-officedocument.themeOverride+xml"/>
  <Override PartName="/ppt/notesSlides/notesSlide56.xml" ContentType="application/vnd.openxmlformats-officedocument.presentationml.notesSlide+xml"/>
  <Override PartName="/ppt/charts/chart59.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7.xml" ContentType="application/vnd.openxmlformats-officedocument.presentationml.notesSlide+xml"/>
  <Override PartName="/ppt/charts/chart60.xml" ContentType="application/vnd.openxmlformats-officedocument.drawingml.chart+xml"/>
  <Override PartName="/ppt/theme/themeOverride44.xml" ContentType="application/vnd.openxmlformats-officedocument.themeOverride+xml"/>
  <Override PartName="/ppt/charts/chart61.xml" ContentType="application/vnd.openxmlformats-officedocument.drawingml.chart+xml"/>
  <Override PartName="/ppt/theme/themeOverride45.xml" ContentType="application/vnd.openxmlformats-officedocument.themeOverride+xml"/>
  <Override PartName="/ppt/charts/chart62.xml" ContentType="application/vnd.openxmlformats-officedocument.drawingml.chart+xml"/>
  <Override PartName="/ppt/theme/themeOverride46.xml" ContentType="application/vnd.openxmlformats-officedocument.themeOverride+xml"/>
  <Override PartName="/ppt/charts/chart63.xml" ContentType="application/vnd.openxmlformats-officedocument.drawingml.chart+xml"/>
  <Override PartName="/ppt/theme/themeOverride47.xml" ContentType="application/vnd.openxmlformats-officedocument.themeOverride+xml"/>
  <Override PartName="/ppt/notesSlides/notesSlide58.xml" ContentType="application/vnd.openxmlformats-officedocument.presentationml.notesSlide+xml"/>
  <Override PartName="/ppt/charts/chart64.xml" ContentType="application/vnd.openxmlformats-officedocument.drawingml.chart+xml"/>
  <Override PartName="/ppt/theme/themeOverride48.xml" ContentType="application/vnd.openxmlformats-officedocument.themeOverride+xml"/>
  <Override PartName="/ppt/tags/tag17.xml" ContentType="application/vnd.openxmlformats-officedocument.presentationml.tags+xml"/>
  <Override PartName="/ppt/notesSlides/notesSlide59.xml" ContentType="application/vnd.openxmlformats-officedocument.presentationml.notesSlide+xml"/>
  <Override PartName="/ppt/charts/chart65.xml" ContentType="application/vnd.openxmlformats-officedocument.drawingml.chart+xml"/>
  <Override PartName="/ppt/charts/style22.xml" ContentType="application/vnd.ms-office.chartstyle+xml"/>
  <Override PartName="/ppt/charts/colors2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4"/>
  </p:sldMasterIdLst>
  <p:notesMasterIdLst>
    <p:notesMasterId r:id="rId69"/>
  </p:notesMasterIdLst>
  <p:handoutMasterIdLst>
    <p:handoutMasterId r:id="rId70"/>
  </p:handoutMasterIdLst>
  <p:sldIdLst>
    <p:sldId id="2144446195" r:id="rId5"/>
    <p:sldId id="5050" r:id="rId6"/>
    <p:sldId id="2147474998" r:id="rId7"/>
    <p:sldId id="2147474329" r:id="rId8"/>
    <p:sldId id="2146846854" r:id="rId9"/>
    <p:sldId id="2146846855" r:id="rId10"/>
    <p:sldId id="5303" r:id="rId11"/>
    <p:sldId id="5300" r:id="rId12"/>
    <p:sldId id="2146846788" r:id="rId13"/>
    <p:sldId id="5541" r:id="rId14"/>
    <p:sldId id="2146846782" r:id="rId15"/>
    <p:sldId id="2146846759" r:id="rId16"/>
    <p:sldId id="2146846783" r:id="rId17"/>
    <p:sldId id="5270" r:id="rId18"/>
    <p:sldId id="2146846760" r:id="rId19"/>
    <p:sldId id="5272" r:id="rId20"/>
    <p:sldId id="2146846761" r:id="rId21"/>
    <p:sldId id="2146846791" r:id="rId22"/>
    <p:sldId id="2146846762" r:id="rId23"/>
    <p:sldId id="2147474379" r:id="rId24"/>
    <p:sldId id="2147474339" r:id="rId25"/>
    <p:sldId id="2146846800" r:id="rId26"/>
    <p:sldId id="2146846787" r:id="rId27"/>
    <p:sldId id="2146846766" r:id="rId28"/>
    <p:sldId id="2146846797" r:id="rId29"/>
    <p:sldId id="2146846767" r:id="rId30"/>
    <p:sldId id="2146846785" r:id="rId31"/>
    <p:sldId id="2146846768" r:id="rId32"/>
    <p:sldId id="2146846771" r:id="rId33"/>
    <p:sldId id="2146846772" r:id="rId34"/>
    <p:sldId id="2147474370" r:id="rId35"/>
    <p:sldId id="2146846773" r:id="rId36"/>
    <p:sldId id="2146846798" r:id="rId37"/>
    <p:sldId id="2146846757" r:id="rId38"/>
    <p:sldId id="2147474371" r:id="rId39"/>
    <p:sldId id="5284" r:id="rId40"/>
    <p:sldId id="2147474372" r:id="rId41"/>
    <p:sldId id="2147474375" r:id="rId42"/>
    <p:sldId id="2146846790" r:id="rId43"/>
    <p:sldId id="5285" r:id="rId44"/>
    <p:sldId id="2147474374" r:id="rId45"/>
    <p:sldId id="5286" r:id="rId46"/>
    <p:sldId id="2146846857" r:id="rId47"/>
    <p:sldId id="2146846774" r:id="rId48"/>
    <p:sldId id="2146846794" r:id="rId49"/>
    <p:sldId id="2146846775" r:id="rId50"/>
    <p:sldId id="2146846795" r:id="rId51"/>
    <p:sldId id="2146846777" r:id="rId52"/>
    <p:sldId id="2146846793" r:id="rId53"/>
    <p:sldId id="5290" r:id="rId54"/>
    <p:sldId id="2146846858" r:id="rId55"/>
    <p:sldId id="2147474990" r:id="rId56"/>
    <p:sldId id="2147474376" r:id="rId57"/>
    <p:sldId id="2146846778" r:id="rId58"/>
    <p:sldId id="2147474377" r:id="rId59"/>
    <p:sldId id="5191" r:id="rId60"/>
    <p:sldId id="2146846860" r:id="rId61"/>
    <p:sldId id="2147474373" r:id="rId62"/>
    <p:sldId id="2147474380" r:id="rId63"/>
    <p:sldId id="2147474991" r:id="rId64"/>
    <p:sldId id="2146846780" r:id="rId65"/>
    <p:sldId id="5299" r:id="rId66"/>
    <p:sldId id="2147474993" r:id="rId67"/>
    <p:sldId id="2147474989" r:id="rId6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8CE719-8B08-E34E-453D-5CB7FDA88621}" name="Luke Reaper" initials="LR" userId="S::Luke.Reaper@ipsos.com::f81dc27d-ac30-4b8e-aa0a-9a04337f3a26" providerId="AD"/>
  <p188:author id="{B492AB2F-F53B-4F56-EE2F-25F0212E1289}" name="Carole Carmody" initials="CC" userId="S::carole@banda.ie::9c4b25fc-ff0e-4ae5-b403-91809dc9cbdb" providerId="AD"/>
  <p188:author id="{B564563D-ACBA-AA54-E08F-81BEF4F7E429}" name="Brenda Waldron" initials="BW" userId="S::Brenda.Waldron@ipsos.com::9cde0f60-a571-4690-8906-1f6759d6810f" providerId="AD"/>
  <p188:author id="{2ED2FD55-E12B-BE52-77D9-339247B237BC}" name="Pooja Sankhe" initials="PS" userId="Pooja Sankhe" providerId="None"/>
  <p188:author id="{3C488A76-9733-9792-137F-81496D78C9AF}" name="Katie Kirkwood" initials="KK" userId="S::katie@banda.ie::1dddeba5-1529-4046-902d-2e2a3e1113df" providerId="AD"/>
  <p188:author id="{6DFF0893-3D01-E776-1455-6D042A6CDCA5}" name="Carole Carmody" initials="CC" userId="S::Carole.Carmody@ipsos.com::a38c21eb-5db6-43fa-8a73-78eeb652019c" providerId="AD"/>
  <p188:author id="{1A0565A9-EABF-D1B6-B9A1-98ADA89A4575}" name="Luke Reaper" initials="LR" userId="S::luke@banda.ie::0480d412-7907-4c01-8d5e-f40db3666505" providerId="AD"/>
  <p188:author id="{8152EFCC-20ED-680B-E3C7-DA62A087EEC2}" name="Katie Kirkwood" initials="KK" userId="S::Katie.Kirkwood@ipsos.com::b1c1f925-c7d2-4d02-aaaf-8bd994e01b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udia Lynch" initials="CL" lastIdx="3" clrIdx="0">
    <p:extLst>
      <p:ext uri="{19B8F6BF-5375-455C-9EA6-DF929625EA0E}">
        <p15:presenceInfo xmlns:p15="http://schemas.microsoft.com/office/powerpoint/2012/main" userId="Claudia Lyn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08F"/>
    <a:srgbClr val="84C0BF"/>
    <a:srgbClr val="168382"/>
    <a:srgbClr val="1DAFAD"/>
    <a:srgbClr val="FF8FBA"/>
    <a:srgbClr val="E50158"/>
    <a:srgbClr val="2BAB6E"/>
    <a:srgbClr val="51D395"/>
    <a:srgbClr val="A1E7C6"/>
    <a:srgbClr val="76DC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31D3C-5625-4BA6-BBD8-4C11F1811723}" v="98" dt="2024-09-06T14:15:19.023"/>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3.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5.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6.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0.xml"/><Relationship Id="rId1" Type="http://schemas.microsoft.com/office/2011/relationships/chartStyle" Target="style10.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2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1.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2.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3.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4.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3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18.xml"/><Relationship Id="rId1" Type="http://schemas.microsoft.com/office/2011/relationships/chartStyle" Target="style18.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38.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39.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19.xml"/><Relationship Id="rId1" Type="http://schemas.microsoft.com/office/2011/relationships/chartStyle" Target="style19.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20.xml"/><Relationship Id="rId1" Type="http://schemas.microsoft.com/office/2011/relationships/chartStyle" Target="style20.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40.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41.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42.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43.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1.xml"/><Relationship Id="rId1" Type="http://schemas.microsoft.com/office/2011/relationships/chartStyle" Target="style2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4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45.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46.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4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2.xml"/><Relationship Id="rId1" Type="http://schemas.microsoft.com/office/2011/relationships/chartStyle" Target="style2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Urban</c:v>
                </c:pt>
              </c:strCache>
            </c:strRef>
          </c:tx>
          <c:spPr>
            <a:solidFill>
              <a:schemeClr val="tx2"/>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Detract 1-6</c:v>
                </c:pt>
                <c:pt idx="2">
                  <c:v>Passives 7-8</c:v>
                </c:pt>
                <c:pt idx="3">
                  <c:v>Promote 9-10</c:v>
                </c:pt>
                <c:pt idx="4">
                  <c:v>ANY Agree</c:v>
                </c:pt>
                <c:pt idx="5">
                  <c:v>ANY Disagree</c:v>
                </c:pt>
                <c:pt idx="6">
                  <c:v>Column2</c:v>
                </c:pt>
              </c:strCache>
            </c:strRef>
          </c:cat>
          <c:val>
            <c:numRef>
              <c:f>Sheet1!$B$2:$H$2</c:f>
              <c:numCache>
                <c:formatCode>0</c:formatCode>
                <c:ptCount val="7"/>
                <c:pt idx="0">
                  <c:v>67</c:v>
                </c:pt>
                <c:pt idx="1">
                  <c:v>74</c:v>
                </c:pt>
                <c:pt idx="2">
                  <c:v>65</c:v>
                </c:pt>
                <c:pt idx="3">
                  <c:v>65</c:v>
                </c:pt>
                <c:pt idx="4">
                  <c:v>61</c:v>
                </c:pt>
                <c:pt idx="5">
                  <c:v>79</c:v>
                </c:pt>
                <c:pt idx="6" formatCode="General">
                  <c:v>57</c:v>
                </c:pt>
              </c:numCache>
            </c:numRef>
          </c:val>
          <c:extLst>
            <c:ext xmlns:c16="http://schemas.microsoft.com/office/drawing/2014/chart" uri="{C3380CC4-5D6E-409C-BE32-E72D297353CC}">
              <c16:uniqueId val="{00000000-7B35-4C1B-BDF2-7E2580DDE27D}"/>
            </c:ext>
          </c:extLst>
        </c:ser>
        <c:ser>
          <c:idx val="0"/>
          <c:order val="1"/>
          <c:tx>
            <c:strRef>
              <c:f>Sheet1!$A$3</c:f>
              <c:strCache>
                <c:ptCount val="1"/>
                <c:pt idx="0">
                  <c:v>Rural</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Detract 1-6</c:v>
                </c:pt>
                <c:pt idx="2">
                  <c:v>Passives 7-8</c:v>
                </c:pt>
                <c:pt idx="3">
                  <c:v>Promote 9-10</c:v>
                </c:pt>
                <c:pt idx="4">
                  <c:v>ANY Agree</c:v>
                </c:pt>
                <c:pt idx="5">
                  <c:v>ANY Disagree</c:v>
                </c:pt>
                <c:pt idx="6">
                  <c:v>Column2</c:v>
                </c:pt>
              </c:strCache>
            </c:strRef>
          </c:cat>
          <c:val>
            <c:numRef>
              <c:f>Sheet1!$B$3:$H$3</c:f>
              <c:numCache>
                <c:formatCode>0</c:formatCode>
                <c:ptCount val="7"/>
                <c:pt idx="0">
                  <c:v>33</c:v>
                </c:pt>
                <c:pt idx="1">
                  <c:v>26</c:v>
                </c:pt>
                <c:pt idx="2">
                  <c:v>35</c:v>
                </c:pt>
                <c:pt idx="3">
                  <c:v>35</c:v>
                </c:pt>
                <c:pt idx="4">
                  <c:v>39</c:v>
                </c:pt>
                <c:pt idx="5">
                  <c:v>21</c:v>
                </c:pt>
                <c:pt idx="6">
                  <c:v>43</c:v>
                </c:pt>
              </c:numCache>
            </c:numRef>
          </c:val>
          <c:extLst>
            <c:ext xmlns:c16="http://schemas.microsoft.com/office/drawing/2014/chart" uri="{C3380CC4-5D6E-409C-BE32-E72D297353CC}">
              <c16:uniqueId val="{00000001-7B35-4C1B-BDF2-7E2580DDE27D}"/>
            </c:ext>
          </c:extLst>
        </c:ser>
        <c:dLbls>
          <c:showLegendKey val="0"/>
          <c:showVal val="0"/>
          <c:showCatName val="0"/>
          <c:showSerName val="0"/>
          <c:showPercent val="0"/>
          <c:showBubbleSize val="0"/>
        </c:dLbls>
        <c:gapWidth val="50"/>
        <c:overlap val="100"/>
        <c:axId val="226027008"/>
        <c:axId val="226028544"/>
      </c:barChart>
      <c:catAx>
        <c:axId val="226027008"/>
        <c:scaling>
          <c:orientation val="minMax"/>
        </c:scaling>
        <c:delete val="1"/>
        <c:axPos val="t"/>
        <c:numFmt formatCode="General" sourceLinked="0"/>
        <c:majorTickMark val="out"/>
        <c:minorTickMark val="none"/>
        <c:tickLblPos val="nextTo"/>
        <c:crossAx val="226028544"/>
        <c:crosses val="autoZero"/>
        <c:auto val="1"/>
        <c:lblAlgn val="ctr"/>
        <c:lblOffset val="100"/>
        <c:noMultiLvlLbl val="0"/>
      </c:catAx>
      <c:valAx>
        <c:axId val="226028544"/>
        <c:scaling>
          <c:orientation val="maxMin"/>
        </c:scaling>
        <c:delete val="1"/>
        <c:axPos val="l"/>
        <c:numFmt formatCode="0%" sourceLinked="1"/>
        <c:majorTickMark val="out"/>
        <c:minorTickMark val="none"/>
        <c:tickLblPos val="nextTo"/>
        <c:crossAx val="22602700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200" b="1">
          <a:solidFill>
            <a:schemeClr val="bg1"/>
          </a:solidFill>
          <a:latin typeface="Barlow" panose="00000500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676907702524108"/>
          <c:y val="0.15711790848085422"/>
          <c:w val="0.45591964414814318"/>
          <c:h val="0.81161585158039062"/>
        </c:manualLayout>
      </c:layout>
      <c:barChart>
        <c:barDir val="bar"/>
        <c:grouping val="stacked"/>
        <c:varyColors val="0"/>
        <c:ser>
          <c:idx val="0"/>
          <c:order val="0"/>
          <c:tx>
            <c:strRef>
              <c:f>Sheet1!$B$1</c:f>
              <c:strCache>
                <c:ptCount val="1"/>
                <c:pt idx="0">
                  <c:v>Most</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Immigration, migration, refugees</c:v>
                </c:pt>
                <c:pt idx="1">
                  <c:v>War, conflict, terrorism</c:v>
                </c:pt>
                <c:pt idx="2">
                  <c:v>Economic crises, job security, wages</c:v>
                </c:pt>
                <c:pt idx="3">
                  <c:v>Climate change, the environment, biodiversity, pollution</c:v>
                </c:pt>
                <c:pt idx="4">
                  <c:v>Inequality between the rich and the poor</c:v>
                </c:pt>
                <c:pt idx="5">
                  <c:v>Education, healthcare, clean water and hunger in developing countries</c:v>
                </c:pt>
                <c:pt idx="6">
                  <c:v>Populism, nationalism, political extremism</c:v>
                </c:pt>
                <c:pt idx="7">
                  <c:v>Fake news, corruption of information</c:v>
                </c:pt>
                <c:pt idx="8">
                  <c:v>Global diseases and pandemics</c:v>
                </c:pt>
                <c:pt idx="9">
                  <c:v>Technology, automation, artificial intelligence</c:v>
                </c:pt>
              </c:strCache>
            </c:strRef>
          </c:cat>
          <c:val>
            <c:numRef>
              <c:f>Sheet1!$B$2:$B$11</c:f>
              <c:numCache>
                <c:formatCode>0</c:formatCode>
                <c:ptCount val="10"/>
                <c:pt idx="0">
                  <c:v>23</c:v>
                </c:pt>
                <c:pt idx="1">
                  <c:v>12</c:v>
                </c:pt>
                <c:pt idx="2">
                  <c:v>13</c:v>
                </c:pt>
                <c:pt idx="3">
                  <c:v>12</c:v>
                </c:pt>
                <c:pt idx="4">
                  <c:v>11</c:v>
                </c:pt>
                <c:pt idx="5">
                  <c:v>7</c:v>
                </c:pt>
                <c:pt idx="6">
                  <c:v>10</c:v>
                </c:pt>
                <c:pt idx="7">
                  <c:v>7</c:v>
                </c:pt>
                <c:pt idx="8">
                  <c:v>4</c:v>
                </c:pt>
                <c:pt idx="9">
                  <c:v>2</c:v>
                </c:pt>
              </c:numCache>
            </c:numRef>
          </c:val>
          <c:extLst>
            <c:ext xmlns:c16="http://schemas.microsoft.com/office/drawing/2014/chart" uri="{C3380CC4-5D6E-409C-BE32-E72D297353CC}">
              <c16:uniqueId val="{00000000-EF39-4791-9365-50A4A2723BD5}"/>
            </c:ext>
          </c:extLst>
        </c:ser>
        <c:ser>
          <c:idx val="1"/>
          <c:order val="1"/>
          <c:tx>
            <c:strRef>
              <c:f>Sheet1!$C$1</c:f>
              <c:strCache>
                <c:ptCount val="1"/>
                <c:pt idx="0">
                  <c:v>2nd</c:v>
                </c:pt>
              </c:strCache>
            </c:strRef>
          </c:tx>
          <c:spPr>
            <a:solidFill>
              <a:schemeClr val="accent6">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Immigration, migration, refugees</c:v>
                </c:pt>
                <c:pt idx="1">
                  <c:v>War, conflict, terrorism</c:v>
                </c:pt>
                <c:pt idx="2">
                  <c:v>Economic crises, job security, wages</c:v>
                </c:pt>
                <c:pt idx="3">
                  <c:v>Climate change, the environment, biodiversity, pollution</c:v>
                </c:pt>
                <c:pt idx="4">
                  <c:v>Inequality between the rich and the poor</c:v>
                </c:pt>
                <c:pt idx="5">
                  <c:v>Education, healthcare, clean water and hunger in developing countries</c:v>
                </c:pt>
                <c:pt idx="6">
                  <c:v>Populism, nationalism, political extremism</c:v>
                </c:pt>
                <c:pt idx="7">
                  <c:v>Fake news, corruption of information</c:v>
                </c:pt>
                <c:pt idx="8">
                  <c:v>Global diseases and pandemics</c:v>
                </c:pt>
                <c:pt idx="9">
                  <c:v>Technology, automation, artificial intelligence</c:v>
                </c:pt>
              </c:strCache>
            </c:strRef>
          </c:cat>
          <c:val>
            <c:numRef>
              <c:f>Sheet1!$C$2:$C$11</c:f>
              <c:numCache>
                <c:formatCode>0</c:formatCode>
                <c:ptCount val="10"/>
                <c:pt idx="0">
                  <c:v>13</c:v>
                </c:pt>
                <c:pt idx="1">
                  <c:v>16</c:v>
                </c:pt>
                <c:pt idx="2">
                  <c:v>13</c:v>
                </c:pt>
                <c:pt idx="3">
                  <c:v>13</c:v>
                </c:pt>
                <c:pt idx="4">
                  <c:v>12</c:v>
                </c:pt>
                <c:pt idx="5">
                  <c:v>10</c:v>
                </c:pt>
                <c:pt idx="6">
                  <c:v>8</c:v>
                </c:pt>
                <c:pt idx="7">
                  <c:v>8</c:v>
                </c:pt>
                <c:pt idx="8">
                  <c:v>4</c:v>
                </c:pt>
                <c:pt idx="9">
                  <c:v>3</c:v>
                </c:pt>
              </c:numCache>
            </c:numRef>
          </c:val>
          <c:extLst>
            <c:ext xmlns:c16="http://schemas.microsoft.com/office/drawing/2014/chart" uri="{C3380CC4-5D6E-409C-BE32-E72D297353CC}">
              <c16:uniqueId val="{00000001-EF39-4791-9365-50A4A2723BD5}"/>
            </c:ext>
          </c:extLst>
        </c:ser>
        <c:ser>
          <c:idx val="2"/>
          <c:order val="2"/>
          <c:tx>
            <c:strRef>
              <c:f>Sheet1!$D$1</c:f>
              <c:strCache>
                <c:ptCount val="1"/>
                <c:pt idx="0">
                  <c:v>3rd</c:v>
                </c:pt>
              </c:strCache>
            </c:strRef>
          </c:tx>
          <c:spPr>
            <a:solidFill>
              <a:schemeClr val="accent4">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Immigration, migration, refugees</c:v>
                </c:pt>
                <c:pt idx="1">
                  <c:v>War, conflict, terrorism</c:v>
                </c:pt>
                <c:pt idx="2">
                  <c:v>Economic crises, job security, wages</c:v>
                </c:pt>
                <c:pt idx="3">
                  <c:v>Climate change, the environment, biodiversity, pollution</c:v>
                </c:pt>
                <c:pt idx="4">
                  <c:v>Inequality between the rich and the poor</c:v>
                </c:pt>
                <c:pt idx="5">
                  <c:v>Education, healthcare, clean water and hunger in developing countries</c:v>
                </c:pt>
                <c:pt idx="6">
                  <c:v>Populism, nationalism, political extremism</c:v>
                </c:pt>
                <c:pt idx="7">
                  <c:v>Fake news, corruption of information</c:v>
                </c:pt>
                <c:pt idx="8">
                  <c:v>Global diseases and pandemics</c:v>
                </c:pt>
                <c:pt idx="9">
                  <c:v>Technology, automation, artificial intelligence</c:v>
                </c:pt>
              </c:strCache>
            </c:strRef>
          </c:cat>
          <c:val>
            <c:numRef>
              <c:f>Sheet1!$D$2:$D$11</c:f>
              <c:numCache>
                <c:formatCode>0</c:formatCode>
                <c:ptCount val="10"/>
                <c:pt idx="0">
                  <c:v>9</c:v>
                </c:pt>
                <c:pt idx="1">
                  <c:v>14</c:v>
                </c:pt>
                <c:pt idx="2">
                  <c:v>14</c:v>
                </c:pt>
                <c:pt idx="3">
                  <c:v>11</c:v>
                </c:pt>
                <c:pt idx="4">
                  <c:v>9</c:v>
                </c:pt>
                <c:pt idx="5">
                  <c:v>12</c:v>
                </c:pt>
                <c:pt idx="6">
                  <c:v>9</c:v>
                </c:pt>
                <c:pt idx="7">
                  <c:v>10</c:v>
                </c:pt>
                <c:pt idx="8">
                  <c:v>6</c:v>
                </c:pt>
                <c:pt idx="9">
                  <c:v>5</c:v>
                </c:pt>
              </c:numCache>
            </c:numRef>
          </c:val>
          <c:extLst>
            <c:ext xmlns:c16="http://schemas.microsoft.com/office/drawing/2014/chart" uri="{C3380CC4-5D6E-409C-BE32-E72D297353CC}">
              <c16:uniqueId val="{00000002-EF39-4791-9365-50A4A2723BD5}"/>
            </c:ext>
          </c:extLst>
        </c:ser>
        <c:ser>
          <c:idx val="3"/>
          <c:order val="3"/>
          <c:tx>
            <c:strRef>
              <c:f>Sheet1!$E$1</c:f>
              <c:strCache>
                <c:ptCount val="1"/>
              </c:strCache>
            </c:strRef>
          </c:tx>
          <c:spPr>
            <a:no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97"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Immigration, migration, refugees</c:v>
                </c:pt>
                <c:pt idx="1">
                  <c:v>War, conflict, terrorism</c:v>
                </c:pt>
                <c:pt idx="2">
                  <c:v>Economic crises, job security, wages</c:v>
                </c:pt>
                <c:pt idx="3">
                  <c:v>Climate change, the environment, biodiversity, pollution</c:v>
                </c:pt>
                <c:pt idx="4">
                  <c:v>Inequality between the rich and the poor</c:v>
                </c:pt>
                <c:pt idx="5">
                  <c:v>Education, healthcare, clean water and hunger in developing countries</c:v>
                </c:pt>
                <c:pt idx="6">
                  <c:v>Populism, nationalism, political extremism</c:v>
                </c:pt>
                <c:pt idx="7">
                  <c:v>Fake news, corruption of information</c:v>
                </c:pt>
                <c:pt idx="8">
                  <c:v>Global diseases and pandemics</c:v>
                </c:pt>
                <c:pt idx="9">
                  <c:v>Technology, automation, artificial intelligence</c:v>
                </c:pt>
              </c:strCache>
            </c:strRef>
          </c:cat>
          <c:val>
            <c:numRef>
              <c:f>Sheet1!$E$2:$E$11</c:f>
              <c:numCache>
                <c:formatCode>0</c:formatCode>
                <c:ptCount val="10"/>
                <c:pt idx="0">
                  <c:v>46</c:v>
                </c:pt>
                <c:pt idx="1">
                  <c:v>41</c:v>
                </c:pt>
                <c:pt idx="2">
                  <c:v>40</c:v>
                </c:pt>
                <c:pt idx="3">
                  <c:v>36</c:v>
                </c:pt>
                <c:pt idx="4">
                  <c:v>32</c:v>
                </c:pt>
                <c:pt idx="5">
                  <c:v>29</c:v>
                </c:pt>
                <c:pt idx="6">
                  <c:v>26</c:v>
                </c:pt>
                <c:pt idx="7">
                  <c:v>25</c:v>
                </c:pt>
                <c:pt idx="8">
                  <c:v>14</c:v>
                </c:pt>
                <c:pt idx="9">
                  <c:v>10</c:v>
                </c:pt>
              </c:numCache>
            </c:numRef>
          </c:val>
          <c:extLst>
            <c:ext xmlns:c16="http://schemas.microsoft.com/office/drawing/2014/chart" uri="{C3380CC4-5D6E-409C-BE32-E72D297353CC}">
              <c16:uniqueId val="{00000003-EF39-4791-9365-50A4A2723BD5}"/>
            </c:ext>
          </c:extLst>
        </c:ser>
        <c:dLbls>
          <c:showLegendKey val="0"/>
          <c:showVal val="0"/>
          <c:showCatName val="0"/>
          <c:showSerName val="0"/>
          <c:showPercent val="0"/>
          <c:showBubbleSize val="0"/>
        </c:dLbls>
        <c:gapWidth val="150"/>
        <c:overlap val="100"/>
        <c:axId val="430866840"/>
        <c:axId val="430867232"/>
      </c:barChart>
      <c:catAx>
        <c:axId val="43086684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crossAx val="430867232"/>
        <c:crosses val="autoZero"/>
        <c:auto val="1"/>
        <c:lblAlgn val="ctr"/>
        <c:lblOffset val="100"/>
        <c:noMultiLvlLbl val="0"/>
      </c:catAx>
      <c:valAx>
        <c:axId val="430867232"/>
        <c:scaling>
          <c:orientation val="minMax"/>
        </c:scaling>
        <c:delete val="1"/>
        <c:axPos val="t"/>
        <c:numFmt formatCode="0" sourceLinked="1"/>
        <c:majorTickMark val="none"/>
        <c:minorTickMark val="none"/>
        <c:tickLblPos val="nextTo"/>
        <c:crossAx val="43086684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05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05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05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Entry>
      <c:layout>
        <c:manualLayout>
          <c:xMode val="edge"/>
          <c:yMode val="edge"/>
          <c:x val="0.38176424425790867"/>
          <c:y val="0.12019645166424699"/>
          <c:w val="0.19696941723194894"/>
          <c:h val="4.8268242252002894E-2"/>
        </c:manualLayout>
      </c:layout>
      <c:overlay val="0"/>
      <c:spPr>
        <a:noFill/>
        <a:ln>
          <a:noFill/>
        </a:ln>
        <a:effectLst/>
      </c:spPr>
      <c:txPr>
        <a:bodyPr rot="0" spcFirstLastPara="1" vertOverflow="ellipsis" vert="horz" wrap="square" anchor="ctr" anchorCtr="1"/>
        <a:lstStyle/>
        <a:p>
          <a:pPr>
            <a:defRPr sz="105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rgbClr val="00000C"/>
          </a:solidFill>
          <a:latin typeface="Barlow" panose="00000500000000000000" pitchFamily="2"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1st</c:v>
                </c:pt>
              </c:strCache>
            </c:strRef>
          </c:tx>
          <c:spPr>
            <a:solidFill>
              <a:srgbClr val="1DAFAD">
                <a:lumMod val="75000"/>
              </a:srgbClr>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arlow"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 a citizen of the country I most closely identify with </c:v>
                </c:pt>
                <c:pt idx="1">
                  <c:v>As a citizen  of my local community</c:v>
                </c:pt>
                <c:pt idx="2">
                  <c:v>As a European citizen</c:v>
                </c:pt>
                <c:pt idx="3">
                  <c:v>As a global citizen </c:v>
                </c:pt>
              </c:strCache>
            </c:strRef>
          </c:cat>
          <c:val>
            <c:numRef>
              <c:f>Sheet1!$B$2:$B$5</c:f>
              <c:numCache>
                <c:formatCode>0</c:formatCode>
                <c:ptCount val="4"/>
                <c:pt idx="0">
                  <c:v>45</c:v>
                </c:pt>
                <c:pt idx="1">
                  <c:v>25</c:v>
                </c:pt>
                <c:pt idx="2">
                  <c:v>19</c:v>
                </c:pt>
                <c:pt idx="3">
                  <c:v>11</c:v>
                </c:pt>
              </c:numCache>
            </c:numRef>
          </c:val>
          <c:extLst>
            <c:ext xmlns:c16="http://schemas.microsoft.com/office/drawing/2014/chart" uri="{C3380CC4-5D6E-409C-BE32-E72D297353CC}">
              <c16:uniqueId val="{00000000-8843-4E92-BEA7-4AD3BD113185}"/>
            </c:ext>
          </c:extLst>
        </c:ser>
        <c:ser>
          <c:idx val="1"/>
          <c:order val="1"/>
          <c:tx>
            <c:strRef>
              <c:f>Sheet1!$C$1</c:f>
              <c:strCache>
                <c:ptCount val="1"/>
                <c:pt idx="0">
                  <c:v>2nd </c:v>
                </c:pt>
              </c:strCache>
            </c:strRef>
          </c:tx>
          <c:spPr>
            <a:solidFill>
              <a:srgbClr val="1DAFAD"/>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arlow"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 a citizen of the country I most closely identify with </c:v>
                </c:pt>
                <c:pt idx="1">
                  <c:v>As a citizen  of my local community</c:v>
                </c:pt>
                <c:pt idx="2">
                  <c:v>As a European citizen</c:v>
                </c:pt>
                <c:pt idx="3">
                  <c:v>As a global citizen </c:v>
                </c:pt>
              </c:strCache>
            </c:strRef>
          </c:cat>
          <c:val>
            <c:numRef>
              <c:f>Sheet1!$C$2:$C$5</c:f>
              <c:numCache>
                <c:formatCode>0</c:formatCode>
                <c:ptCount val="4"/>
                <c:pt idx="0">
                  <c:v>33</c:v>
                </c:pt>
                <c:pt idx="1">
                  <c:v>39</c:v>
                </c:pt>
                <c:pt idx="2">
                  <c:v>19</c:v>
                </c:pt>
                <c:pt idx="3">
                  <c:v>9</c:v>
                </c:pt>
              </c:numCache>
            </c:numRef>
          </c:val>
          <c:extLst>
            <c:ext xmlns:c16="http://schemas.microsoft.com/office/drawing/2014/chart" uri="{C3380CC4-5D6E-409C-BE32-E72D297353CC}">
              <c16:uniqueId val="{00000001-8843-4E92-BEA7-4AD3BD113185}"/>
            </c:ext>
          </c:extLst>
        </c:ser>
        <c:ser>
          <c:idx val="2"/>
          <c:order val="2"/>
          <c:tx>
            <c:strRef>
              <c:f>Sheet1!$D$1</c:f>
              <c:strCache>
                <c:ptCount val="1"/>
                <c:pt idx="0">
                  <c:v>3rd</c:v>
                </c:pt>
              </c:strCache>
            </c:strRef>
          </c:tx>
          <c:spPr>
            <a:solidFill>
              <a:srgbClr val="6699FF"/>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arlow"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 a citizen of the country I most closely identify with </c:v>
                </c:pt>
                <c:pt idx="1">
                  <c:v>As a citizen  of my local community</c:v>
                </c:pt>
                <c:pt idx="2">
                  <c:v>As a European citizen</c:v>
                </c:pt>
                <c:pt idx="3">
                  <c:v>As a global citizen </c:v>
                </c:pt>
              </c:strCache>
            </c:strRef>
          </c:cat>
          <c:val>
            <c:numRef>
              <c:f>Sheet1!$D$2:$D$5</c:f>
              <c:numCache>
                <c:formatCode>0</c:formatCode>
                <c:ptCount val="4"/>
                <c:pt idx="0">
                  <c:v>14</c:v>
                </c:pt>
                <c:pt idx="1">
                  <c:v>21</c:v>
                </c:pt>
                <c:pt idx="2">
                  <c:v>49</c:v>
                </c:pt>
                <c:pt idx="3">
                  <c:v>15</c:v>
                </c:pt>
              </c:numCache>
            </c:numRef>
          </c:val>
          <c:extLst>
            <c:ext xmlns:c16="http://schemas.microsoft.com/office/drawing/2014/chart" uri="{C3380CC4-5D6E-409C-BE32-E72D297353CC}">
              <c16:uniqueId val="{00000002-8843-4E92-BEA7-4AD3BD113185}"/>
            </c:ext>
          </c:extLst>
        </c:ser>
        <c:ser>
          <c:idx val="3"/>
          <c:order val="3"/>
          <c:tx>
            <c:strRef>
              <c:f>Sheet1!$E$1</c:f>
              <c:strCache>
                <c:ptCount val="1"/>
                <c:pt idx="0">
                  <c:v>4th </c:v>
                </c:pt>
              </c:strCache>
            </c:strRef>
          </c:tx>
          <c:spPr>
            <a:solidFill>
              <a:srgbClr val="F5AEB6"/>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arlow"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 a citizen of the country I most closely identify with </c:v>
                </c:pt>
                <c:pt idx="1">
                  <c:v>As a citizen  of my local community</c:v>
                </c:pt>
                <c:pt idx="2">
                  <c:v>As a European citizen</c:v>
                </c:pt>
                <c:pt idx="3">
                  <c:v>As a global citizen </c:v>
                </c:pt>
              </c:strCache>
            </c:strRef>
          </c:cat>
          <c:val>
            <c:numRef>
              <c:f>Sheet1!$E$2:$E$5</c:f>
              <c:numCache>
                <c:formatCode>0</c:formatCode>
                <c:ptCount val="4"/>
                <c:pt idx="0">
                  <c:v>8</c:v>
                </c:pt>
                <c:pt idx="1">
                  <c:v>14</c:v>
                </c:pt>
                <c:pt idx="2">
                  <c:v>12</c:v>
                </c:pt>
                <c:pt idx="3">
                  <c:v>65</c:v>
                </c:pt>
              </c:numCache>
            </c:numRef>
          </c:val>
          <c:extLst>
            <c:ext xmlns:c16="http://schemas.microsoft.com/office/drawing/2014/chart" uri="{C3380CC4-5D6E-409C-BE32-E72D297353CC}">
              <c16:uniqueId val="{00000003-8843-4E92-BEA7-4AD3BD113185}"/>
            </c:ext>
          </c:extLst>
        </c:ser>
        <c:dLbls>
          <c:showLegendKey val="0"/>
          <c:showVal val="0"/>
          <c:showCatName val="0"/>
          <c:showSerName val="0"/>
          <c:showPercent val="0"/>
          <c:showBubbleSize val="0"/>
        </c:dLbls>
        <c:gapWidth val="150"/>
        <c:overlap val="100"/>
        <c:axId val="1342353711"/>
        <c:axId val="581895328"/>
      </c:barChart>
      <c:catAx>
        <c:axId val="134235371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arlow" panose="00000500000000000000" pitchFamily="2" charset="0"/>
                <a:ea typeface="+mn-ea"/>
                <a:cs typeface="+mn-cs"/>
              </a:defRPr>
            </a:pPr>
            <a:endParaRPr lang="en-US"/>
          </a:p>
        </c:txPr>
        <c:crossAx val="581895328"/>
        <c:crosses val="autoZero"/>
        <c:auto val="1"/>
        <c:lblAlgn val="ctr"/>
        <c:lblOffset val="100"/>
        <c:noMultiLvlLbl val="0"/>
      </c:catAx>
      <c:valAx>
        <c:axId val="581895328"/>
        <c:scaling>
          <c:orientation val="minMax"/>
        </c:scaling>
        <c:delete val="1"/>
        <c:axPos val="t"/>
        <c:numFmt formatCode="0%" sourceLinked="1"/>
        <c:majorTickMark val="none"/>
        <c:minorTickMark val="none"/>
        <c:tickLblPos val="nextTo"/>
        <c:crossAx val="1342353711"/>
        <c:crosses val="autoZero"/>
        <c:crossBetween val="between"/>
      </c:valAx>
      <c:spPr>
        <a:noFill/>
        <a:ln>
          <a:noFill/>
        </a:ln>
        <a:effectLst/>
      </c:spPr>
    </c:plotArea>
    <c:legend>
      <c:legendPos val="t"/>
      <c:layout>
        <c:manualLayout>
          <c:xMode val="edge"/>
          <c:yMode val="edge"/>
          <c:x val="0.57062254094218268"/>
          <c:y val="8.316495476851235E-2"/>
          <c:w val="0.24253913860300017"/>
          <c:h val="4.96785652325591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arlow"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rlow" panose="00000500000000000000" pitchFamily="2"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Cache>
                <c:formatCode>0</c:formatCode>
                <c:ptCount val="1"/>
                <c:pt idx="0">
                  <c:v>57</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Sheet1!$B$3:$B$3</c:f>
              <c:numCache>
                <c:formatCode>0</c:formatCode>
                <c:ptCount val="1"/>
                <c:pt idx="0">
                  <c:v>29</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Sheet1!$B$4:$B$4</c:f>
              <c:numCache>
                <c:formatCode>0</c:formatCode>
                <c:ptCount val="1"/>
                <c:pt idx="0">
                  <c:v>8</c:v>
                </c:pt>
              </c:numCache>
            </c:numRef>
          </c:val>
          <c:extLst>
            <c:ext xmlns:c16="http://schemas.microsoft.com/office/drawing/2014/chart" uri="{C3380CC4-5D6E-409C-BE32-E72D297353CC}">
              <c16:uniqueId val="{00000004-CFE9-419A-9341-7CC0D6C2DD40}"/>
            </c:ext>
          </c:extLst>
        </c:ser>
        <c:ser>
          <c:idx val="3"/>
          <c:order val="3"/>
          <c:spPr>
            <a:solidFill>
              <a:srgbClr val="E50158"/>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Sheet1!$B$5:$B$5</c:f>
              <c:numCache>
                <c:formatCode>0</c:formatCode>
                <c:ptCount val="1"/>
                <c:pt idx="0">
                  <c:v>2</c:v>
                </c:pt>
              </c:numCache>
            </c:numRef>
          </c:val>
          <c:extLst>
            <c:ext xmlns:c16="http://schemas.microsoft.com/office/drawing/2014/chart" uri="{C3380CC4-5D6E-409C-BE32-E72D297353CC}">
              <c16:uniqueId val="{00000006-CFE9-419A-9341-7CC0D6C2DD40}"/>
            </c:ext>
          </c:extLst>
        </c:ser>
        <c:ser>
          <c:idx val="4"/>
          <c:order val="4"/>
          <c:spPr>
            <a:solidFill>
              <a:srgbClr val="FFFFFF">
                <a:lumMod val="50000"/>
              </a:srgbClr>
            </a:solidFill>
            <a:ln>
              <a:solidFill>
                <a:schemeClr val="bg1"/>
              </a:solidFill>
            </a:ln>
          </c:spPr>
          <c:invertIfNegative val="0"/>
          <c:dLbls>
            <c:dLbl>
              <c:idx val="0"/>
              <c:layout>
                <c:manualLayout>
                  <c:x val="0.21253018324148537"/>
                  <c:y val="-6.7860196665241552E-3"/>
                </c:manualLayout>
              </c:layout>
              <c:showLegendKey val="0"/>
              <c:showVal val="1"/>
              <c:showCatName val="0"/>
              <c:showSerName val="0"/>
              <c:showPercent val="0"/>
              <c:showBubbleSize val="0"/>
              <c:extLst>
                <c:ext xmlns:c15="http://schemas.microsoft.com/office/drawing/2012/chart" uri="{CE6537A1-D6FC-4f65-9D91-7224C49458BB}">
                  <c15:layout>
                    <c:manualLayout>
                      <c:w val="0.25159739937296749"/>
                      <c:h val="0.124237654980761"/>
                    </c:manualLayout>
                  </c15:layout>
                </c:ext>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Sheet1!$B$6:$B$6</c:f>
              <c:numCache>
                <c:formatCode>0</c:formatCode>
                <c:ptCount val="1"/>
                <c:pt idx="0">
                  <c:v>4</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Cache>
                <c:formatCode>0</c:formatCode>
                <c:ptCount val="1"/>
                <c:pt idx="0">
                  <c:v>60</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Sheet1!$B$3:$B$3</c:f>
              <c:numCache>
                <c:formatCode>0</c:formatCode>
                <c:ptCount val="1"/>
                <c:pt idx="0">
                  <c:v>27</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Sheet1!$B$4:$B$4</c:f>
              <c:numCache>
                <c:formatCode>0</c:formatCode>
                <c:ptCount val="1"/>
                <c:pt idx="0">
                  <c:v>8</c:v>
                </c:pt>
              </c:numCache>
            </c:numRef>
          </c:val>
          <c:extLst>
            <c:ext xmlns:c16="http://schemas.microsoft.com/office/drawing/2014/chart" uri="{C3380CC4-5D6E-409C-BE32-E72D297353CC}">
              <c16:uniqueId val="{00000004-CFE9-419A-9341-7CC0D6C2DD40}"/>
            </c:ext>
          </c:extLst>
        </c:ser>
        <c:ser>
          <c:idx val="3"/>
          <c:order val="3"/>
          <c:spPr>
            <a:solidFill>
              <a:srgbClr val="E50158"/>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Sheet1!$B$5:$B$5</c:f>
              <c:numCache>
                <c:formatCode>0</c:formatCode>
                <c:ptCount val="1"/>
                <c:pt idx="0">
                  <c:v>2</c:v>
                </c:pt>
              </c:numCache>
            </c:numRef>
          </c:val>
          <c:extLst>
            <c:ext xmlns:c16="http://schemas.microsoft.com/office/drawing/2014/chart" uri="{C3380CC4-5D6E-409C-BE32-E72D297353CC}">
              <c16:uniqueId val="{00000006-CFE9-419A-9341-7CC0D6C2DD40}"/>
            </c:ext>
          </c:extLst>
        </c:ser>
        <c:ser>
          <c:idx val="4"/>
          <c:order val="4"/>
          <c:spPr>
            <a:solidFill>
              <a:srgbClr val="FFFFFF">
                <a:lumMod val="50000"/>
              </a:srgbClr>
            </a:solidFill>
            <a:ln>
              <a:solidFill>
                <a:schemeClr val="bg1"/>
              </a:solidFill>
            </a:ln>
          </c:spPr>
          <c:invertIfNegative val="0"/>
          <c:dLbls>
            <c:dLbl>
              <c:idx val="0"/>
              <c:layout>
                <c:manualLayout>
                  <c:x val="0.21253018324148537"/>
                  <c:y val="-6.7860196665241552E-3"/>
                </c:manualLayout>
              </c:layout>
              <c:showLegendKey val="0"/>
              <c:showVal val="1"/>
              <c:showCatName val="0"/>
              <c:showSerName val="0"/>
              <c:showPercent val="0"/>
              <c:showBubbleSize val="0"/>
              <c:extLst>
                <c:ext xmlns:c15="http://schemas.microsoft.com/office/drawing/2012/chart" uri="{CE6537A1-D6FC-4f65-9D91-7224C49458BB}">
                  <c15:layout>
                    <c:manualLayout>
                      <c:w val="0.25159739937296749"/>
                      <c:h val="0.124237654980761"/>
                    </c:manualLayout>
                  </c15:layout>
                </c:ext>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Sheet1!$B$6:$B$6</c:f>
              <c:numCache>
                <c:formatCode>0</c:formatCode>
                <c:ptCount val="1"/>
                <c:pt idx="0">
                  <c:v>3</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Cache>
                <c:formatCode>0</c:formatCode>
                <c:ptCount val="1"/>
                <c:pt idx="0">
                  <c:v>60</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Sheet1!$B$3:$B$3</c:f>
              <c:numCache>
                <c:formatCode>0</c:formatCode>
                <c:ptCount val="1"/>
                <c:pt idx="0">
                  <c:v>28</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Sheet1!$B$4:$B$4</c:f>
              <c:numCache>
                <c:formatCode>0</c:formatCode>
                <c:ptCount val="1"/>
                <c:pt idx="0">
                  <c:v>7</c:v>
                </c:pt>
              </c:numCache>
            </c:numRef>
          </c:val>
          <c:extLst>
            <c:ext xmlns:c16="http://schemas.microsoft.com/office/drawing/2014/chart" uri="{C3380CC4-5D6E-409C-BE32-E72D297353CC}">
              <c16:uniqueId val="{00000004-CFE9-419A-9341-7CC0D6C2DD40}"/>
            </c:ext>
          </c:extLst>
        </c:ser>
        <c:ser>
          <c:idx val="3"/>
          <c:order val="3"/>
          <c:spPr>
            <a:solidFill>
              <a:srgbClr val="E50158"/>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Sheet1!$B$5:$B$5</c:f>
              <c:numCache>
                <c:formatCode>0</c:formatCode>
                <c:ptCount val="1"/>
                <c:pt idx="0">
                  <c:v>1</c:v>
                </c:pt>
              </c:numCache>
            </c:numRef>
          </c:val>
          <c:extLst>
            <c:ext xmlns:c16="http://schemas.microsoft.com/office/drawing/2014/chart" uri="{C3380CC4-5D6E-409C-BE32-E72D297353CC}">
              <c16:uniqueId val="{00000006-CFE9-419A-9341-7CC0D6C2DD40}"/>
            </c:ext>
          </c:extLst>
        </c:ser>
        <c:ser>
          <c:idx val="4"/>
          <c:order val="4"/>
          <c:spPr>
            <a:solidFill>
              <a:srgbClr val="FFFFFF">
                <a:lumMod val="50000"/>
              </a:srgbClr>
            </a:solidFill>
            <a:ln>
              <a:solidFill>
                <a:schemeClr val="bg1"/>
              </a:solidFill>
            </a:ln>
          </c:spPr>
          <c:invertIfNegative val="0"/>
          <c:dLbls>
            <c:dLbl>
              <c:idx val="0"/>
              <c:layout>
                <c:manualLayout>
                  <c:x val="0.21253018324148537"/>
                  <c:y val="-6.7860196665241552E-3"/>
                </c:manualLayout>
              </c:layout>
              <c:showLegendKey val="0"/>
              <c:showVal val="1"/>
              <c:showCatName val="0"/>
              <c:showSerName val="0"/>
              <c:showPercent val="0"/>
              <c:showBubbleSize val="0"/>
              <c:extLst>
                <c:ext xmlns:c15="http://schemas.microsoft.com/office/drawing/2012/chart" uri="{CE6537A1-D6FC-4f65-9D91-7224C49458BB}">
                  <c15:layout>
                    <c:manualLayout>
                      <c:w val="0.25159739937296749"/>
                      <c:h val="0.124237654980761"/>
                    </c:manualLayout>
                  </c15:layout>
                </c:ext>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Sheet1!$B$6:$B$6</c:f>
              <c:numCache>
                <c:formatCode>0</c:formatCode>
                <c:ptCount val="1"/>
                <c:pt idx="0">
                  <c:v>3</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Cache>
                <c:formatCode>0</c:formatCode>
                <c:ptCount val="1"/>
                <c:pt idx="0">
                  <c:v>55</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Sheet1!$B$3:$B$3</c:f>
              <c:numCache>
                <c:formatCode>0</c:formatCode>
                <c:ptCount val="1"/>
                <c:pt idx="0">
                  <c:v>28</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Sheet1!$B$4:$B$4</c:f>
              <c:numCache>
                <c:formatCode>0</c:formatCode>
                <c:ptCount val="1"/>
                <c:pt idx="0">
                  <c:v>8</c:v>
                </c:pt>
              </c:numCache>
            </c:numRef>
          </c:val>
          <c:extLst>
            <c:ext xmlns:c16="http://schemas.microsoft.com/office/drawing/2014/chart" uri="{C3380CC4-5D6E-409C-BE32-E72D297353CC}">
              <c16:uniqueId val="{00000004-CFE9-419A-9341-7CC0D6C2DD40}"/>
            </c:ext>
          </c:extLst>
        </c:ser>
        <c:ser>
          <c:idx val="3"/>
          <c:order val="3"/>
          <c:spPr>
            <a:solidFill>
              <a:srgbClr val="E50158"/>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Sheet1!$B$5:$B$5</c:f>
              <c:numCache>
                <c:formatCode>0</c:formatCode>
                <c:ptCount val="1"/>
                <c:pt idx="0">
                  <c:v>2</c:v>
                </c:pt>
              </c:numCache>
            </c:numRef>
          </c:val>
          <c:extLst>
            <c:ext xmlns:c16="http://schemas.microsoft.com/office/drawing/2014/chart" uri="{C3380CC4-5D6E-409C-BE32-E72D297353CC}">
              <c16:uniqueId val="{00000006-CFE9-419A-9341-7CC0D6C2DD40}"/>
            </c:ext>
          </c:extLst>
        </c:ser>
        <c:ser>
          <c:idx val="4"/>
          <c:order val="4"/>
          <c:spPr>
            <a:solidFill>
              <a:srgbClr val="FFFFFF">
                <a:lumMod val="50000"/>
              </a:srgbClr>
            </a:solidFill>
            <a:ln>
              <a:solidFill>
                <a:schemeClr val="bg1"/>
              </a:solidFill>
            </a:ln>
          </c:spPr>
          <c:invertIfNegative val="0"/>
          <c:dLbls>
            <c:dLbl>
              <c:idx val="0"/>
              <c:layout>
                <c:manualLayout>
                  <c:x val="0.21253018324148537"/>
                  <c:y val="-6.7860196665241552E-3"/>
                </c:manualLayout>
              </c:layout>
              <c:showLegendKey val="0"/>
              <c:showVal val="1"/>
              <c:showCatName val="0"/>
              <c:showSerName val="0"/>
              <c:showPercent val="0"/>
              <c:showBubbleSize val="0"/>
              <c:extLst>
                <c:ext xmlns:c15="http://schemas.microsoft.com/office/drawing/2012/chart" uri="{CE6537A1-D6FC-4f65-9D91-7224C49458BB}">
                  <c15:layout>
                    <c:manualLayout>
                      <c:w val="0.25159739937296749"/>
                      <c:h val="0.124237654980761"/>
                    </c:manualLayout>
                  </c15:layout>
                </c:ext>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Sheet1!$B$6:$B$6</c:f>
              <c:numCache>
                <c:formatCode>0</c:formatCode>
                <c:ptCount val="1"/>
                <c:pt idx="0">
                  <c:v>7</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tx>
            <c:strRef>
              <c:f>Sheet1!$A$2</c:f>
              <c:strCache>
                <c:ptCount val="1"/>
                <c:pt idx="0">
                  <c:v>More positive than negative</c:v>
                </c:pt>
              </c:strCache>
            </c:strRef>
          </c:tx>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Sheet1!$B$2:$F$2</c:f>
              <c:numCache>
                <c:formatCode>0</c:formatCode>
                <c:ptCount val="5"/>
                <c:pt idx="0" formatCode="General">
                  <c:v>68</c:v>
                </c:pt>
                <c:pt idx="1">
                  <c:v>65</c:v>
                </c:pt>
                <c:pt idx="2">
                  <c:v>63</c:v>
                </c:pt>
                <c:pt idx="3">
                  <c:v>59</c:v>
                </c:pt>
                <c:pt idx="4">
                  <c:v>54</c:v>
                </c:pt>
              </c:numCache>
            </c:numRef>
          </c:val>
          <c:extLst>
            <c:ext xmlns:c16="http://schemas.microsoft.com/office/drawing/2014/chart" uri="{C3380CC4-5D6E-409C-BE32-E72D297353CC}">
              <c16:uniqueId val="{00000000-B9C9-462B-A208-8DD025470A3E}"/>
            </c:ext>
          </c:extLst>
        </c:ser>
        <c:ser>
          <c:idx val="1"/>
          <c:order val="1"/>
          <c:tx>
            <c:strRef>
              <c:f>Sheet1!$A$3</c:f>
              <c:strCache>
                <c:ptCount val="1"/>
                <c:pt idx="0">
                  <c:v>More negative than positive</c:v>
                </c:pt>
              </c:strCache>
            </c:strRef>
          </c:tx>
          <c:spPr>
            <a:solidFill>
              <a:srgbClr val="E50158"/>
            </a:solidFill>
            <a:ln w="12700">
              <a:solidFill>
                <a:sysClr val="window" lastClr="FFFFFF"/>
              </a:solidFill>
            </a:ln>
            <a:effectLst/>
          </c:spPr>
          <c:invertIfNegative val="0"/>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Sheet1!$B$3:$F$3</c:f>
              <c:numCache>
                <c:formatCode>0</c:formatCode>
                <c:ptCount val="5"/>
                <c:pt idx="0" formatCode="General">
                  <c:v>18</c:v>
                </c:pt>
                <c:pt idx="1">
                  <c:v>20</c:v>
                </c:pt>
                <c:pt idx="2">
                  <c:v>21</c:v>
                </c:pt>
                <c:pt idx="3">
                  <c:v>26</c:v>
                </c:pt>
                <c:pt idx="4">
                  <c:v>29</c:v>
                </c:pt>
              </c:numCache>
            </c:numRef>
          </c:val>
          <c:extLst>
            <c:ext xmlns:c16="http://schemas.microsoft.com/office/drawing/2014/chart" uri="{C3380CC4-5D6E-409C-BE32-E72D297353CC}">
              <c16:uniqueId val="{00000002-B9C9-462B-A208-8DD025470A3E}"/>
            </c:ext>
          </c:extLst>
        </c:ser>
        <c:ser>
          <c:idx val="2"/>
          <c:order val="2"/>
          <c:tx>
            <c:strRef>
              <c:f>Sheet1!$A$4</c:f>
              <c:strCache>
                <c:ptCount val="1"/>
                <c:pt idx="0">
                  <c:v>No strong opinion either way </c:v>
                </c:pt>
              </c:strCache>
            </c:strRef>
          </c:tx>
          <c:spPr>
            <a:solidFill>
              <a:sysClr val="window" lastClr="FFFFFF">
                <a:lumMod val="65000"/>
              </a:sys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formatCode="General">
                  <c:v>14</c:v>
                </c:pt>
                <c:pt idx="1">
                  <c:v>15</c:v>
                </c:pt>
                <c:pt idx="2">
                  <c:v>15</c:v>
                </c:pt>
                <c:pt idx="3">
                  <c:v>16</c:v>
                </c:pt>
                <c:pt idx="4">
                  <c:v>17</c:v>
                </c:pt>
              </c:numCache>
            </c:numRef>
          </c:val>
          <c:extLst>
            <c:ext xmlns:c16="http://schemas.microsoft.com/office/drawing/2014/chart" uri="{C3380CC4-5D6E-409C-BE32-E72D297353CC}">
              <c16:uniqueId val="{00000004-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78281316802052159"/>
        </c:manualLayout>
      </c:layout>
      <c:barChart>
        <c:barDir val="col"/>
        <c:grouping val="percentStacked"/>
        <c:varyColors val="0"/>
        <c:ser>
          <c:idx val="0"/>
          <c:order val="0"/>
          <c:tx>
            <c:strRef>
              <c:f>Sheet1!$A$2</c:f>
              <c:strCache>
                <c:ptCount val="1"/>
                <c:pt idx="0">
                  <c:v>More positive than negative</c:v>
                </c:pt>
              </c:strCache>
            </c:strRef>
          </c:tx>
          <c:spPr>
            <a:solidFill>
              <a:srgbClr val="1DAFAD"/>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Sheet1!$B$2:$I$2</c:f>
              <c:numCache>
                <c:formatCode>General</c:formatCode>
                <c:ptCount val="8"/>
                <c:pt idx="0" formatCode="0">
                  <c:v>54</c:v>
                </c:pt>
                <c:pt idx="2" formatCode="0">
                  <c:v>65</c:v>
                </c:pt>
                <c:pt idx="3" formatCode="0">
                  <c:v>79</c:v>
                </c:pt>
                <c:pt idx="4" formatCode="0">
                  <c:v>20</c:v>
                </c:pt>
                <c:pt idx="5" formatCode="0">
                  <c:v>44</c:v>
                </c:pt>
                <c:pt idx="6" formatCode="0">
                  <c:v>70</c:v>
                </c:pt>
                <c:pt idx="7" formatCode="0">
                  <c:v>64</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More negative than positive</c:v>
                </c:pt>
              </c:strCache>
            </c:strRef>
          </c:tx>
          <c:spPr>
            <a:solidFill>
              <a:srgbClr val="E50158"/>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Sheet1!$B$3:$I$3</c:f>
              <c:numCache>
                <c:formatCode>General</c:formatCode>
                <c:ptCount val="8"/>
                <c:pt idx="0" formatCode="0">
                  <c:v>29</c:v>
                </c:pt>
                <c:pt idx="2" formatCode="0">
                  <c:v>20</c:v>
                </c:pt>
                <c:pt idx="3" formatCode="0">
                  <c:v>7</c:v>
                </c:pt>
                <c:pt idx="4" formatCode="0">
                  <c:v>64</c:v>
                </c:pt>
                <c:pt idx="5" formatCode="0">
                  <c:v>33</c:v>
                </c:pt>
                <c:pt idx="6" formatCode="0">
                  <c:v>20</c:v>
                </c:pt>
                <c:pt idx="7">
                  <c:v>19</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No strong opinion either way </c:v>
                </c:pt>
              </c:strCache>
            </c:strRef>
          </c:tx>
          <c:spPr>
            <a:solidFill>
              <a:sysClr val="window" lastClr="FFFFFF">
                <a:lumMod val="65000"/>
              </a:sys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formatCode="0">
                  <c:v>17</c:v>
                </c:pt>
                <c:pt idx="2" formatCode="0">
                  <c:v>15</c:v>
                </c:pt>
                <c:pt idx="3" formatCode="0">
                  <c:v>14</c:v>
                </c:pt>
                <c:pt idx="4" formatCode="0">
                  <c:v>17</c:v>
                </c:pt>
                <c:pt idx="5" formatCode="0">
                  <c:v>23</c:v>
                </c:pt>
                <c:pt idx="6" formatCode="0">
                  <c:v>11</c:v>
                </c:pt>
                <c:pt idx="7">
                  <c:v>17</c:v>
                </c:pt>
              </c:numCache>
            </c:numRef>
          </c:val>
          <c:extLst>
            <c:ext xmlns:c16="http://schemas.microsoft.com/office/drawing/2014/chart" uri="{C3380CC4-5D6E-409C-BE32-E72D297353CC}">
              <c16:uniqueId val="{00000004-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56222467322301E-2"/>
          <c:y val="0.12669763016060223"/>
          <c:w val="0.95408755506535536"/>
          <c:h val="0.78989054368083955"/>
        </c:manualLayout>
      </c:layout>
      <c:barChart>
        <c:barDir val="col"/>
        <c:grouping val="clustered"/>
        <c:varyColors val="0"/>
        <c:ser>
          <c:idx val="0"/>
          <c:order val="0"/>
          <c:tx>
            <c:strRef>
              <c:f>Sheet1!$B$1</c:f>
              <c:strCache>
                <c:ptCount val="1"/>
                <c:pt idx="0">
                  <c:v>Feb-21</c:v>
                </c:pt>
              </c:strCache>
            </c:strRef>
          </c:tx>
          <c:spPr>
            <a:solidFill>
              <a:schemeClr val="accent1"/>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Human rights</c:v>
                </c:pt>
                <c:pt idx="1">
                  <c:v>Shared humanity</c:v>
                </c:pt>
                <c:pt idx="2">
                  <c:v>Humanitarianism</c:v>
                </c:pt>
                <c:pt idx="3">
                  <c:v>Empathy</c:v>
                </c:pt>
                <c:pt idx="4">
                  <c:v>Morality</c:v>
                </c:pt>
                <c:pt idx="5">
                  <c:v>Justice</c:v>
                </c:pt>
                <c:pt idx="6">
                  <c:v>Solidarity</c:v>
                </c:pt>
                <c:pt idx="7">
                  <c:v>Charity</c:v>
                </c:pt>
                <c:pt idx="8">
                  <c:v>Duty</c:v>
                </c:pt>
                <c:pt idx="9">
                  <c:v>Sympathy</c:v>
                </c:pt>
                <c:pt idx="10">
                  <c:v>Religious faith</c:v>
                </c:pt>
                <c:pt idx="11">
                  <c:v>Pity</c:v>
                </c:pt>
              </c:strCache>
            </c:strRef>
          </c:cat>
          <c:val>
            <c:numRef>
              <c:f>Sheet1!$B$2:$B$13</c:f>
              <c:numCache>
                <c:formatCode>General</c:formatCode>
                <c:ptCount val="12"/>
                <c:pt idx="0">
                  <c:v>53</c:v>
                </c:pt>
                <c:pt idx="1">
                  <c:v>42</c:v>
                </c:pt>
                <c:pt idx="2">
                  <c:v>40</c:v>
                </c:pt>
                <c:pt idx="3">
                  <c:v>27</c:v>
                </c:pt>
                <c:pt idx="4">
                  <c:v>23</c:v>
                </c:pt>
                <c:pt idx="5">
                  <c:v>27</c:v>
                </c:pt>
                <c:pt idx="6">
                  <c:v>17</c:v>
                </c:pt>
                <c:pt idx="7">
                  <c:v>12</c:v>
                </c:pt>
                <c:pt idx="8">
                  <c:v>12</c:v>
                </c:pt>
                <c:pt idx="9">
                  <c:v>11</c:v>
                </c:pt>
                <c:pt idx="10">
                  <c:v>6</c:v>
                </c:pt>
                <c:pt idx="11">
                  <c:v>3</c:v>
                </c:pt>
              </c:numCache>
            </c:numRef>
          </c:val>
          <c:extLst>
            <c:ext xmlns:c16="http://schemas.microsoft.com/office/drawing/2014/chart" uri="{C3380CC4-5D6E-409C-BE32-E72D297353CC}">
              <c16:uniqueId val="{00000000-FD26-4EEA-90C8-136AA03C0FCE}"/>
            </c:ext>
          </c:extLst>
        </c:ser>
        <c:ser>
          <c:idx val="1"/>
          <c:order val="1"/>
          <c:tx>
            <c:strRef>
              <c:f>Sheet1!$C$1</c:f>
              <c:strCache>
                <c:ptCount val="1"/>
                <c:pt idx="0">
                  <c:v>Dec-21</c:v>
                </c:pt>
              </c:strCache>
            </c:strRef>
          </c:tx>
          <c:spPr>
            <a:solidFill>
              <a:schemeClr val="tx2"/>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Human rights</c:v>
                </c:pt>
                <c:pt idx="1">
                  <c:v>Shared humanity</c:v>
                </c:pt>
                <c:pt idx="2">
                  <c:v>Humanitarianism</c:v>
                </c:pt>
                <c:pt idx="3">
                  <c:v>Empathy</c:v>
                </c:pt>
                <c:pt idx="4">
                  <c:v>Morality</c:v>
                </c:pt>
                <c:pt idx="5">
                  <c:v>Justice</c:v>
                </c:pt>
                <c:pt idx="6">
                  <c:v>Solidarity</c:v>
                </c:pt>
                <c:pt idx="7">
                  <c:v>Charity</c:v>
                </c:pt>
                <c:pt idx="8">
                  <c:v>Duty</c:v>
                </c:pt>
                <c:pt idx="9">
                  <c:v>Sympathy</c:v>
                </c:pt>
                <c:pt idx="10">
                  <c:v>Religious faith</c:v>
                </c:pt>
                <c:pt idx="11">
                  <c:v>Pity</c:v>
                </c:pt>
              </c:strCache>
            </c:strRef>
          </c:cat>
          <c:val>
            <c:numRef>
              <c:f>Sheet1!$C$2:$C$13</c:f>
              <c:numCache>
                <c:formatCode>General</c:formatCode>
                <c:ptCount val="12"/>
                <c:pt idx="0">
                  <c:v>49</c:v>
                </c:pt>
                <c:pt idx="1">
                  <c:v>43</c:v>
                </c:pt>
                <c:pt idx="2">
                  <c:v>42</c:v>
                </c:pt>
                <c:pt idx="3">
                  <c:v>27</c:v>
                </c:pt>
                <c:pt idx="4">
                  <c:v>24</c:v>
                </c:pt>
                <c:pt idx="5">
                  <c:v>27</c:v>
                </c:pt>
                <c:pt idx="6">
                  <c:v>18</c:v>
                </c:pt>
                <c:pt idx="7">
                  <c:v>11</c:v>
                </c:pt>
                <c:pt idx="8">
                  <c:v>13</c:v>
                </c:pt>
                <c:pt idx="9">
                  <c:v>9</c:v>
                </c:pt>
                <c:pt idx="10">
                  <c:v>6</c:v>
                </c:pt>
                <c:pt idx="11">
                  <c:v>3</c:v>
                </c:pt>
              </c:numCache>
            </c:numRef>
          </c:val>
          <c:extLst>
            <c:ext xmlns:c16="http://schemas.microsoft.com/office/drawing/2014/chart" uri="{C3380CC4-5D6E-409C-BE32-E72D297353CC}">
              <c16:uniqueId val="{00000001-FD26-4EEA-90C8-136AA03C0FCE}"/>
            </c:ext>
          </c:extLst>
        </c:ser>
        <c:ser>
          <c:idx val="2"/>
          <c:order val="2"/>
          <c:tx>
            <c:strRef>
              <c:f>Sheet1!$D$1</c:f>
              <c:strCache>
                <c:ptCount val="1"/>
                <c:pt idx="0">
                  <c:v>Nov-22</c:v>
                </c:pt>
              </c:strCache>
            </c:strRef>
          </c:tx>
          <c:spPr>
            <a:solidFill>
              <a:schemeClr val="tx2">
                <a:lumMod val="75000"/>
              </a:scheme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8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Human rights</c:v>
                </c:pt>
                <c:pt idx="1">
                  <c:v>Shared humanity</c:v>
                </c:pt>
                <c:pt idx="2">
                  <c:v>Humanitarianism</c:v>
                </c:pt>
                <c:pt idx="3">
                  <c:v>Empathy</c:v>
                </c:pt>
                <c:pt idx="4">
                  <c:v>Morality</c:v>
                </c:pt>
                <c:pt idx="5">
                  <c:v>Justice</c:v>
                </c:pt>
                <c:pt idx="6">
                  <c:v>Solidarity</c:v>
                </c:pt>
                <c:pt idx="7">
                  <c:v>Charity</c:v>
                </c:pt>
                <c:pt idx="8">
                  <c:v>Duty</c:v>
                </c:pt>
                <c:pt idx="9">
                  <c:v>Sympathy</c:v>
                </c:pt>
                <c:pt idx="10">
                  <c:v>Religious faith</c:v>
                </c:pt>
                <c:pt idx="11">
                  <c:v>Pity</c:v>
                </c:pt>
              </c:strCache>
            </c:strRef>
          </c:cat>
          <c:val>
            <c:numRef>
              <c:f>Sheet1!$D$2:$D$13</c:f>
              <c:numCache>
                <c:formatCode>General</c:formatCode>
                <c:ptCount val="12"/>
                <c:pt idx="0">
                  <c:v>47</c:v>
                </c:pt>
                <c:pt idx="1">
                  <c:v>42</c:v>
                </c:pt>
                <c:pt idx="2">
                  <c:v>42</c:v>
                </c:pt>
                <c:pt idx="3">
                  <c:v>30</c:v>
                </c:pt>
                <c:pt idx="4">
                  <c:v>25</c:v>
                </c:pt>
                <c:pt idx="5">
                  <c:v>23</c:v>
                </c:pt>
                <c:pt idx="6">
                  <c:v>17</c:v>
                </c:pt>
                <c:pt idx="7">
                  <c:v>11</c:v>
                </c:pt>
                <c:pt idx="8">
                  <c:v>13</c:v>
                </c:pt>
                <c:pt idx="9">
                  <c:v>10</c:v>
                </c:pt>
                <c:pt idx="10">
                  <c:v>6</c:v>
                </c:pt>
                <c:pt idx="11">
                  <c:v>4</c:v>
                </c:pt>
              </c:numCache>
            </c:numRef>
          </c:val>
          <c:extLst>
            <c:ext xmlns:c16="http://schemas.microsoft.com/office/drawing/2014/chart" uri="{C3380CC4-5D6E-409C-BE32-E72D297353CC}">
              <c16:uniqueId val="{00000002-FD26-4EEA-90C8-136AA03C0FCE}"/>
            </c:ext>
          </c:extLst>
        </c:ser>
        <c:ser>
          <c:idx val="3"/>
          <c:order val="3"/>
          <c:tx>
            <c:strRef>
              <c:f>Sheet1!$E$1</c:f>
              <c:strCache>
                <c:ptCount val="1"/>
                <c:pt idx="0">
                  <c:v>Nov-23</c:v>
                </c:pt>
              </c:strCache>
            </c:strRef>
          </c:tx>
          <c:spPr>
            <a:solidFill>
              <a:schemeClr val="tx2">
                <a:lumMod val="40000"/>
                <a:lumOff val="60000"/>
              </a:scheme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Human rights</c:v>
                </c:pt>
                <c:pt idx="1">
                  <c:v>Shared humanity</c:v>
                </c:pt>
                <c:pt idx="2">
                  <c:v>Humanitarianism</c:v>
                </c:pt>
                <c:pt idx="3">
                  <c:v>Empathy</c:v>
                </c:pt>
                <c:pt idx="4">
                  <c:v>Morality</c:v>
                </c:pt>
                <c:pt idx="5">
                  <c:v>Justice</c:v>
                </c:pt>
                <c:pt idx="6">
                  <c:v>Solidarity</c:v>
                </c:pt>
                <c:pt idx="7">
                  <c:v>Charity</c:v>
                </c:pt>
                <c:pt idx="8">
                  <c:v>Duty</c:v>
                </c:pt>
                <c:pt idx="9">
                  <c:v>Sympathy</c:v>
                </c:pt>
                <c:pt idx="10">
                  <c:v>Religious faith</c:v>
                </c:pt>
                <c:pt idx="11">
                  <c:v>Pity</c:v>
                </c:pt>
              </c:strCache>
            </c:strRef>
          </c:cat>
          <c:val>
            <c:numRef>
              <c:f>Sheet1!$E$2:$E$13</c:f>
              <c:numCache>
                <c:formatCode>0</c:formatCode>
                <c:ptCount val="12"/>
                <c:pt idx="0">
                  <c:v>48</c:v>
                </c:pt>
                <c:pt idx="1">
                  <c:v>41</c:v>
                </c:pt>
                <c:pt idx="2">
                  <c:v>41</c:v>
                </c:pt>
                <c:pt idx="3">
                  <c:v>30</c:v>
                </c:pt>
                <c:pt idx="4">
                  <c:v>24</c:v>
                </c:pt>
                <c:pt idx="5">
                  <c:v>25</c:v>
                </c:pt>
                <c:pt idx="6">
                  <c:v>17</c:v>
                </c:pt>
                <c:pt idx="7" formatCode="General">
                  <c:v>11</c:v>
                </c:pt>
                <c:pt idx="8">
                  <c:v>12</c:v>
                </c:pt>
                <c:pt idx="9">
                  <c:v>11</c:v>
                </c:pt>
                <c:pt idx="10">
                  <c:v>6</c:v>
                </c:pt>
                <c:pt idx="11">
                  <c:v>4</c:v>
                </c:pt>
              </c:numCache>
            </c:numRef>
          </c:val>
          <c:extLst>
            <c:ext xmlns:c16="http://schemas.microsoft.com/office/drawing/2014/chart" uri="{C3380CC4-5D6E-409C-BE32-E72D297353CC}">
              <c16:uniqueId val="{00000000-3A54-40D7-A92C-BD7560E5AE97}"/>
            </c:ext>
          </c:extLst>
        </c:ser>
        <c:ser>
          <c:idx val="4"/>
          <c:order val="4"/>
          <c:tx>
            <c:strRef>
              <c:f>Sheet1!$F$1</c:f>
              <c:strCache>
                <c:ptCount val="1"/>
                <c:pt idx="0">
                  <c:v>Aug-24</c:v>
                </c:pt>
              </c:strCache>
            </c:strRef>
          </c:tx>
          <c:spPr>
            <a:solidFill>
              <a:schemeClr val="tx2">
                <a:lumMod val="50000"/>
              </a:schemeClr>
            </a:solidFill>
            <a:ln>
              <a:noFill/>
            </a:ln>
            <a:effectLst/>
          </c:spPr>
          <c:invertIfNegative val="0"/>
          <c:dPt>
            <c:idx val="5"/>
            <c:invertIfNegative val="0"/>
            <c:bubble3D val="0"/>
            <c:spPr>
              <a:solidFill>
                <a:schemeClr val="tx2">
                  <a:lumMod val="50000"/>
                </a:schemeClr>
              </a:solidFill>
              <a:ln>
                <a:noFill/>
              </a:ln>
              <a:effectLst/>
            </c:spPr>
            <c:extLst>
              <c:ext xmlns:c16="http://schemas.microsoft.com/office/drawing/2014/chart" uri="{C3380CC4-5D6E-409C-BE32-E72D297353CC}">
                <c16:uniqueId val="{00000001-E8D4-4E12-8DF1-96B3F60173ED}"/>
              </c:ext>
            </c:extLst>
          </c:dPt>
          <c:dLbls>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Human rights</c:v>
                </c:pt>
                <c:pt idx="1">
                  <c:v>Shared humanity</c:v>
                </c:pt>
                <c:pt idx="2">
                  <c:v>Humanitarianism</c:v>
                </c:pt>
                <c:pt idx="3">
                  <c:v>Empathy</c:v>
                </c:pt>
                <c:pt idx="4">
                  <c:v>Morality</c:v>
                </c:pt>
                <c:pt idx="5">
                  <c:v>Justice</c:v>
                </c:pt>
                <c:pt idx="6">
                  <c:v>Solidarity</c:v>
                </c:pt>
                <c:pt idx="7">
                  <c:v>Charity</c:v>
                </c:pt>
                <c:pt idx="8">
                  <c:v>Duty</c:v>
                </c:pt>
                <c:pt idx="9">
                  <c:v>Sympathy</c:v>
                </c:pt>
                <c:pt idx="10">
                  <c:v>Religious faith</c:v>
                </c:pt>
                <c:pt idx="11">
                  <c:v>Pity</c:v>
                </c:pt>
              </c:strCache>
            </c:strRef>
          </c:cat>
          <c:val>
            <c:numRef>
              <c:f>Sheet1!$F$2:$F$13</c:f>
              <c:numCache>
                <c:formatCode>0</c:formatCode>
                <c:ptCount val="12"/>
                <c:pt idx="0">
                  <c:v>46</c:v>
                </c:pt>
                <c:pt idx="1">
                  <c:v>40</c:v>
                </c:pt>
                <c:pt idx="2">
                  <c:v>39</c:v>
                </c:pt>
                <c:pt idx="3">
                  <c:v>31</c:v>
                </c:pt>
                <c:pt idx="4">
                  <c:v>24</c:v>
                </c:pt>
                <c:pt idx="5">
                  <c:v>23</c:v>
                </c:pt>
                <c:pt idx="6">
                  <c:v>16</c:v>
                </c:pt>
                <c:pt idx="7">
                  <c:v>13</c:v>
                </c:pt>
                <c:pt idx="8">
                  <c:v>11</c:v>
                </c:pt>
                <c:pt idx="9">
                  <c:v>11</c:v>
                </c:pt>
                <c:pt idx="10">
                  <c:v>7</c:v>
                </c:pt>
                <c:pt idx="11">
                  <c:v>4</c:v>
                </c:pt>
              </c:numCache>
            </c:numRef>
          </c:val>
          <c:extLst>
            <c:ext xmlns:c16="http://schemas.microsoft.com/office/drawing/2014/chart" uri="{C3380CC4-5D6E-409C-BE32-E72D297353CC}">
              <c16:uniqueId val="{00000000-E8D4-4E12-8DF1-96B3F60173ED}"/>
            </c:ext>
          </c:extLst>
        </c:ser>
        <c:dLbls>
          <c:showLegendKey val="0"/>
          <c:showVal val="0"/>
          <c:showCatName val="0"/>
          <c:showSerName val="0"/>
          <c:showPercent val="0"/>
          <c:showBubbleSize val="0"/>
        </c:dLbls>
        <c:gapWidth val="219"/>
        <c:overlap val="-27"/>
        <c:axId val="1305189855"/>
        <c:axId val="1305190271"/>
      </c:barChart>
      <c:catAx>
        <c:axId val="1305189855"/>
        <c:scaling>
          <c:orientation val="minMax"/>
        </c:scaling>
        <c:delete val="0"/>
        <c:axPos val="b"/>
        <c:numFmt formatCode="General" sourceLinked="1"/>
        <c:majorTickMark val="out"/>
        <c:minorTickMark val="out"/>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crossAx val="1305190271"/>
        <c:crosses val="autoZero"/>
        <c:auto val="1"/>
        <c:lblAlgn val="ctr"/>
        <c:lblOffset val="100"/>
        <c:tickLblSkip val="1"/>
        <c:noMultiLvlLbl val="0"/>
      </c:catAx>
      <c:valAx>
        <c:axId val="1305190271"/>
        <c:scaling>
          <c:orientation val="minMax"/>
        </c:scaling>
        <c:delete val="1"/>
        <c:axPos val="l"/>
        <c:numFmt formatCode="General" sourceLinked="1"/>
        <c:majorTickMark val="none"/>
        <c:minorTickMark val="none"/>
        <c:tickLblPos val="nextTo"/>
        <c:crossAx val="13051898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2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2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Entry>
      <c:layout>
        <c:manualLayout>
          <c:xMode val="edge"/>
          <c:yMode val="edge"/>
          <c:x val="5.1866548137518613E-2"/>
          <c:y val="1.8143318895758907E-2"/>
          <c:w val="0.3202199278849307"/>
          <c:h val="5.4412315475138674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20000"/>
          <a:lumOff val="80000"/>
        </a:schemeClr>
      </a:solidFill>
    </a:ln>
    <a:effectLst/>
  </c:spPr>
  <c:txPr>
    <a:bodyPr/>
    <a:lstStyle/>
    <a:p>
      <a:pPr>
        <a:defRPr sz="1200">
          <a:solidFill>
            <a:srgbClr val="00000C"/>
          </a:solidFill>
          <a:latin typeface="Barlow" panose="00000500000000000000" pitchFamily="2"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tx>
            <c:strRef>
              <c:f>Sheet1!$A$2</c:f>
              <c:strCache>
                <c:ptCount val="1"/>
                <c:pt idx="0">
                  <c:v>We are best placed to secure a prosperous and safe country in co-operation with other countries </c:v>
                </c:pt>
              </c:strCache>
            </c:strRef>
          </c:tx>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Sheet1!$B$2:$F$2</c:f>
              <c:numCache>
                <c:formatCode>0</c:formatCode>
                <c:ptCount val="5"/>
                <c:pt idx="0" formatCode="General">
                  <c:v>30</c:v>
                </c:pt>
                <c:pt idx="1">
                  <c:v>29</c:v>
                </c:pt>
                <c:pt idx="2">
                  <c:v>25</c:v>
                </c:pt>
                <c:pt idx="3">
                  <c:v>24</c:v>
                </c:pt>
                <c:pt idx="4">
                  <c:v>23</c:v>
                </c:pt>
              </c:numCache>
            </c:numRef>
          </c:val>
          <c:extLst>
            <c:ext xmlns:c16="http://schemas.microsoft.com/office/drawing/2014/chart" uri="{C3380CC4-5D6E-409C-BE32-E72D297353CC}">
              <c16:uniqueId val="{00000000-B9C9-462B-A208-8DD025470A3E}"/>
            </c:ext>
          </c:extLst>
        </c:ser>
        <c:ser>
          <c:idx val="1"/>
          <c:order val="1"/>
          <c:tx>
            <c:strRef>
              <c:f>Sheet1!$A$3</c:f>
              <c:strCache>
                <c:ptCount val="1"/>
                <c:pt idx="0">
                  <c:v>(7 - 8 score)</c:v>
                </c:pt>
              </c:strCache>
            </c:strRef>
          </c:tx>
          <c:spPr>
            <a:solidFill>
              <a:srgbClr val="1DAFAD"/>
            </a:solidFill>
            <a:ln w="12700">
              <a:solidFill>
                <a:sysClr val="window" lastClr="FFFFFF"/>
              </a:solidFill>
            </a:ln>
            <a:effectLst/>
          </c:spPr>
          <c:invertIfNegative val="0"/>
          <c:dLbls>
            <c:numFmt formatCode="#&quot;%&quot;"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Sheet1!$B$3:$F$3</c:f>
              <c:numCache>
                <c:formatCode>0</c:formatCode>
                <c:ptCount val="5"/>
                <c:pt idx="0" formatCode="General">
                  <c:v>30</c:v>
                </c:pt>
                <c:pt idx="1">
                  <c:v>31</c:v>
                </c:pt>
                <c:pt idx="2">
                  <c:v>30</c:v>
                </c:pt>
                <c:pt idx="3">
                  <c:v>29</c:v>
                </c:pt>
                <c:pt idx="4">
                  <c:v>28</c:v>
                </c:pt>
              </c:numCache>
            </c:numRef>
          </c:val>
          <c:extLst>
            <c:ext xmlns:c16="http://schemas.microsoft.com/office/drawing/2014/chart" uri="{C3380CC4-5D6E-409C-BE32-E72D297353CC}">
              <c16:uniqueId val="{00000002-B9C9-462B-A208-8DD025470A3E}"/>
            </c:ext>
          </c:extLst>
        </c:ser>
        <c:ser>
          <c:idx val="2"/>
          <c:order val="2"/>
          <c:tx>
            <c:strRef>
              <c:f>Sheet1!$A$4</c:f>
              <c:strCache>
                <c:ptCount val="1"/>
                <c:pt idx="0">
                  <c:v>0-6 score</c:v>
                </c:pt>
              </c:strCache>
            </c:strRef>
          </c:tx>
          <c:spPr>
            <a:solidFill>
              <a:srgbClr val="E50158"/>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formatCode="General">
                  <c:v>40</c:v>
                </c:pt>
                <c:pt idx="1">
                  <c:v>41</c:v>
                </c:pt>
                <c:pt idx="2">
                  <c:v>45</c:v>
                </c:pt>
                <c:pt idx="3">
                  <c:v>47</c:v>
                </c:pt>
                <c:pt idx="4">
                  <c:v>50</c:v>
                </c:pt>
              </c:numCache>
            </c:numRef>
          </c:val>
          <c:extLst>
            <c:ext xmlns:c16="http://schemas.microsoft.com/office/drawing/2014/chart" uri="{C3380CC4-5D6E-409C-BE32-E72D297353CC}">
              <c16:uniqueId val="{00000004-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Dublin</c:v>
                </c:pt>
              </c:strCache>
            </c:strRef>
          </c:tx>
          <c:spPr>
            <a:solidFill>
              <a:schemeClr val="tx2"/>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Sheet1!$B$2:$H$2</c:f>
              <c:numCache>
                <c:formatCode>0</c:formatCode>
                <c:ptCount val="7"/>
                <c:pt idx="0" formatCode="General">
                  <c:v>29</c:v>
                </c:pt>
                <c:pt idx="1">
                  <c:v>37</c:v>
                </c:pt>
                <c:pt idx="2">
                  <c:v>28</c:v>
                </c:pt>
                <c:pt idx="3">
                  <c:v>28</c:v>
                </c:pt>
                <c:pt idx="4">
                  <c:v>21</c:v>
                </c:pt>
                <c:pt idx="5">
                  <c:v>38</c:v>
                </c:pt>
                <c:pt idx="6">
                  <c:v>25</c:v>
                </c:pt>
              </c:numCache>
            </c:numRef>
          </c:val>
          <c:extLst>
            <c:ext xmlns:c16="http://schemas.microsoft.com/office/drawing/2014/chart" uri="{C3380CC4-5D6E-409C-BE32-E72D297353CC}">
              <c16:uniqueId val="{00000000-A837-4853-BD22-8E7AB1F17F27}"/>
            </c:ext>
          </c:extLst>
        </c:ser>
        <c:ser>
          <c:idx val="0"/>
          <c:order val="1"/>
          <c:tx>
            <c:strRef>
              <c:f>Sheet1!$A$3</c:f>
              <c:strCache>
                <c:ptCount val="1"/>
                <c:pt idx="0">
                  <c:v>Lein-ster</c:v>
                </c:pt>
              </c:strCache>
            </c:strRef>
          </c:tx>
          <c:spPr>
            <a:solidFill>
              <a:schemeClr val="accent1"/>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Sheet1!$B$3:$H$3</c:f>
              <c:numCache>
                <c:formatCode>0</c:formatCode>
                <c:ptCount val="7"/>
                <c:pt idx="0" formatCode="General">
                  <c:v>27</c:v>
                </c:pt>
                <c:pt idx="1">
                  <c:v>29</c:v>
                </c:pt>
                <c:pt idx="2">
                  <c:v>25</c:v>
                </c:pt>
                <c:pt idx="3">
                  <c:v>27</c:v>
                </c:pt>
                <c:pt idx="4">
                  <c:v>26</c:v>
                </c:pt>
                <c:pt idx="5">
                  <c:v>24</c:v>
                </c:pt>
                <c:pt idx="6">
                  <c:v>27</c:v>
                </c:pt>
              </c:numCache>
            </c:numRef>
          </c:val>
          <c:extLst>
            <c:ext xmlns:c16="http://schemas.microsoft.com/office/drawing/2014/chart" uri="{C3380CC4-5D6E-409C-BE32-E72D297353CC}">
              <c16:uniqueId val="{00000001-A837-4853-BD22-8E7AB1F17F27}"/>
            </c:ext>
          </c:extLst>
        </c:ser>
        <c:ser>
          <c:idx val="2"/>
          <c:order val="2"/>
          <c:tx>
            <c:strRef>
              <c:f>Sheet1!$A$4</c:f>
              <c:strCache>
                <c:ptCount val="1"/>
                <c:pt idx="0">
                  <c:v>Mun-ster</c:v>
                </c:pt>
              </c:strCache>
            </c:strRef>
          </c:tx>
          <c:spPr>
            <a:solidFill>
              <a:schemeClr val="accent3"/>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Sheet1!$B$4:$H$4</c:f>
              <c:numCache>
                <c:formatCode>General</c:formatCode>
                <c:ptCount val="7"/>
                <c:pt idx="0">
                  <c:v>27</c:v>
                </c:pt>
                <c:pt idx="1">
                  <c:v>21</c:v>
                </c:pt>
                <c:pt idx="2">
                  <c:v>27</c:v>
                </c:pt>
                <c:pt idx="3">
                  <c:v>25</c:v>
                </c:pt>
                <c:pt idx="4">
                  <c:v>33</c:v>
                </c:pt>
                <c:pt idx="5">
                  <c:v>21</c:v>
                </c:pt>
                <c:pt idx="6">
                  <c:v>32</c:v>
                </c:pt>
              </c:numCache>
            </c:numRef>
          </c:val>
          <c:extLst>
            <c:ext xmlns:c16="http://schemas.microsoft.com/office/drawing/2014/chart" uri="{C3380CC4-5D6E-409C-BE32-E72D297353CC}">
              <c16:uniqueId val="{00000002-A837-4853-BD22-8E7AB1F17F27}"/>
            </c:ext>
          </c:extLst>
        </c:ser>
        <c:ser>
          <c:idx val="3"/>
          <c:order val="3"/>
          <c:tx>
            <c:strRef>
              <c:f>Sheet1!$A$5</c:f>
              <c:strCache>
                <c:ptCount val="1"/>
                <c:pt idx="0">
                  <c:v>Conn/Ulster</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Sheet1!$B$5:$H$5</c:f>
              <c:numCache>
                <c:formatCode>General</c:formatCode>
                <c:ptCount val="7"/>
                <c:pt idx="0">
                  <c:v>18</c:v>
                </c:pt>
                <c:pt idx="1">
                  <c:v>12</c:v>
                </c:pt>
                <c:pt idx="2">
                  <c:v>20</c:v>
                </c:pt>
                <c:pt idx="3">
                  <c:v>20</c:v>
                </c:pt>
                <c:pt idx="4">
                  <c:v>20</c:v>
                </c:pt>
                <c:pt idx="5">
                  <c:v>17</c:v>
                </c:pt>
                <c:pt idx="6">
                  <c:v>16</c:v>
                </c:pt>
              </c:numCache>
            </c:numRef>
          </c:val>
          <c:extLst>
            <c:ext xmlns:c16="http://schemas.microsoft.com/office/drawing/2014/chart" uri="{C3380CC4-5D6E-409C-BE32-E72D297353CC}">
              <c16:uniqueId val="{00000003-A837-4853-BD22-8E7AB1F17F27}"/>
            </c:ext>
          </c:extLst>
        </c:ser>
        <c:dLbls>
          <c:showLegendKey val="0"/>
          <c:showVal val="0"/>
          <c:showCatName val="0"/>
          <c:showSerName val="0"/>
          <c:showPercent val="0"/>
          <c:showBubbleSize val="0"/>
        </c:dLbls>
        <c:gapWidth val="50"/>
        <c:overlap val="100"/>
        <c:axId val="226918400"/>
        <c:axId val="226919936"/>
      </c:barChart>
      <c:catAx>
        <c:axId val="226918400"/>
        <c:scaling>
          <c:orientation val="minMax"/>
        </c:scaling>
        <c:delete val="1"/>
        <c:axPos val="t"/>
        <c:numFmt formatCode="General" sourceLinked="0"/>
        <c:majorTickMark val="out"/>
        <c:minorTickMark val="none"/>
        <c:tickLblPos val="nextTo"/>
        <c:crossAx val="226919936"/>
        <c:crosses val="autoZero"/>
        <c:auto val="1"/>
        <c:lblAlgn val="ctr"/>
        <c:lblOffset val="100"/>
        <c:noMultiLvlLbl val="0"/>
      </c:catAx>
      <c:valAx>
        <c:axId val="226919936"/>
        <c:scaling>
          <c:orientation val="maxMin"/>
        </c:scaling>
        <c:delete val="1"/>
        <c:axPos val="l"/>
        <c:numFmt formatCode="0%" sourceLinked="1"/>
        <c:majorTickMark val="out"/>
        <c:minorTickMark val="none"/>
        <c:tickLblPos val="nextTo"/>
        <c:crossAx val="22691840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200" b="1">
          <a:solidFill>
            <a:schemeClr val="bg1"/>
          </a:solidFill>
          <a:latin typeface="Barlow" panose="00000500000000000000" pitchFamily="2"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640724507312809"/>
          <c:y val="3.3727307340229912E-2"/>
          <c:w val="0.45204822672032857"/>
          <c:h val="0.9633333333333336"/>
        </c:manualLayout>
      </c:layout>
      <c:barChart>
        <c:barDir val="bar"/>
        <c:grouping val="clustered"/>
        <c:varyColors val="0"/>
        <c:ser>
          <c:idx val="0"/>
          <c:order val="0"/>
          <c:tx>
            <c:strRef>
              <c:f>Sheet1!$B$1</c:f>
              <c:strCache>
                <c:ptCount val="1"/>
                <c:pt idx="0">
                  <c:v>Feb-21</c:v>
                </c:pt>
              </c:strCache>
            </c:strRef>
          </c:tx>
          <c:invertIfNegative val="0"/>
          <c:dLbls>
            <c:numFmt formatCode="#,##0" sourceLinked="0"/>
            <c:spPr>
              <a:noFill/>
              <a:ln w="25399">
                <a:noFill/>
              </a:ln>
            </c:spPr>
            <c:txPr>
              <a:bodyPr/>
              <a:lstStyle/>
              <a:p>
                <a:pPr>
                  <a:defRPr sz="1200" b="1" baseline="0">
                    <a:latin typeface="Franklin Gothic Book" panose="020B05030201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Local community issues</c:v>
                </c:pt>
                <c:pt idx="1">
                  <c:v>Mental health</c:v>
                </c:pt>
                <c:pt idx="2">
                  <c:v>Climate change and the environment</c:v>
                </c:pt>
                <c:pt idx="3">
                  <c:v>Animal welfare</c:v>
                </c:pt>
                <c:pt idx="4">
                  <c:v>Homelessness</c:v>
                </c:pt>
                <c:pt idx="5">
                  <c:v>Women’s rights and gender equality</c:v>
                </c:pt>
                <c:pt idx="6">
                  <c:v>Disability rights</c:v>
                </c:pt>
                <c:pt idx="7">
                  <c:v>Global poverty</c:v>
                </c:pt>
                <c:pt idx="8">
                  <c:v>Immigrant and asylum seeker rights</c:v>
                </c:pt>
                <c:pt idx="9">
                  <c:v>Labour rights and unions</c:v>
                </c:pt>
                <c:pt idx="10">
                  <c:v>LGBTQ Rights</c:v>
                </c:pt>
              </c:strCache>
            </c:strRef>
          </c:cat>
          <c:val>
            <c:numRef>
              <c:f>Sheet1!$B$2:$B$12</c:f>
            </c:numRef>
          </c:val>
          <c:extLst>
            <c:ext xmlns:c16="http://schemas.microsoft.com/office/drawing/2014/chart" uri="{C3380CC4-5D6E-409C-BE32-E72D297353CC}">
              <c16:uniqueId val="{00000000-B5A9-4BD2-BF64-136A9224CB01}"/>
            </c:ext>
          </c:extLst>
        </c:ser>
        <c:ser>
          <c:idx val="1"/>
          <c:order val="1"/>
          <c:tx>
            <c:strRef>
              <c:f>Sheet1!$C$1</c:f>
              <c:strCache>
                <c:ptCount val="1"/>
                <c:pt idx="0">
                  <c:v>Dec-21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Local community issues</c:v>
                </c:pt>
                <c:pt idx="1">
                  <c:v>Mental health</c:v>
                </c:pt>
                <c:pt idx="2">
                  <c:v>Climate change and the environment</c:v>
                </c:pt>
                <c:pt idx="3">
                  <c:v>Animal welfare</c:v>
                </c:pt>
                <c:pt idx="4">
                  <c:v>Homelessness</c:v>
                </c:pt>
                <c:pt idx="5">
                  <c:v>Women’s rights and gender equality</c:v>
                </c:pt>
                <c:pt idx="6">
                  <c:v>Disability rights</c:v>
                </c:pt>
                <c:pt idx="7">
                  <c:v>Global poverty</c:v>
                </c:pt>
                <c:pt idx="8">
                  <c:v>Immigrant and asylum seeker rights</c:v>
                </c:pt>
                <c:pt idx="9">
                  <c:v>Labour rights and unions</c:v>
                </c:pt>
                <c:pt idx="10">
                  <c:v>LGBTQ Rights</c:v>
                </c:pt>
              </c:strCache>
            </c:strRef>
          </c:cat>
          <c:val>
            <c:numRef>
              <c:f>Sheet1!$C$2:$C$12</c:f>
            </c:numRef>
          </c:val>
          <c:extLst>
            <c:ext xmlns:c16="http://schemas.microsoft.com/office/drawing/2014/chart" uri="{C3380CC4-5D6E-409C-BE32-E72D297353CC}">
              <c16:uniqueId val="{00000001-B5A9-4BD2-BF64-136A9224CB01}"/>
            </c:ext>
          </c:extLst>
        </c:ser>
        <c:ser>
          <c:idx val="2"/>
          <c:order val="2"/>
          <c:tx>
            <c:strRef>
              <c:f>Sheet1!$D$1</c:f>
              <c:strCache>
                <c:ptCount val="1"/>
                <c:pt idx="0">
                  <c:v>Nov-22</c:v>
                </c:pt>
              </c:strCache>
            </c:strRef>
          </c:tx>
          <c:spPr>
            <a:solidFill>
              <a:srgbClr val="1DAFAD">
                <a:lumMod val="40000"/>
                <a:lumOff val="60000"/>
              </a:srgbClr>
            </a:solidFill>
            <a:ln>
              <a:solidFill>
                <a:sysClr val="window" lastClr="FFFFFF"/>
              </a:solidFill>
            </a:ln>
          </c:spPr>
          <c:invertIfNegative val="0"/>
          <c:dLbls>
            <c:numFmt formatCode="#&quot;%&quot;" sourceLinked="0"/>
            <c:spPr>
              <a:noFill/>
              <a:ln>
                <a:noFill/>
              </a:ln>
              <a:effectLst/>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Local community issues</c:v>
                </c:pt>
                <c:pt idx="1">
                  <c:v>Mental health</c:v>
                </c:pt>
                <c:pt idx="2">
                  <c:v>Climate change and the environment</c:v>
                </c:pt>
                <c:pt idx="3">
                  <c:v>Animal welfare</c:v>
                </c:pt>
                <c:pt idx="4">
                  <c:v>Homelessness</c:v>
                </c:pt>
                <c:pt idx="5">
                  <c:v>Women’s rights and gender equality</c:v>
                </c:pt>
                <c:pt idx="6">
                  <c:v>Disability rights</c:v>
                </c:pt>
                <c:pt idx="7">
                  <c:v>Global poverty</c:v>
                </c:pt>
                <c:pt idx="8">
                  <c:v>Immigrant and asylum seeker rights</c:v>
                </c:pt>
                <c:pt idx="9">
                  <c:v>Labour rights and unions</c:v>
                </c:pt>
                <c:pt idx="10">
                  <c:v>LGBTQ Rights</c:v>
                </c:pt>
              </c:strCache>
            </c:strRef>
          </c:cat>
          <c:val>
            <c:numRef>
              <c:f>Sheet1!$D$2:$D$12</c:f>
              <c:numCache>
                <c:formatCode>0</c:formatCode>
                <c:ptCount val="11"/>
                <c:pt idx="0">
                  <c:v>46</c:v>
                </c:pt>
                <c:pt idx="1">
                  <c:v>45</c:v>
                </c:pt>
                <c:pt idx="2">
                  <c:v>44</c:v>
                </c:pt>
                <c:pt idx="3">
                  <c:v>38</c:v>
                </c:pt>
                <c:pt idx="4">
                  <c:v>37</c:v>
                </c:pt>
                <c:pt idx="5">
                  <c:v>29</c:v>
                </c:pt>
                <c:pt idx="6">
                  <c:v>29</c:v>
                </c:pt>
                <c:pt idx="7">
                  <c:v>30</c:v>
                </c:pt>
                <c:pt idx="8">
                  <c:v>23</c:v>
                </c:pt>
                <c:pt idx="9">
                  <c:v>21</c:v>
                </c:pt>
                <c:pt idx="10">
                  <c:v>21</c:v>
                </c:pt>
              </c:numCache>
            </c:numRef>
          </c:val>
          <c:extLst>
            <c:ext xmlns:c16="http://schemas.microsoft.com/office/drawing/2014/chart" uri="{C3380CC4-5D6E-409C-BE32-E72D297353CC}">
              <c16:uniqueId val="{00000002-B5A9-4BD2-BF64-136A9224CB01}"/>
            </c:ext>
          </c:extLst>
        </c:ser>
        <c:ser>
          <c:idx val="3"/>
          <c:order val="3"/>
          <c:tx>
            <c:strRef>
              <c:f>Sheet1!$E$1</c:f>
              <c:strCache>
                <c:ptCount val="1"/>
                <c:pt idx="0">
                  <c:v>Nov-23</c:v>
                </c:pt>
              </c:strCache>
            </c:strRef>
          </c:tx>
          <c:spPr>
            <a:solidFill>
              <a:srgbClr val="1DAFAD"/>
            </a:solidFill>
            <a:ln>
              <a:solidFill>
                <a:sysClr val="window" lastClr="FFFFFF"/>
              </a:solidFill>
            </a:ln>
          </c:spPr>
          <c:invertIfNegative val="0"/>
          <c:dLbls>
            <c:numFmt formatCode="#&quot;%&quot;"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Local community issues</c:v>
                </c:pt>
                <c:pt idx="1">
                  <c:v>Mental health</c:v>
                </c:pt>
                <c:pt idx="2">
                  <c:v>Climate change and the environment</c:v>
                </c:pt>
                <c:pt idx="3">
                  <c:v>Animal welfare</c:v>
                </c:pt>
                <c:pt idx="4">
                  <c:v>Homelessness</c:v>
                </c:pt>
                <c:pt idx="5">
                  <c:v>Women’s rights and gender equality</c:v>
                </c:pt>
                <c:pt idx="6">
                  <c:v>Disability rights</c:v>
                </c:pt>
                <c:pt idx="7">
                  <c:v>Global poverty</c:v>
                </c:pt>
                <c:pt idx="8">
                  <c:v>Immigrant and asylum seeker rights</c:v>
                </c:pt>
                <c:pt idx="9">
                  <c:v>Labour rights and unions</c:v>
                </c:pt>
                <c:pt idx="10">
                  <c:v>LGBTQ Rights</c:v>
                </c:pt>
              </c:strCache>
            </c:strRef>
          </c:cat>
          <c:val>
            <c:numRef>
              <c:f>Sheet1!$E$2:$E$12</c:f>
              <c:numCache>
                <c:formatCode>0</c:formatCode>
                <c:ptCount val="11"/>
                <c:pt idx="0">
                  <c:v>45</c:v>
                </c:pt>
                <c:pt idx="1">
                  <c:v>44</c:v>
                </c:pt>
                <c:pt idx="2">
                  <c:v>40</c:v>
                </c:pt>
                <c:pt idx="3">
                  <c:v>37</c:v>
                </c:pt>
                <c:pt idx="4">
                  <c:v>34</c:v>
                </c:pt>
                <c:pt idx="5">
                  <c:v>29</c:v>
                </c:pt>
                <c:pt idx="6">
                  <c:v>28</c:v>
                </c:pt>
                <c:pt idx="7">
                  <c:v>28</c:v>
                </c:pt>
                <c:pt idx="8">
                  <c:v>22</c:v>
                </c:pt>
                <c:pt idx="9">
                  <c:v>22</c:v>
                </c:pt>
                <c:pt idx="10">
                  <c:v>21</c:v>
                </c:pt>
              </c:numCache>
            </c:numRef>
          </c:val>
          <c:extLst>
            <c:ext xmlns:c16="http://schemas.microsoft.com/office/drawing/2014/chart" uri="{C3380CC4-5D6E-409C-BE32-E72D297353CC}">
              <c16:uniqueId val="{00000000-2C59-4A3F-91F8-653D093DF243}"/>
            </c:ext>
          </c:extLst>
        </c:ser>
        <c:ser>
          <c:idx val="4"/>
          <c:order val="4"/>
          <c:tx>
            <c:strRef>
              <c:f>Sheet1!$F$1</c:f>
              <c:strCache>
                <c:ptCount val="1"/>
                <c:pt idx="0">
                  <c:v>Aug-24</c:v>
                </c:pt>
              </c:strCache>
            </c:strRef>
          </c:tx>
          <c:spPr>
            <a:solidFill>
              <a:srgbClr val="1DAFAD">
                <a:lumMod val="50000"/>
              </a:srgbClr>
            </a:solidFill>
            <a:ln>
              <a:solidFill>
                <a:sysClr val="window" lastClr="FFFFFF"/>
              </a:solidFill>
            </a:ln>
          </c:spPr>
          <c:invertIfNegative val="0"/>
          <c:dLbls>
            <c:numFmt formatCode="#&quot;%&quot;"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Local community issues</c:v>
                </c:pt>
                <c:pt idx="1">
                  <c:v>Mental health</c:v>
                </c:pt>
                <c:pt idx="2">
                  <c:v>Climate change and the environment</c:v>
                </c:pt>
                <c:pt idx="3">
                  <c:v>Animal welfare</c:v>
                </c:pt>
                <c:pt idx="4">
                  <c:v>Homelessness</c:v>
                </c:pt>
                <c:pt idx="5">
                  <c:v>Women’s rights and gender equality</c:v>
                </c:pt>
                <c:pt idx="6">
                  <c:v>Disability rights</c:v>
                </c:pt>
                <c:pt idx="7">
                  <c:v>Global poverty</c:v>
                </c:pt>
                <c:pt idx="8">
                  <c:v>Immigrant and asylum seeker rights</c:v>
                </c:pt>
                <c:pt idx="9">
                  <c:v>Labour rights and unions</c:v>
                </c:pt>
                <c:pt idx="10">
                  <c:v>LGBTQ Rights</c:v>
                </c:pt>
              </c:strCache>
            </c:strRef>
          </c:cat>
          <c:val>
            <c:numRef>
              <c:f>Sheet1!$F$2:$F$12</c:f>
              <c:numCache>
                <c:formatCode>0</c:formatCode>
                <c:ptCount val="11"/>
                <c:pt idx="0">
                  <c:v>46</c:v>
                </c:pt>
                <c:pt idx="1">
                  <c:v>43</c:v>
                </c:pt>
                <c:pt idx="2">
                  <c:v>41</c:v>
                </c:pt>
                <c:pt idx="3">
                  <c:v>37</c:v>
                </c:pt>
                <c:pt idx="4">
                  <c:v>30</c:v>
                </c:pt>
                <c:pt idx="5">
                  <c:v>30</c:v>
                </c:pt>
                <c:pt idx="6">
                  <c:v>28</c:v>
                </c:pt>
                <c:pt idx="7">
                  <c:v>27</c:v>
                </c:pt>
                <c:pt idx="8">
                  <c:v>23</c:v>
                </c:pt>
                <c:pt idx="9">
                  <c:v>21</c:v>
                </c:pt>
                <c:pt idx="10">
                  <c:v>21</c:v>
                </c:pt>
              </c:numCache>
            </c:numRef>
          </c:val>
          <c:extLst>
            <c:ext xmlns:c16="http://schemas.microsoft.com/office/drawing/2014/chart" uri="{C3380CC4-5D6E-409C-BE32-E72D297353CC}">
              <c16:uniqueId val="{00000000-F18D-44A0-9B72-0B9DDA452D25}"/>
            </c:ext>
          </c:extLst>
        </c:ser>
        <c:dLbls>
          <c:showLegendKey val="0"/>
          <c:showVal val="0"/>
          <c:showCatName val="0"/>
          <c:showSerName val="0"/>
          <c:showPercent val="0"/>
          <c:showBubbleSize val="0"/>
        </c:dLbls>
        <c:gapWidth val="20"/>
        <c:axId val="170970112"/>
        <c:axId val="170971904"/>
      </c:barChart>
      <c:catAx>
        <c:axId val="170970112"/>
        <c:scaling>
          <c:orientation val="maxMin"/>
        </c:scaling>
        <c:delete val="0"/>
        <c:axPos val="l"/>
        <c:numFmt formatCode="General" sourceLinked="1"/>
        <c:majorTickMark val="out"/>
        <c:minorTickMark val="none"/>
        <c:tickLblPos val="nextTo"/>
        <c:spPr>
          <a:ln w="9525">
            <a:noFill/>
          </a:ln>
        </c:spPr>
        <c:txPr>
          <a:bodyPr rot="0" vert="horz"/>
          <a:lstStyle/>
          <a:p>
            <a:pPr>
              <a:defRPr/>
            </a:pPr>
            <a:endParaRPr lang="en-US"/>
          </a:p>
        </c:txPr>
        <c:crossAx val="170971904"/>
        <c:crosses val="autoZero"/>
        <c:auto val="1"/>
        <c:lblAlgn val="ctr"/>
        <c:lblOffset val="100"/>
        <c:tickLblSkip val="1"/>
        <c:tickMarkSkip val="1"/>
        <c:noMultiLvlLbl val="0"/>
      </c:catAx>
      <c:valAx>
        <c:axId val="170971904"/>
        <c:scaling>
          <c:orientation val="minMax"/>
        </c:scaling>
        <c:delete val="1"/>
        <c:axPos val="t"/>
        <c:numFmt formatCode="0" sourceLinked="1"/>
        <c:majorTickMark val="out"/>
        <c:minorTickMark val="none"/>
        <c:tickLblPos val="none"/>
        <c:crossAx val="170970112"/>
        <c:crosses val="autoZero"/>
        <c:crossBetween val="between"/>
      </c:valAx>
      <c:spPr>
        <a:noFill/>
        <a:ln w="25399">
          <a:noFill/>
        </a:ln>
      </c:spPr>
    </c:plotArea>
    <c:legend>
      <c:legendPos val="r"/>
      <c:layout>
        <c:manualLayout>
          <c:xMode val="edge"/>
          <c:yMode val="edge"/>
          <c:x val="0.91289536144721584"/>
          <c:y val="0.38456360994400007"/>
          <c:w val="7.1067842053204155E-2"/>
          <c:h val="0.15324824154737191"/>
        </c:manualLayout>
      </c:layout>
      <c:overlay val="0"/>
      <c:txPr>
        <a:bodyPr/>
        <a:lstStyle/>
        <a:p>
          <a:pPr>
            <a:defRPr b="1"/>
          </a:pPr>
          <a:endParaRPr lang="en-US"/>
        </a:p>
      </c:txPr>
    </c:legend>
    <c:plotVisOnly val="1"/>
    <c:dispBlanksAs val="gap"/>
    <c:showDLblsOverMax val="0"/>
  </c:chart>
  <c:spPr>
    <a:noFill/>
    <a:ln>
      <a:noFill/>
    </a:ln>
  </c:spPr>
  <c:txPr>
    <a:bodyPr/>
    <a:lstStyle/>
    <a:p>
      <a:pPr>
        <a:defRPr sz="1100" b="0" i="0" u="none" strike="noStrike" baseline="0">
          <a:solidFill>
            <a:schemeClr val="tx1"/>
          </a:solidFill>
          <a:latin typeface="Barlow" panose="00000500000000000000" pitchFamily="2" charset="0"/>
          <a:ea typeface="Arial"/>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Cache>
                <c:formatCode>0</c:formatCode>
                <c:ptCount val="1"/>
                <c:pt idx="0">
                  <c:v>16</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Sheet1!$B$3:$B$3</c:f>
              <c:numCache>
                <c:formatCode>0</c:formatCode>
                <c:ptCount val="1"/>
                <c:pt idx="0">
                  <c:v>39</c:v>
                </c:pt>
              </c:numCache>
            </c:numRef>
          </c:val>
          <c:extLst>
            <c:ext xmlns:c16="http://schemas.microsoft.com/office/drawing/2014/chart" uri="{C3380CC4-5D6E-409C-BE32-E72D297353CC}">
              <c16:uniqueId val="{00000003-CFE9-419A-9341-7CC0D6C2DD40}"/>
            </c:ext>
          </c:extLst>
        </c:ser>
        <c:ser>
          <c:idx val="2"/>
          <c:order val="2"/>
          <c:spPr>
            <a:solidFill>
              <a:sysClr val="window" lastClr="FFFFFF">
                <a:lumMod val="65000"/>
              </a:sys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Sheet1!$B$4:$B$4</c:f>
              <c:numCache>
                <c:formatCode>0</c:formatCode>
                <c:ptCount val="1"/>
                <c:pt idx="0">
                  <c:v>30</c:v>
                </c:pt>
              </c:numCache>
            </c:numRef>
          </c:val>
          <c:extLst>
            <c:ext xmlns:c16="http://schemas.microsoft.com/office/drawing/2014/chart" uri="{C3380CC4-5D6E-409C-BE32-E72D297353CC}">
              <c16:uniqueId val="{00000004-CFE9-419A-9341-7CC0D6C2DD40}"/>
            </c:ext>
          </c:extLst>
        </c:ser>
        <c:ser>
          <c:idx val="3"/>
          <c:order val="3"/>
          <c:spPr>
            <a:solidFill>
              <a:srgbClr val="E50158">
                <a:lumMod val="60000"/>
                <a:lumOff val="40000"/>
              </a:srgbClr>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Sheet1!$B$5:$B$5</c:f>
              <c:numCache>
                <c:formatCode>0</c:formatCode>
                <c:ptCount val="1"/>
                <c:pt idx="0">
                  <c:v>8</c:v>
                </c:pt>
              </c:numCache>
            </c:numRef>
          </c:val>
          <c:extLst>
            <c:ext xmlns:c16="http://schemas.microsoft.com/office/drawing/2014/chart" uri="{C3380CC4-5D6E-409C-BE32-E72D297353CC}">
              <c16:uniqueId val="{00000006-CFE9-419A-9341-7CC0D6C2DD40}"/>
            </c:ext>
          </c:extLst>
        </c:ser>
        <c:ser>
          <c:idx val="4"/>
          <c:order val="4"/>
          <c:spPr>
            <a:solidFill>
              <a:srgbClr val="E50158"/>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Sheet1!$B$6:$B$6</c:f>
              <c:numCache>
                <c:formatCode>0</c:formatCode>
                <c:ptCount val="1"/>
                <c:pt idx="0">
                  <c:v>7</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Cache>
                <c:formatCode>0</c:formatCode>
                <c:ptCount val="1"/>
                <c:pt idx="0">
                  <c:v>16</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Sheet1!$B$3:$B$3</c:f>
              <c:numCache>
                <c:formatCode>0</c:formatCode>
                <c:ptCount val="1"/>
                <c:pt idx="0">
                  <c:v>36</c:v>
                </c:pt>
              </c:numCache>
            </c:numRef>
          </c:val>
          <c:extLst>
            <c:ext xmlns:c16="http://schemas.microsoft.com/office/drawing/2014/chart" uri="{C3380CC4-5D6E-409C-BE32-E72D297353CC}">
              <c16:uniqueId val="{00000003-CFE9-419A-9341-7CC0D6C2DD40}"/>
            </c:ext>
          </c:extLst>
        </c:ser>
        <c:ser>
          <c:idx val="2"/>
          <c:order val="2"/>
          <c:spPr>
            <a:solidFill>
              <a:sysClr val="window" lastClr="FFFFFF">
                <a:lumMod val="65000"/>
              </a:sys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Sheet1!$B$4:$B$4</c:f>
              <c:numCache>
                <c:formatCode>0</c:formatCode>
                <c:ptCount val="1"/>
                <c:pt idx="0">
                  <c:v>32</c:v>
                </c:pt>
              </c:numCache>
            </c:numRef>
          </c:val>
          <c:extLst>
            <c:ext xmlns:c16="http://schemas.microsoft.com/office/drawing/2014/chart" uri="{C3380CC4-5D6E-409C-BE32-E72D297353CC}">
              <c16:uniqueId val="{00000004-CFE9-419A-9341-7CC0D6C2DD40}"/>
            </c:ext>
          </c:extLst>
        </c:ser>
        <c:ser>
          <c:idx val="3"/>
          <c:order val="3"/>
          <c:spPr>
            <a:solidFill>
              <a:srgbClr val="E50158">
                <a:lumMod val="60000"/>
                <a:lumOff val="40000"/>
              </a:srgbClr>
            </a:solidFill>
            <a:ln>
              <a:solidFill>
                <a:schemeClr val="bg1"/>
              </a:solidFill>
            </a:ln>
          </c:spPr>
          <c:invertIfNegative val="0"/>
          <c:dLbls>
            <c:dLbl>
              <c:idx val="0"/>
              <c:layout>
                <c:manualLayout>
                  <c:x val="7.7031770295795776E-2"/>
                  <c:y val="3.3943458743053833E-3"/>
                </c:manualLayout>
              </c:layout>
              <c:showLegendKey val="0"/>
              <c:showVal val="1"/>
              <c:showCatName val="0"/>
              <c:showSerName val="0"/>
              <c:showPercent val="0"/>
              <c:showBubbleSize val="0"/>
              <c:extLst>
                <c:ext xmlns:c15="http://schemas.microsoft.com/office/drawing/2012/chart" uri="{CE6537A1-D6FC-4f65-9D91-7224C49458BB}">
                  <c15:layout>
                    <c:manualLayout>
                      <c:w val="0.26226255038654023"/>
                      <c:h val="0.124237654980761"/>
                    </c:manualLayout>
                  </c15:layout>
                </c:ext>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Sheet1!$B$5:$B$5</c:f>
              <c:numCache>
                <c:formatCode>0</c:formatCode>
                <c:ptCount val="1"/>
                <c:pt idx="0">
                  <c:v>10</c:v>
                </c:pt>
              </c:numCache>
            </c:numRef>
          </c:val>
          <c:extLst>
            <c:ext xmlns:c16="http://schemas.microsoft.com/office/drawing/2014/chart" uri="{C3380CC4-5D6E-409C-BE32-E72D297353CC}">
              <c16:uniqueId val="{00000006-CFE9-419A-9341-7CC0D6C2DD40}"/>
            </c:ext>
          </c:extLst>
        </c:ser>
        <c:ser>
          <c:idx val="4"/>
          <c:order val="4"/>
          <c:spPr>
            <a:solidFill>
              <a:srgbClr val="E50158"/>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Sheet1!$B$6:$B$6</c:f>
              <c:numCache>
                <c:formatCode>0</c:formatCode>
                <c:ptCount val="1"/>
                <c:pt idx="0">
                  <c:v>6</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Cache>
                <c:formatCode>0</c:formatCode>
                <c:ptCount val="1"/>
                <c:pt idx="0">
                  <c:v>15</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Sheet1!$B$3:$B$3</c:f>
              <c:numCache>
                <c:formatCode>0</c:formatCode>
                <c:ptCount val="1"/>
                <c:pt idx="0">
                  <c:v>38</c:v>
                </c:pt>
              </c:numCache>
            </c:numRef>
          </c:val>
          <c:extLst>
            <c:ext xmlns:c16="http://schemas.microsoft.com/office/drawing/2014/chart" uri="{C3380CC4-5D6E-409C-BE32-E72D297353CC}">
              <c16:uniqueId val="{00000003-CFE9-419A-9341-7CC0D6C2DD40}"/>
            </c:ext>
          </c:extLst>
        </c:ser>
        <c:ser>
          <c:idx val="2"/>
          <c:order val="2"/>
          <c:spPr>
            <a:solidFill>
              <a:sysClr val="window" lastClr="FFFFFF">
                <a:lumMod val="65000"/>
              </a:sys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Sheet1!$B$4:$B$4</c:f>
              <c:numCache>
                <c:formatCode>0</c:formatCode>
                <c:ptCount val="1"/>
                <c:pt idx="0">
                  <c:v>29</c:v>
                </c:pt>
              </c:numCache>
            </c:numRef>
          </c:val>
          <c:extLst>
            <c:ext xmlns:c16="http://schemas.microsoft.com/office/drawing/2014/chart" uri="{C3380CC4-5D6E-409C-BE32-E72D297353CC}">
              <c16:uniqueId val="{00000004-CFE9-419A-9341-7CC0D6C2DD40}"/>
            </c:ext>
          </c:extLst>
        </c:ser>
        <c:ser>
          <c:idx val="3"/>
          <c:order val="3"/>
          <c:spPr>
            <a:solidFill>
              <a:srgbClr val="E50158">
                <a:lumMod val="60000"/>
                <a:lumOff val="40000"/>
              </a:srgbClr>
            </a:solidFill>
            <a:ln>
              <a:solidFill>
                <a:schemeClr val="bg1"/>
              </a:solidFill>
            </a:ln>
          </c:spPr>
          <c:invertIfNegative val="0"/>
          <c:dLbls>
            <c:dLbl>
              <c:idx val="0"/>
              <c:layout>
                <c:manualLayout>
                  <c:x val="7.3167585145950592E-2"/>
                  <c:y val="3.3943458743053833E-3"/>
                </c:manualLayout>
              </c:layout>
              <c:showLegendKey val="0"/>
              <c:showVal val="1"/>
              <c:showCatName val="0"/>
              <c:showSerName val="0"/>
              <c:showPercent val="0"/>
              <c:showBubbleSize val="0"/>
              <c:extLst>
                <c:ext xmlns:c15="http://schemas.microsoft.com/office/drawing/2012/chart" uri="{CE6537A1-D6FC-4f65-9D91-7224C49458BB}">
                  <c15:layout>
                    <c:manualLayout>
                      <c:w val="0.25453418008684986"/>
                      <c:h val="0.124237654980761"/>
                    </c:manualLayout>
                  </c15:layout>
                </c:ext>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Sheet1!$B$5:$B$5</c:f>
              <c:numCache>
                <c:formatCode>0</c:formatCode>
                <c:ptCount val="1"/>
                <c:pt idx="0">
                  <c:v>10</c:v>
                </c:pt>
              </c:numCache>
            </c:numRef>
          </c:val>
          <c:extLst>
            <c:ext xmlns:c16="http://schemas.microsoft.com/office/drawing/2014/chart" uri="{C3380CC4-5D6E-409C-BE32-E72D297353CC}">
              <c16:uniqueId val="{00000006-CFE9-419A-9341-7CC0D6C2DD40}"/>
            </c:ext>
          </c:extLst>
        </c:ser>
        <c:ser>
          <c:idx val="4"/>
          <c:order val="4"/>
          <c:spPr>
            <a:solidFill>
              <a:srgbClr val="E50158"/>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Sheet1!$B$6:$B$6</c:f>
              <c:numCache>
                <c:formatCode>0</c:formatCode>
                <c:ptCount val="1"/>
                <c:pt idx="0">
                  <c:v>9</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Cache>
                <c:formatCode>0</c:formatCode>
                <c:ptCount val="1"/>
                <c:pt idx="0">
                  <c:v>18</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Sheet1!$B$3:$B$3</c:f>
              <c:numCache>
                <c:formatCode>0</c:formatCode>
                <c:ptCount val="1"/>
                <c:pt idx="0">
                  <c:v>36</c:v>
                </c:pt>
              </c:numCache>
            </c:numRef>
          </c:val>
          <c:extLst>
            <c:ext xmlns:c16="http://schemas.microsoft.com/office/drawing/2014/chart" uri="{C3380CC4-5D6E-409C-BE32-E72D297353CC}">
              <c16:uniqueId val="{00000003-CFE9-419A-9341-7CC0D6C2DD40}"/>
            </c:ext>
          </c:extLst>
        </c:ser>
        <c:ser>
          <c:idx val="2"/>
          <c:order val="2"/>
          <c:spPr>
            <a:solidFill>
              <a:sysClr val="window" lastClr="FFFFFF">
                <a:lumMod val="65000"/>
              </a:sys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Sheet1!$B$4:$B$4</c:f>
              <c:numCache>
                <c:formatCode>0</c:formatCode>
                <c:ptCount val="1"/>
                <c:pt idx="0">
                  <c:v>28</c:v>
                </c:pt>
              </c:numCache>
            </c:numRef>
          </c:val>
          <c:extLst>
            <c:ext xmlns:c16="http://schemas.microsoft.com/office/drawing/2014/chart" uri="{C3380CC4-5D6E-409C-BE32-E72D297353CC}">
              <c16:uniqueId val="{00000004-CFE9-419A-9341-7CC0D6C2DD40}"/>
            </c:ext>
          </c:extLst>
        </c:ser>
        <c:ser>
          <c:idx val="3"/>
          <c:order val="3"/>
          <c:spPr>
            <a:solidFill>
              <a:srgbClr val="E50158">
                <a:lumMod val="60000"/>
                <a:lumOff val="40000"/>
              </a:srgbClr>
            </a:solidFill>
            <a:ln>
              <a:solidFill>
                <a:schemeClr val="bg1"/>
              </a:solidFill>
            </a:ln>
          </c:spPr>
          <c:invertIfNegative val="0"/>
          <c:dLbls>
            <c:dLbl>
              <c:idx val="0"/>
              <c:layout>
                <c:manualLayout>
                  <c:x val="7.7031770295795776E-2"/>
                  <c:y val="3.3943458743053833E-3"/>
                </c:manualLayout>
              </c:layout>
              <c:showLegendKey val="0"/>
              <c:showVal val="1"/>
              <c:showCatName val="0"/>
              <c:showSerName val="0"/>
              <c:showPercent val="0"/>
              <c:showBubbleSize val="0"/>
              <c:extLst>
                <c:ext xmlns:c15="http://schemas.microsoft.com/office/drawing/2012/chart" uri="{CE6537A1-D6FC-4f65-9D91-7224C49458BB}">
                  <c15:layout>
                    <c:manualLayout>
                      <c:w val="0.26226255038654023"/>
                      <c:h val="0.124237654980761"/>
                    </c:manualLayout>
                  </c15:layout>
                </c:ext>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Sheet1!$B$5:$B$5</c:f>
              <c:numCache>
                <c:formatCode>0</c:formatCode>
                <c:ptCount val="1"/>
                <c:pt idx="0">
                  <c:v>10</c:v>
                </c:pt>
              </c:numCache>
            </c:numRef>
          </c:val>
          <c:extLst>
            <c:ext xmlns:c16="http://schemas.microsoft.com/office/drawing/2014/chart" uri="{C3380CC4-5D6E-409C-BE32-E72D297353CC}">
              <c16:uniqueId val="{00000006-CFE9-419A-9341-7CC0D6C2DD40}"/>
            </c:ext>
          </c:extLst>
        </c:ser>
        <c:ser>
          <c:idx val="4"/>
          <c:order val="4"/>
          <c:spPr>
            <a:solidFill>
              <a:srgbClr val="E50158"/>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Sheet1!$B$6:$B$6</c:f>
              <c:numCache>
                <c:formatCode>0</c:formatCode>
                <c:ptCount val="1"/>
                <c:pt idx="0">
                  <c:v>8</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Sheet1!$B$2:$I$2</c:f>
              <c:numCache>
                <c:formatCode>General</c:formatCode>
                <c:ptCount val="8"/>
                <c:pt idx="0" formatCode="0">
                  <c:v>18</c:v>
                </c:pt>
                <c:pt idx="2" formatCode="0">
                  <c:v>21</c:v>
                </c:pt>
                <c:pt idx="3" formatCode="0">
                  <c:v>43</c:v>
                </c:pt>
                <c:pt idx="4" formatCode="0">
                  <c:v>3</c:v>
                </c:pt>
                <c:pt idx="5" formatCode="0">
                  <c:v>13</c:v>
                </c:pt>
                <c:pt idx="6" formatCode="0">
                  <c:v>29</c:v>
                </c:pt>
                <c:pt idx="7">
                  <c:v>8</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Sheet1!$B$3:$I$3</c:f>
              <c:numCache>
                <c:formatCode>General</c:formatCode>
                <c:ptCount val="8"/>
                <c:pt idx="0" formatCode="0">
                  <c:v>36</c:v>
                </c:pt>
                <c:pt idx="2" formatCode="0">
                  <c:v>40</c:v>
                </c:pt>
                <c:pt idx="3" formatCode="0">
                  <c:v>44</c:v>
                </c:pt>
                <c:pt idx="4" formatCode="0">
                  <c:v>7</c:v>
                </c:pt>
                <c:pt idx="5" formatCode="0">
                  <c:v>40</c:v>
                </c:pt>
                <c:pt idx="6" formatCode="0">
                  <c:v>42</c:v>
                </c:pt>
                <c:pt idx="7" formatCode="0">
                  <c:v>46</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Sheet1!$B$4:$I$4</c:f>
              <c:numCache>
                <c:formatCode>General</c:formatCode>
                <c:ptCount val="8"/>
                <c:pt idx="0" formatCode="0">
                  <c:v>28</c:v>
                </c:pt>
                <c:pt idx="2" formatCode="0">
                  <c:v>31</c:v>
                </c:pt>
                <c:pt idx="3" formatCode="0">
                  <c:v>12</c:v>
                </c:pt>
                <c:pt idx="4" formatCode="0">
                  <c:v>30</c:v>
                </c:pt>
                <c:pt idx="5" formatCode="0">
                  <c:v>35</c:v>
                </c:pt>
                <c:pt idx="6" formatCode="0">
                  <c:v>18</c:v>
                </c:pt>
                <c:pt idx="7" formatCode="0">
                  <c:v>35</c:v>
                </c:pt>
              </c:numCache>
            </c:numRef>
          </c:val>
          <c:extLst>
            <c:ext xmlns:c16="http://schemas.microsoft.com/office/drawing/2014/chart" uri="{C3380CC4-5D6E-409C-BE32-E72D297353CC}">
              <c16:uniqueId val="{00000004-CFE9-419A-9341-7CC0D6C2DD40}"/>
            </c:ext>
          </c:extLst>
        </c:ser>
        <c:ser>
          <c:idx val="3"/>
          <c:order val="3"/>
          <c:spPr>
            <a:solidFill>
              <a:srgbClr val="E50158"/>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Sheet1!$B$5:$I$5</c:f>
              <c:numCache>
                <c:formatCode>General</c:formatCode>
                <c:ptCount val="8"/>
                <c:pt idx="0" formatCode="0">
                  <c:v>10</c:v>
                </c:pt>
                <c:pt idx="2" formatCode="0">
                  <c:v>6</c:v>
                </c:pt>
                <c:pt idx="3" formatCode="0">
                  <c:v>2</c:v>
                </c:pt>
                <c:pt idx="4" formatCode="0">
                  <c:v>27</c:v>
                </c:pt>
                <c:pt idx="5" formatCode="0">
                  <c:v>8</c:v>
                </c:pt>
                <c:pt idx="6" formatCode="0">
                  <c:v>5</c:v>
                </c:pt>
                <c:pt idx="7" formatCode="0">
                  <c:v>9</c:v>
                </c:pt>
              </c:numCache>
            </c:numRef>
          </c:val>
          <c:extLst>
            <c:ext xmlns:c16="http://schemas.microsoft.com/office/drawing/2014/chart" uri="{C3380CC4-5D6E-409C-BE32-E72D297353CC}">
              <c16:uniqueId val="{00000006-CFE9-419A-9341-7CC0D6C2DD40}"/>
            </c:ext>
          </c:extLst>
        </c:ser>
        <c:ser>
          <c:idx val="4"/>
          <c:order val="4"/>
          <c:spPr>
            <a:solidFill>
              <a:srgbClr val="FFFFFF">
                <a:lumMod val="50000"/>
              </a:srgbClr>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Sheet1!$B$6:$I$6</c:f>
              <c:numCache>
                <c:formatCode>General</c:formatCode>
                <c:ptCount val="8"/>
                <c:pt idx="0" formatCode="0">
                  <c:v>8</c:v>
                </c:pt>
                <c:pt idx="2" formatCode="0">
                  <c:v>2</c:v>
                </c:pt>
                <c:pt idx="3" formatCode="0">
                  <c:v>0</c:v>
                </c:pt>
                <c:pt idx="4" formatCode="0">
                  <c:v>34</c:v>
                </c:pt>
                <c:pt idx="5" formatCode="0">
                  <c:v>4</c:v>
                </c:pt>
                <c:pt idx="6" formatCode="0">
                  <c:v>5</c:v>
                </c:pt>
                <c:pt idx="7">
                  <c:v>2</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676907702524108"/>
          <c:y val="0.15711790848085422"/>
          <c:w val="0.64294851133033792"/>
          <c:h val="0.81161585158039062"/>
        </c:manualLayout>
      </c:layout>
      <c:barChart>
        <c:barDir val="bar"/>
        <c:grouping val="stacked"/>
        <c:varyColors val="0"/>
        <c:ser>
          <c:idx val="0"/>
          <c:order val="0"/>
          <c:tx>
            <c:strRef>
              <c:f>Sheet1!$B$1</c:f>
              <c:strCache>
                <c:ptCount val="1"/>
                <c:pt idx="0">
                  <c:v>Most influential</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TV news (either traditional or online TV)</c:v>
                </c:pt>
                <c:pt idx="1">
                  <c:v>My family/family members</c:v>
                </c:pt>
                <c:pt idx="2">
                  <c:v>Social Media (Facebook, , X (Twitter), Instagram etc.)</c:v>
                </c:pt>
                <c:pt idx="3">
                  <c:v>Friends</c:v>
                </c:pt>
                <c:pt idx="4">
                  <c:v>Newspapers (either traditional print or online)</c:v>
                </c:pt>
                <c:pt idx="5">
                  <c:v>Radio news (either traditional or online radio)</c:v>
                </c:pt>
                <c:pt idx="6">
                  <c:v>Political parties/organisations</c:v>
                </c:pt>
                <c:pt idx="7">
                  <c:v>Special interest groups/representative organisations</c:v>
                </c:pt>
                <c:pt idx="8">
                  <c:v>Schools/colleges/universities</c:v>
                </c:pt>
                <c:pt idx="9">
                  <c:v>Podcasts</c:v>
                </c:pt>
                <c:pt idx="10">
                  <c:v>Celebrities/influencers</c:v>
                </c:pt>
                <c:pt idx="11">
                  <c:v>Religious bodies/organisations</c:v>
                </c:pt>
              </c:strCache>
            </c:strRef>
          </c:cat>
          <c:val>
            <c:numRef>
              <c:f>Sheet1!$B$2:$B$13</c:f>
              <c:numCache>
                <c:formatCode>0</c:formatCode>
                <c:ptCount val="12"/>
                <c:pt idx="0">
                  <c:v>19</c:v>
                </c:pt>
                <c:pt idx="1">
                  <c:v>21</c:v>
                </c:pt>
                <c:pt idx="2">
                  <c:v>17</c:v>
                </c:pt>
                <c:pt idx="3">
                  <c:v>7</c:v>
                </c:pt>
                <c:pt idx="4">
                  <c:v>8</c:v>
                </c:pt>
                <c:pt idx="5">
                  <c:v>7</c:v>
                </c:pt>
                <c:pt idx="6">
                  <c:v>7</c:v>
                </c:pt>
                <c:pt idx="7">
                  <c:v>5</c:v>
                </c:pt>
                <c:pt idx="8">
                  <c:v>3</c:v>
                </c:pt>
                <c:pt idx="9">
                  <c:v>3</c:v>
                </c:pt>
                <c:pt idx="10">
                  <c:v>2</c:v>
                </c:pt>
                <c:pt idx="11">
                  <c:v>2</c:v>
                </c:pt>
              </c:numCache>
            </c:numRef>
          </c:val>
          <c:extLst>
            <c:ext xmlns:c16="http://schemas.microsoft.com/office/drawing/2014/chart" uri="{C3380CC4-5D6E-409C-BE32-E72D297353CC}">
              <c16:uniqueId val="{00000000-7AAD-43FB-A24F-3D537031FC03}"/>
            </c:ext>
          </c:extLst>
        </c:ser>
        <c:ser>
          <c:idx val="1"/>
          <c:order val="1"/>
          <c:tx>
            <c:strRef>
              <c:f>Sheet1!$C$1</c:f>
              <c:strCache>
                <c:ptCount val="1"/>
                <c:pt idx="0">
                  <c:v>Second most influential</c:v>
                </c:pt>
              </c:strCache>
            </c:strRef>
          </c:tx>
          <c:spPr>
            <a:solidFill>
              <a:schemeClr val="accent6">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TV news (either traditional or online TV)</c:v>
                </c:pt>
                <c:pt idx="1">
                  <c:v>My family/family members</c:v>
                </c:pt>
                <c:pt idx="2">
                  <c:v>Social Media (Facebook, , X (Twitter), Instagram etc.)</c:v>
                </c:pt>
                <c:pt idx="3">
                  <c:v>Friends</c:v>
                </c:pt>
                <c:pt idx="4">
                  <c:v>Newspapers (either traditional print or online)</c:v>
                </c:pt>
                <c:pt idx="5">
                  <c:v>Radio news (either traditional or online radio)</c:v>
                </c:pt>
                <c:pt idx="6">
                  <c:v>Political parties/organisations</c:v>
                </c:pt>
                <c:pt idx="7">
                  <c:v>Special interest groups/representative organisations</c:v>
                </c:pt>
                <c:pt idx="8">
                  <c:v>Schools/colleges/universities</c:v>
                </c:pt>
                <c:pt idx="9">
                  <c:v>Podcasts</c:v>
                </c:pt>
                <c:pt idx="10">
                  <c:v>Celebrities/influencers</c:v>
                </c:pt>
                <c:pt idx="11">
                  <c:v>Religious bodies/organisations</c:v>
                </c:pt>
              </c:strCache>
            </c:strRef>
          </c:cat>
          <c:val>
            <c:numRef>
              <c:f>Sheet1!$C$2:$C$13</c:f>
              <c:numCache>
                <c:formatCode>0</c:formatCode>
                <c:ptCount val="12"/>
                <c:pt idx="0">
                  <c:v>18</c:v>
                </c:pt>
                <c:pt idx="1">
                  <c:v>14</c:v>
                </c:pt>
                <c:pt idx="2">
                  <c:v>9</c:v>
                </c:pt>
                <c:pt idx="3">
                  <c:v>12</c:v>
                </c:pt>
                <c:pt idx="4">
                  <c:v>10</c:v>
                </c:pt>
                <c:pt idx="5">
                  <c:v>10</c:v>
                </c:pt>
                <c:pt idx="6">
                  <c:v>6</c:v>
                </c:pt>
                <c:pt idx="7">
                  <c:v>6</c:v>
                </c:pt>
                <c:pt idx="8">
                  <c:v>4</c:v>
                </c:pt>
                <c:pt idx="9">
                  <c:v>5</c:v>
                </c:pt>
                <c:pt idx="10">
                  <c:v>4</c:v>
                </c:pt>
                <c:pt idx="11">
                  <c:v>2</c:v>
                </c:pt>
              </c:numCache>
            </c:numRef>
          </c:val>
          <c:extLst>
            <c:ext xmlns:c16="http://schemas.microsoft.com/office/drawing/2014/chart" uri="{C3380CC4-5D6E-409C-BE32-E72D297353CC}">
              <c16:uniqueId val="{00000001-7AAD-43FB-A24F-3D537031FC03}"/>
            </c:ext>
          </c:extLst>
        </c:ser>
        <c:ser>
          <c:idx val="2"/>
          <c:order val="2"/>
          <c:tx>
            <c:strRef>
              <c:f>Sheet1!$D$1</c:f>
              <c:strCache>
                <c:ptCount val="1"/>
                <c:pt idx="0">
                  <c:v>Third most influential</c:v>
                </c:pt>
              </c:strCache>
            </c:strRef>
          </c:tx>
          <c:spPr>
            <a:solidFill>
              <a:schemeClr val="accent4">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TV news (either traditional or online TV)</c:v>
                </c:pt>
                <c:pt idx="1">
                  <c:v>My family/family members</c:v>
                </c:pt>
                <c:pt idx="2">
                  <c:v>Social Media (Facebook, , X (Twitter), Instagram etc.)</c:v>
                </c:pt>
                <c:pt idx="3">
                  <c:v>Friends</c:v>
                </c:pt>
                <c:pt idx="4">
                  <c:v>Newspapers (either traditional print or online)</c:v>
                </c:pt>
                <c:pt idx="5">
                  <c:v>Radio news (either traditional or online radio)</c:v>
                </c:pt>
                <c:pt idx="6">
                  <c:v>Political parties/organisations</c:v>
                </c:pt>
                <c:pt idx="7">
                  <c:v>Special interest groups/representative organisations</c:v>
                </c:pt>
                <c:pt idx="8">
                  <c:v>Schools/colleges/universities</c:v>
                </c:pt>
                <c:pt idx="9">
                  <c:v>Podcasts</c:v>
                </c:pt>
                <c:pt idx="10">
                  <c:v>Celebrities/influencers</c:v>
                </c:pt>
                <c:pt idx="11">
                  <c:v>Religious bodies/organisations</c:v>
                </c:pt>
              </c:strCache>
            </c:strRef>
          </c:cat>
          <c:val>
            <c:numRef>
              <c:f>Sheet1!$D$2:$D$13</c:f>
              <c:numCache>
                <c:formatCode>0</c:formatCode>
                <c:ptCount val="12"/>
                <c:pt idx="0">
                  <c:v>16</c:v>
                </c:pt>
                <c:pt idx="1">
                  <c:v>11</c:v>
                </c:pt>
                <c:pt idx="2">
                  <c:v>11</c:v>
                </c:pt>
                <c:pt idx="3">
                  <c:v>10</c:v>
                </c:pt>
                <c:pt idx="4">
                  <c:v>12</c:v>
                </c:pt>
                <c:pt idx="5">
                  <c:v>10</c:v>
                </c:pt>
                <c:pt idx="6">
                  <c:v>6</c:v>
                </c:pt>
                <c:pt idx="7">
                  <c:v>7</c:v>
                </c:pt>
                <c:pt idx="8">
                  <c:v>5</c:v>
                </c:pt>
                <c:pt idx="9">
                  <c:v>5</c:v>
                </c:pt>
                <c:pt idx="10">
                  <c:v>3</c:v>
                </c:pt>
                <c:pt idx="11">
                  <c:v>3</c:v>
                </c:pt>
              </c:numCache>
            </c:numRef>
          </c:val>
          <c:extLst>
            <c:ext xmlns:c16="http://schemas.microsoft.com/office/drawing/2014/chart" uri="{C3380CC4-5D6E-409C-BE32-E72D297353CC}">
              <c16:uniqueId val="{00000002-7AAD-43FB-A24F-3D537031FC03}"/>
            </c:ext>
          </c:extLst>
        </c:ser>
        <c:ser>
          <c:idx val="3"/>
          <c:order val="3"/>
          <c:tx>
            <c:strRef>
              <c:f>Sheet1!$E$1</c:f>
              <c:strCache>
                <c:ptCount val="1"/>
              </c:strCache>
            </c:strRef>
          </c:tx>
          <c:spPr>
            <a:no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TV news (either traditional or online TV)</c:v>
                </c:pt>
                <c:pt idx="1">
                  <c:v>My family/family members</c:v>
                </c:pt>
                <c:pt idx="2">
                  <c:v>Social Media (Facebook, , X (Twitter), Instagram etc.)</c:v>
                </c:pt>
                <c:pt idx="3">
                  <c:v>Friends</c:v>
                </c:pt>
                <c:pt idx="4">
                  <c:v>Newspapers (either traditional print or online)</c:v>
                </c:pt>
                <c:pt idx="5">
                  <c:v>Radio news (either traditional or online radio)</c:v>
                </c:pt>
                <c:pt idx="6">
                  <c:v>Political parties/organisations</c:v>
                </c:pt>
                <c:pt idx="7">
                  <c:v>Special interest groups/representative organisations</c:v>
                </c:pt>
                <c:pt idx="8">
                  <c:v>Schools/colleges/universities</c:v>
                </c:pt>
                <c:pt idx="9">
                  <c:v>Podcasts</c:v>
                </c:pt>
                <c:pt idx="10">
                  <c:v>Celebrities/influencers</c:v>
                </c:pt>
                <c:pt idx="11">
                  <c:v>Religious bodies/organisations</c:v>
                </c:pt>
              </c:strCache>
            </c:strRef>
          </c:cat>
          <c:val>
            <c:numRef>
              <c:f>Sheet1!$E$2:$E$13</c:f>
              <c:numCache>
                <c:formatCode>0</c:formatCode>
                <c:ptCount val="12"/>
                <c:pt idx="0">
                  <c:v>53</c:v>
                </c:pt>
                <c:pt idx="1">
                  <c:v>45</c:v>
                </c:pt>
                <c:pt idx="2">
                  <c:v>37</c:v>
                </c:pt>
                <c:pt idx="3">
                  <c:v>30</c:v>
                </c:pt>
                <c:pt idx="4">
                  <c:v>30</c:v>
                </c:pt>
                <c:pt idx="5">
                  <c:v>27</c:v>
                </c:pt>
                <c:pt idx="6">
                  <c:v>19</c:v>
                </c:pt>
                <c:pt idx="7">
                  <c:v>18</c:v>
                </c:pt>
                <c:pt idx="8">
                  <c:v>13</c:v>
                </c:pt>
                <c:pt idx="9">
                  <c:v>12</c:v>
                </c:pt>
                <c:pt idx="10">
                  <c:v>9</c:v>
                </c:pt>
                <c:pt idx="11">
                  <c:v>8</c:v>
                </c:pt>
              </c:numCache>
            </c:numRef>
          </c:val>
          <c:extLst>
            <c:ext xmlns:c16="http://schemas.microsoft.com/office/drawing/2014/chart" uri="{C3380CC4-5D6E-409C-BE32-E72D297353CC}">
              <c16:uniqueId val="{00000003-7AAD-43FB-A24F-3D537031FC03}"/>
            </c:ext>
          </c:extLst>
        </c:ser>
        <c:dLbls>
          <c:showLegendKey val="0"/>
          <c:showVal val="0"/>
          <c:showCatName val="0"/>
          <c:showSerName val="0"/>
          <c:showPercent val="0"/>
          <c:showBubbleSize val="0"/>
        </c:dLbls>
        <c:gapWidth val="70"/>
        <c:overlap val="100"/>
        <c:axId val="430866840"/>
        <c:axId val="430867232"/>
      </c:barChart>
      <c:catAx>
        <c:axId val="4308668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430867232"/>
        <c:crosses val="autoZero"/>
        <c:auto val="1"/>
        <c:lblAlgn val="ctr"/>
        <c:lblOffset val="100"/>
        <c:noMultiLvlLbl val="0"/>
      </c:catAx>
      <c:valAx>
        <c:axId val="430867232"/>
        <c:scaling>
          <c:orientation val="minMax"/>
        </c:scaling>
        <c:delete val="1"/>
        <c:axPos val="t"/>
        <c:numFmt formatCode="0" sourceLinked="1"/>
        <c:majorTickMark val="none"/>
        <c:minorTickMark val="none"/>
        <c:tickLblPos val="nextTo"/>
        <c:crossAx val="4308668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ayout>
        <c:manualLayout>
          <c:xMode val="edge"/>
          <c:yMode val="edge"/>
          <c:x val="0.28530365406689856"/>
          <c:y val="8.3923904790368944E-2"/>
          <c:w val="0.44463485109087819"/>
          <c:h val="4.876016110297791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50">
          <a:solidFill>
            <a:schemeClr val="tx1"/>
          </a:solidFill>
          <a:latin typeface="Barlow" panose="00000500000000000000" pitchFamily="2"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10 - Government should INCREASE TAXES A LOT and SPEND MUCH MORE on health and social services</c:v>
                </c:pt>
              </c:strCache>
            </c:strRef>
          </c:tx>
          <c:spPr>
            <a:solidFill>
              <a:srgbClr val="2BAB6E"/>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0</c:formatCode>
                <c:ptCount val="1"/>
                <c:pt idx="0">
                  <c:v>11</c:v>
                </c:pt>
              </c:numCache>
            </c:numRef>
          </c:val>
          <c:extLst>
            <c:ext xmlns:c16="http://schemas.microsoft.com/office/drawing/2014/chart" uri="{C3380CC4-5D6E-409C-BE32-E72D297353CC}">
              <c16:uniqueId val="{00000000-6D4D-408D-BBAD-7526205EDEE2}"/>
            </c:ext>
          </c:extLst>
        </c:ser>
        <c:ser>
          <c:idx val="1"/>
          <c:order val="1"/>
          <c:tx>
            <c:strRef>
              <c:f>Sheet1!$A$3</c:f>
              <c:strCache>
                <c:ptCount val="1"/>
                <c:pt idx="0">
                  <c:v>9</c:v>
                </c:pt>
              </c:strCache>
            </c:strRef>
          </c:tx>
          <c:spPr>
            <a:solidFill>
              <a:srgbClr val="2DB574"/>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0</c:formatCode>
                <c:ptCount val="1"/>
                <c:pt idx="0">
                  <c:v>4</c:v>
                </c:pt>
              </c:numCache>
            </c:numRef>
          </c:val>
          <c:extLst>
            <c:ext xmlns:c16="http://schemas.microsoft.com/office/drawing/2014/chart" uri="{C3380CC4-5D6E-409C-BE32-E72D297353CC}">
              <c16:uniqueId val="{00000001-6D4D-408D-BBAD-7526205EDEE2}"/>
            </c:ext>
          </c:extLst>
        </c:ser>
        <c:ser>
          <c:idx val="2"/>
          <c:order val="2"/>
          <c:tx>
            <c:strRef>
              <c:f>Sheet1!$A$4</c:f>
              <c:strCache>
                <c:ptCount val="1"/>
                <c:pt idx="0">
                  <c:v>8</c:v>
                </c:pt>
              </c:strCache>
            </c:strRef>
          </c:tx>
          <c:spPr>
            <a:solidFill>
              <a:schemeClr val="accent6">
                <a:lumMod val="75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Sheet1!$B$4</c:f>
              <c:numCache>
                <c:formatCode>0</c:formatCode>
                <c:ptCount val="1"/>
                <c:pt idx="0">
                  <c:v>11</c:v>
                </c:pt>
              </c:numCache>
            </c:numRef>
          </c:val>
          <c:extLst>
            <c:ext xmlns:c16="http://schemas.microsoft.com/office/drawing/2014/chart" uri="{C3380CC4-5D6E-409C-BE32-E72D297353CC}">
              <c16:uniqueId val="{00000002-6D4D-408D-BBAD-7526205EDEE2}"/>
            </c:ext>
          </c:extLst>
        </c:ser>
        <c:ser>
          <c:idx val="3"/>
          <c:order val="3"/>
          <c:tx>
            <c:strRef>
              <c:f>Sheet1!$A$5</c:f>
              <c:strCache>
                <c:ptCount val="1"/>
                <c:pt idx="0">
                  <c:v>7</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4-6D4D-408D-BBAD-7526205EDEE2}"/>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0</c:formatCode>
                <c:ptCount val="1"/>
                <c:pt idx="0">
                  <c:v>16</c:v>
                </c:pt>
              </c:numCache>
            </c:numRef>
          </c:val>
          <c:extLst>
            <c:ext xmlns:c16="http://schemas.microsoft.com/office/drawing/2014/chart" uri="{C3380CC4-5D6E-409C-BE32-E72D297353CC}">
              <c16:uniqueId val="{00000005-6D4D-408D-BBAD-7526205EDEE2}"/>
            </c:ext>
          </c:extLst>
        </c:ser>
        <c:ser>
          <c:idx val="4"/>
          <c:order val="4"/>
          <c:tx>
            <c:strRef>
              <c:f>Sheet1!$A$6</c:f>
              <c:strCache>
                <c:ptCount val="1"/>
                <c:pt idx="0">
                  <c:v>6</c:v>
                </c:pt>
              </c:strCache>
            </c:strRef>
          </c:tx>
          <c:spPr>
            <a:solidFill>
              <a:schemeClr val="accent5">
                <a:lumMod val="20000"/>
                <a:lumOff val="80000"/>
              </a:schemeClr>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2-DE65-483E-B939-C75BA43B197B}"/>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0</c:formatCode>
                <c:ptCount val="1"/>
                <c:pt idx="0">
                  <c:v>16</c:v>
                </c:pt>
              </c:numCache>
            </c:numRef>
          </c:val>
          <c:extLst>
            <c:ext xmlns:c16="http://schemas.microsoft.com/office/drawing/2014/chart" uri="{C3380CC4-5D6E-409C-BE32-E72D297353CC}">
              <c16:uniqueId val="{00000006-6D4D-408D-BBAD-7526205EDEE2}"/>
            </c:ext>
          </c:extLst>
        </c:ser>
        <c:ser>
          <c:idx val="5"/>
          <c:order val="5"/>
          <c:tx>
            <c:strRef>
              <c:f>Sheet1!$A$7</c:f>
              <c:strCache>
                <c:ptCount val="1"/>
                <c:pt idx="0">
                  <c:v>5</c:v>
                </c:pt>
              </c:strCache>
            </c:strRef>
          </c:tx>
          <c:spPr>
            <a:solidFill>
              <a:schemeClr val="accent5">
                <a:lumMod val="40000"/>
                <a:lumOff val="6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Sheet1!$B$7</c:f>
              <c:numCache>
                <c:formatCode>0</c:formatCode>
                <c:ptCount val="1"/>
                <c:pt idx="0">
                  <c:v>27</c:v>
                </c:pt>
              </c:numCache>
            </c:numRef>
          </c:val>
          <c:extLst>
            <c:ext xmlns:c16="http://schemas.microsoft.com/office/drawing/2014/chart" uri="{C3380CC4-5D6E-409C-BE32-E72D297353CC}">
              <c16:uniqueId val="{00000007-6D4D-408D-BBAD-7526205EDEE2}"/>
            </c:ext>
          </c:extLst>
        </c:ser>
        <c:ser>
          <c:idx val="6"/>
          <c:order val="6"/>
          <c:tx>
            <c:strRef>
              <c:f>Sheet1!$A$8</c:f>
              <c:strCache>
                <c:ptCount val="1"/>
                <c:pt idx="0">
                  <c:v>4</c:v>
                </c:pt>
              </c:strCache>
            </c:strRef>
          </c:tx>
          <c:spPr>
            <a:solidFill>
              <a:schemeClr val="accent5">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Sheet1!$B$8</c:f>
              <c:numCache>
                <c:formatCode>0</c:formatCode>
                <c:ptCount val="1"/>
                <c:pt idx="0">
                  <c:v>5</c:v>
                </c:pt>
              </c:numCache>
            </c:numRef>
          </c:val>
          <c:extLst>
            <c:ext xmlns:c16="http://schemas.microsoft.com/office/drawing/2014/chart" uri="{C3380CC4-5D6E-409C-BE32-E72D297353CC}">
              <c16:uniqueId val="{00000008-6D4D-408D-BBAD-7526205EDEE2}"/>
            </c:ext>
          </c:extLst>
        </c:ser>
        <c:ser>
          <c:idx val="7"/>
          <c:order val="7"/>
          <c:tx>
            <c:strRef>
              <c:f>Sheet1!$A$9</c:f>
              <c:strCache>
                <c:ptCount val="1"/>
                <c:pt idx="0">
                  <c:v>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Sheet1!$B$9</c:f>
              <c:numCache>
                <c:formatCode>0</c:formatCode>
                <c:ptCount val="1"/>
                <c:pt idx="0">
                  <c:v>4</c:v>
                </c:pt>
              </c:numCache>
            </c:numRef>
          </c:val>
          <c:extLst>
            <c:ext xmlns:c16="http://schemas.microsoft.com/office/drawing/2014/chart" uri="{C3380CC4-5D6E-409C-BE32-E72D297353CC}">
              <c16:uniqueId val="{00000009-6D4D-408D-BBAD-7526205EDEE2}"/>
            </c:ext>
          </c:extLst>
        </c:ser>
        <c:ser>
          <c:idx val="8"/>
          <c:order val="8"/>
          <c:tx>
            <c:strRef>
              <c:f>Sheet1!$A$10</c:f>
              <c:strCache>
                <c:ptCount val="1"/>
                <c:pt idx="0">
                  <c:v>2</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Sheet1!$B$10</c:f>
              <c:numCache>
                <c:formatCode>0</c:formatCode>
                <c:ptCount val="1"/>
                <c:pt idx="0">
                  <c:v>2</c:v>
                </c:pt>
              </c:numCache>
            </c:numRef>
          </c:val>
          <c:extLst>
            <c:ext xmlns:c16="http://schemas.microsoft.com/office/drawing/2014/chart" uri="{C3380CC4-5D6E-409C-BE32-E72D297353CC}">
              <c16:uniqueId val="{0000000A-6D4D-408D-BBAD-7526205EDEE2}"/>
            </c:ext>
          </c:extLst>
        </c:ser>
        <c:ser>
          <c:idx val="9"/>
          <c:order val="9"/>
          <c:tx>
            <c:strRef>
              <c:f>Sheet1!$A$11</c:f>
              <c:strCache>
                <c:ptCount val="1"/>
                <c:pt idx="0">
                  <c:v>1</c:v>
                </c:pt>
              </c:strCache>
            </c:strRef>
          </c:tx>
          <c:spPr>
            <a:solidFill>
              <a:schemeClr val="accent5">
                <a:lumMod val="5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Sheet1!$B$11</c:f>
              <c:numCache>
                <c:formatCode>0</c:formatCode>
                <c:ptCount val="1"/>
                <c:pt idx="0">
                  <c:v>2</c:v>
                </c:pt>
              </c:numCache>
            </c:numRef>
          </c:val>
          <c:extLst>
            <c:ext xmlns:c16="http://schemas.microsoft.com/office/drawing/2014/chart" uri="{C3380CC4-5D6E-409C-BE32-E72D297353CC}">
              <c16:uniqueId val="{0000000B-6D4D-408D-BBAD-7526205EDEE2}"/>
            </c:ext>
          </c:extLst>
        </c:ser>
        <c:ser>
          <c:idx val="10"/>
          <c:order val="10"/>
          <c:tx>
            <c:strRef>
              <c:f>Sheet1!$A$12</c:f>
              <c:strCache>
                <c:ptCount val="1"/>
                <c:pt idx="0">
                  <c:v>0 - Government should CUT TAXES A LOT and SPEND MUCH LESS on health and social services</c:v>
                </c:pt>
              </c:strCache>
            </c:strRef>
          </c:tx>
          <c:spPr>
            <a:solidFill>
              <a:schemeClr val="accent5">
                <a:lumMod val="60000"/>
              </a:schemeClr>
            </a:solidFill>
            <a:ln>
              <a:noFill/>
            </a:ln>
            <a:effectLst/>
          </c:spPr>
          <c:invertIfNegative val="0"/>
          <c:dLbls>
            <c:dLbl>
              <c:idx val="0"/>
              <c:layout>
                <c:manualLayout>
                  <c:x val="0.15603632478632479"/>
                  <c:y val="5.97752345757905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CE-4E91-9771-1C4A014CB3F4}"/>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Sheet1!$B$12</c:f>
              <c:numCache>
                <c:formatCode>0</c:formatCode>
                <c:ptCount val="1"/>
                <c:pt idx="0">
                  <c:v>3</c:v>
                </c:pt>
              </c:numCache>
            </c:numRef>
          </c:val>
          <c:extLst>
            <c:ext xmlns:c16="http://schemas.microsoft.com/office/drawing/2014/chart" uri="{C3380CC4-5D6E-409C-BE32-E72D297353CC}">
              <c16:uniqueId val="{0000000C-6D4D-408D-BBAD-7526205EDEE2}"/>
            </c:ext>
          </c:extLst>
        </c:ser>
        <c:dLbls>
          <c:dLblPos val="ctr"/>
          <c:showLegendKey val="0"/>
          <c:showVal val="1"/>
          <c:showCatName val="0"/>
          <c:showSerName val="0"/>
          <c:showPercent val="0"/>
          <c:showBubbleSize val="0"/>
        </c:dLbls>
        <c:gapWidth val="79"/>
        <c:overlap val="100"/>
        <c:axId val="60448128"/>
        <c:axId val="60458112"/>
      </c:barChart>
      <c:catAx>
        <c:axId val="60448128"/>
        <c:scaling>
          <c:orientation val="minMax"/>
        </c:scaling>
        <c:delete val="1"/>
        <c:axPos val="t"/>
        <c:majorGridlines>
          <c:spPr>
            <a:ln w="9525" cap="flat" cmpd="sng" algn="ctr">
              <a:noFill/>
              <a:round/>
            </a:ln>
            <a:effectLst/>
          </c:spPr>
        </c:majorGridlines>
        <c:numFmt formatCode="General" sourceLinked="1"/>
        <c:majorTickMark val="none"/>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none"/>
        <c:minorTickMark val="none"/>
        <c:tickLblPos val="none"/>
        <c:crossAx val="604481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10 - Government should INCREASE TAXES A LOT and SPEND MUCH MORE on health and social services </c:v>
                </c:pt>
              </c:strCache>
            </c:strRef>
          </c:tx>
          <c:spPr>
            <a:solidFill>
              <a:srgbClr val="2BAB6E"/>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General</c:formatCode>
                <c:ptCount val="1"/>
                <c:pt idx="0">
                  <c:v>10</c:v>
                </c:pt>
              </c:numCache>
            </c:numRef>
          </c:val>
          <c:extLst>
            <c:ext xmlns:c16="http://schemas.microsoft.com/office/drawing/2014/chart" uri="{C3380CC4-5D6E-409C-BE32-E72D297353CC}">
              <c16:uniqueId val="{00000000-6D4D-408D-BBAD-7526205EDEE2}"/>
            </c:ext>
          </c:extLst>
        </c:ser>
        <c:ser>
          <c:idx val="1"/>
          <c:order val="1"/>
          <c:tx>
            <c:strRef>
              <c:f>Sheet1!$A$3</c:f>
              <c:strCache>
                <c:ptCount val="1"/>
                <c:pt idx="0">
                  <c:v>9</c:v>
                </c:pt>
              </c:strCache>
            </c:strRef>
          </c:tx>
          <c:spPr>
            <a:solidFill>
              <a:srgbClr val="2DB574"/>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General</c:formatCode>
                <c:ptCount val="1"/>
                <c:pt idx="0">
                  <c:v>4</c:v>
                </c:pt>
              </c:numCache>
            </c:numRef>
          </c:val>
          <c:extLst>
            <c:ext xmlns:c16="http://schemas.microsoft.com/office/drawing/2014/chart" uri="{C3380CC4-5D6E-409C-BE32-E72D297353CC}">
              <c16:uniqueId val="{00000001-6D4D-408D-BBAD-7526205EDEE2}"/>
            </c:ext>
          </c:extLst>
        </c:ser>
        <c:ser>
          <c:idx val="2"/>
          <c:order val="2"/>
          <c:tx>
            <c:strRef>
              <c:f>Sheet1!$A$4</c:f>
              <c:strCache>
                <c:ptCount val="1"/>
                <c:pt idx="0">
                  <c:v>8</c:v>
                </c:pt>
              </c:strCache>
            </c:strRef>
          </c:tx>
          <c:spPr>
            <a:solidFill>
              <a:srgbClr val="9FE5D8">
                <a:lumMod val="75000"/>
              </a:srgb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Sheet1!$B$4</c:f>
              <c:numCache>
                <c:formatCode>General</c:formatCode>
                <c:ptCount val="1"/>
                <c:pt idx="0">
                  <c:v>12</c:v>
                </c:pt>
              </c:numCache>
            </c:numRef>
          </c:val>
          <c:extLst>
            <c:ext xmlns:c16="http://schemas.microsoft.com/office/drawing/2014/chart" uri="{C3380CC4-5D6E-409C-BE32-E72D297353CC}">
              <c16:uniqueId val="{00000002-6D4D-408D-BBAD-7526205EDEE2}"/>
            </c:ext>
          </c:extLst>
        </c:ser>
        <c:ser>
          <c:idx val="3"/>
          <c:order val="3"/>
          <c:tx>
            <c:strRef>
              <c:f>Sheet1!$A$5</c:f>
              <c:strCache>
                <c:ptCount val="1"/>
                <c:pt idx="0">
                  <c:v>7</c:v>
                </c:pt>
              </c:strCache>
            </c:strRef>
          </c:tx>
          <c:spPr>
            <a:solidFill>
              <a:srgbClr val="9FE5D8"/>
            </a:solidFill>
            <a:ln>
              <a:noFill/>
            </a:ln>
            <a:effectLst/>
          </c:spPr>
          <c:invertIfNegative val="0"/>
          <c:dPt>
            <c:idx val="0"/>
            <c:invertIfNegative val="0"/>
            <c:bubble3D val="0"/>
            <c:spPr>
              <a:solidFill>
                <a:srgbClr val="9FE5D8"/>
              </a:solidFill>
              <a:ln>
                <a:noFill/>
              </a:ln>
              <a:effectLst/>
            </c:spPr>
            <c:extLst>
              <c:ext xmlns:c16="http://schemas.microsoft.com/office/drawing/2014/chart" uri="{C3380CC4-5D6E-409C-BE32-E72D297353CC}">
                <c16:uniqueId val="{00000004-6D4D-408D-BBAD-7526205EDEE2}"/>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General</c:formatCode>
                <c:ptCount val="1"/>
                <c:pt idx="0">
                  <c:v>16</c:v>
                </c:pt>
              </c:numCache>
            </c:numRef>
          </c:val>
          <c:extLst>
            <c:ext xmlns:c16="http://schemas.microsoft.com/office/drawing/2014/chart" uri="{C3380CC4-5D6E-409C-BE32-E72D297353CC}">
              <c16:uniqueId val="{00000005-6D4D-408D-BBAD-7526205EDEE2}"/>
            </c:ext>
          </c:extLst>
        </c:ser>
        <c:ser>
          <c:idx val="4"/>
          <c:order val="4"/>
          <c:tx>
            <c:strRef>
              <c:f>Sheet1!$A$6</c:f>
              <c:strCache>
                <c:ptCount val="1"/>
                <c:pt idx="0">
                  <c:v>6</c:v>
                </c:pt>
              </c:strCache>
            </c:strRef>
          </c:tx>
          <c:spPr>
            <a:solidFill>
              <a:srgbClr val="E50158">
                <a:lumMod val="20000"/>
                <a:lumOff val="80000"/>
              </a:srgbClr>
            </a:solidFill>
            <a:ln>
              <a:noFill/>
            </a:ln>
            <a:effectLst/>
          </c:spPr>
          <c:invertIfNegative val="0"/>
          <c:dPt>
            <c:idx val="0"/>
            <c:invertIfNegative val="0"/>
            <c:bubble3D val="0"/>
            <c:spPr>
              <a:solidFill>
                <a:srgbClr val="E50158">
                  <a:lumMod val="20000"/>
                  <a:lumOff val="80000"/>
                </a:srgbClr>
              </a:solidFill>
              <a:ln>
                <a:noFill/>
              </a:ln>
              <a:effectLst/>
            </c:spPr>
            <c:extLst>
              <c:ext xmlns:c16="http://schemas.microsoft.com/office/drawing/2014/chart" uri="{C3380CC4-5D6E-409C-BE32-E72D297353CC}">
                <c16:uniqueId val="{00000002-DE65-483E-B939-C75BA43B197B}"/>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General</c:formatCode>
                <c:ptCount val="1"/>
                <c:pt idx="0">
                  <c:v>13</c:v>
                </c:pt>
              </c:numCache>
            </c:numRef>
          </c:val>
          <c:extLst>
            <c:ext xmlns:c16="http://schemas.microsoft.com/office/drawing/2014/chart" uri="{C3380CC4-5D6E-409C-BE32-E72D297353CC}">
              <c16:uniqueId val="{00000006-6D4D-408D-BBAD-7526205EDEE2}"/>
            </c:ext>
          </c:extLst>
        </c:ser>
        <c:ser>
          <c:idx val="5"/>
          <c:order val="5"/>
          <c:tx>
            <c:strRef>
              <c:f>Sheet1!$A$7</c:f>
              <c:strCache>
                <c:ptCount val="1"/>
                <c:pt idx="0">
                  <c:v>5</c:v>
                </c:pt>
              </c:strCache>
            </c:strRef>
          </c:tx>
          <c:spPr>
            <a:solidFill>
              <a:srgbClr val="E50158">
                <a:lumMod val="40000"/>
                <a:lumOff val="60000"/>
              </a:srgb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Sheet1!$B$7</c:f>
              <c:numCache>
                <c:formatCode>General</c:formatCode>
                <c:ptCount val="1"/>
                <c:pt idx="0">
                  <c:v>27</c:v>
                </c:pt>
              </c:numCache>
            </c:numRef>
          </c:val>
          <c:extLst>
            <c:ext xmlns:c16="http://schemas.microsoft.com/office/drawing/2014/chart" uri="{C3380CC4-5D6E-409C-BE32-E72D297353CC}">
              <c16:uniqueId val="{00000007-6D4D-408D-BBAD-7526205EDEE2}"/>
            </c:ext>
          </c:extLst>
        </c:ser>
        <c:ser>
          <c:idx val="6"/>
          <c:order val="6"/>
          <c:tx>
            <c:strRef>
              <c:f>Sheet1!$A$8</c:f>
              <c:strCache>
                <c:ptCount val="1"/>
                <c:pt idx="0">
                  <c:v>4</c:v>
                </c:pt>
              </c:strCache>
            </c:strRef>
          </c:tx>
          <c:spPr>
            <a:solidFill>
              <a:schemeClr val="accent5">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Sheet1!$B$8</c:f>
              <c:numCache>
                <c:formatCode>General</c:formatCode>
                <c:ptCount val="1"/>
                <c:pt idx="0">
                  <c:v>6</c:v>
                </c:pt>
              </c:numCache>
            </c:numRef>
          </c:val>
          <c:extLst>
            <c:ext xmlns:c16="http://schemas.microsoft.com/office/drawing/2014/chart" uri="{C3380CC4-5D6E-409C-BE32-E72D297353CC}">
              <c16:uniqueId val="{00000008-6D4D-408D-BBAD-7526205EDEE2}"/>
            </c:ext>
          </c:extLst>
        </c:ser>
        <c:ser>
          <c:idx val="7"/>
          <c:order val="7"/>
          <c:tx>
            <c:strRef>
              <c:f>Sheet1!$A$9</c:f>
              <c:strCache>
                <c:ptCount val="1"/>
                <c:pt idx="0">
                  <c:v>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Sheet1!$B$9</c:f>
              <c:numCache>
                <c:formatCode>General</c:formatCode>
                <c:ptCount val="1"/>
                <c:pt idx="0">
                  <c:v>4</c:v>
                </c:pt>
              </c:numCache>
            </c:numRef>
          </c:val>
          <c:extLst>
            <c:ext xmlns:c16="http://schemas.microsoft.com/office/drawing/2014/chart" uri="{C3380CC4-5D6E-409C-BE32-E72D297353CC}">
              <c16:uniqueId val="{00000009-6D4D-408D-BBAD-7526205EDEE2}"/>
            </c:ext>
          </c:extLst>
        </c:ser>
        <c:ser>
          <c:idx val="8"/>
          <c:order val="8"/>
          <c:tx>
            <c:strRef>
              <c:f>Sheet1!$A$10</c:f>
              <c:strCache>
                <c:ptCount val="1"/>
                <c:pt idx="0">
                  <c:v>2</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Sheet1!$B$10</c:f>
              <c:numCache>
                <c:formatCode>General</c:formatCode>
                <c:ptCount val="1"/>
                <c:pt idx="0">
                  <c:v>3</c:v>
                </c:pt>
              </c:numCache>
            </c:numRef>
          </c:val>
          <c:extLst>
            <c:ext xmlns:c16="http://schemas.microsoft.com/office/drawing/2014/chart" uri="{C3380CC4-5D6E-409C-BE32-E72D297353CC}">
              <c16:uniqueId val="{0000000A-6D4D-408D-BBAD-7526205EDEE2}"/>
            </c:ext>
          </c:extLst>
        </c:ser>
        <c:ser>
          <c:idx val="9"/>
          <c:order val="9"/>
          <c:tx>
            <c:strRef>
              <c:f>Sheet1!$A$11</c:f>
              <c:strCache>
                <c:ptCount val="1"/>
                <c:pt idx="0">
                  <c:v>1</c:v>
                </c:pt>
              </c:strCache>
            </c:strRef>
          </c:tx>
          <c:spPr>
            <a:solidFill>
              <a:schemeClr val="accent5">
                <a:lumMod val="5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Sheet1!$B$11</c:f>
              <c:numCache>
                <c:formatCode>General</c:formatCode>
                <c:ptCount val="1"/>
                <c:pt idx="0">
                  <c:v>2</c:v>
                </c:pt>
              </c:numCache>
            </c:numRef>
          </c:val>
          <c:extLst>
            <c:ext xmlns:c16="http://schemas.microsoft.com/office/drawing/2014/chart" uri="{C3380CC4-5D6E-409C-BE32-E72D297353CC}">
              <c16:uniqueId val="{0000000B-6D4D-408D-BBAD-7526205EDEE2}"/>
            </c:ext>
          </c:extLst>
        </c:ser>
        <c:ser>
          <c:idx val="10"/>
          <c:order val="10"/>
          <c:tx>
            <c:strRef>
              <c:f>Sheet1!$A$12</c:f>
              <c:strCache>
                <c:ptCount val="1"/>
                <c:pt idx="0">
                  <c:v>0 - Government should CUT TAXES A LOT and SPEND MUCH LESS on health and social services </c:v>
                </c:pt>
              </c:strCache>
            </c:strRef>
          </c:tx>
          <c:spPr>
            <a:solidFill>
              <a:schemeClr val="accent5">
                <a:lumMod val="60000"/>
              </a:schemeClr>
            </a:solidFill>
            <a:ln>
              <a:noFill/>
            </a:ln>
            <a:effectLst/>
          </c:spPr>
          <c:invertIfNegative val="0"/>
          <c:dLbls>
            <c:dLbl>
              <c:idx val="0"/>
              <c:layout>
                <c:manualLayout>
                  <c:x val="0.15603632478632479"/>
                  <c:y val="5.97752345757905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CE-4E91-9771-1C4A014CB3F4}"/>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Sheet1!$B$12</c:f>
              <c:numCache>
                <c:formatCode>General</c:formatCode>
                <c:ptCount val="1"/>
                <c:pt idx="0">
                  <c:v>3</c:v>
                </c:pt>
              </c:numCache>
            </c:numRef>
          </c:val>
          <c:extLst>
            <c:ext xmlns:c16="http://schemas.microsoft.com/office/drawing/2014/chart" uri="{C3380CC4-5D6E-409C-BE32-E72D297353CC}">
              <c16:uniqueId val="{0000000C-6D4D-408D-BBAD-7526205EDEE2}"/>
            </c:ext>
          </c:extLst>
        </c:ser>
        <c:dLbls>
          <c:dLblPos val="ctr"/>
          <c:showLegendKey val="0"/>
          <c:showVal val="1"/>
          <c:showCatName val="0"/>
          <c:showSerName val="0"/>
          <c:showPercent val="0"/>
          <c:showBubbleSize val="0"/>
        </c:dLbls>
        <c:gapWidth val="79"/>
        <c:overlap val="100"/>
        <c:axId val="60448128"/>
        <c:axId val="60458112"/>
      </c:barChart>
      <c:catAx>
        <c:axId val="60448128"/>
        <c:scaling>
          <c:orientation val="minMax"/>
        </c:scaling>
        <c:delete val="1"/>
        <c:axPos val="t"/>
        <c:majorGridlines>
          <c:spPr>
            <a:ln w="9525" cap="flat" cmpd="sng" algn="ctr">
              <a:noFill/>
              <a:round/>
            </a:ln>
            <a:effectLst/>
          </c:spPr>
        </c:majorGridlines>
        <c:numFmt formatCode="General" sourceLinked="1"/>
        <c:majorTickMark val="none"/>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none"/>
        <c:minorTickMark val="none"/>
        <c:tickLblPos val="none"/>
        <c:crossAx val="604481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10 - Government should INCREASE TAXES A LOT and SPEND MUCH MORE on health and social services </c:v>
                </c:pt>
              </c:strCache>
            </c:strRef>
          </c:tx>
          <c:spPr>
            <a:solidFill>
              <a:srgbClr val="2BAB6E"/>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0</c:formatCode>
                <c:ptCount val="1"/>
                <c:pt idx="0">
                  <c:v>9</c:v>
                </c:pt>
              </c:numCache>
            </c:numRef>
          </c:val>
          <c:extLst>
            <c:ext xmlns:c16="http://schemas.microsoft.com/office/drawing/2014/chart" uri="{C3380CC4-5D6E-409C-BE32-E72D297353CC}">
              <c16:uniqueId val="{00000000-6D4D-408D-BBAD-7526205EDEE2}"/>
            </c:ext>
          </c:extLst>
        </c:ser>
        <c:ser>
          <c:idx val="1"/>
          <c:order val="1"/>
          <c:tx>
            <c:strRef>
              <c:f>Sheet1!$A$3</c:f>
              <c:strCache>
                <c:ptCount val="1"/>
                <c:pt idx="0">
                  <c:v>9</c:v>
                </c:pt>
              </c:strCache>
            </c:strRef>
          </c:tx>
          <c:spPr>
            <a:solidFill>
              <a:srgbClr val="2DB574"/>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0</c:formatCode>
                <c:ptCount val="1"/>
                <c:pt idx="0">
                  <c:v>4</c:v>
                </c:pt>
              </c:numCache>
            </c:numRef>
          </c:val>
          <c:extLst>
            <c:ext xmlns:c16="http://schemas.microsoft.com/office/drawing/2014/chart" uri="{C3380CC4-5D6E-409C-BE32-E72D297353CC}">
              <c16:uniqueId val="{00000001-6D4D-408D-BBAD-7526205EDEE2}"/>
            </c:ext>
          </c:extLst>
        </c:ser>
        <c:ser>
          <c:idx val="2"/>
          <c:order val="2"/>
          <c:tx>
            <c:strRef>
              <c:f>Sheet1!$A$4</c:f>
              <c:strCache>
                <c:ptCount val="1"/>
                <c:pt idx="0">
                  <c:v>8</c:v>
                </c:pt>
              </c:strCache>
            </c:strRef>
          </c:tx>
          <c:spPr>
            <a:solidFill>
              <a:srgbClr val="9FE5D8">
                <a:lumMod val="75000"/>
              </a:srgb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Sheet1!$B$4</c:f>
              <c:numCache>
                <c:formatCode>0</c:formatCode>
                <c:ptCount val="1"/>
                <c:pt idx="0">
                  <c:v>8</c:v>
                </c:pt>
              </c:numCache>
            </c:numRef>
          </c:val>
          <c:extLst>
            <c:ext xmlns:c16="http://schemas.microsoft.com/office/drawing/2014/chart" uri="{C3380CC4-5D6E-409C-BE32-E72D297353CC}">
              <c16:uniqueId val="{00000002-6D4D-408D-BBAD-7526205EDEE2}"/>
            </c:ext>
          </c:extLst>
        </c:ser>
        <c:ser>
          <c:idx val="3"/>
          <c:order val="3"/>
          <c:tx>
            <c:strRef>
              <c:f>Sheet1!$A$5</c:f>
              <c:strCache>
                <c:ptCount val="1"/>
                <c:pt idx="0">
                  <c:v>7</c:v>
                </c:pt>
              </c:strCache>
            </c:strRef>
          </c:tx>
          <c:spPr>
            <a:solidFill>
              <a:srgbClr val="9FE5D8"/>
            </a:solidFill>
            <a:ln>
              <a:noFill/>
            </a:ln>
            <a:effectLst/>
          </c:spPr>
          <c:invertIfNegative val="0"/>
          <c:dPt>
            <c:idx val="0"/>
            <c:invertIfNegative val="0"/>
            <c:bubble3D val="0"/>
            <c:spPr>
              <a:solidFill>
                <a:srgbClr val="9FE5D8"/>
              </a:solidFill>
              <a:ln>
                <a:noFill/>
              </a:ln>
              <a:effectLst/>
            </c:spPr>
            <c:extLst>
              <c:ext xmlns:c16="http://schemas.microsoft.com/office/drawing/2014/chart" uri="{C3380CC4-5D6E-409C-BE32-E72D297353CC}">
                <c16:uniqueId val="{00000004-6D4D-408D-BBAD-7526205EDEE2}"/>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0</c:formatCode>
                <c:ptCount val="1"/>
                <c:pt idx="0">
                  <c:v>15</c:v>
                </c:pt>
              </c:numCache>
            </c:numRef>
          </c:val>
          <c:extLst>
            <c:ext xmlns:c16="http://schemas.microsoft.com/office/drawing/2014/chart" uri="{C3380CC4-5D6E-409C-BE32-E72D297353CC}">
              <c16:uniqueId val="{00000005-6D4D-408D-BBAD-7526205EDEE2}"/>
            </c:ext>
          </c:extLst>
        </c:ser>
        <c:ser>
          <c:idx val="4"/>
          <c:order val="4"/>
          <c:tx>
            <c:strRef>
              <c:f>Sheet1!$A$6</c:f>
              <c:strCache>
                <c:ptCount val="1"/>
                <c:pt idx="0">
                  <c:v>6</c:v>
                </c:pt>
              </c:strCache>
            </c:strRef>
          </c:tx>
          <c:spPr>
            <a:solidFill>
              <a:srgbClr val="E50158">
                <a:lumMod val="20000"/>
                <a:lumOff val="80000"/>
              </a:srgbClr>
            </a:solidFill>
            <a:ln>
              <a:noFill/>
            </a:ln>
            <a:effectLst/>
          </c:spPr>
          <c:invertIfNegative val="0"/>
          <c:dPt>
            <c:idx val="0"/>
            <c:invertIfNegative val="0"/>
            <c:bubble3D val="0"/>
            <c:spPr>
              <a:solidFill>
                <a:srgbClr val="E50158">
                  <a:lumMod val="20000"/>
                  <a:lumOff val="80000"/>
                </a:srgbClr>
              </a:solidFill>
              <a:ln>
                <a:noFill/>
              </a:ln>
              <a:effectLst/>
            </c:spPr>
            <c:extLst>
              <c:ext xmlns:c16="http://schemas.microsoft.com/office/drawing/2014/chart" uri="{C3380CC4-5D6E-409C-BE32-E72D297353CC}">
                <c16:uniqueId val="{00000002-DE65-483E-B939-C75BA43B197B}"/>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0</c:formatCode>
                <c:ptCount val="1"/>
                <c:pt idx="0">
                  <c:v>17</c:v>
                </c:pt>
              </c:numCache>
            </c:numRef>
          </c:val>
          <c:extLst>
            <c:ext xmlns:c16="http://schemas.microsoft.com/office/drawing/2014/chart" uri="{C3380CC4-5D6E-409C-BE32-E72D297353CC}">
              <c16:uniqueId val="{00000006-6D4D-408D-BBAD-7526205EDEE2}"/>
            </c:ext>
          </c:extLst>
        </c:ser>
        <c:ser>
          <c:idx val="5"/>
          <c:order val="5"/>
          <c:tx>
            <c:strRef>
              <c:f>Sheet1!$A$7</c:f>
              <c:strCache>
                <c:ptCount val="1"/>
                <c:pt idx="0">
                  <c:v>5</c:v>
                </c:pt>
              </c:strCache>
            </c:strRef>
          </c:tx>
          <c:spPr>
            <a:solidFill>
              <a:srgbClr val="E50158">
                <a:lumMod val="40000"/>
                <a:lumOff val="60000"/>
              </a:srgb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Sheet1!$B$7</c:f>
              <c:numCache>
                <c:formatCode>0</c:formatCode>
                <c:ptCount val="1"/>
                <c:pt idx="0">
                  <c:v>28</c:v>
                </c:pt>
              </c:numCache>
            </c:numRef>
          </c:val>
          <c:extLst>
            <c:ext xmlns:c16="http://schemas.microsoft.com/office/drawing/2014/chart" uri="{C3380CC4-5D6E-409C-BE32-E72D297353CC}">
              <c16:uniqueId val="{00000007-6D4D-408D-BBAD-7526205EDEE2}"/>
            </c:ext>
          </c:extLst>
        </c:ser>
        <c:ser>
          <c:idx val="6"/>
          <c:order val="6"/>
          <c:tx>
            <c:strRef>
              <c:f>Sheet1!$A$8</c:f>
              <c:strCache>
                <c:ptCount val="1"/>
                <c:pt idx="0">
                  <c:v>4</c:v>
                </c:pt>
              </c:strCache>
            </c:strRef>
          </c:tx>
          <c:spPr>
            <a:solidFill>
              <a:schemeClr val="accent5">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Sheet1!$B$8</c:f>
              <c:numCache>
                <c:formatCode>0</c:formatCode>
                <c:ptCount val="1"/>
                <c:pt idx="0">
                  <c:v>7</c:v>
                </c:pt>
              </c:numCache>
            </c:numRef>
          </c:val>
          <c:extLst>
            <c:ext xmlns:c16="http://schemas.microsoft.com/office/drawing/2014/chart" uri="{C3380CC4-5D6E-409C-BE32-E72D297353CC}">
              <c16:uniqueId val="{00000008-6D4D-408D-BBAD-7526205EDEE2}"/>
            </c:ext>
          </c:extLst>
        </c:ser>
        <c:ser>
          <c:idx val="7"/>
          <c:order val="7"/>
          <c:tx>
            <c:strRef>
              <c:f>Sheet1!$A$9</c:f>
              <c:strCache>
                <c:ptCount val="1"/>
                <c:pt idx="0">
                  <c:v>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Sheet1!$B$9</c:f>
              <c:numCache>
                <c:formatCode>0</c:formatCode>
                <c:ptCount val="1"/>
                <c:pt idx="0">
                  <c:v>4</c:v>
                </c:pt>
              </c:numCache>
            </c:numRef>
          </c:val>
          <c:extLst>
            <c:ext xmlns:c16="http://schemas.microsoft.com/office/drawing/2014/chart" uri="{C3380CC4-5D6E-409C-BE32-E72D297353CC}">
              <c16:uniqueId val="{00000009-6D4D-408D-BBAD-7526205EDEE2}"/>
            </c:ext>
          </c:extLst>
        </c:ser>
        <c:ser>
          <c:idx val="8"/>
          <c:order val="8"/>
          <c:tx>
            <c:strRef>
              <c:f>Sheet1!$A$10</c:f>
              <c:strCache>
                <c:ptCount val="1"/>
                <c:pt idx="0">
                  <c:v>2</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Sheet1!$B$10</c:f>
              <c:numCache>
                <c:formatCode>0</c:formatCode>
                <c:ptCount val="1"/>
                <c:pt idx="0">
                  <c:v>3</c:v>
                </c:pt>
              </c:numCache>
            </c:numRef>
          </c:val>
          <c:extLst>
            <c:ext xmlns:c16="http://schemas.microsoft.com/office/drawing/2014/chart" uri="{C3380CC4-5D6E-409C-BE32-E72D297353CC}">
              <c16:uniqueId val="{0000000A-6D4D-408D-BBAD-7526205EDEE2}"/>
            </c:ext>
          </c:extLst>
        </c:ser>
        <c:ser>
          <c:idx val="9"/>
          <c:order val="9"/>
          <c:tx>
            <c:strRef>
              <c:f>Sheet1!$A$11</c:f>
              <c:strCache>
                <c:ptCount val="1"/>
                <c:pt idx="0">
                  <c:v>1</c:v>
                </c:pt>
              </c:strCache>
            </c:strRef>
          </c:tx>
          <c:spPr>
            <a:solidFill>
              <a:schemeClr val="accent5">
                <a:lumMod val="5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Sheet1!$B$11</c:f>
              <c:numCache>
                <c:formatCode>0</c:formatCode>
                <c:ptCount val="1"/>
                <c:pt idx="0">
                  <c:v>2</c:v>
                </c:pt>
              </c:numCache>
            </c:numRef>
          </c:val>
          <c:extLst>
            <c:ext xmlns:c16="http://schemas.microsoft.com/office/drawing/2014/chart" uri="{C3380CC4-5D6E-409C-BE32-E72D297353CC}">
              <c16:uniqueId val="{0000000B-6D4D-408D-BBAD-7526205EDEE2}"/>
            </c:ext>
          </c:extLst>
        </c:ser>
        <c:ser>
          <c:idx val="10"/>
          <c:order val="10"/>
          <c:tx>
            <c:strRef>
              <c:f>Sheet1!$A$12</c:f>
              <c:strCache>
                <c:ptCount val="1"/>
                <c:pt idx="0">
                  <c:v>0 - Government should CUT TAXES A LOT and SPEND MUCH LESS on health and social services </c:v>
                </c:pt>
              </c:strCache>
            </c:strRef>
          </c:tx>
          <c:spPr>
            <a:solidFill>
              <a:schemeClr val="accent5">
                <a:lumMod val="60000"/>
              </a:schemeClr>
            </a:solidFill>
            <a:ln>
              <a:noFill/>
            </a:ln>
            <a:effectLst/>
          </c:spPr>
          <c:invertIfNegative val="0"/>
          <c:dLbls>
            <c:dLbl>
              <c:idx val="0"/>
              <c:layout>
                <c:manualLayout>
                  <c:x val="0.15603632478632479"/>
                  <c:y val="5.97752345757905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CE-4E91-9771-1C4A014CB3F4}"/>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Sheet1!$B$12</c:f>
              <c:numCache>
                <c:formatCode>0</c:formatCode>
                <c:ptCount val="1"/>
                <c:pt idx="0">
                  <c:v>4</c:v>
                </c:pt>
              </c:numCache>
            </c:numRef>
          </c:val>
          <c:extLst>
            <c:ext xmlns:c16="http://schemas.microsoft.com/office/drawing/2014/chart" uri="{C3380CC4-5D6E-409C-BE32-E72D297353CC}">
              <c16:uniqueId val="{0000000C-6D4D-408D-BBAD-7526205EDEE2}"/>
            </c:ext>
          </c:extLst>
        </c:ser>
        <c:dLbls>
          <c:dLblPos val="ctr"/>
          <c:showLegendKey val="0"/>
          <c:showVal val="1"/>
          <c:showCatName val="0"/>
          <c:showSerName val="0"/>
          <c:showPercent val="0"/>
          <c:showBubbleSize val="0"/>
        </c:dLbls>
        <c:gapWidth val="79"/>
        <c:overlap val="100"/>
        <c:axId val="60448128"/>
        <c:axId val="60458112"/>
      </c:barChart>
      <c:catAx>
        <c:axId val="60448128"/>
        <c:scaling>
          <c:orientation val="minMax"/>
        </c:scaling>
        <c:delete val="1"/>
        <c:axPos val="t"/>
        <c:majorGridlines>
          <c:spPr>
            <a:ln w="9525" cap="flat" cmpd="sng" algn="ctr">
              <a:noFill/>
              <a:round/>
            </a:ln>
            <a:effectLst/>
          </c:spPr>
        </c:majorGridlines>
        <c:numFmt formatCode="General" sourceLinked="1"/>
        <c:majorTickMark val="none"/>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none"/>
        <c:minorTickMark val="none"/>
        <c:tickLblPos val="none"/>
        <c:crossAx val="604481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ABC1F</c:v>
                </c:pt>
              </c:strCache>
            </c:strRef>
          </c:tx>
          <c:spPr>
            <a:solidFill>
              <a:schemeClr val="accent6"/>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2"/>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Sheet1!$B$2:$H$2</c:f>
              <c:numCache>
                <c:formatCode>0</c:formatCode>
                <c:ptCount val="7"/>
                <c:pt idx="0">
                  <c:v>52</c:v>
                </c:pt>
                <c:pt idx="1">
                  <c:v>50</c:v>
                </c:pt>
                <c:pt idx="2">
                  <c:v>66</c:v>
                </c:pt>
                <c:pt idx="3">
                  <c:v>53</c:v>
                </c:pt>
                <c:pt idx="4">
                  <c:v>46</c:v>
                </c:pt>
                <c:pt idx="5">
                  <c:v>56</c:v>
                </c:pt>
                <c:pt idx="6">
                  <c:v>50</c:v>
                </c:pt>
              </c:numCache>
            </c:numRef>
          </c:val>
          <c:extLst>
            <c:ext xmlns:c16="http://schemas.microsoft.com/office/drawing/2014/chart" uri="{C3380CC4-5D6E-409C-BE32-E72D297353CC}">
              <c16:uniqueId val="{00000000-9BAB-42EF-B914-432662EC66EE}"/>
            </c:ext>
          </c:extLst>
        </c:ser>
        <c:ser>
          <c:idx val="0"/>
          <c:order val="1"/>
          <c:tx>
            <c:strRef>
              <c:f>Sheet1!$A$3</c:f>
              <c:strCache>
                <c:ptCount val="1"/>
                <c:pt idx="0">
                  <c:v>C2DE</c:v>
                </c:pt>
              </c:strCache>
            </c:strRef>
          </c:tx>
          <c:spPr>
            <a:solidFill>
              <a:schemeClr val="accent1"/>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Sheet1!$B$3:$H$3</c:f>
              <c:numCache>
                <c:formatCode>0</c:formatCode>
                <c:ptCount val="7"/>
                <c:pt idx="0">
                  <c:v>48</c:v>
                </c:pt>
                <c:pt idx="1">
                  <c:v>50</c:v>
                </c:pt>
                <c:pt idx="2" formatCode="General">
                  <c:v>34</c:v>
                </c:pt>
                <c:pt idx="3">
                  <c:v>47</c:v>
                </c:pt>
                <c:pt idx="4">
                  <c:v>54</c:v>
                </c:pt>
                <c:pt idx="5">
                  <c:v>44</c:v>
                </c:pt>
                <c:pt idx="6">
                  <c:v>50</c:v>
                </c:pt>
              </c:numCache>
            </c:numRef>
          </c:val>
          <c:extLst>
            <c:ext xmlns:c16="http://schemas.microsoft.com/office/drawing/2014/chart" uri="{C3380CC4-5D6E-409C-BE32-E72D297353CC}">
              <c16:uniqueId val="{00000001-9BAB-42EF-B914-432662EC66EE}"/>
            </c:ext>
          </c:extLst>
        </c:ser>
        <c:dLbls>
          <c:showLegendKey val="0"/>
          <c:showVal val="0"/>
          <c:showCatName val="0"/>
          <c:showSerName val="0"/>
          <c:showPercent val="0"/>
          <c:showBubbleSize val="0"/>
        </c:dLbls>
        <c:gapWidth val="50"/>
        <c:overlap val="100"/>
        <c:axId val="226201600"/>
        <c:axId val="226203136"/>
      </c:barChart>
      <c:catAx>
        <c:axId val="226201600"/>
        <c:scaling>
          <c:orientation val="minMax"/>
        </c:scaling>
        <c:delete val="1"/>
        <c:axPos val="t"/>
        <c:numFmt formatCode="General" sourceLinked="0"/>
        <c:majorTickMark val="out"/>
        <c:minorTickMark val="none"/>
        <c:tickLblPos val="nextTo"/>
        <c:crossAx val="226203136"/>
        <c:crosses val="autoZero"/>
        <c:auto val="1"/>
        <c:lblAlgn val="ctr"/>
        <c:lblOffset val="100"/>
        <c:noMultiLvlLbl val="0"/>
      </c:catAx>
      <c:valAx>
        <c:axId val="226203136"/>
        <c:scaling>
          <c:orientation val="maxMin"/>
        </c:scaling>
        <c:delete val="1"/>
        <c:axPos val="l"/>
        <c:numFmt formatCode="0%" sourceLinked="1"/>
        <c:majorTickMark val="out"/>
        <c:minorTickMark val="none"/>
        <c:tickLblPos val="nextTo"/>
        <c:crossAx val="22620160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200" b="1">
          <a:solidFill>
            <a:schemeClr val="bg1"/>
          </a:solidFill>
          <a:latin typeface="Barlow" panose="00000500000000000000" pitchFamily="2"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10 - Government should INCREASE TAXES A LOT and SPEND MUCH MORE on health and social services </c:v>
                </c:pt>
              </c:strCache>
            </c:strRef>
          </c:tx>
          <c:spPr>
            <a:solidFill>
              <a:srgbClr val="2BAB6E"/>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0</c:formatCode>
                <c:ptCount val="1"/>
                <c:pt idx="0">
                  <c:v>9</c:v>
                </c:pt>
              </c:numCache>
            </c:numRef>
          </c:val>
          <c:extLst>
            <c:ext xmlns:c16="http://schemas.microsoft.com/office/drawing/2014/chart" uri="{C3380CC4-5D6E-409C-BE32-E72D297353CC}">
              <c16:uniqueId val="{00000000-6D4D-408D-BBAD-7526205EDEE2}"/>
            </c:ext>
          </c:extLst>
        </c:ser>
        <c:ser>
          <c:idx val="1"/>
          <c:order val="1"/>
          <c:tx>
            <c:strRef>
              <c:f>Sheet1!$A$3</c:f>
              <c:strCache>
                <c:ptCount val="1"/>
                <c:pt idx="0">
                  <c:v>9</c:v>
                </c:pt>
              </c:strCache>
            </c:strRef>
          </c:tx>
          <c:spPr>
            <a:solidFill>
              <a:srgbClr val="2DB574"/>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0</c:formatCode>
                <c:ptCount val="1"/>
                <c:pt idx="0">
                  <c:v>3</c:v>
                </c:pt>
              </c:numCache>
            </c:numRef>
          </c:val>
          <c:extLst>
            <c:ext xmlns:c16="http://schemas.microsoft.com/office/drawing/2014/chart" uri="{C3380CC4-5D6E-409C-BE32-E72D297353CC}">
              <c16:uniqueId val="{00000001-6D4D-408D-BBAD-7526205EDEE2}"/>
            </c:ext>
          </c:extLst>
        </c:ser>
        <c:ser>
          <c:idx val="2"/>
          <c:order val="2"/>
          <c:tx>
            <c:strRef>
              <c:f>Sheet1!$A$4</c:f>
              <c:strCache>
                <c:ptCount val="1"/>
                <c:pt idx="0">
                  <c:v>8</c:v>
                </c:pt>
              </c:strCache>
            </c:strRef>
          </c:tx>
          <c:spPr>
            <a:solidFill>
              <a:srgbClr val="9FE5D8">
                <a:lumMod val="75000"/>
              </a:srgb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Sheet1!$B$4</c:f>
              <c:numCache>
                <c:formatCode>0</c:formatCode>
                <c:ptCount val="1"/>
                <c:pt idx="0">
                  <c:v>10</c:v>
                </c:pt>
              </c:numCache>
            </c:numRef>
          </c:val>
          <c:extLst>
            <c:ext xmlns:c16="http://schemas.microsoft.com/office/drawing/2014/chart" uri="{C3380CC4-5D6E-409C-BE32-E72D297353CC}">
              <c16:uniqueId val="{00000002-6D4D-408D-BBAD-7526205EDEE2}"/>
            </c:ext>
          </c:extLst>
        </c:ser>
        <c:ser>
          <c:idx val="3"/>
          <c:order val="3"/>
          <c:tx>
            <c:strRef>
              <c:f>Sheet1!$A$5</c:f>
              <c:strCache>
                <c:ptCount val="1"/>
                <c:pt idx="0">
                  <c:v>7</c:v>
                </c:pt>
              </c:strCache>
            </c:strRef>
          </c:tx>
          <c:spPr>
            <a:solidFill>
              <a:srgbClr val="9FE5D8"/>
            </a:solidFill>
            <a:ln>
              <a:noFill/>
            </a:ln>
            <a:effectLst/>
          </c:spPr>
          <c:invertIfNegative val="0"/>
          <c:dPt>
            <c:idx val="0"/>
            <c:invertIfNegative val="0"/>
            <c:bubble3D val="0"/>
            <c:spPr>
              <a:solidFill>
                <a:srgbClr val="9FE5D8"/>
              </a:solidFill>
              <a:ln>
                <a:noFill/>
              </a:ln>
              <a:effectLst/>
            </c:spPr>
            <c:extLst>
              <c:ext xmlns:c16="http://schemas.microsoft.com/office/drawing/2014/chart" uri="{C3380CC4-5D6E-409C-BE32-E72D297353CC}">
                <c16:uniqueId val="{00000004-6D4D-408D-BBAD-7526205EDEE2}"/>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0</c:formatCode>
                <c:ptCount val="1"/>
                <c:pt idx="0">
                  <c:v>14</c:v>
                </c:pt>
              </c:numCache>
            </c:numRef>
          </c:val>
          <c:extLst>
            <c:ext xmlns:c16="http://schemas.microsoft.com/office/drawing/2014/chart" uri="{C3380CC4-5D6E-409C-BE32-E72D297353CC}">
              <c16:uniqueId val="{00000005-6D4D-408D-BBAD-7526205EDEE2}"/>
            </c:ext>
          </c:extLst>
        </c:ser>
        <c:ser>
          <c:idx val="4"/>
          <c:order val="4"/>
          <c:tx>
            <c:strRef>
              <c:f>Sheet1!$A$6</c:f>
              <c:strCache>
                <c:ptCount val="1"/>
                <c:pt idx="0">
                  <c:v>6</c:v>
                </c:pt>
              </c:strCache>
            </c:strRef>
          </c:tx>
          <c:spPr>
            <a:solidFill>
              <a:srgbClr val="E50158">
                <a:lumMod val="20000"/>
                <a:lumOff val="80000"/>
              </a:srgbClr>
            </a:solidFill>
            <a:ln>
              <a:noFill/>
            </a:ln>
            <a:effectLst/>
          </c:spPr>
          <c:invertIfNegative val="0"/>
          <c:dPt>
            <c:idx val="0"/>
            <c:invertIfNegative val="0"/>
            <c:bubble3D val="0"/>
            <c:spPr>
              <a:solidFill>
                <a:srgbClr val="E50158">
                  <a:lumMod val="20000"/>
                  <a:lumOff val="80000"/>
                </a:srgbClr>
              </a:solidFill>
              <a:ln>
                <a:noFill/>
              </a:ln>
              <a:effectLst/>
            </c:spPr>
            <c:extLst>
              <c:ext xmlns:c16="http://schemas.microsoft.com/office/drawing/2014/chart" uri="{C3380CC4-5D6E-409C-BE32-E72D297353CC}">
                <c16:uniqueId val="{00000002-DE65-483E-B939-C75BA43B197B}"/>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0</c:formatCode>
                <c:ptCount val="1"/>
                <c:pt idx="0">
                  <c:v>14</c:v>
                </c:pt>
              </c:numCache>
            </c:numRef>
          </c:val>
          <c:extLst>
            <c:ext xmlns:c16="http://schemas.microsoft.com/office/drawing/2014/chart" uri="{C3380CC4-5D6E-409C-BE32-E72D297353CC}">
              <c16:uniqueId val="{00000006-6D4D-408D-BBAD-7526205EDEE2}"/>
            </c:ext>
          </c:extLst>
        </c:ser>
        <c:ser>
          <c:idx val="5"/>
          <c:order val="5"/>
          <c:tx>
            <c:strRef>
              <c:f>Sheet1!$A$7</c:f>
              <c:strCache>
                <c:ptCount val="1"/>
                <c:pt idx="0">
                  <c:v>5</c:v>
                </c:pt>
              </c:strCache>
            </c:strRef>
          </c:tx>
          <c:spPr>
            <a:solidFill>
              <a:srgbClr val="E50158">
                <a:lumMod val="40000"/>
                <a:lumOff val="60000"/>
              </a:srgb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Sheet1!$B$7</c:f>
              <c:numCache>
                <c:formatCode>0</c:formatCode>
                <c:ptCount val="1"/>
                <c:pt idx="0">
                  <c:v>28</c:v>
                </c:pt>
              </c:numCache>
            </c:numRef>
          </c:val>
          <c:extLst>
            <c:ext xmlns:c16="http://schemas.microsoft.com/office/drawing/2014/chart" uri="{C3380CC4-5D6E-409C-BE32-E72D297353CC}">
              <c16:uniqueId val="{00000007-6D4D-408D-BBAD-7526205EDEE2}"/>
            </c:ext>
          </c:extLst>
        </c:ser>
        <c:ser>
          <c:idx val="6"/>
          <c:order val="6"/>
          <c:tx>
            <c:strRef>
              <c:f>Sheet1!$A$8</c:f>
              <c:strCache>
                <c:ptCount val="1"/>
                <c:pt idx="0">
                  <c:v>4</c:v>
                </c:pt>
              </c:strCache>
            </c:strRef>
          </c:tx>
          <c:spPr>
            <a:solidFill>
              <a:schemeClr val="accent5">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Sheet1!$B$8</c:f>
              <c:numCache>
                <c:formatCode>0</c:formatCode>
                <c:ptCount val="1"/>
                <c:pt idx="0">
                  <c:v>8</c:v>
                </c:pt>
              </c:numCache>
            </c:numRef>
          </c:val>
          <c:extLst>
            <c:ext xmlns:c16="http://schemas.microsoft.com/office/drawing/2014/chart" uri="{C3380CC4-5D6E-409C-BE32-E72D297353CC}">
              <c16:uniqueId val="{00000008-6D4D-408D-BBAD-7526205EDEE2}"/>
            </c:ext>
          </c:extLst>
        </c:ser>
        <c:ser>
          <c:idx val="7"/>
          <c:order val="7"/>
          <c:tx>
            <c:strRef>
              <c:f>Sheet1!$A$9</c:f>
              <c:strCache>
                <c:ptCount val="1"/>
                <c:pt idx="0">
                  <c:v>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Sheet1!$B$9</c:f>
              <c:numCache>
                <c:formatCode>0</c:formatCode>
                <c:ptCount val="1"/>
                <c:pt idx="0">
                  <c:v>5</c:v>
                </c:pt>
              </c:numCache>
            </c:numRef>
          </c:val>
          <c:extLst>
            <c:ext xmlns:c16="http://schemas.microsoft.com/office/drawing/2014/chart" uri="{C3380CC4-5D6E-409C-BE32-E72D297353CC}">
              <c16:uniqueId val="{00000009-6D4D-408D-BBAD-7526205EDEE2}"/>
            </c:ext>
          </c:extLst>
        </c:ser>
        <c:ser>
          <c:idx val="8"/>
          <c:order val="8"/>
          <c:tx>
            <c:strRef>
              <c:f>Sheet1!$A$10</c:f>
              <c:strCache>
                <c:ptCount val="1"/>
                <c:pt idx="0">
                  <c:v>2</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Sheet1!$B$10</c:f>
              <c:numCache>
                <c:formatCode>0</c:formatCode>
                <c:ptCount val="1"/>
                <c:pt idx="0">
                  <c:v>3</c:v>
                </c:pt>
              </c:numCache>
            </c:numRef>
          </c:val>
          <c:extLst>
            <c:ext xmlns:c16="http://schemas.microsoft.com/office/drawing/2014/chart" uri="{C3380CC4-5D6E-409C-BE32-E72D297353CC}">
              <c16:uniqueId val="{0000000A-6D4D-408D-BBAD-7526205EDEE2}"/>
            </c:ext>
          </c:extLst>
        </c:ser>
        <c:ser>
          <c:idx val="9"/>
          <c:order val="9"/>
          <c:tx>
            <c:strRef>
              <c:f>Sheet1!$A$11</c:f>
              <c:strCache>
                <c:ptCount val="1"/>
                <c:pt idx="0">
                  <c:v>1</c:v>
                </c:pt>
              </c:strCache>
            </c:strRef>
          </c:tx>
          <c:spPr>
            <a:solidFill>
              <a:schemeClr val="accent5">
                <a:lumMod val="5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Sheet1!$B$11</c:f>
              <c:numCache>
                <c:formatCode>0</c:formatCode>
                <c:ptCount val="1"/>
                <c:pt idx="0">
                  <c:v>3</c:v>
                </c:pt>
              </c:numCache>
            </c:numRef>
          </c:val>
          <c:extLst>
            <c:ext xmlns:c16="http://schemas.microsoft.com/office/drawing/2014/chart" uri="{C3380CC4-5D6E-409C-BE32-E72D297353CC}">
              <c16:uniqueId val="{0000000B-6D4D-408D-BBAD-7526205EDEE2}"/>
            </c:ext>
          </c:extLst>
        </c:ser>
        <c:ser>
          <c:idx val="10"/>
          <c:order val="10"/>
          <c:tx>
            <c:strRef>
              <c:f>Sheet1!$A$12</c:f>
              <c:strCache>
                <c:ptCount val="1"/>
                <c:pt idx="0">
                  <c:v>0 - Government should CUT TAXES A LOT and SPEND MUCH LESS on health and social services </c:v>
                </c:pt>
              </c:strCache>
            </c:strRef>
          </c:tx>
          <c:spPr>
            <a:solidFill>
              <a:schemeClr val="accent5">
                <a:lumMod val="60000"/>
              </a:schemeClr>
            </a:solidFill>
            <a:ln>
              <a:noFill/>
            </a:ln>
            <a:effectLst/>
          </c:spPr>
          <c:invertIfNegative val="0"/>
          <c:dLbls>
            <c:dLbl>
              <c:idx val="0"/>
              <c:layout>
                <c:manualLayout>
                  <c:x val="0.15603632478632479"/>
                  <c:y val="5.97752345757905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CE-4E91-9771-1C4A014CB3F4}"/>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Sheet1!$B$12</c:f>
              <c:numCache>
                <c:formatCode>0</c:formatCode>
                <c:ptCount val="1"/>
                <c:pt idx="0">
                  <c:v>3</c:v>
                </c:pt>
              </c:numCache>
            </c:numRef>
          </c:val>
          <c:extLst>
            <c:ext xmlns:c16="http://schemas.microsoft.com/office/drawing/2014/chart" uri="{C3380CC4-5D6E-409C-BE32-E72D297353CC}">
              <c16:uniqueId val="{0000000C-6D4D-408D-BBAD-7526205EDEE2}"/>
            </c:ext>
          </c:extLst>
        </c:ser>
        <c:dLbls>
          <c:dLblPos val="ctr"/>
          <c:showLegendKey val="0"/>
          <c:showVal val="1"/>
          <c:showCatName val="0"/>
          <c:showSerName val="0"/>
          <c:showPercent val="0"/>
          <c:showBubbleSize val="0"/>
        </c:dLbls>
        <c:gapWidth val="79"/>
        <c:overlap val="100"/>
        <c:axId val="60448128"/>
        <c:axId val="60458112"/>
      </c:barChart>
      <c:catAx>
        <c:axId val="60448128"/>
        <c:scaling>
          <c:orientation val="minMax"/>
        </c:scaling>
        <c:delete val="1"/>
        <c:axPos val="t"/>
        <c:majorGridlines>
          <c:spPr>
            <a:ln w="9525" cap="flat" cmpd="sng" algn="ctr">
              <a:noFill/>
              <a:round/>
            </a:ln>
            <a:effectLst/>
          </c:spPr>
        </c:majorGridlines>
        <c:numFmt formatCode="General" sourceLinked="1"/>
        <c:majorTickMark val="none"/>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none"/>
        <c:minorTickMark val="none"/>
        <c:tickLblPos val="none"/>
        <c:crossAx val="604481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10 - Government should INCREASE TAXES A LOT and SPEND MUCH MORE on health and social services</c:v>
                </c:pt>
              </c:strCache>
            </c:strRef>
          </c:tx>
          <c:spPr>
            <a:solidFill>
              <a:srgbClr val="2BAB6E"/>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0</c:formatCode>
                <c:ptCount val="1"/>
                <c:pt idx="0">
                  <c:v>10</c:v>
                </c:pt>
              </c:numCache>
            </c:numRef>
          </c:val>
          <c:extLst>
            <c:ext xmlns:c16="http://schemas.microsoft.com/office/drawing/2014/chart" uri="{C3380CC4-5D6E-409C-BE32-E72D297353CC}">
              <c16:uniqueId val="{00000000-6D4D-408D-BBAD-7526205EDEE2}"/>
            </c:ext>
          </c:extLst>
        </c:ser>
        <c:ser>
          <c:idx val="1"/>
          <c:order val="1"/>
          <c:tx>
            <c:strRef>
              <c:f>Sheet1!$A$3</c:f>
              <c:strCache>
                <c:ptCount val="1"/>
                <c:pt idx="0">
                  <c:v>9</c:v>
                </c:pt>
              </c:strCache>
            </c:strRef>
          </c:tx>
          <c:spPr>
            <a:solidFill>
              <a:srgbClr val="2DB574"/>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0</c:formatCode>
                <c:ptCount val="1"/>
                <c:pt idx="0">
                  <c:v>4</c:v>
                </c:pt>
              </c:numCache>
            </c:numRef>
          </c:val>
          <c:extLst>
            <c:ext xmlns:c16="http://schemas.microsoft.com/office/drawing/2014/chart" uri="{C3380CC4-5D6E-409C-BE32-E72D297353CC}">
              <c16:uniqueId val="{00000001-6D4D-408D-BBAD-7526205EDEE2}"/>
            </c:ext>
          </c:extLst>
        </c:ser>
        <c:ser>
          <c:idx val="2"/>
          <c:order val="2"/>
          <c:tx>
            <c:strRef>
              <c:f>Sheet1!$A$4</c:f>
              <c:strCache>
                <c:ptCount val="1"/>
                <c:pt idx="0">
                  <c:v>8</c:v>
                </c:pt>
              </c:strCache>
            </c:strRef>
          </c:tx>
          <c:spPr>
            <a:solidFill>
              <a:srgbClr val="9FE5D8">
                <a:lumMod val="75000"/>
              </a:srgb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Sheet1!$B$4</c:f>
              <c:numCache>
                <c:formatCode>0</c:formatCode>
                <c:ptCount val="1"/>
                <c:pt idx="0">
                  <c:v>8</c:v>
                </c:pt>
              </c:numCache>
            </c:numRef>
          </c:val>
          <c:extLst>
            <c:ext xmlns:c16="http://schemas.microsoft.com/office/drawing/2014/chart" uri="{C3380CC4-5D6E-409C-BE32-E72D297353CC}">
              <c16:uniqueId val="{00000002-6D4D-408D-BBAD-7526205EDEE2}"/>
            </c:ext>
          </c:extLst>
        </c:ser>
        <c:ser>
          <c:idx val="3"/>
          <c:order val="3"/>
          <c:tx>
            <c:strRef>
              <c:f>Sheet1!$A$5</c:f>
              <c:strCache>
                <c:ptCount val="1"/>
                <c:pt idx="0">
                  <c:v>7</c:v>
                </c:pt>
              </c:strCache>
            </c:strRef>
          </c:tx>
          <c:spPr>
            <a:solidFill>
              <a:srgbClr val="9FE5D8"/>
            </a:solidFill>
            <a:ln>
              <a:noFill/>
            </a:ln>
            <a:effectLst/>
          </c:spPr>
          <c:invertIfNegative val="0"/>
          <c:dPt>
            <c:idx val="0"/>
            <c:invertIfNegative val="0"/>
            <c:bubble3D val="0"/>
            <c:spPr>
              <a:solidFill>
                <a:srgbClr val="9FE5D8"/>
              </a:solidFill>
              <a:ln>
                <a:noFill/>
              </a:ln>
              <a:effectLst/>
            </c:spPr>
            <c:extLst>
              <c:ext xmlns:c16="http://schemas.microsoft.com/office/drawing/2014/chart" uri="{C3380CC4-5D6E-409C-BE32-E72D297353CC}">
                <c16:uniqueId val="{00000004-6D4D-408D-BBAD-7526205EDEE2}"/>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0</c:formatCode>
                <c:ptCount val="1"/>
                <c:pt idx="0">
                  <c:v>13</c:v>
                </c:pt>
              </c:numCache>
            </c:numRef>
          </c:val>
          <c:extLst>
            <c:ext xmlns:c16="http://schemas.microsoft.com/office/drawing/2014/chart" uri="{C3380CC4-5D6E-409C-BE32-E72D297353CC}">
              <c16:uniqueId val="{00000005-6D4D-408D-BBAD-7526205EDEE2}"/>
            </c:ext>
          </c:extLst>
        </c:ser>
        <c:ser>
          <c:idx val="4"/>
          <c:order val="4"/>
          <c:tx>
            <c:strRef>
              <c:f>Sheet1!$A$6</c:f>
              <c:strCache>
                <c:ptCount val="1"/>
                <c:pt idx="0">
                  <c:v>6</c:v>
                </c:pt>
              </c:strCache>
            </c:strRef>
          </c:tx>
          <c:spPr>
            <a:solidFill>
              <a:srgbClr val="E50158">
                <a:lumMod val="20000"/>
                <a:lumOff val="80000"/>
              </a:srgbClr>
            </a:solidFill>
            <a:ln>
              <a:noFill/>
            </a:ln>
            <a:effectLst/>
          </c:spPr>
          <c:invertIfNegative val="0"/>
          <c:dPt>
            <c:idx val="0"/>
            <c:invertIfNegative val="0"/>
            <c:bubble3D val="0"/>
            <c:spPr>
              <a:solidFill>
                <a:srgbClr val="E50158">
                  <a:lumMod val="20000"/>
                  <a:lumOff val="80000"/>
                </a:srgbClr>
              </a:solidFill>
              <a:ln>
                <a:noFill/>
              </a:ln>
              <a:effectLst/>
            </c:spPr>
            <c:extLst>
              <c:ext xmlns:c16="http://schemas.microsoft.com/office/drawing/2014/chart" uri="{C3380CC4-5D6E-409C-BE32-E72D297353CC}">
                <c16:uniqueId val="{00000002-DE65-483E-B939-C75BA43B197B}"/>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0</c:formatCode>
                <c:ptCount val="1"/>
                <c:pt idx="0">
                  <c:v>16</c:v>
                </c:pt>
              </c:numCache>
            </c:numRef>
          </c:val>
          <c:extLst>
            <c:ext xmlns:c16="http://schemas.microsoft.com/office/drawing/2014/chart" uri="{C3380CC4-5D6E-409C-BE32-E72D297353CC}">
              <c16:uniqueId val="{00000006-6D4D-408D-BBAD-7526205EDEE2}"/>
            </c:ext>
          </c:extLst>
        </c:ser>
        <c:ser>
          <c:idx val="5"/>
          <c:order val="5"/>
          <c:tx>
            <c:strRef>
              <c:f>Sheet1!$A$7</c:f>
              <c:strCache>
                <c:ptCount val="1"/>
                <c:pt idx="0">
                  <c:v>5</c:v>
                </c:pt>
              </c:strCache>
            </c:strRef>
          </c:tx>
          <c:spPr>
            <a:solidFill>
              <a:srgbClr val="E50158">
                <a:lumMod val="40000"/>
                <a:lumOff val="60000"/>
              </a:srgb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Sheet1!$B$7</c:f>
              <c:numCache>
                <c:formatCode>0</c:formatCode>
                <c:ptCount val="1"/>
                <c:pt idx="0">
                  <c:v>30</c:v>
                </c:pt>
              </c:numCache>
            </c:numRef>
          </c:val>
          <c:extLst>
            <c:ext xmlns:c16="http://schemas.microsoft.com/office/drawing/2014/chart" uri="{C3380CC4-5D6E-409C-BE32-E72D297353CC}">
              <c16:uniqueId val="{00000007-6D4D-408D-BBAD-7526205EDEE2}"/>
            </c:ext>
          </c:extLst>
        </c:ser>
        <c:ser>
          <c:idx val="6"/>
          <c:order val="6"/>
          <c:tx>
            <c:strRef>
              <c:f>Sheet1!$A$8</c:f>
              <c:strCache>
                <c:ptCount val="1"/>
                <c:pt idx="0">
                  <c:v>4</c:v>
                </c:pt>
              </c:strCache>
            </c:strRef>
          </c:tx>
          <c:spPr>
            <a:solidFill>
              <a:schemeClr val="accent5">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0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Sheet1!$B$8</c:f>
              <c:numCache>
                <c:formatCode>0</c:formatCode>
                <c:ptCount val="1"/>
                <c:pt idx="0">
                  <c:v>6</c:v>
                </c:pt>
              </c:numCache>
            </c:numRef>
          </c:val>
          <c:extLst>
            <c:ext xmlns:c16="http://schemas.microsoft.com/office/drawing/2014/chart" uri="{C3380CC4-5D6E-409C-BE32-E72D297353CC}">
              <c16:uniqueId val="{00000008-6D4D-408D-BBAD-7526205EDEE2}"/>
            </c:ext>
          </c:extLst>
        </c:ser>
        <c:ser>
          <c:idx val="7"/>
          <c:order val="7"/>
          <c:tx>
            <c:strRef>
              <c:f>Sheet1!$A$9</c:f>
              <c:strCache>
                <c:ptCount val="1"/>
                <c:pt idx="0">
                  <c:v>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Sheet1!$B$9</c:f>
              <c:numCache>
                <c:formatCode>0</c:formatCode>
                <c:ptCount val="1"/>
                <c:pt idx="0">
                  <c:v>4</c:v>
                </c:pt>
              </c:numCache>
            </c:numRef>
          </c:val>
          <c:extLst>
            <c:ext xmlns:c16="http://schemas.microsoft.com/office/drawing/2014/chart" uri="{C3380CC4-5D6E-409C-BE32-E72D297353CC}">
              <c16:uniqueId val="{00000009-6D4D-408D-BBAD-7526205EDEE2}"/>
            </c:ext>
          </c:extLst>
        </c:ser>
        <c:ser>
          <c:idx val="8"/>
          <c:order val="8"/>
          <c:tx>
            <c:strRef>
              <c:f>Sheet1!$A$10</c:f>
              <c:strCache>
                <c:ptCount val="1"/>
                <c:pt idx="0">
                  <c:v>2</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Sheet1!$B$10</c:f>
              <c:numCache>
                <c:formatCode>0</c:formatCode>
                <c:ptCount val="1"/>
                <c:pt idx="0">
                  <c:v>3</c:v>
                </c:pt>
              </c:numCache>
            </c:numRef>
          </c:val>
          <c:extLst>
            <c:ext xmlns:c16="http://schemas.microsoft.com/office/drawing/2014/chart" uri="{C3380CC4-5D6E-409C-BE32-E72D297353CC}">
              <c16:uniqueId val="{0000000A-6D4D-408D-BBAD-7526205EDEE2}"/>
            </c:ext>
          </c:extLst>
        </c:ser>
        <c:ser>
          <c:idx val="9"/>
          <c:order val="9"/>
          <c:tx>
            <c:strRef>
              <c:f>Sheet1!$A$11</c:f>
              <c:strCache>
                <c:ptCount val="1"/>
                <c:pt idx="0">
                  <c:v>1</c:v>
                </c:pt>
              </c:strCache>
            </c:strRef>
          </c:tx>
          <c:spPr>
            <a:solidFill>
              <a:schemeClr val="accent5">
                <a:lumMod val="5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Sheet1!$B$11</c:f>
              <c:numCache>
                <c:formatCode>0</c:formatCode>
                <c:ptCount val="1"/>
                <c:pt idx="0">
                  <c:v>2</c:v>
                </c:pt>
              </c:numCache>
            </c:numRef>
          </c:val>
          <c:extLst>
            <c:ext xmlns:c16="http://schemas.microsoft.com/office/drawing/2014/chart" uri="{C3380CC4-5D6E-409C-BE32-E72D297353CC}">
              <c16:uniqueId val="{0000000B-6D4D-408D-BBAD-7526205EDEE2}"/>
            </c:ext>
          </c:extLst>
        </c:ser>
        <c:ser>
          <c:idx val="10"/>
          <c:order val="10"/>
          <c:tx>
            <c:strRef>
              <c:f>Sheet1!$A$12</c:f>
              <c:strCache>
                <c:ptCount val="1"/>
                <c:pt idx="0">
                  <c:v>0</c:v>
                </c:pt>
              </c:strCache>
            </c:strRef>
          </c:tx>
          <c:spPr>
            <a:solidFill>
              <a:schemeClr val="accent5">
                <a:lumMod val="60000"/>
              </a:schemeClr>
            </a:solidFill>
            <a:ln>
              <a:noFill/>
            </a:ln>
            <a:effectLst/>
          </c:spPr>
          <c:invertIfNegative val="0"/>
          <c:dLbls>
            <c:dLbl>
              <c:idx val="0"/>
              <c:layout>
                <c:manualLayout>
                  <c:x val="0.15603632478632479"/>
                  <c:y val="5.97752345757905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CE-4E91-9771-1C4A014CB3F4}"/>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Sheet1!$B$12</c:f>
              <c:numCache>
                <c:formatCode>0</c:formatCode>
                <c:ptCount val="1"/>
                <c:pt idx="0">
                  <c:v>3</c:v>
                </c:pt>
              </c:numCache>
            </c:numRef>
          </c:val>
          <c:extLst>
            <c:ext xmlns:c16="http://schemas.microsoft.com/office/drawing/2014/chart" uri="{C3380CC4-5D6E-409C-BE32-E72D297353CC}">
              <c16:uniqueId val="{0000000C-6D4D-408D-BBAD-7526205EDEE2}"/>
            </c:ext>
          </c:extLst>
        </c:ser>
        <c:dLbls>
          <c:dLblPos val="ctr"/>
          <c:showLegendKey val="0"/>
          <c:showVal val="1"/>
          <c:showCatName val="0"/>
          <c:showSerName val="0"/>
          <c:showPercent val="0"/>
          <c:showBubbleSize val="0"/>
        </c:dLbls>
        <c:gapWidth val="79"/>
        <c:overlap val="100"/>
        <c:axId val="60448128"/>
        <c:axId val="60458112"/>
      </c:barChart>
      <c:catAx>
        <c:axId val="60448128"/>
        <c:scaling>
          <c:orientation val="minMax"/>
        </c:scaling>
        <c:delete val="1"/>
        <c:axPos val="t"/>
        <c:majorGridlines>
          <c:spPr>
            <a:ln w="9525" cap="flat" cmpd="sng" algn="ctr">
              <a:noFill/>
              <a:round/>
            </a:ln>
            <a:effectLst/>
          </c:spPr>
        </c:majorGridlines>
        <c:numFmt formatCode="General" sourceLinked="1"/>
        <c:majorTickMark val="none"/>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none"/>
        <c:minorTickMark val="none"/>
        <c:tickLblPos val="none"/>
        <c:crossAx val="604481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040412088837011"/>
          <c:y val="3.3727307340229912E-2"/>
          <c:w val="0.41805136243273344"/>
          <c:h val="0.9633333333333336"/>
        </c:manualLayout>
      </c:layout>
      <c:barChart>
        <c:barDir val="bar"/>
        <c:grouping val="clustered"/>
        <c:varyColors val="0"/>
        <c:ser>
          <c:idx val="0"/>
          <c:order val="0"/>
          <c:tx>
            <c:strRef>
              <c:f>Sheet1!$C$1</c:f>
              <c:strCache>
                <c:ptCount val="1"/>
                <c:pt idx="0">
                  <c:v>Dec-21</c:v>
                </c:pt>
              </c:strCache>
            </c:strRef>
          </c:tx>
          <c:spPr>
            <a:solidFill>
              <a:srgbClr val="103C50">
                <a:lumMod val="25000"/>
                <a:lumOff val="75000"/>
              </a:srgbClr>
            </a:solidFill>
            <a:ln>
              <a:solidFill>
                <a:sysClr val="window" lastClr="FFFFFF"/>
              </a:solidFill>
            </a:ln>
          </c:spPr>
          <c:invertIfNegative val="0"/>
          <c:dLbls>
            <c:spPr>
              <a:noFill/>
              <a:ln>
                <a:noFill/>
              </a:ln>
              <a:effectLst/>
            </c:spPr>
            <c:txPr>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BENEVOLENCE (helpfulness, honesty, forgiveness, loyalty, responsibility)</c:v>
                </c:pt>
                <c:pt idx="1">
                  <c:v>SECURITY (national security, family security, social order, cleanliness, reciprocation of favors)</c:v>
                </c:pt>
                <c:pt idx="2">
                  <c:v>SELF-DIRECTION (creativity, freedom, curiosity, independence, choosing one's own goals)</c:v>
                </c:pt>
                <c:pt idx="3">
                  <c:v>UNIVERSALISM (broad- mindedness, beauty of nature and arts, social justice, a world at peace, equality, wisdom, unity with nature, environmental protection)</c:v>
                </c:pt>
                <c:pt idx="4">
                  <c:v>TRADITION (respect for tradition, humbleness, accepting one's portion in life, devotion, modesty)</c:v>
                </c:pt>
                <c:pt idx="5">
                  <c:v>CONFORMITY (obedience, honoring parents and elders, self- discipline, politeness)</c:v>
                </c:pt>
                <c:pt idx="6">
                  <c:v>ACHIEVEMENT (success, capability, ambition, influence on people and events)</c:v>
                </c:pt>
                <c:pt idx="7">
                  <c:v>STIMULATION (daring, a varied and challenging life, an exciting life)</c:v>
                </c:pt>
                <c:pt idx="8">
                  <c:v>HEDONISM (gratification of desires, enjoyment in life, self- indulgence)</c:v>
                </c:pt>
                <c:pt idx="9">
                  <c:v>POWER (social power, authority, wealth)</c:v>
                </c:pt>
              </c:strCache>
            </c:strRef>
          </c:cat>
          <c:val>
            <c:numRef>
              <c:f>Sheet1!$C$2:$C$11</c:f>
              <c:numCache>
                <c:formatCode>0.00</c:formatCode>
                <c:ptCount val="10"/>
                <c:pt idx="0">
                  <c:v>5.8</c:v>
                </c:pt>
                <c:pt idx="1">
                  <c:v>5.59</c:v>
                </c:pt>
                <c:pt idx="2">
                  <c:v>5.2</c:v>
                </c:pt>
                <c:pt idx="3">
                  <c:v>5.05</c:v>
                </c:pt>
                <c:pt idx="4">
                  <c:v>4.93</c:v>
                </c:pt>
                <c:pt idx="5">
                  <c:v>4.67</c:v>
                </c:pt>
                <c:pt idx="6">
                  <c:v>4.12</c:v>
                </c:pt>
                <c:pt idx="7">
                  <c:v>4.07</c:v>
                </c:pt>
                <c:pt idx="8">
                  <c:v>3.34</c:v>
                </c:pt>
                <c:pt idx="9">
                  <c:v>3.23</c:v>
                </c:pt>
              </c:numCache>
            </c:numRef>
          </c:val>
          <c:extLst>
            <c:ext xmlns:c16="http://schemas.microsoft.com/office/drawing/2014/chart" uri="{C3380CC4-5D6E-409C-BE32-E72D297353CC}">
              <c16:uniqueId val="{00000000-3BF2-4D77-A511-D3A4D0EFF8C6}"/>
            </c:ext>
          </c:extLst>
        </c:ser>
        <c:ser>
          <c:idx val="1"/>
          <c:order val="1"/>
          <c:tx>
            <c:strRef>
              <c:f>Sheet1!$D$1</c:f>
              <c:strCache>
                <c:ptCount val="1"/>
                <c:pt idx="0">
                  <c:v>Nov-22</c:v>
                </c:pt>
              </c:strCache>
            </c:strRef>
          </c:tx>
          <c:spPr>
            <a:solidFill>
              <a:srgbClr val="103C50">
                <a:lumMod val="50000"/>
                <a:lumOff val="50000"/>
              </a:srgbClr>
            </a:solidFill>
            <a:ln>
              <a:solidFill>
                <a:srgbClr val="FFFFFF"/>
              </a:solidFill>
            </a:ln>
          </c:spPr>
          <c:invertIfNegative val="0"/>
          <c:dLbls>
            <c:spPr>
              <a:noFill/>
              <a:ln>
                <a:noFill/>
              </a:ln>
              <a:effectLst/>
            </c:spPr>
            <c:txPr>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BENEVOLENCE (helpfulness, honesty, forgiveness, loyalty, responsibility)</c:v>
                </c:pt>
                <c:pt idx="1">
                  <c:v>SECURITY (national security, family security, social order, cleanliness, reciprocation of favors)</c:v>
                </c:pt>
                <c:pt idx="2">
                  <c:v>SELF-DIRECTION (creativity, freedom, curiosity, independence, choosing one's own goals)</c:v>
                </c:pt>
                <c:pt idx="3">
                  <c:v>UNIVERSALISM (broad- mindedness, beauty of nature and arts, social justice, a world at peace, equality, wisdom, unity with nature, environmental protection)</c:v>
                </c:pt>
                <c:pt idx="4">
                  <c:v>TRADITION (respect for tradition, humbleness, accepting one's portion in life, devotion, modesty)</c:v>
                </c:pt>
                <c:pt idx="5">
                  <c:v>CONFORMITY (obedience, honoring parents and elders, self- discipline, politeness)</c:v>
                </c:pt>
                <c:pt idx="6">
                  <c:v>ACHIEVEMENT (success, capability, ambition, influence on people and events)</c:v>
                </c:pt>
                <c:pt idx="7">
                  <c:v>STIMULATION (daring, a varied and challenging life, an exciting life)</c:v>
                </c:pt>
                <c:pt idx="8">
                  <c:v>HEDONISM (gratification of desires, enjoyment in life, self- indulgence)</c:v>
                </c:pt>
                <c:pt idx="9">
                  <c:v>POWER (social power, authority, wealth)</c:v>
                </c:pt>
              </c:strCache>
            </c:strRef>
          </c:cat>
          <c:val>
            <c:numRef>
              <c:f>Sheet1!$D$2:$D$11</c:f>
              <c:numCache>
                <c:formatCode>0.00</c:formatCode>
                <c:ptCount val="10"/>
                <c:pt idx="0">
                  <c:v>5.8</c:v>
                </c:pt>
                <c:pt idx="1">
                  <c:v>5.6</c:v>
                </c:pt>
                <c:pt idx="2">
                  <c:v>5.18</c:v>
                </c:pt>
                <c:pt idx="3">
                  <c:v>5.03</c:v>
                </c:pt>
                <c:pt idx="4">
                  <c:v>4.91</c:v>
                </c:pt>
                <c:pt idx="5">
                  <c:v>4.6399999999999997</c:v>
                </c:pt>
                <c:pt idx="6">
                  <c:v>4.13</c:v>
                </c:pt>
                <c:pt idx="7">
                  <c:v>4.07</c:v>
                </c:pt>
                <c:pt idx="8">
                  <c:v>3.4</c:v>
                </c:pt>
                <c:pt idx="9">
                  <c:v>3.2</c:v>
                </c:pt>
              </c:numCache>
            </c:numRef>
          </c:val>
          <c:extLst>
            <c:ext xmlns:c16="http://schemas.microsoft.com/office/drawing/2014/chart" uri="{C3380CC4-5D6E-409C-BE32-E72D297353CC}">
              <c16:uniqueId val="{00000001-3BF2-4D77-A511-D3A4D0EFF8C6}"/>
            </c:ext>
          </c:extLst>
        </c:ser>
        <c:ser>
          <c:idx val="2"/>
          <c:order val="2"/>
          <c:tx>
            <c:strRef>
              <c:f>Sheet1!$E$1</c:f>
              <c:strCache>
                <c:ptCount val="1"/>
                <c:pt idx="0">
                  <c:v>Nov-23</c:v>
                </c:pt>
              </c:strCache>
            </c:strRef>
          </c:tx>
          <c:spPr>
            <a:solidFill>
              <a:srgbClr val="103C50">
                <a:lumMod val="75000"/>
                <a:lumOff val="25000"/>
              </a:srgb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BENEVOLENCE (helpfulness, honesty, forgiveness, loyalty, responsibility)</c:v>
                </c:pt>
                <c:pt idx="1">
                  <c:v>SECURITY (national security, family security, social order, cleanliness, reciprocation of favors)</c:v>
                </c:pt>
                <c:pt idx="2">
                  <c:v>SELF-DIRECTION (creativity, freedom, curiosity, independence, choosing one's own goals)</c:v>
                </c:pt>
                <c:pt idx="3">
                  <c:v>UNIVERSALISM (broad- mindedness, beauty of nature and arts, social justice, a world at peace, equality, wisdom, unity with nature, environmental protection)</c:v>
                </c:pt>
                <c:pt idx="4">
                  <c:v>TRADITION (respect for tradition, humbleness, accepting one's portion in life, devotion, modesty)</c:v>
                </c:pt>
                <c:pt idx="5">
                  <c:v>CONFORMITY (obedience, honoring parents and elders, self- discipline, politeness)</c:v>
                </c:pt>
                <c:pt idx="6">
                  <c:v>ACHIEVEMENT (success, capability, ambition, influence on people and events)</c:v>
                </c:pt>
                <c:pt idx="7">
                  <c:v>STIMULATION (daring, a varied and challenging life, an exciting life)</c:v>
                </c:pt>
                <c:pt idx="8">
                  <c:v>HEDONISM (gratification of desires, enjoyment in life, self- indulgence)</c:v>
                </c:pt>
                <c:pt idx="9">
                  <c:v>POWER (social power, authority, wealth)</c:v>
                </c:pt>
              </c:strCache>
            </c:strRef>
          </c:cat>
          <c:val>
            <c:numRef>
              <c:f>Sheet1!$E$2:$E$11</c:f>
              <c:numCache>
                <c:formatCode>General</c:formatCode>
                <c:ptCount val="10"/>
                <c:pt idx="0">
                  <c:v>5.75</c:v>
                </c:pt>
                <c:pt idx="1">
                  <c:v>5.6</c:v>
                </c:pt>
                <c:pt idx="2">
                  <c:v>5.12</c:v>
                </c:pt>
                <c:pt idx="3">
                  <c:v>4.96</c:v>
                </c:pt>
                <c:pt idx="4">
                  <c:v>4.9800000000000004</c:v>
                </c:pt>
                <c:pt idx="5">
                  <c:v>4.6500000000000004</c:v>
                </c:pt>
                <c:pt idx="6">
                  <c:v>4.1399999999999997</c:v>
                </c:pt>
                <c:pt idx="7">
                  <c:v>4.01</c:v>
                </c:pt>
                <c:pt idx="8">
                  <c:v>3.42</c:v>
                </c:pt>
                <c:pt idx="9">
                  <c:v>3.28</c:v>
                </c:pt>
              </c:numCache>
            </c:numRef>
          </c:val>
          <c:extLst>
            <c:ext xmlns:c16="http://schemas.microsoft.com/office/drawing/2014/chart" uri="{C3380CC4-5D6E-409C-BE32-E72D297353CC}">
              <c16:uniqueId val="{00000002-3BF2-4D77-A511-D3A4D0EFF8C6}"/>
            </c:ext>
          </c:extLst>
        </c:ser>
        <c:ser>
          <c:idx val="3"/>
          <c:order val="3"/>
          <c:tx>
            <c:strRef>
              <c:f>Sheet1!$F$1</c:f>
              <c:strCache>
                <c:ptCount val="1"/>
                <c:pt idx="0">
                  <c:v>Aug-24</c:v>
                </c:pt>
              </c:strCache>
            </c:strRef>
          </c:tx>
          <c:spPr>
            <a:solidFill>
              <a:srgbClr val="103C50"/>
            </a:solidFill>
            <a:ln>
              <a:solidFill>
                <a:sysClr val="window" lastClr="FFFFFF"/>
              </a:solidFill>
            </a:ln>
          </c:spPr>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BENEVOLENCE (helpfulness, honesty, forgiveness, loyalty, responsibility)</c:v>
                </c:pt>
                <c:pt idx="1">
                  <c:v>SECURITY (national security, family security, social order, cleanliness, reciprocation of favors)</c:v>
                </c:pt>
                <c:pt idx="2">
                  <c:v>SELF-DIRECTION (creativity, freedom, curiosity, independence, choosing one's own goals)</c:v>
                </c:pt>
                <c:pt idx="3">
                  <c:v>UNIVERSALISM (broad- mindedness, beauty of nature and arts, social justice, a world at peace, equality, wisdom, unity with nature, environmental protection)</c:v>
                </c:pt>
                <c:pt idx="4">
                  <c:v>TRADITION (respect for tradition, humbleness, accepting one's portion in life, devotion, modesty)</c:v>
                </c:pt>
                <c:pt idx="5">
                  <c:v>CONFORMITY (obedience, honoring parents and elders, self- discipline, politeness)</c:v>
                </c:pt>
                <c:pt idx="6">
                  <c:v>ACHIEVEMENT (success, capability, ambition, influence on people and events)</c:v>
                </c:pt>
                <c:pt idx="7">
                  <c:v>STIMULATION (daring, a varied and challenging life, an exciting life)</c:v>
                </c:pt>
                <c:pt idx="8">
                  <c:v>HEDONISM (gratification of desires, enjoyment in life, self- indulgence)</c:v>
                </c:pt>
                <c:pt idx="9">
                  <c:v>POWER (social power, authority, wealth)</c:v>
                </c:pt>
              </c:strCache>
            </c:strRef>
          </c:cat>
          <c:val>
            <c:numRef>
              <c:f>Sheet1!$F$2:$F$11</c:f>
              <c:numCache>
                <c:formatCode>0.0</c:formatCode>
                <c:ptCount val="10"/>
                <c:pt idx="0">
                  <c:v>5.7</c:v>
                </c:pt>
                <c:pt idx="1">
                  <c:v>5.5</c:v>
                </c:pt>
                <c:pt idx="2">
                  <c:v>5.0999999999999996</c:v>
                </c:pt>
                <c:pt idx="3">
                  <c:v>5</c:v>
                </c:pt>
                <c:pt idx="4">
                  <c:v>4.9000000000000004</c:v>
                </c:pt>
                <c:pt idx="5">
                  <c:v>4.5999999999999996</c:v>
                </c:pt>
                <c:pt idx="6">
                  <c:v>4.0999999999999996</c:v>
                </c:pt>
                <c:pt idx="7">
                  <c:v>4</c:v>
                </c:pt>
                <c:pt idx="8">
                  <c:v>3.4</c:v>
                </c:pt>
                <c:pt idx="9">
                  <c:v>3.3</c:v>
                </c:pt>
              </c:numCache>
            </c:numRef>
          </c:val>
          <c:extLst>
            <c:ext xmlns:c16="http://schemas.microsoft.com/office/drawing/2014/chart" uri="{C3380CC4-5D6E-409C-BE32-E72D297353CC}">
              <c16:uniqueId val="{00000000-C81F-40C9-8141-854F52DD9074}"/>
            </c:ext>
          </c:extLst>
        </c:ser>
        <c:dLbls>
          <c:showLegendKey val="0"/>
          <c:showVal val="0"/>
          <c:showCatName val="0"/>
          <c:showSerName val="0"/>
          <c:showPercent val="0"/>
          <c:showBubbleSize val="0"/>
        </c:dLbls>
        <c:gapWidth val="20"/>
        <c:axId val="170970112"/>
        <c:axId val="170971904"/>
      </c:barChart>
      <c:catAx>
        <c:axId val="170970112"/>
        <c:scaling>
          <c:orientation val="maxMin"/>
        </c:scaling>
        <c:delete val="0"/>
        <c:axPos val="l"/>
        <c:numFmt formatCode="General" sourceLinked="1"/>
        <c:majorTickMark val="out"/>
        <c:minorTickMark val="none"/>
        <c:tickLblPos val="nextTo"/>
        <c:spPr>
          <a:ln w="9525">
            <a:noFill/>
          </a:ln>
        </c:spPr>
        <c:txPr>
          <a:bodyPr rot="0" vert="horz"/>
          <a:lstStyle/>
          <a:p>
            <a:pPr>
              <a:defRPr/>
            </a:pPr>
            <a:endParaRPr lang="en-US"/>
          </a:p>
        </c:txPr>
        <c:crossAx val="170971904"/>
        <c:crosses val="autoZero"/>
        <c:auto val="1"/>
        <c:lblAlgn val="ctr"/>
        <c:lblOffset val="100"/>
        <c:tickLblSkip val="1"/>
        <c:tickMarkSkip val="1"/>
        <c:noMultiLvlLbl val="0"/>
      </c:catAx>
      <c:valAx>
        <c:axId val="170971904"/>
        <c:scaling>
          <c:orientation val="minMax"/>
        </c:scaling>
        <c:delete val="1"/>
        <c:axPos val="t"/>
        <c:numFmt formatCode="0.00" sourceLinked="1"/>
        <c:majorTickMark val="out"/>
        <c:minorTickMark val="none"/>
        <c:tickLblPos val="none"/>
        <c:crossAx val="170970112"/>
        <c:crosses val="autoZero"/>
        <c:crossBetween val="between"/>
      </c:valAx>
      <c:spPr>
        <a:noFill/>
        <a:ln w="25399">
          <a:noFill/>
        </a:ln>
      </c:spPr>
    </c:plotArea>
    <c:legend>
      <c:legendPos val="r"/>
      <c:overlay val="0"/>
    </c:legend>
    <c:plotVisOnly val="1"/>
    <c:dispBlanksAs val="gap"/>
    <c:showDLblsOverMax val="0"/>
  </c:chart>
  <c:spPr>
    <a:noFill/>
    <a:ln>
      <a:noFill/>
    </a:ln>
  </c:spPr>
  <c:txPr>
    <a:bodyPr/>
    <a:lstStyle/>
    <a:p>
      <a:pPr>
        <a:defRPr sz="1000" b="0" i="0" u="none" strike="noStrike" baseline="0">
          <a:solidFill>
            <a:schemeClr val="tx1"/>
          </a:solidFill>
          <a:latin typeface="Barlow" panose="00000500000000000000" pitchFamily="2" charset="0"/>
          <a:ea typeface="Arial"/>
          <a:cs typeface="Aria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640724507312809"/>
          <c:y val="3.3727307340229912E-2"/>
          <c:w val="0.45204822672032857"/>
          <c:h val="0.9633333333333336"/>
        </c:manualLayout>
      </c:layout>
      <c:barChart>
        <c:barDir val="bar"/>
        <c:grouping val="clustered"/>
        <c:varyColors val="0"/>
        <c:ser>
          <c:idx val="0"/>
          <c:order val="0"/>
          <c:tx>
            <c:strRef>
              <c:f>Sheet1!$B$1</c:f>
              <c:strCache>
                <c:ptCount val="1"/>
                <c:pt idx="0">
                  <c:v>Feb-21</c:v>
                </c:pt>
              </c:strCache>
            </c:strRef>
          </c:tx>
          <c:spPr>
            <a:solidFill>
              <a:srgbClr val="103C50">
                <a:lumMod val="25000"/>
                <a:lumOff val="75000"/>
              </a:srgbClr>
            </a:solidFill>
            <a:ln w="12700">
              <a:solidFill>
                <a:srgbClr val="FFFFFF"/>
              </a:solidFill>
            </a:ln>
          </c:spPr>
          <c:invertIfNegative val="0"/>
          <c:dLbls>
            <c:numFmt formatCode="#&quot;%&quot;" sourceLinked="0"/>
            <c:spPr>
              <a:noFill/>
              <a:ln w="25399">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TV (either traditional or online TV)</c:v>
                </c:pt>
                <c:pt idx="1">
                  <c:v>Newspapers/press (either traditional print or online)</c:v>
                </c:pt>
                <c:pt idx="2">
                  <c:v>Radio (either traditional or online radio)</c:v>
                </c:pt>
                <c:pt idx="3">
                  <c:v>Social media sites/platforms (Facebook, Twitter, etc.)</c:v>
                </c:pt>
                <c:pt idx="4">
                  <c:v>Podcasts</c:v>
                </c:pt>
              </c:strCache>
            </c:strRef>
          </c:cat>
          <c:val>
            <c:numRef>
              <c:f>Sheet1!$B$2:$B$6</c:f>
              <c:numCache>
                <c:formatCode>0</c:formatCode>
                <c:ptCount val="5"/>
                <c:pt idx="0">
                  <c:v>66</c:v>
                </c:pt>
                <c:pt idx="1">
                  <c:v>45</c:v>
                </c:pt>
                <c:pt idx="2">
                  <c:v>40</c:v>
                </c:pt>
                <c:pt idx="3">
                  <c:v>39</c:v>
                </c:pt>
                <c:pt idx="4">
                  <c:v>8</c:v>
                </c:pt>
              </c:numCache>
            </c:numRef>
          </c:val>
          <c:extLst>
            <c:ext xmlns:c16="http://schemas.microsoft.com/office/drawing/2014/chart" uri="{C3380CC4-5D6E-409C-BE32-E72D297353CC}">
              <c16:uniqueId val="{00000000-6A15-4477-BC7A-A886C05A9BB7}"/>
            </c:ext>
          </c:extLst>
        </c:ser>
        <c:ser>
          <c:idx val="1"/>
          <c:order val="1"/>
          <c:tx>
            <c:strRef>
              <c:f>Sheet1!$C$1</c:f>
              <c:strCache>
                <c:ptCount val="1"/>
                <c:pt idx="0">
                  <c:v>Dec-21</c:v>
                </c:pt>
              </c:strCache>
            </c:strRef>
          </c:tx>
          <c:spPr>
            <a:solidFill>
              <a:srgbClr val="103C50">
                <a:lumMod val="50000"/>
                <a:lumOff val="50000"/>
              </a:srgbClr>
            </a:solidFill>
            <a:ln>
              <a:solidFill>
                <a:srgbClr val="FFFFFF"/>
              </a:solidFill>
            </a:ln>
          </c:spPr>
          <c:invertIfNegative val="0"/>
          <c:dLbls>
            <c:numFmt formatCode="#&quot;%&quot;"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TV (either traditional or online TV)</c:v>
                </c:pt>
                <c:pt idx="1">
                  <c:v>Newspapers/press (either traditional print or online)</c:v>
                </c:pt>
                <c:pt idx="2">
                  <c:v>Radio (either traditional or online radio)</c:v>
                </c:pt>
                <c:pt idx="3">
                  <c:v>Social media sites/platforms (Facebook, Twitter, etc.)</c:v>
                </c:pt>
                <c:pt idx="4">
                  <c:v>Podcasts</c:v>
                </c:pt>
              </c:strCache>
            </c:strRef>
          </c:cat>
          <c:val>
            <c:numRef>
              <c:f>Sheet1!$C$2:$C$6</c:f>
              <c:numCache>
                <c:formatCode>0</c:formatCode>
                <c:ptCount val="5"/>
                <c:pt idx="0">
                  <c:v>66</c:v>
                </c:pt>
                <c:pt idx="1">
                  <c:v>49</c:v>
                </c:pt>
                <c:pt idx="2">
                  <c:v>47</c:v>
                </c:pt>
                <c:pt idx="3">
                  <c:v>35</c:v>
                </c:pt>
                <c:pt idx="4">
                  <c:v>10</c:v>
                </c:pt>
              </c:numCache>
            </c:numRef>
          </c:val>
          <c:extLst>
            <c:ext xmlns:c16="http://schemas.microsoft.com/office/drawing/2014/chart" uri="{C3380CC4-5D6E-409C-BE32-E72D297353CC}">
              <c16:uniqueId val="{00000001-6A15-4477-BC7A-A886C05A9BB7}"/>
            </c:ext>
          </c:extLst>
        </c:ser>
        <c:ser>
          <c:idx val="2"/>
          <c:order val="2"/>
          <c:tx>
            <c:strRef>
              <c:f>Sheet1!$D$1</c:f>
              <c:strCache>
                <c:ptCount val="1"/>
                <c:pt idx="0">
                  <c:v>Nov-22</c:v>
                </c:pt>
              </c:strCache>
            </c:strRef>
          </c:tx>
          <c:spPr>
            <a:solidFill>
              <a:srgbClr val="103C50">
                <a:lumMod val="75000"/>
                <a:lumOff val="25000"/>
              </a:srgbClr>
            </a:solidFill>
            <a:ln>
              <a:solidFill>
                <a:srgbClr val="FFFFFF"/>
              </a:solidFill>
            </a:ln>
          </c:spPr>
          <c:invertIfNegative val="0"/>
          <c:dLbls>
            <c:numFmt formatCode="#&quot;%&quot;"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TV (either traditional or online TV)</c:v>
                </c:pt>
                <c:pt idx="1">
                  <c:v>Newspapers/press (either traditional print or online)</c:v>
                </c:pt>
                <c:pt idx="2">
                  <c:v>Radio (either traditional or online radio)</c:v>
                </c:pt>
                <c:pt idx="3">
                  <c:v>Social media sites/platforms (Facebook, Twitter, etc.)</c:v>
                </c:pt>
                <c:pt idx="4">
                  <c:v>Podcasts</c:v>
                </c:pt>
              </c:strCache>
            </c:strRef>
          </c:cat>
          <c:val>
            <c:numRef>
              <c:f>Sheet1!$D$2:$D$6</c:f>
              <c:numCache>
                <c:formatCode>General</c:formatCode>
                <c:ptCount val="5"/>
                <c:pt idx="0">
                  <c:v>63</c:v>
                </c:pt>
                <c:pt idx="1">
                  <c:v>49</c:v>
                </c:pt>
                <c:pt idx="2">
                  <c:v>45</c:v>
                </c:pt>
                <c:pt idx="3">
                  <c:v>42</c:v>
                </c:pt>
                <c:pt idx="4">
                  <c:v>10</c:v>
                </c:pt>
              </c:numCache>
            </c:numRef>
          </c:val>
          <c:extLst>
            <c:ext xmlns:c16="http://schemas.microsoft.com/office/drawing/2014/chart" uri="{C3380CC4-5D6E-409C-BE32-E72D297353CC}">
              <c16:uniqueId val="{00000002-6A15-4477-BC7A-A886C05A9BB7}"/>
            </c:ext>
          </c:extLst>
        </c:ser>
        <c:ser>
          <c:idx val="3"/>
          <c:order val="3"/>
          <c:tx>
            <c:strRef>
              <c:f>Sheet1!$E$1</c:f>
              <c:strCache>
                <c:ptCount val="1"/>
                <c:pt idx="0">
                  <c:v>Nov-23</c:v>
                </c:pt>
              </c:strCache>
            </c:strRef>
          </c:tx>
          <c:spPr>
            <a:solidFill>
              <a:srgbClr val="103C50">
                <a:lumMod val="90000"/>
                <a:lumOff val="10000"/>
              </a:srgbClr>
            </a:solidFill>
            <a:ln>
              <a:solidFill>
                <a:srgbClr val="FFFFFF"/>
              </a:solidFill>
            </a:ln>
          </c:spPr>
          <c:invertIfNegative val="0"/>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TV (either traditional or online TV)</c:v>
                </c:pt>
                <c:pt idx="1">
                  <c:v>Newspapers/press (either traditional print or online)</c:v>
                </c:pt>
                <c:pt idx="2">
                  <c:v>Radio (either traditional or online radio)</c:v>
                </c:pt>
                <c:pt idx="3">
                  <c:v>Social media sites/platforms (Facebook, Twitter, etc.)</c:v>
                </c:pt>
                <c:pt idx="4">
                  <c:v>Podcasts</c:v>
                </c:pt>
              </c:strCache>
            </c:strRef>
          </c:cat>
          <c:val>
            <c:numRef>
              <c:f>Sheet1!$E$2:$E$6</c:f>
              <c:numCache>
                <c:formatCode>General</c:formatCode>
                <c:ptCount val="5"/>
                <c:pt idx="0">
                  <c:v>63</c:v>
                </c:pt>
                <c:pt idx="1">
                  <c:v>49</c:v>
                </c:pt>
                <c:pt idx="2">
                  <c:v>44</c:v>
                </c:pt>
                <c:pt idx="3">
                  <c:v>42</c:v>
                </c:pt>
                <c:pt idx="4">
                  <c:v>12</c:v>
                </c:pt>
              </c:numCache>
            </c:numRef>
          </c:val>
          <c:extLst>
            <c:ext xmlns:c16="http://schemas.microsoft.com/office/drawing/2014/chart" uri="{C3380CC4-5D6E-409C-BE32-E72D297353CC}">
              <c16:uniqueId val="{00000000-ED80-4305-BF30-6441ED6A9DA7}"/>
            </c:ext>
          </c:extLst>
        </c:ser>
        <c:ser>
          <c:idx val="4"/>
          <c:order val="4"/>
          <c:tx>
            <c:strRef>
              <c:f>Sheet1!$F$1</c:f>
              <c:strCache>
                <c:ptCount val="1"/>
                <c:pt idx="0">
                  <c:v>Aug-24</c:v>
                </c:pt>
              </c:strCache>
            </c:strRef>
          </c:tx>
          <c:spPr>
            <a:solidFill>
              <a:srgbClr val="103C50"/>
            </a:solidFill>
            <a:ln>
              <a:solidFill>
                <a:srgbClr val="FFFFFF"/>
              </a:solidFill>
            </a:ln>
          </c:spPr>
          <c:invertIfNegative val="0"/>
          <c:dLbls>
            <c:numFmt formatCode="#&quot;%&quot;"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TV (either traditional or online TV)</c:v>
                </c:pt>
                <c:pt idx="1">
                  <c:v>Newspapers/press (either traditional print or online)</c:v>
                </c:pt>
                <c:pt idx="2">
                  <c:v>Radio (either traditional or online radio)</c:v>
                </c:pt>
                <c:pt idx="3">
                  <c:v>Social media sites/platforms (Facebook, Twitter, etc.)</c:v>
                </c:pt>
                <c:pt idx="4">
                  <c:v>Podcasts</c:v>
                </c:pt>
              </c:strCache>
            </c:strRef>
          </c:cat>
          <c:val>
            <c:numRef>
              <c:f>Sheet1!$F$2:$F$6</c:f>
              <c:numCache>
                <c:formatCode>General</c:formatCode>
                <c:ptCount val="5"/>
                <c:pt idx="0">
                  <c:v>61</c:v>
                </c:pt>
                <c:pt idx="1">
                  <c:v>48</c:v>
                </c:pt>
                <c:pt idx="2">
                  <c:v>44</c:v>
                </c:pt>
                <c:pt idx="3">
                  <c:v>45</c:v>
                </c:pt>
                <c:pt idx="4">
                  <c:v>12</c:v>
                </c:pt>
              </c:numCache>
            </c:numRef>
          </c:val>
          <c:extLst>
            <c:ext xmlns:c16="http://schemas.microsoft.com/office/drawing/2014/chart" uri="{C3380CC4-5D6E-409C-BE32-E72D297353CC}">
              <c16:uniqueId val="{00000000-215B-4EE0-93AB-9655F2AE75DC}"/>
            </c:ext>
          </c:extLst>
        </c:ser>
        <c:dLbls>
          <c:showLegendKey val="0"/>
          <c:showVal val="0"/>
          <c:showCatName val="0"/>
          <c:showSerName val="0"/>
          <c:showPercent val="0"/>
          <c:showBubbleSize val="0"/>
        </c:dLbls>
        <c:gapWidth val="20"/>
        <c:axId val="170970112"/>
        <c:axId val="170971904"/>
      </c:barChart>
      <c:catAx>
        <c:axId val="170970112"/>
        <c:scaling>
          <c:orientation val="maxMin"/>
        </c:scaling>
        <c:delete val="0"/>
        <c:axPos val="l"/>
        <c:numFmt formatCode="General" sourceLinked="1"/>
        <c:majorTickMark val="out"/>
        <c:minorTickMark val="none"/>
        <c:tickLblPos val="nextTo"/>
        <c:spPr>
          <a:ln w="9525">
            <a:noFill/>
          </a:ln>
        </c:spPr>
        <c:txPr>
          <a:bodyPr rot="0" vert="horz"/>
          <a:lstStyle/>
          <a:p>
            <a:pPr>
              <a:defRPr sz="1100" b="0"/>
            </a:pPr>
            <a:endParaRPr lang="en-US"/>
          </a:p>
        </c:txPr>
        <c:crossAx val="170971904"/>
        <c:crosses val="autoZero"/>
        <c:auto val="1"/>
        <c:lblAlgn val="ctr"/>
        <c:lblOffset val="100"/>
        <c:tickLblSkip val="1"/>
        <c:tickMarkSkip val="1"/>
        <c:noMultiLvlLbl val="0"/>
      </c:catAx>
      <c:valAx>
        <c:axId val="170971904"/>
        <c:scaling>
          <c:orientation val="minMax"/>
        </c:scaling>
        <c:delete val="1"/>
        <c:axPos val="t"/>
        <c:numFmt formatCode="0" sourceLinked="1"/>
        <c:majorTickMark val="out"/>
        <c:minorTickMark val="none"/>
        <c:tickLblPos val="none"/>
        <c:crossAx val="170970112"/>
        <c:crosses val="autoZero"/>
        <c:crossBetween val="between"/>
      </c:valAx>
      <c:spPr>
        <a:noFill/>
        <a:ln w="25399">
          <a:noFill/>
        </a:ln>
      </c:spPr>
    </c:plotArea>
    <c:legend>
      <c:legendPos val="r"/>
      <c:legendEntry>
        <c:idx val="0"/>
        <c:txPr>
          <a:bodyPr/>
          <a:lstStyle/>
          <a:p>
            <a:pPr>
              <a:defRPr b="0"/>
            </a:pPr>
            <a:endParaRPr lang="en-US"/>
          </a:p>
        </c:txPr>
      </c:legendEntry>
      <c:layout>
        <c:manualLayout>
          <c:xMode val="edge"/>
          <c:yMode val="edge"/>
          <c:x val="0.92431571032578808"/>
          <c:y val="0.50115651563173946"/>
          <c:w val="7.4229899668093083E-2"/>
          <c:h val="0.31189029183434108"/>
        </c:manualLayout>
      </c:layout>
      <c:overlay val="0"/>
      <c:txPr>
        <a:bodyPr/>
        <a:lstStyle/>
        <a:p>
          <a:pPr>
            <a:defRPr b="0"/>
          </a:pPr>
          <a:endParaRPr lang="en-US"/>
        </a:p>
      </c:txPr>
    </c:legend>
    <c:plotVisOnly val="1"/>
    <c:dispBlanksAs val="gap"/>
    <c:showDLblsOverMax val="0"/>
  </c:chart>
  <c:spPr>
    <a:noFill/>
    <a:ln>
      <a:noFill/>
    </a:ln>
  </c:spPr>
  <c:txPr>
    <a:bodyPr/>
    <a:lstStyle/>
    <a:p>
      <a:pPr>
        <a:defRPr sz="1050" b="1" i="0" u="none" strike="noStrike" baseline="0">
          <a:solidFill>
            <a:schemeClr val="tx1"/>
          </a:solidFill>
          <a:latin typeface="Barlow" panose="00000500000000000000" pitchFamily="2" charset="0"/>
          <a:ea typeface="Arial"/>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560344536613052"/>
          <c:y val="3.3727307340229912E-2"/>
          <c:w val="0.39285210288522893"/>
          <c:h val="0.9633333333333336"/>
        </c:manualLayout>
      </c:layout>
      <c:barChart>
        <c:barDir val="bar"/>
        <c:grouping val="clustered"/>
        <c:varyColors val="0"/>
        <c:ser>
          <c:idx val="0"/>
          <c:order val="0"/>
          <c:tx>
            <c:strRef>
              <c:f>Sheet1!$B$1</c:f>
              <c:strCache>
                <c:ptCount val="1"/>
                <c:pt idx="0">
                  <c:v>Nov-23</c:v>
                </c:pt>
              </c:strCache>
            </c:strRef>
          </c:tx>
          <c:spPr>
            <a:solidFill>
              <a:srgbClr val="7030A0"/>
            </a:solidFill>
            <a:ln w="12700">
              <a:solidFill>
                <a:srgbClr val="FFFFFF"/>
              </a:solidFill>
            </a:ln>
          </c:spPr>
          <c:invertIfNegative val="0"/>
          <c:dLbls>
            <c:numFmt formatCode="#&quot;%&quot;" sourceLinked="0"/>
            <c:spPr>
              <a:noFill/>
              <a:ln w="25399">
                <a:noFill/>
              </a:ln>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TV (either traditional or online TV)</c:v>
                </c:pt>
                <c:pt idx="1">
                  <c:v>Newspapers/press (either traditional print or online)</c:v>
                </c:pt>
                <c:pt idx="2">
                  <c:v>Social media sites/platforms (Facebook, X (Twitter), etc.)</c:v>
                </c:pt>
                <c:pt idx="3">
                  <c:v>Radio (either traditional or online radio)</c:v>
                </c:pt>
                <c:pt idx="4">
                  <c:v>Podcasts</c:v>
                </c:pt>
              </c:strCache>
            </c:strRef>
          </c:cat>
          <c:val>
            <c:numRef>
              <c:f>Sheet1!$B$2:$B$6</c:f>
              <c:numCache>
                <c:formatCode>0</c:formatCode>
                <c:ptCount val="5"/>
                <c:pt idx="0">
                  <c:v>61</c:v>
                </c:pt>
                <c:pt idx="1">
                  <c:v>48</c:v>
                </c:pt>
                <c:pt idx="2">
                  <c:v>45</c:v>
                </c:pt>
                <c:pt idx="3">
                  <c:v>44</c:v>
                </c:pt>
                <c:pt idx="4">
                  <c:v>12</c:v>
                </c:pt>
              </c:numCache>
            </c:numRef>
          </c:val>
          <c:extLst>
            <c:ext xmlns:c16="http://schemas.microsoft.com/office/drawing/2014/chart" uri="{C3380CC4-5D6E-409C-BE32-E72D297353CC}">
              <c16:uniqueId val="{00000000-6A15-4477-BC7A-A886C05A9BB7}"/>
            </c:ext>
          </c:extLst>
        </c:ser>
        <c:dLbls>
          <c:showLegendKey val="0"/>
          <c:showVal val="0"/>
          <c:showCatName val="0"/>
          <c:showSerName val="0"/>
          <c:showPercent val="0"/>
          <c:showBubbleSize val="0"/>
        </c:dLbls>
        <c:gapWidth val="80"/>
        <c:axId val="170970112"/>
        <c:axId val="170971904"/>
      </c:barChart>
      <c:catAx>
        <c:axId val="170970112"/>
        <c:scaling>
          <c:orientation val="maxMin"/>
        </c:scaling>
        <c:delete val="0"/>
        <c:axPos val="l"/>
        <c:numFmt formatCode="General" sourceLinked="1"/>
        <c:majorTickMark val="out"/>
        <c:minorTickMark val="none"/>
        <c:tickLblPos val="nextTo"/>
        <c:spPr>
          <a:ln w="9525">
            <a:noFill/>
          </a:ln>
        </c:spPr>
        <c:txPr>
          <a:bodyPr rot="0" vert="horz"/>
          <a:lstStyle/>
          <a:p>
            <a:pPr>
              <a:defRPr sz="1200"/>
            </a:pPr>
            <a:endParaRPr lang="en-US"/>
          </a:p>
        </c:txPr>
        <c:crossAx val="170971904"/>
        <c:crosses val="autoZero"/>
        <c:auto val="1"/>
        <c:lblAlgn val="ctr"/>
        <c:lblOffset val="100"/>
        <c:tickLblSkip val="1"/>
        <c:tickMarkSkip val="1"/>
        <c:noMultiLvlLbl val="0"/>
      </c:catAx>
      <c:valAx>
        <c:axId val="170971904"/>
        <c:scaling>
          <c:orientation val="minMax"/>
        </c:scaling>
        <c:delete val="1"/>
        <c:axPos val="t"/>
        <c:numFmt formatCode="0" sourceLinked="1"/>
        <c:majorTickMark val="out"/>
        <c:minorTickMark val="none"/>
        <c:tickLblPos val="none"/>
        <c:crossAx val="170970112"/>
        <c:crosses val="autoZero"/>
        <c:crossBetween val="between"/>
      </c:valAx>
      <c:spPr>
        <a:noFill/>
        <a:ln w="25399">
          <a:noFill/>
        </a:ln>
      </c:spPr>
    </c:plotArea>
    <c:plotVisOnly val="1"/>
    <c:dispBlanksAs val="gap"/>
    <c:showDLblsOverMax val="0"/>
  </c:chart>
  <c:spPr>
    <a:noFill/>
    <a:ln>
      <a:noFill/>
    </a:ln>
  </c:spPr>
  <c:txPr>
    <a:bodyPr/>
    <a:lstStyle/>
    <a:p>
      <a:pPr>
        <a:defRPr sz="900" b="0" i="0" u="none" strike="noStrike" baseline="0">
          <a:solidFill>
            <a:schemeClr val="tx1"/>
          </a:solidFill>
          <a:latin typeface="Barlow" panose="00000500000000000000" pitchFamily="2" charset="0"/>
          <a:ea typeface="Arial"/>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5676907702524108"/>
          <c:y val="0.15711790848085422"/>
          <c:w val="0.64294851133033792"/>
          <c:h val="0.81161585158039062"/>
        </c:manualLayout>
      </c:layout>
      <c:barChart>
        <c:barDir val="bar"/>
        <c:grouping val="stacked"/>
        <c:varyColors val="0"/>
        <c:ser>
          <c:idx val="0"/>
          <c:order val="0"/>
          <c:tx>
            <c:strRef>
              <c:f>Sheet1!$B$1</c:f>
              <c:strCache>
                <c:ptCount val="1"/>
                <c:pt idx="0">
                  <c:v>Most influential</c:v>
                </c:pt>
              </c:strCache>
            </c:strRef>
          </c:tx>
          <c:spPr>
            <a:solidFill>
              <a:srgbClr val="1DAFAD"/>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Government policy</c:v>
                </c:pt>
                <c:pt idx="1">
                  <c:v>News and current affairs programmes/items</c:v>
                </c:pt>
                <c:pt idx="2">
                  <c:v>Social media (X (Twitter), Facebook, etc.)</c:v>
                </c:pt>
                <c:pt idx="3">
                  <c:v>Political parties/organisations</c:v>
                </c:pt>
                <c:pt idx="4">
                  <c:v>Local community groups/initiatives</c:v>
                </c:pt>
                <c:pt idx="5">
                  <c:v>Individual citizens</c:v>
                </c:pt>
                <c:pt idx="6">
                  <c:v>Special interest groups/lobby groups/social campaigns</c:v>
                </c:pt>
                <c:pt idx="7">
                  <c:v>Global organisations (e.g. UN, WHO, EU, IMF, etc.)</c:v>
                </c:pt>
                <c:pt idx="8">
                  <c:v>Schools/colleges/universities</c:v>
                </c:pt>
                <c:pt idx="9">
                  <c:v>Celebrities/influencers</c:v>
                </c:pt>
                <c:pt idx="10">
                  <c:v>Wealthy individuals/philanthropists</c:v>
                </c:pt>
                <c:pt idx="11">
                  <c:v>Religious bodies/organisations</c:v>
                </c:pt>
              </c:strCache>
            </c:strRef>
          </c:cat>
          <c:val>
            <c:numRef>
              <c:f>Sheet1!$B$2:$B$13</c:f>
              <c:numCache>
                <c:formatCode>0</c:formatCode>
                <c:ptCount val="12"/>
                <c:pt idx="0">
                  <c:v>15</c:v>
                </c:pt>
                <c:pt idx="1">
                  <c:v>14</c:v>
                </c:pt>
                <c:pt idx="2">
                  <c:v>19</c:v>
                </c:pt>
                <c:pt idx="3">
                  <c:v>9</c:v>
                </c:pt>
                <c:pt idx="4">
                  <c:v>6</c:v>
                </c:pt>
                <c:pt idx="5">
                  <c:v>10</c:v>
                </c:pt>
                <c:pt idx="6">
                  <c:v>7</c:v>
                </c:pt>
                <c:pt idx="7">
                  <c:v>7</c:v>
                </c:pt>
                <c:pt idx="8">
                  <c:v>6</c:v>
                </c:pt>
                <c:pt idx="9">
                  <c:v>4</c:v>
                </c:pt>
                <c:pt idx="10">
                  <c:v>3</c:v>
                </c:pt>
                <c:pt idx="11">
                  <c:v>1</c:v>
                </c:pt>
              </c:numCache>
            </c:numRef>
          </c:val>
          <c:extLst>
            <c:ext xmlns:c16="http://schemas.microsoft.com/office/drawing/2014/chart" uri="{C3380CC4-5D6E-409C-BE32-E72D297353CC}">
              <c16:uniqueId val="{00000000-51CD-402B-ACE5-4E4E6A943B81}"/>
            </c:ext>
          </c:extLst>
        </c:ser>
        <c:ser>
          <c:idx val="1"/>
          <c:order val="1"/>
          <c:tx>
            <c:strRef>
              <c:f>Sheet1!$C$1</c:f>
              <c:strCache>
                <c:ptCount val="1"/>
                <c:pt idx="0">
                  <c:v>Second most influential</c:v>
                </c:pt>
              </c:strCache>
            </c:strRef>
          </c:tx>
          <c:spPr>
            <a:solidFill>
              <a:srgbClr val="9FE5D8"/>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12"/>
                <c:pt idx="0">
                  <c:v>Government policy</c:v>
                </c:pt>
                <c:pt idx="1">
                  <c:v>News and current affairs programmes/items</c:v>
                </c:pt>
                <c:pt idx="2">
                  <c:v>Social media (X (Twitter), Facebook, etc.)</c:v>
                </c:pt>
                <c:pt idx="3">
                  <c:v>Political parties/organisations</c:v>
                </c:pt>
                <c:pt idx="4">
                  <c:v>Local community groups/initiatives</c:v>
                </c:pt>
                <c:pt idx="5">
                  <c:v>Individual citizens</c:v>
                </c:pt>
                <c:pt idx="6">
                  <c:v>Special interest groups/lobby groups/social campaigns</c:v>
                </c:pt>
                <c:pt idx="7">
                  <c:v>Global organisations (e.g. UN, WHO, EU, IMF, etc.)</c:v>
                </c:pt>
                <c:pt idx="8">
                  <c:v>Schools/colleges/universities</c:v>
                </c:pt>
                <c:pt idx="9">
                  <c:v>Celebrities/influencers</c:v>
                </c:pt>
                <c:pt idx="10">
                  <c:v>Wealthy individuals/philanthropists</c:v>
                </c:pt>
                <c:pt idx="11">
                  <c:v>Religious bodies/organisations</c:v>
                </c:pt>
              </c:strCache>
            </c:strRef>
          </c:cat>
          <c:val>
            <c:numRef>
              <c:f>Sheet1!$C$2:$C$13</c:f>
              <c:numCache>
                <c:formatCode>0</c:formatCode>
                <c:ptCount val="12"/>
                <c:pt idx="0">
                  <c:v>14</c:v>
                </c:pt>
                <c:pt idx="1">
                  <c:v>11</c:v>
                </c:pt>
                <c:pt idx="2">
                  <c:v>8</c:v>
                </c:pt>
                <c:pt idx="3">
                  <c:v>13</c:v>
                </c:pt>
                <c:pt idx="4">
                  <c:v>9</c:v>
                </c:pt>
                <c:pt idx="5">
                  <c:v>8</c:v>
                </c:pt>
                <c:pt idx="6">
                  <c:v>9</c:v>
                </c:pt>
                <c:pt idx="7">
                  <c:v>9</c:v>
                </c:pt>
                <c:pt idx="8">
                  <c:v>6</c:v>
                </c:pt>
                <c:pt idx="9">
                  <c:v>7</c:v>
                </c:pt>
                <c:pt idx="10">
                  <c:v>3</c:v>
                </c:pt>
                <c:pt idx="11">
                  <c:v>2</c:v>
                </c:pt>
              </c:numCache>
            </c:numRef>
          </c:val>
          <c:extLst>
            <c:ext xmlns:c16="http://schemas.microsoft.com/office/drawing/2014/chart" uri="{C3380CC4-5D6E-409C-BE32-E72D297353CC}">
              <c16:uniqueId val="{00000001-51CD-402B-ACE5-4E4E6A943B81}"/>
            </c:ext>
          </c:extLst>
        </c:ser>
        <c:ser>
          <c:idx val="2"/>
          <c:order val="2"/>
          <c:tx>
            <c:strRef>
              <c:f>Sheet1!$D$1</c:f>
              <c:strCache>
                <c:ptCount val="1"/>
                <c:pt idx="0">
                  <c:v>Third most influential</c:v>
                </c:pt>
              </c:strCache>
            </c:strRef>
          </c:tx>
          <c:spPr>
            <a:solidFill>
              <a:srgbClr val="452567">
                <a:lumMod val="60000"/>
                <a:lumOff val="40000"/>
              </a:srgb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Government policy</c:v>
                </c:pt>
                <c:pt idx="1">
                  <c:v>News and current affairs programmes/items</c:v>
                </c:pt>
                <c:pt idx="2">
                  <c:v>Social media (X (Twitter), Facebook, etc.)</c:v>
                </c:pt>
                <c:pt idx="3">
                  <c:v>Political parties/organisations</c:v>
                </c:pt>
                <c:pt idx="4">
                  <c:v>Local community groups/initiatives</c:v>
                </c:pt>
                <c:pt idx="5">
                  <c:v>Individual citizens</c:v>
                </c:pt>
                <c:pt idx="6">
                  <c:v>Special interest groups/lobby groups/social campaigns</c:v>
                </c:pt>
                <c:pt idx="7">
                  <c:v>Global organisations (e.g. UN, WHO, EU, IMF, etc.)</c:v>
                </c:pt>
                <c:pt idx="8">
                  <c:v>Schools/colleges/universities</c:v>
                </c:pt>
                <c:pt idx="9">
                  <c:v>Celebrities/influencers</c:v>
                </c:pt>
                <c:pt idx="10">
                  <c:v>Wealthy individuals/philanthropists</c:v>
                </c:pt>
                <c:pt idx="11">
                  <c:v>Religious bodies/organisations</c:v>
                </c:pt>
              </c:strCache>
            </c:strRef>
          </c:cat>
          <c:val>
            <c:numRef>
              <c:f>Sheet1!$D$2:$D$13</c:f>
              <c:numCache>
                <c:formatCode>0</c:formatCode>
                <c:ptCount val="12"/>
                <c:pt idx="0">
                  <c:v>12</c:v>
                </c:pt>
                <c:pt idx="1">
                  <c:v>10</c:v>
                </c:pt>
                <c:pt idx="2">
                  <c:v>7</c:v>
                </c:pt>
                <c:pt idx="3">
                  <c:v>11</c:v>
                </c:pt>
                <c:pt idx="4">
                  <c:v>13</c:v>
                </c:pt>
                <c:pt idx="5">
                  <c:v>9</c:v>
                </c:pt>
                <c:pt idx="6">
                  <c:v>11</c:v>
                </c:pt>
                <c:pt idx="7">
                  <c:v>8</c:v>
                </c:pt>
                <c:pt idx="8">
                  <c:v>7</c:v>
                </c:pt>
                <c:pt idx="9">
                  <c:v>4</c:v>
                </c:pt>
                <c:pt idx="10">
                  <c:v>5</c:v>
                </c:pt>
                <c:pt idx="11">
                  <c:v>3</c:v>
                </c:pt>
              </c:numCache>
            </c:numRef>
          </c:val>
          <c:extLst>
            <c:ext xmlns:c16="http://schemas.microsoft.com/office/drawing/2014/chart" uri="{C3380CC4-5D6E-409C-BE32-E72D297353CC}">
              <c16:uniqueId val="{00000002-51CD-402B-ACE5-4E4E6A943B81}"/>
            </c:ext>
          </c:extLst>
        </c:ser>
        <c:ser>
          <c:idx val="3"/>
          <c:order val="3"/>
          <c:tx>
            <c:strRef>
              <c:f>Sheet1!$E$1</c:f>
              <c:strCache>
                <c:ptCount val="1"/>
              </c:strCache>
            </c:strRef>
          </c:tx>
          <c:spPr>
            <a:no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12"/>
                <c:pt idx="0">
                  <c:v>Government policy</c:v>
                </c:pt>
                <c:pt idx="1">
                  <c:v>News and current affairs programmes/items</c:v>
                </c:pt>
                <c:pt idx="2">
                  <c:v>Social media (X (Twitter), Facebook, etc.)</c:v>
                </c:pt>
                <c:pt idx="3">
                  <c:v>Political parties/organisations</c:v>
                </c:pt>
                <c:pt idx="4">
                  <c:v>Local community groups/initiatives</c:v>
                </c:pt>
                <c:pt idx="5">
                  <c:v>Individual citizens</c:v>
                </c:pt>
                <c:pt idx="6">
                  <c:v>Special interest groups/lobby groups/social campaigns</c:v>
                </c:pt>
                <c:pt idx="7">
                  <c:v>Global organisations (e.g. UN, WHO, EU, IMF, etc.)</c:v>
                </c:pt>
                <c:pt idx="8">
                  <c:v>Schools/colleges/universities</c:v>
                </c:pt>
                <c:pt idx="9">
                  <c:v>Celebrities/influencers</c:v>
                </c:pt>
                <c:pt idx="10">
                  <c:v>Wealthy individuals/philanthropists</c:v>
                </c:pt>
                <c:pt idx="11">
                  <c:v>Religious bodies/organisations</c:v>
                </c:pt>
              </c:strCache>
            </c:strRef>
          </c:cat>
          <c:val>
            <c:numRef>
              <c:f>Sheet1!$E$2:$E$13</c:f>
              <c:numCache>
                <c:formatCode>0</c:formatCode>
                <c:ptCount val="12"/>
                <c:pt idx="0">
                  <c:v>41</c:v>
                </c:pt>
                <c:pt idx="1">
                  <c:v>36</c:v>
                </c:pt>
                <c:pt idx="2">
                  <c:v>33</c:v>
                </c:pt>
                <c:pt idx="3">
                  <c:v>33</c:v>
                </c:pt>
                <c:pt idx="4">
                  <c:v>28</c:v>
                </c:pt>
                <c:pt idx="5">
                  <c:v>27</c:v>
                </c:pt>
                <c:pt idx="6">
                  <c:v>27</c:v>
                </c:pt>
                <c:pt idx="7">
                  <c:v>24</c:v>
                </c:pt>
                <c:pt idx="8">
                  <c:v>20</c:v>
                </c:pt>
                <c:pt idx="9">
                  <c:v>15</c:v>
                </c:pt>
                <c:pt idx="10">
                  <c:v>11</c:v>
                </c:pt>
                <c:pt idx="11">
                  <c:v>6</c:v>
                </c:pt>
              </c:numCache>
            </c:numRef>
          </c:val>
          <c:extLst>
            <c:ext xmlns:c16="http://schemas.microsoft.com/office/drawing/2014/chart" uri="{C3380CC4-5D6E-409C-BE32-E72D297353CC}">
              <c16:uniqueId val="{00000003-51CD-402B-ACE5-4E4E6A943B81}"/>
            </c:ext>
          </c:extLst>
        </c:ser>
        <c:dLbls>
          <c:showLegendKey val="0"/>
          <c:showVal val="0"/>
          <c:showCatName val="0"/>
          <c:showSerName val="0"/>
          <c:showPercent val="0"/>
          <c:showBubbleSize val="0"/>
        </c:dLbls>
        <c:gapWidth val="53"/>
        <c:overlap val="100"/>
        <c:axId val="430866840"/>
        <c:axId val="430867232"/>
      </c:barChart>
      <c:catAx>
        <c:axId val="430866840"/>
        <c:scaling>
          <c:orientation val="maxMin"/>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430867232"/>
        <c:crosses val="autoZero"/>
        <c:auto val="1"/>
        <c:lblAlgn val="ctr"/>
        <c:lblOffset val="100"/>
        <c:noMultiLvlLbl val="0"/>
      </c:catAx>
      <c:valAx>
        <c:axId val="430867232"/>
        <c:scaling>
          <c:orientation val="minMax"/>
        </c:scaling>
        <c:delete val="1"/>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43086684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ayout>
        <c:manualLayout>
          <c:xMode val="edge"/>
          <c:yMode val="edge"/>
          <c:x val="0.10403027039636487"/>
          <c:y val="8.2774064569562392E-2"/>
          <c:w val="0.65685272489414903"/>
          <c:h val="4.745794528710201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50">
          <a:solidFill>
            <a:schemeClr val="tx1"/>
          </a:solidFill>
          <a:latin typeface="Barlow" panose="00000500000000000000" pitchFamily="2" charset="0"/>
          <a:cs typeface="Arial" panose="020B0604020202020204" pitchFamily="34"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Sheet1!$B$2:$F$2</c:f>
              <c:numCache>
                <c:formatCode>0</c:formatCode>
                <c:ptCount val="5"/>
                <c:pt idx="0">
                  <c:v>25</c:v>
                </c:pt>
                <c:pt idx="1">
                  <c:v>23</c:v>
                </c:pt>
                <c:pt idx="2">
                  <c:v>21</c:v>
                </c:pt>
                <c:pt idx="3" formatCode="General">
                  <c:v>24</c:v>
                </c:pt>
                <c:pt idx="4">
                  <c:v>30</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wrap="square" lIns="38100" tIns="19050" rIns="38100" bIns="19050" anchor="ctr">
                <a:spAutoFit/>
              </a:bodyPr>
              <a:lstStyle/>
              <a:p>
                <a:pPr>
                  <a:defRPr>
                    <a:latin typeface="Barlow "/>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Sheet1!$B$3:$F$3</c:f>
              <c:numCache>
                <c:formatCode>0</c:formatCode>
                <c:ptCount val="5"/>
                <c:pt idx="0">
                  <c:v>64</c:v>
                </c:pt>
                <c:pt idx="1">
                  <c:v>65</c:v>
                </c:pt>
                <c:pt idx="2">
                  <c:v>66</c:v>
                </c:pt>
                <c:pt idx="3" formatCode="General">
                  <c:v>64</c:v>
                </c:pt>
                <c:pt idx="4">
                  <c:v>59</c:v>
                </c:pt>
              </c:numCache>
            </c:numRef>
          </c:val>
          <c:extLst>
            <c:ext xmlns:c16="http://schemas.microsoft.com/office/drawing/2014/chart" uri="{C3380CC4-5D6E-409C-BE32-E72D297353CC}">
              <c16:uniqueId val="{00000002-B9C9-462B-A208-8DD025470A3E}"/>
            </c:ext>
          </c:extLst>
        </c:ser>
        <c:ser>
          <c:idx val="2"/>
          <c:order val="2"/>
          <c:spPr>
            <a:solidFill>
              <a:srgbClr val="E50158"/>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c:v>6</c:v>
                </c:pt>
                <c:pt idx="1">
                  <c:v>6</c:v>
                </c:pt>
                <c:pt idx="2">
                  <c:v>7</c:v>
                </c:pt>
                <c:pt idx="3" formatCode="General">
                  <c:v>7</c:v>
                </c:pt>
                <c:pt idx="4">
                  <c:v>7</c:v>
                </c:pt>
              </c:numCache>
            </c:numRef>
          </c:val>
          <c:extLst>
            <c:ext xmlns:c16="http://schemas.microsoft.com/office/drawing/2014/chart" uri="{C3380CC4-5D6E-409C-BE32-E72D297353CC}">
              <c16:uniqueId val="{00000004-B9C9-462B-A208-8DD025470A3E}"/>
            </c:ext>
          </c:extLst>
        </c:ser>
        <c:ser>
          <c:idx val="3"/>
          <c:order val="3"/>
          <c:spPr>
            <a:solidFill>
              <a:sysClr val="window" lastClr="FFFFFF">
                <a:lumMod val="65000"/>
              </a:sys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Sheet1!$B$5:$F$5</c:f>
              <c:numCache>
                <c:formatCode>0</c:formatCode>
                <c:ptCount val="5"/>
                <c:pt idx="0">
                  <c:v>4</c:v>
                </c:pt>
                <c:pt idx="1">
                  <c:v>5</c:v>
                </c:pt>
                <c:pt idx="2">
                  <c:v>5</c:v>
                </c:pt>
                <c:pt idx="3" formatCode="General">
                  <c:v>5</c:v>
                </c:pt>
                <c:pt idx="4">
                  <c:v>5</c:v>
                </c:pt>
              </c:numCache>
            </c:numRef>
          </c:val>
          <c:extLst>
            <c:ext xmlns:c16="http://schemas.microsoft.com/office/drawing/2014/chart" uri="{C3380CC4-5D6E-409C-BE32-E72D297353CC}">
              <c16:uniqueId val="{00000005-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Sheet1!$B$2:$I$2</c:f>
              <c:numCache>
                <c:formatCode>General</c:formatCode>
                <c:ptCount val="8"/>
                <c:pt idx="0" formatCode="0">
                  <c:v>30</c:v>
                </c:pt>
                <c:pt idx="2" formatCode="0">
                  <c:v>30</c:v>
                </c:pt>
                <c:pt idx="3" formatCode="0">
                  <c:v>42</c:v>
                </c:pt>
                <c:pt idx="4" formatCode="0">
                  <c:v>21</c:v>
                </c:pt>
                <c:pt idx="5" formatCode="0">
                  <c:v>27</c:v>
                </c:pt>
                <c:pt idx="6" formatCode="0">
                  <c:v>38</c:v>
                </c:pt>
                <c:pt idx="7" formatCode="0">
                  <c:v>26</c:v>
                </c:pt>
              </c:numCache>
            </c:numRef>
          </c:val>
          <c:extLst>
            <c:ext xmlns:c16="http://schemas.microsoft.com/office/drawing/2014/chart" uri="{C3380CC4-5D6E-409C-BE32-E72D297353CC}">
              <c16:uniqueId val="{00000002-CFE9-419A-9341-7CC0D6C2DD40}"/>
            </c:ext>
          </c:extLst>
        </c:ser>
        <c:ser>
          <c:idx val="1"/>
          <c:order val="1"/>
          <c:spPr>
            <a:solidFill>
              <a:srgbClr val="E2DA51"/>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Sheet1!$B$3:$I$3</c:f>
              <c:numCache>
                <c:formatCode>General</c:formatCode>
                <c:ptCount val="8"/>
                <c:pt idx="0" formatCode="0">
                  <c:v>59</c:v>
                </c:pt>
                <c:pt idx="2" formatCode="0">
                  <c:v>58</c:v>
                </c:pt>
                <c:pt idx="3" formatCode="0">
                  <c:v>53</c:v>
                </c:pt>
                <c:pt idx="4" formatCode="0">
                  <c:v>51</c:v>
                </c:pt>
                <c:pt idx="5" formatCode="0">
                  <c:v>65</c:v>
                </c:pt>
                <c:pt idx="6" formatCode="0">
                  <c:v>53</c:v>
                </c:pt>
                <c:pt idx="7" formatCode="0">
                  <c:v>68</c:v>
                </c:pt>
              </c:numCache>
            </c:numRef>
          </c:val>
          <c:extLst>
            <c:ext xmlns:c16="http://schemas.microsoft.com/office/drawing/2014/chart" uri="{C3380CC4-5D6E-409C-BE32-E72D297353CC}">
              <c16:uniqueId val="{00000003-CFE9-419A-9341-7CC0D6C2DD40}"/>
            </c:ext>
          </c:extLst>
        </c:ser>
        <c:ser>
          <c:idx val="2"/>
          <c:order val="2"/>
          <c:spPr>
            <a:solidFill>
              <a:srgbClr val="E50158"/>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formatCode="0">
                  <c:v>7</c:v>
                </c:pt>
                <c:pt idx="2" formatCode="0">
                  <c:v>8</c:v>
                </c:pt>
                <c:pt idx="3" formatCode="0">
                  <c:v>2</c:v>
                </c:pt>
                <c:pt idx="4" formatCode="0">
                  <c:v>17</c:v>
                </c:pt>
                <c:pt idx="5" formatCode="0">
                  <c:v>4</c:v>
                </c:pt>
                <c:pt idx="6" formatCode="0">
                  <c:v>6</c:v>
                </c:pt>
                <c:pt idx="7">
                  <c:v>2</c:v>
                </c:pt>
              </c:numCache>
            </c:numRef>
          </c:val>
          <c:extLst>
            <c:ext xmlns:c16="http://schemas.microsoft.com/office/drawing/2014/chart" uri="{C3380CC4-5D6E-409C-BE32-E72D297353CC}">
              <c16:uniqueId val="{00000004-CFE9-419A-9341-7CC0D6C2DD40}"/>
            </c:ext>
          </c:extLst>
        </c:ser>
        <c:ser>
          <c:idx val="3"/>
          <c:order val="3"/>
          <c:spPr>
            <a:solidFill>
              <a:sysClr val="window" lastClr="FFFFFF">
                <a:lumMod val="65000"/>
              </a:sysClr>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Sheet1!$B$5:$I$5</c:f>
              <c:numCache>
                <c:formatCode>General</c:formatCode>
                <c:ptCount val="8"/>
                <c:pt idx="0" formatCode="0">
                  <c:v>5</c:v>
                </c:pt>
                <c:pt idx="2" formatCode="0">
                  <c:v>4</c:v>
                </c:pt>
                <c:pt idx="3" formatCode="0">
                  <c:v>2</c:v>
                </c:pt>
                <c:pt idx="4" formatCode="0">
                  <c:v>11</c:v>
                </c:pt>
                <c:pt idx="5" formatCode="0">
                  <c:v>4</c:v>
                </c:pt>
                <c:pt idx="6" formatCode="0">
                  <c:v>4</c:v>
                </c:pt>
                <c:pt idx="7">
                  <c:v>5</c:v>
                </c:pt>
              </c:numCache>
            </c:numRef>
          </c:val>
          <c:extLst>
            <c:ext xmlns:c16="http://schemas.microsoft.com/office/drawing/2014/chart" uri="{C3380CC4-5D6E-409C-BE32-E72D297353CC}">
              <c16:uniqueId val="{00000006-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1DAFAD"/>
            </a:solidFill>
            <a:ln>
              <a:solidFill>
                <a:schemeClr val="bg1"/>
              </a:solidFill>
            </a:ln>
          </c:spPr>
          <c:invertIfNegative val="0"/>
          <c:dLbls>
            <c:numFmt formatCode="#&quot;%&quot;"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Sheet1!$B$2:$F$2</c:f>
              <c:numCache>
                <c:formatCode>0</c:formatCode>
                <c:ptCount val="5"/>
                <c:pt idx="0">
                  <c:v>40</c:v>
                </c:pt>
                <c:pt idx="1">
                  <c:v>36</c:v>
                </c:pt>
                <c:pt idx="2">
                  <c:v>36</c:v>
                </c:pt>
                <c:pt idx="3" formatCode="General">
                  <c:v>36</c:v>
                </c:pt>
                <c:pt idx="4">
                  <c:v>32</c:v>
                </c:pt>
              </c:numCache>
            </c:numRef>
          </c:val>
          <c:extLst>
            <c:ext xmlns:c16="http://schemas.microsoft.com/office/drawing/2014/chart" uri="{C3380CC4-5D6E-409C-BE32-E72D297353CC}">
              <c16:uniqueId val="{00000000-65AF-4E5D-9208-DFD38816D921}"/>
            </c:ext>
          </c:extLst>
        </c:ser>
        <c:ser>
          <c:idx val="1"/>
          <c:order val="1"/>
          <c:spPr>
            <a:solidFill>
              <a:schemeClr val="accent5"/>
            </a:solidFill>
            <a:ln>
              <a:solidFill>
                <a:schemeClr val="bg1"/>
              </a:solidFill>
            </a:ln>
          </c:spPr>
          <c:invertIfNegative val="0"/>
          <c:dLbls>
            <c:numFmt formatCode="#&quot;%&quot;" sourceLinked="0"/>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Sheet1!$B$3:$F$3</c:f>
              <c:numCache>
                <c:formatCode>0</c:formatCode>
                <c:ptCount val="5"/>
                <c:pt idx="0">
                  <c:v>60</c:v>
                </c:pt>
                <c:pt idx="1">
                  <c:v>64</c:v>
                </c:pt>
                <c:pt idx="2">
                  <c:v>64</c:v>
                </c:pt>
                <c:pt idx="3" formatCode="General">
                  <c:v>64</c:v>
                </c:pt>
                <c:pt idx="4">
                  <c:v>68</c:v>
                </c:pt>
              </c:numCache>
            </c:numRef>
          </c:val>
          <c:extLst>
            <c:ext xmlns:c16="http://schemas.microsoft.com/office/drawing/2014/chart" uri="{C3380CC4-5D6E-409C-BE32-E72D297353CC}">
              <c16:uniqueId val="{00000001-65AF-4E5D-9208-DFD38816D921}"/>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Yes</c:v>
                </c:pt>
              </c:strCache>
            </c:strRef>
          </c:tx>
          <c:spPr>
            <a:solidFill>
              <a:srgbClr val="1DAFAD"/>
            </a:solidFill>
            <a:ln>
              <a:solidFill>
                <a:schemeClr val="bg1"/>
              </a:solidFill>
            </a:ln>
          </c:spPr>
          <c:invertIfNegative val="0"/>
          <c:dLbls>
            <c:numFmt formatCode="#&quot;%&quot;"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Sheet1!$B$2:$I$2</c:f>
              <c:numCache>
                <c:formatCode>General</c:formatCode>
                <c:ptCount val="8"/>
                <c:pt idx="0" formatCode="0">
                  <c:v>32</c:v>
                </c:pt>
                <c:pt idx="2" formatCode="0">
                  <c:v>37</c:v>
                </c:pt>
                <c:pt idx="3" formatCode="0">
                  <c:v>42</c:v>
                </c:pt>
                <c:pt idx="4" formatCode="0">
                  <c:v>24</c:v>
                </c:pt>
                <c:pt idx="5" formatCode="0">
                  <c:v>23</c:v>
                </c:pt>
                <c:pt idx="6" formatCode="0">
                  <c:v>53</c:v>
                </c:pt>
                <c:pt idx="7">
                  <c:v>24</c:v>
                </c:pt>
              </c:numCache>
            </c:numRef>
          </c:val>
          <c:extLst>
            <c:ext xmlns:c16="http://schemas.microsoft.com/office/drawing/2014/chart" uri="{C3380CC4-5D6E-409C-BE32-E72D297353CC}">
              <c16:uniqueId val="{00000000-65AF-4E5D-9208-DFD38816D921}"/>
            </c:ext>
          </c:extLst>
        </c:ser>
        <c:ser>
          <c:idx val="1"/>
          <c:order val="1"/>
          <c:tx>
            <c:strRef>
              <c:f>Sheet1!$A$3</c:f>
              <c:strCache>
                <c:ptCount val="1"/>
                <c:pt idx="0">
                  <c:v>No</c:v>
                </c:pt>
              </c:strCache>
            </c:strRef>
          </c:tx>
          <c:spPr>
            <a:solidFill>
              <a:schemeClr val="accent5"/>
            </a:solidFill>
            <a:ln>
              <a:solidFill>
                <a:schemeClr val="bg1"/>
              </a:solidFill>
            </a:ln>
          </c:spPr>
          <c:invertIfNegative val="0"/>
          <c:dLbls>
            <c:numFmt formatCode="#&quot;%&quot;" sourceLinked="0"/>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Sheet1!$B$3:$I$3</c:f>
              <c:numCache>
                <c:formatCode>General</c:formatCode>
                <c:ptCount val="8"/>
                <c:pt idx="0" formatCode="0">
                  <c:v>68</c:v>
                </c:pt>
                <c:pt idx="2" formatCode="0">
                  <c:v>63</c:v>
                </c:pt>
                <c:pt idx="3" formatCode="0">
                  <c:v>58</c:v>
                </c:pt>
                <c:pt idx="4" formatCode="0">
                  <c:v>76</c:v>
                </c:pt>
                <c:pt idx="5" formatCode="0">
                  <c:v>77</c:v>
                </c:pt>
                <c:pt idx="6" formatCode="0">
                  <c:v>47</c:v>
                </c:pt>
                <c:pt idx="7" formatCode="0">
                  <c:v>76</c:v>
                </c:pt>
              </c:numCache>
            </c:numRef>
          </c:val>
          <c:extLst>
            <c:ext xmlns:c16="http://schemas.microsoft.com/office/drawing/2014/chart" uri="{C3380CC4-5D6E-409C-BE32-E72D297353CC}">
              <c16:uniqueId val="{00000001-65AF-4E5D-9208-DFD38816D921}"/>
            </c:ext>
          </c:extLst>
        </c:ser>
        <c:ser>
          <c:idx val="2"/>
          <c:order val="2"/>
          <c:tx>
            <c:strRef>
              <c:f>Sheet1!$A$4</c:f>
              <c:strCache>
                <c:ptCount val="1"/>
              </c:strCache>
            </c:strRef>
          </c:tx>
          <c:spPr>
            <a:solidFill>
              <a:srgbClr val="E50158">
                <a:lumMod val="60000"/>
                <a:lumOff val="40000"/>
              </a:srgbClr>
            </a:solidFill>
            <a:ln>
              <a:solidFill>
                <a:schemeClr val="bg1"/>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AF-4E5D-9208-DFD38816D921}"/>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AF-4E5D-9208-DFD38816D921}"/>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AF-4E5D-9208-DFD38816D921}"/>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3E-4261-AC3A-590746C6C86F}"/>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F4-424F-9E18-C881A30EDB00}"/>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A1-45A0-AFBD-B0049163CCF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A1-45A0-AFBD-B0049163CCF8}"/>
                </c:ext>
              </c:extLst>
            </c:dLbl>
            <c:numFmt formatCode="#&quot;%&quot;" sourceLinked="0"/>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Sheet1!$B$4:$I$4</c:f>
              <c:numCache>
                <c:formatCode>General</c:formatCode>
                <c:ptCount val="8"/>
              </c:numCache>
            </c:numRef>
          </c:val>
          <c:extLst>
            <c:ext xmlns:c16="http://schemas.microsoft.com/office/drawing/2014/chart" uri="{C3380CC4-5D6E-409C-BE32-E72D297353CC}">
              <c16:uniqueId val="{00000004-65AF-4E5D-9208-DFD38816D921}"/>
            </c:ext>
          </c:extLst>
        </c:ser>
        <c:ser>
          <c:idx val="3"/>
          <c:order val="3"/>
          <c:tx>
            <c:strRef>
              <c:f>Sheet1!$A$5</c:f>
              <c:strCache>
                <c:ptCount val="1"/>
              </c:strCache>
            </c:strRef>
          </c:tx>
          <c:spPr>
            <a:solidFill>
              <a:srgbClr val="0000CC"/>
            </a:solidFill>
            <a:ln>
              <a:solidFill>
                <a:schemeClr val="bg1"/>
              </a:solidFill>
            </a:ln>
          </c:spPr>
          <c:invertIfNegative val="0"/>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Sheet1!$B$5:$I$5</c:f>
              <c:numCache>
                <c:formatCode>General</c:formatCode>
                <c:ptCount val="8"/>
              </c:numCache>
            </c:numRef>
          </c:val>
          <c:extLst>
            <c:ext xmlns:c16="http://schemas.microsoft.com/office/drawing/2014/chart" uri="{C3380CC4-5D6E-409C-BE32-E72D297353CC}">
              <c16:uniqueId val="{00000004-D4A1-45A0-AFBD-B0049163CCF8}"/>
            </c:ext>
          </c:extLst>
        </c:ser>
        <c:ser>
          <c:idx val="4"/>
          <c:order val="4"/>
          <c:tx>
            <c:strRef>
              <c:f>Sheet1!$A$6</c:f>
              <c:strCache>
                <c:ptCount val="1"/>
              </c:strCache>
            </c:strRef>
          </c:tx>
          <c:spPr>
            <a:solidFill>
              <a:sysClr val="window" lastClr="FFFFFF">
                <a:lumMod val="75000"/>
              </a:sysClr>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Sheet1!$B$6:$I$6</c:f>
              <c:numCache>
                <c:formatCode>General</c:formatCode>
                <c:ptCount val="8"/>
              </c:numCache>
            </c:numRef>
          </c:val>
          <c:extLst>
            <c:ext xmlns:c16="http://schemas.microsoft.com/office/drawing/2014/chart" uri="{C3380CC4-5D6E-409C-BE32-E72D297353CC}">
              <c16:uniqueId val="{00000005-D4A1-45A0-AFBD-B0049163CCF8}"/>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Up to24</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Sheet1!$B$2:$H$2</c:f>
              <c:numCache>
                <c:formatCode>0</c:formatCode>
                <c:ptCount val="7"/>
                <c:pt idx="0">
                  <c:v>12</c:v>
                </c:pt>
                <c:pt idx="1">
                  <c:v>15</c:v>
                </c:pt>
                <c:pt idx="2">
                  <c:v>10</c:v>
                </c:pt>
                <c:pt idx="3">
                  <c:v>11</c:v>
                </c:pt>
                <c:pt idx="4">
                  <c:v>12</c:v>
                </c:pt>
                <c:pt idx="5">
                  <c:v>17</c:v>
                </c:pt>
                <c:pt idx="6" formatCode="General">
                  <c:v>1</c:v>
                </c:pt>
              </c:numCache>
            </c:numRef>
          </c:val>
          <c:extLst>
            <c:ext xmlns:c16="http://schemas.microsoft.com/office/drawing/2014/chart" uri="{C3380CC4-5D6E-409C-BE32-E72D297353CC}">
              <c16:uniqueId val="{00000000-6641-4CC5-B25C-DE40BD763169}"/>
            </c:ext>
          </c:extLst>
        </c:ser>
        <c:ser>
          <c:idx val="0"/>
          <c:order val="1"/>
          <c:tx>
            <c:strRef>
              <c:f>Sheet1!$A$3</c:f>
              <c:strCache>
                <c:ptCount val="1"/>
                <c:pt idx="0">
                  <c:v>25-34</c:v>
                </c:pt>
              </c:strCache>
            </c:strRef>
          </c:tx>
          <c:spPr>
            <a:solidFill>
              <a:schemeClr val="accent2"/>
            </a:solidFill>
            <a:ln>
              <a:solidFill>
                <a:srgbClr val="FFFFFF"/>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Sheet1!$B$3:$H$3</c:f>
              <c:numCache>
                <c:formatCode>0</c:formatCode>
                <c:ptCount val="7"/>
                <c:pt idx="0">
                  <c:v>16</c:v>
                </c:pt>
                <c:pt idx="1">
                  <c:v>17</c:v>
                </c:pt>
                <c:pt idx="2">
                  <c:v>22</c:v>
                </c:pt>
                <c:pt idx="3">
                  <c:v>16</c:v>
                </c:pt>
                <c:pt idx="4">
                  <c:v>16</c:v>
                </c:pt>
                <c:pt idx="5">
                  <c:v>20</c:v>
                </c:pt>
                <c:pt idx="6" formatCode="General">
                  <c:v>4</c:v>
                </c:pt>
              </c:numCache>
            </c:numRef>
          </c:val>
          <c:extLst>
            <c:ext xmlns:c16="http://schemas.microsoft.com/office/drawing/2014/chart" uri="{C3380CC4-5D6E-409C-BE32-E72D297353CC}">
              <c16:uniqueId val="{00000001-6641-4CC5-B25C-DE40BD763169}"/>
            </c:ext>
          </c:extLst>
        </c:ser>
        <c:ser>
          <c:idx val="2"/>
          <c:order val="2"/>
          <c:tx>
            <c:strRef>
              <c:f>Sheet1!$A$4</c:f>
              <c:strCache>
                <c:ptCount val="1"/>
                <c:pt idx="0">
                  <c:v>35-44</c:v>
                </c:pt>
              </c:strCache>
            </c:strRef>
          </c:tx>
          <c:spPr>
            <a:solidFill>
              <a:schemeClr val="accent3"/>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Sheet1!$B$4:$H$4</c:f>
              <c:numCache>
                <c:formatCode>0</c:formatCode>
                <c:ptCount val="7"/>
                <c:pt idx="0">
                  <c:v>20</c:v>
                </c:pt>
                <c:pt idx="1">
                  <c:v>17</c:v>
                </c:pt>
                <c:pt idx="2">
                  <c:v>17</c:v>
                </c:pt>
                <c:pt idx="3">
                  <c:v>26</c:v>
                </c:pt>
                <c:pt idx="4">
                  <c:v>21</c:v>
                </c:pt>
                <c:pt idx="5">
                  <c:v>21</c:v>
                </c:pt>
                <c:pt idx="6" formatCode="General">
                  <c:v>15</c:v>
                </c:pt>
              </c:numCache>
            </c:numRef>
          </c:val>
          <c:extLst>
            <c:ext xmlns:c16="http://schemas.microsoft.com/office/drawing/2014/chart" uri="{C3380CC4-5D6E-409C-BE32-E72D297353CC}">
              <c16:uniqueId val="{00000002-6641-4CC5-B25C-DE40BD763169}"/>
            </c:ext>
          </c:extLst>
        </c:ser>
        <c:ser>
          <c:idx val="3"/>
          <c:order val="3"/>
          <c:tx>
            <c:strRef>
              <c:f>Sheet1!$A$5</c:f>
              <c:strCache>
                <c:ptCount val="1"/>
                <c:pt idx="0">
                  <c:v>45-54</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Sheet1!$B$5:$H$5</c:f>
              <c:numCache>
                <c:formatCode>0</c:formatCode>
                <c:ptCount val="7"/>
                <c:pt idx="0">
                  <c:v>18</c:v>
                </c:pt>
                <c:pt idx="1">
                  <c:v>17</c:v>
                </c:pt>
                <c:pt idx="2">
                  <c:v>15</c:v>
                </c:pt>
                <c:pt idx="3">
                  <c:v>20</c:v>
                </c:pt>
                <c:pt idx="4">
                  <c:v>19</c:v>
                </c:pt>
                <c:pt idx="5">
                  <c:v>18</c:v>
                </c:pt>
                <c:pt idx="6">
                  <c:v>19</c:v>
                </c:pt>
              </c:numCache>
            </c:numRef>
          </c:val>
          <c:extLst>
            <c:ext xmlns:c16="http://schemas.microsoft.com/office/drawing/2014/chart" uri="{C3380CC4-5D6E-409C-BE32-E72D297353CC}">
              <c16:uniqueId val="{00000003-6641-4CC5-B25C-DE40BD763169}"/>
            </c:ext>
          </c:extLst>
        </c:ser>
        <c:ser>
          <c:idx val="4"/>
          <c:order val="4"/>
          <c:tx>
            <c:strRef>
              <c:f>Sheet1!$A$6</c:f>
              <c:strCache>
                <c:ptCount val="1"/>
                <c:pt idx="0">
                  <c:v>55-64</c:v>
                </c:pt>
              </c:strCache>
            </c:strRef>
          </c:tx>
          <c:spPr>
            <a:solidFill>
              <a:schemeClr val="accent5"/>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Sheet1!$B$6:$H$6</c:f>
              <c:numCache>
                <c:formatCode>0</c:formatCode>
                <c:ptCount val="7"/>
                <c:pt idx="0">
                  <c:v>15</c:v>
                </c:pt>
                <c:pt idx="1">
                  <c:v>13</c:v>
                </c:pt>
                <c:pt idx="2">
                  <c:v>11</c:v>
                </c:pt>
                <c:pt idx="3">
                  <c:v>12</c:v>
                </c:pt>
                <c:pt idx="4">
                  <c:v>15</c:v>
                </c:pt>
                <c:pt idx="5">
                  <c:v>13</c:v>
                </c:pt>
                <c:pt idx="6">
                  <c:v>26</c:v>
                </c:pt>
              </c:numCache>
            </c:numRef>
          </c:val>
          <c:extLst>
            <c:ext xmlns:c16="http://schemas.microsoft.com/office/drawing/2014/chart" uri="{C3380CC4-5D6E-409C-BE32-E72D297353CC}">
              <c16:uniqueId val="{00000004-6641-4CC5-B25C-DE40BD763169}"/>
            </c:ext>
          </c:extLst>
        </c:ser>
        <c:ser>
          <c:idx val="5"/>
          <c:order val="5"/>
          <c:tx>
            <c:strRef>
              <c:f>Sheet1!$A$7</c:f>
              <c:strCache>
                <c:ptCount val="1"/>
                <c:pt idx="0">
                  <c:v>65+</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2"/>
                    </a:solidFill>
                    <a:latin typeface="Barlow"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Sheet1!$B$7:$H$7</c:f>
              <c:numCache>
                <c:formatCode>0</c:formatCode>
                <c:ptCount val="7"/>
                <c:pt idx="0">
                  <c:v>20</c:v>
                </c:pt>
                <c:pt idx="1">
                  <c:v>22</c:v>
                </c:pt>
                <c:pt idx="2">
                  <c:v>25</c:v>
                </c:pt>
                <c:pt idx="3">
                  <c:v>16</c:v>
                </c:pt>
                <c:pt idx="4">
                  <c:v>17</c:v>
                </c:pt>
                <c:pt idx="5">
                  <c:v>11</c:v>
                </c:pt>
                <c:pt idx="6">
                  <c:v>36</c:v>
                </c:pt>
              </c:numCache>
            </c:numRef>
          </c:val>
          <c:extLst>
            <c:ext xmlns:c16="http://schemas.microsoft.com/office/drawing/2014/chart" uri="{C3380CC4-5D6E-409C-BE32-E72D297353CC}">
              <c16:uniqueId val="{00000006-6641-4CC5-B25C-DE40BD763169}"/>
            </c:ext>
          </c:extLst>
        </c:ser>
        <c:dLbls>
          <c:showLegendKey val="0"/>
          <c:showVal val="0"/>
          <c:showCatName val="0"/>
          <c:showSerName val="0"/>
          <c:showPercent val="0"/>
          <c:showBubbleSize val="0"/>
        </c:dLbls>
        <c:gapWidth val="50"/>
        <c:overlap val="100"/>
        <c:axId val="226693120"/>
        <c:axId val="226694656"/>
      </c:barChart>
      <c:catAx>
        <c:axId val="226693120"/>
        <c:scaling>
          <c:orientation val="minMax"/>
        </c:scaling>
        <c:delete val="1"/>
        <c:axPos val="t"/>
        <c:numFmt formatCode="General" sourceLinked="0"/>
        <c:majorTickMark val="out"/>
        <c:minorTickMark val="none"/>
        <c:tickLblPos val="nextTo"/>
        <c:crossAx val="226694656"/>
        <c:crosses val="autoZero"/>
        <c:auto val="1"/>
        <c:lblAlgn val="ctr"/>
        <c:lblOffset val="100"/>
        <c:noMultiLvlLbl val="0"/>
      </c:catAx>
      <c:valAx>
        <c:axId val="226694656"/>
        <c:scaling>
          <c:orientation val="maxMin"/>
        </c:scaling>
        <c:delete val="1"/>
        <c:axPos val="l"/>
        <c:numFmt formatCode="0%" sourceLinked="1"/>
        <c:majorTickMark val="out"/>
        <c:minorTickMark val="none"/>
        <c:tickLblPos val="nextTo"/>
        <c:crossAx val="22669312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200" b="1">
          <a:solidFill>
            <a:schemeClr val="bg1"/>
          </a:solidFill>
          <a:latin typeface="Barlow" panose="00000500000000000000" pitchFamily="2"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Sheet1!$B$2:$F$2</c:f>
              <c:numCache>
                <c:formatCode>General</c:formatCode>
                <c:ptCount val="5"/>
                <c:pt idx="0" formatCode="0">
                  <c:v>24</c:v>
                </c:pt>
                <c:pt idx="1">
                  <c:v>23</c:v>
                </c:pt>
                <c:pt idx="2" formatCode="0">
                  <c:v>23</c:v>
                </c:pt>
                <c:pt idx="3">
                  <c:v>22</c:v>
                </c:pt>
                <c:pt idx="4" formatCode="0">
                  <c:v>20</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Sheet1!$B$3:$F$3</c:f>
              <c:numCache>
                <c:formatCode>General</c:formatCode>
                <c:ptCount val="5"/>
                <c:pt idx="0" formatCode="0">
                  <c:v>51</c:v>
                </c:pt>
                <c:pt idx="1">
                  <c:v>48</c:v>
                </c:pt>
                <c:pt idx="2" formatCode="0">
                  <c:v>47</c:v>
                </c:pt>
                <c:pt idx="3">
                  <c:v>49</c:v>
                </c:pt>
                <c:pt idx="4" formatCode="0">
                  <c:v>47</c:v>
                </c:pt>
              </c:numCache>
            </c:numRef>
          </c:val>
          <c:extLst>
            <c:ext xmlns:c16="http://schemas.microsoft.com/office/drawing/2014/chart" uri="{C3380CC4-5D6E-409C-BE32-E72D297353CC}">
              <c16:uniqueId val="{00000003-CFE9-419A-9341-7CC0D6C2DD40}"/>
            </c:ext>
          </c:extLst>
        </c:ser>
        <c:ser>
          <c:idx val="2"/>
          <c:order val="2"/>
          <c:spPr>
            <a:solidFill>
              <a:srgbClr val="E2DA51">
                <a:lumMod val="60000"/>
                <a:lumOff val="40000"/>
              </a:srgbClr>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General</c:formatCode>
                <c:ptCount val="5"/>
                <c:pt idx="0" formatCode="0">
                  <c:v>20</c:v>
                </c:pt>
                <c:pt idx="1">
                  <c:v>23</c:v>
                </c:pt>
                <c:pt idx="2" formatCode="0">
                  <c:v>24</c:v>
                </c:pt>
                <c:pt idx="3">
                  <c:v>22</c:v>
                </c:pt>
                <c:pt idx="4" formatCode="0">
                  <c:v>26</c:v>
                </c:pt>
              </c:numCache>
            </c:numRef>
          </c:val>
          <c:extLst>
            <c:ext xmlns:c16="http://schemas.microsoft.com/office/drawing/2014/chart" uri="{C3380CC4-5D6E-409C-BE32-E72D297353CC}">
              <c16:uniqueId val="{00000004-CFE9-419A-9341-7CC0D6C2DD40}"/>
            </c:ext>
          </c:extLst>
        </c:ser>
        <c:ser>
          <c:idx val="3"/>
          <c:order val="3"/>
          <c:spPr>
            <a:solidFill>
              <a:srgbClr val="E50158">
                <a:lumMod val="40000"/>
                <a:lumOff val="60000"/>
              </a:srgbClr>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Sheet1!$B$5:$F$5</c:f>
              <c:numCache>
                <c:formatCode>General</c:formatCode>
                <c:ptCount val="5"/>
                <c:pt idx="0" formatCode="0">
                  <c:v>3</c:v>
                </c:pt>
                <c:pt idx="1">
                  <c:v>4</c:v>
                </c:pt>
                <c:pt idx="2" formatCode="0">
                  <c:v>4</c:v>
                </c:pt>
                <c:pt idx="3">
                  <c:v>4</c:v>
                </c:pt>
                <c:pt idx="4" formatCode="0">
                  <c:v>5</c:v>
                </c:pt>
              </c:numCache>
            </c:numRef>
          </c:val>
          <c:extLst>
            <c:ext xmlns:c16="http://schemas.microsoft.com/office/drawing/2014/chart" uri="{C3380CC4-5D6E-409C-BE32-E72D297353CC}">
              <c16:uniqueId val="{00000006-CFE9-419A-9341-7CC0D6C2DD40}"/>
            </c:ext>
          </c:extLst>
        </c:ser>
        <c:ser>
          <c:idx val="4"/>
          <c:order val="4"/>
          <c:spPr>
            <a:solidFill>
              <a:srgbClr val="E50158"/>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Sheet1!$B$6:$F$6</c:f>
              <c:numCache>
                <c:formatCode>General</c:formatCode>
                <c:ptCount val="5"/>
                <c:pt idx="0" formatCode="0">
                  <c:v>2</c:v>
                </c:pt>
                <c:pt idx="1">
                  <c:v>2</c:v>
                </c:pt>
                <c:pt idx="2" formatCode="0">
                  <c:v>3</c:v>
                </c:pt>
                <c:pt idx="3">
                  <c:v>3</c:v>
                </c:pt>
                <c:pt idx="4" formatCode="0">
                  <c:v>2</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Very concerned</c:v>
                </c:pt>
              </c:strCache>
            </c:strRef>
          </c:tx>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Sheet1!$B$2:$I$2</c:f>
              <c:numCache>
                <c:formatCode>General</c:formatCode>
                <c:ptCount val="8"/>
                <c:pt idx="0" formatCode="0">
                  <c:v>20</c:v>
                </c:pt>
                <c:pt idx="2" formatCode="0">
                  <c:v>19</c:v>
                </c:pt>
                <c:pt idx="3" formatCode="0">
                  <c:v>41</c:v>
                </c:pt>
                <c:pt idx="4" formatCode="0">
                  <c:v>2</c:v>
                </c:pt>
                <c:pt idx="5" formatCode="0">
                  <c:v>17</c:v>
                </c:pt>
                <c:pt idx="6" formatCode="0">
                  <c:v>37</c:v>
                </c:pt>
                <c:pt idx="7">
                  <c:v>12</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Fairly concerned</c:v>
                </c:pt>
              </c:strCache>
            </c:strRef>
          </c:tx>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Sheet1!$B$3:$I$3</c:f>
              <c:numCache>
                <c:formatCode>General</c:formatCode>
                <c:ptCount val="8"/>
                <c:pt idx="0" formatCode="0">
                  <c:v>47</c:v>
                </c:pt>
                <c:pt idx="2" formatCode="0">
                  <c:v>57</c:v>
                </c:pt>
                <c:pt idx="3" formatCode="0">
                  <c:v>51</c:v>
                </c:pt>
                <c:pt idx="4" formatCode="0">
                  <c:v>10</c:v>
                </c:pt>
                <c:pt idx="5" formatCode="0">
                  <c:v>59</c:v>
                </c:pt>
                <c:pt idx="6" formatCode="0">
                  <c:v>45</c:v>
                </c:pt>
                <c:pt idx="7" formatCode="0">
                  <c:v>54</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No strong feelings either one way or the other</c:v>
                </c:pt>
              </c:strCache>
            </c:strRef>
          </c:tx>
          <c:spPr>
            <a:solidFill>
              <a:srgbClr val="E2DA51">
                <a:lumMod val="60000"/>
                <a:lumOff val="40000"/>
              </a:srgbClr>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Sheet1!$B$4:$I$4</c:f>
              <c:numCache>
                <c:formatCode>General</c:formatCode>
                <c:ptCount val="8"/>
                <c:pt idx="0" formatCode="0">
                  <c:v>26</c:v>
                </c:pt>
                <c:pt idx="2" formatCode="0">
                  <c:v>19</c:v>
                </c:pt>
                <c:pt idx="3" formatCode="0">
                  <c:v>7</c:v>
                </c:pt>
                <c:pt idx="4" formatCode="0">
                  <c:v>58</c:v>
                </c:pt>
                <c:pt idx="5" formatCode="0">
                  <c:v>22</c:v>
                </c:pt>
                <c:pt idx="6" formatCode="0">
                  <c:v>16</c:v>
                </c:pt>
                <c:pt idx="7" formatCode="0">
                  <c:v>32</c:v>
                </c:pt>
              </c:numCache>
            </c:numRef>
          </c:val>
          <c:extLst>
            <c:ext xmlns:c16="http://schemas.microsoft.com/office/drawing/2014/chart" uri="{C3380CC4-5D6E-409C-BE32-E72D297353CC}">
              <c16:uniqueId val="{00000004-CFE9-419A-9341-7CC0D6C2DD40}"/>
            </c:ext>
          </c:extLst>
        </c:ser>
        <c:ser>
          <c:idx val="3"/>
          <c:order val="3"/>
          <c:tx>
            <c:strRef>
              <c:f>Sheet1!$A$5</c:f>
              <c:strCache>
                <c:ptCount val="1"/>
                <c:pt idx="0">
                  <c:v>Not very concerned</c:v>
                </c:pt>
              </c:strCache>
            </c:strRef>
          </c:tx>
          <c:spPr>
            <a:solidFill>
              <a:srgbClr val="E50158">
                <a:lumMod val="40000"/>
                <a:lumOff val="60000"/>
              </a:srgbClr>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Sheet1!$B$5:$I$5</c:f>
              <c:numCache>
                <c:formatCode>General</c:formatCode>
                <c:ptCount val="8"/>
                <c:pt idx="0" formatCode="0">
                  <c:v>5</c:v>
                </c:pt>
                <c:pt idx="2" formatCode="0">
                  <c:v>5</c:v>
                </c:pt>
                <c:pt idx="3" formatCode="0">
                  <c:v>0</c:v>
                </c:pt>
                <c:pt idx="4" formatCode="0">
                  <c:v>18</c:v>
                </c:pt>
                <c:pt idx="5" formatCode="0">
                  <c:v>2</c:v>
                </c:pt>
                <c:pt idx="6" formatCode="0">
                  <c:v>2</c:v>
                </c:pt>
                <c:pt idx="7">
                  <c:v>1</c:v>
                </c:pt>
              </c:numCache>
            </c:numRef>
          </c:val>
          <c:extLst>
            <c:ext xmlns:c16="http://schemas.microsoft.com/office/drawing/2014/chart" uri="{C3380CC4-5D6E-409C-BE32-E72D297353CC}">
              <c16:uniqueId val="{00000006-CFE9-419A-9341-7CC0D6C2DD40}"/>
            </c:ext>
          </c:extLst>
        </c:ser>
        <c:ser>
          <c:idx val="4"/>
          <c:order val="4"/>
          <c:tx>
            <c:strRef>
              <c:f>Sheet1!$A$6</c:f>
              <c:strCache>
                <c:ptCount val="1"/>
                <c:pt idx="0">
                  <c:v>Not at all concerned</c:v>
                </c:pt>
              </c:strCache>
            </c:strRef>
          </c:tx>
          <c:spPr>
            <a:solidFill>
              <a:srgbClr val="E50158"/>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Sheet1!$B$6:$I$6</c:f>
              <c:numCache>
                <c:formatCode>General</c:formatCode>
                <c:ptCount val="8"/>
                <c:pt idx="0" formatCode="0">
                  <c:v>2</c:v>
                </c:pt>
                <c:pt idx="2" formatCode="0">
                  <c:v>1</c:v>
                </c:pt>
                <c:pt idx="3" formatCode="0">
                  <c:v>1</c:v>
                </c:pt>
                <c:pt idx="4" formatCode="0">
                  <c:v>12</c:v>
                </c:pt>
                <c:pt idx="5" formatCode="0">
                  <c:v>0</c:v>
                </c:pt>
                <c:pt idx="6" formatCode="0">
                  <c:v>1</c:v>
                </c:pt>
                <c:pt idx="7">
                  <c:v>1</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chemeClr val="tx2"/>
            </a:solidFill>
            <a:ln>
              <a:solidFill>
                <a:schemeClr val="bg1"/>
              </a:solidFill>
            </a:ln>
          </c:spPr>
          <c:invertIfNegative val="0"/>
          <c:dLbls>
            <c:numFmt formatCode="#&quot;%&quot;"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Sheet1!$B$2:$F$2</c:f>
              <c:numCache>
                <c:formatCode>0</c:formatCode>
                <c:ptCount val="5"/>
                <c:pt idx="0">
                  <c:v>56</c:v>
                </c:pt>
                <c:pt idx="1">
                  <c:v>53</c:v>
                </c:pt>
                <c:pt idx="2">
                  <c:v>54</c:v>
                </c:pt>
                <c:pt idx="3">
                  <c:v>54</c:v>
                </c:pt>
                <c:pt idx="4">
                  <c:v>53</c:v>
                </c:pt>
              </c:numCache>
            </c:numRef>
          </c:val>
          <c:extLst>
            <c:ext xmlns:c16="http://schemas.microsoft.com/office/drawing/2014/chart" uri="{C3380CC4-5D6E-409C-BE32-E72D297353CC}">
              <c16:uniqueId val="{00000000-3AF4-41CB-A4E3-286CC707E08D}"/>
            </c:ext>
          </c:extLst>
        </c:ser>
        <c:ser>
          <c:idx val="1"/>
          <c:order val="1"/>
          <c:spPr>
            <a:solidFill>
              <a:srgbClr val="7030A0"/>
            </a:solidFill>
            <a:ln>
              <a:solidFill>
                <a:schemeClr val="bg1"/>
              </a:solidFill>
            </a:ln>
          </c:spPr>
          <c:invertIfNegative val="0"/>
          <c:dLbls>
            <c:numFmt formatCode="#&quot;%&quot;" sourceLinked="0"/>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Sheet1!$B$3:$F$3</c:f>
              <c:numCache>
                <c:formatCode>0</c:formatCode>
                <c:ptCount val="5"/>
                <c:pt idx="0">
                  <c:v>34</c:v>
                </c:pt>
                <c:pt idx="1">
                  <c:v>36</c:v>
                </c:pt>
                <c:pt idx="2">
                  <c:v>37</c:v>
                </c:pt>
                <c:pt idx="3">
                  <c:v>35</c:v>
                </c:pt>
                <c:pt idx="4">
                  <c:v>35</c:v>
                </c:pt>
              </c:numCache>
            </c:numRef>
          </c:val>
          <c:extLst>
            <c:ext xmlns:c16="http://schemas.microsoft.com/office/drawing/2014/chart" uri="{C3380CC4-5D6E-409C-BE32-E72D297353CC}">
              <c16:uniqueId val="{00000001-3AF4-41CB-A4E3-286CC707E08D}"/>
            </c:ext>
          </c:extLst>
        </c:ser>
        <c:ser>
          <c:idx val="2"/>
          <c:order val="2"/>
          <c:spPr>
            <a:solidFill>
              <a:schemeClr val="bg1">
                <a:lumMod val="65000"/>
              </a:schemeClr>
            </a:solidFill>
            <a:ln>
              <a:solidFill>
                <a:schemeClr val="bg1"/>
              </a:solidFill>
            </a:ln>
          </c:spPr>
          <c:invertIfNegative val="0"/>
          <c:dLbls>
            <c:numFmt formatCode="#&quot;%&quot;" sourceLinked="0"/>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c:v>9</c:v>
                </c:pt>
                <c:pt idx="1">
                  <c:v>11</c:v>
                </c:pt>
                <c:pt idx="2">
                  <c:v>9</c:v>
                </c:pt>
                <c:pt idx="3">
                  <c:v>11</c:v>
                </c:pt>
                <c:pt idx="4">
                  <c:v>12</c:v>
                </c:pt>
              </c:numCache>
            </c:numRef>
          </c:val>
          <c:extLst>
            <c:ext xmlns:c16="http://schemas.microsoft.com/office/drawing/2014/chart" uri="{C3380CC4-5D6E-409C-BE32-E72D297353CC}">
              <c16:uniqueId val="{00000002-3AF4-41CB-A4E3-286CC707E08D}"/>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chemeClr val="tx2"/>
            </a:solidFill>
            <a:ln>
              <a:solidFill>
                <a:schemeClr val="bg1"/>
              </a:solidFill>
            </a:ln>
          </c:spPr>
          <c:invertIfNegative val="0"/>
          <c:dLbls>
            <c:numFmt formatCode="#&quot;%&quot;"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Sheet1!$B$2:$I$2</c:f>
              <c:numCache>
                <c:formatCode>General</c:formatCode>
                <c:ptCount val="8"/>
                <c:pt idx="0" formatCode="0">
                  <c:v>53</c:v>
                </c:pt>
                <c:pt idx="2" formatCode="0">
                  <c:v>55</c:v>
                </c:pt>
                <c:pt idx="3" formatCode="0">
                  <c:v>70</c:v>
                </c:pt>
                <c:pt idx="4" formatCode="0">
                  <c:v>38</c:v>
                </c:pt>
                <c:pt idx="5" formatCode="0">
                  <c:v>49</c:v>
                </c:pt>
                <c:pt idx="6" formatCode="0">
                  <c:v>56</c:v>
                </c:pt>
                <c:pt idx="7" formatCode="0">
                  <c:v>55</c:v>
                </c:pt>
              </c:numCache>
            </c:numRef>
          </c:val>
          <c:extLst>
            <c:ext xmlns:c16="http://schemas.microsoft.com/office/drawing/2014/chart" uri="{C3380CC4-5D6E-409C-BE32-E72D297353CC}">
              <c16:uniqueId val="{00000000-3AF4-41CB-A4E3-286CC707E08D}"/>
            </c:ext>
          </c:extLst>
        </c:ser>
        <c:ser>
          <c:idx val="1"/>
          <c:order val="1"/>
          <c:spPr>
            <a:solidFill>
              <a:srgbClr val="7030A0"/>
            </a:solidFill>
            <a:ln>
              <a:solidFill>
                <a:schemeClr val="bg1"/>
              </a:solidFill>
            </a:ln>
          </c:spPr>
          <c:invertIfNegative val="0"/>
          <c:dLbls>
            <c:numFmt formatCode="#&quot;%&quot;" sourceLinked="0"/>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Sheet1!$B$3:$I$3</c:f>
              <c:numCache>
                <c:formatCode>General</c:formatCode>
                <c:ptCount val="8"/>
                <c:pt idx="0" formatCode="0">
                  <c:v>35</c:v>
                </c:pt>
                <c:pt idx="2" formatCode="0">
                  <c:v>38</c:v>
                </c:pt>
                <c:pt idx="3" formatCode="0">
                  <c:v>25</c:v>
                </c:pt>
                <c:pt idx="4" formatCode="0">
                  <c:v>33</c:v>
                </c:pt>
                <c:pt idx="5" formatCode="0">
                  <c:v>40</c:v>
                </c:pt>
                <c:pt idx="6" formatCode="0">
                  <c:v>37</c:v>
                </c:pt>
                <c:pt idx="7" formatCode="0">
                  <c:v>32</c:v>
                </c:pt>
              </c:numCache>
            </c:numRef>
          </c:val>
          <c:extLst>
            <c:ext xmlns:c16="http://schemas.microsoft.com/office/drawing/2014/chart" uri="{C3380CC4-5D6E-409C-BE32-E72D297353CC}">
              <c16:uniqueId val="{00000001-3AF4-41CB-A4E3-286CC707E08D}"/>
            </c:ext>
          </c:extLst>
        </c:ser>
        <c:ser>
          <c:idx val="2"/>
          <c:order val="2"/>
          <c:spPr>
            <a:solidFill>
              <a:schemeClr val="bg1">
                <a:lumMod val="65000"/>
              </a:schemeClr>
            </a:solidFill>
            <a:ln>
              <a:solidFill>
                <a:schemeClr val="bg1"/>
              </a:solidFill>
            </a:ln>
          </c:spPr>
          <c:invertIfNegative val="0"/>
          <c:dLbls>
            <c:numFmt formatCode="#&quot;%&quot;" sourceLinked="0"/>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formatCode="0">
                  <c:v>12</c:v>
                </c:pt>
                <c:pt idx="2" formatCode="0">
                  <c:v>7</c:v>
                </c:pt>
                <c:pt idx="3" formatCode="0">
                  <c:v>5</c:v>
                </c:pt>
                <c:pt idx="4" formatCode="0">
                  <c:v>29</c:v>
                </c:pt>
                <c:pt idx="5" formatCode="0">
                  <c:v>10</c:v>
                </c:pt>
                <c:pt idx="6" formatCode="0">
                  <c:v>7</c:v>
                </c:pt>
                <c:pt idx="7">
                  <c:v>12</c:v>
                </c:pt>
              </c:numCache>
            </c:numRef>
          </c:val>
          <c:extLst>
            <c:ext xmlns:c16="http://schemas.microsoft.com/office/drawing/2014/chart" uri="{C3380CC4-5D6E-409C-BE32-E72D297353CC}">
              <c16:uniqueId val="{00000002-3AF4-41CB-A4E3-286CC707E08D}"/>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3523245501182568"/>
          <c:y val="3.3727307340229912E-2"/>
          <c:w val="0.42246480412242449"/>
          <c:h val="0.9633333333333336"/>
        </c:manualLayout>
      </c:layout>
      <c:barChart>
        <c:barDir val="bar"/>
        <c:grouping val="clustered"/>
        <c:varyColors val="0"/>
        <c:ser>
          <c:idx val="0"/>
          <c:order val="0"/>
          <c:tx>
            <c:strRef>
              <c:f>Sheet1!$B$1</c:f>
              <c:strCache>
                <c:ptCount val="1"/>
                <c:pt idx="0">
                  <c:v>Nov-44</c:v>
                </c:pt>
              </c:strCache>
            </c:strRef>
          </c:tx>
          <c:spPr>
            <a:solidFill>
              <a:srgbClr val="68C3CD"/>
            </a:solidFill>
            <a:ln w="28575">
              <a:solidFill>
                <a:srgbClr val="FFFFFF"/>
              </a:solidFill>
            </a:ln>
          </c:spPr>
          <c:invertIfNegative val="0"/>
          <c:dLbls>
            <c:numFmt formatCode="#&quot;%&quot;" sourceLinked="0"/>
            <c:spPr>
              <a:noFill/>
              <a:ln w="25399">
                <a:noFill/>
              </a:ln>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Government and private sector corruption in those countries</c:v>
                </c:pt>
                <c:pt idx="1">
                  <c:v>War and conflict</c:v>
                </c:pt>
                <c:pt idx="2">
                  <c:v>Government inefficiency or incompetence</c:v>
                </c:pt>
                <c:pt idx="3">
                  <c:v>Rich countries tend to exploit developing countries</c:v>
                </c:pt>
                <c:pt idx="4">
                  <c:v>Weak institutions in those countries (Judiciary, Parliament, Opposition Parties, Free Press, etc.) means there is little accountability</c:v>
                </c:pt>
                <c:pt idx="5">
                  <c:v>The global economic system favours richer countries</c:v>
                </c:pt>
                <c:pt idx="6">
                  <c:v>Wealthy countries support authoritarian regimes for their own political interests</c:v>
                </c:pt>
                <c:pt idx="7">
                  <c:v>High debt burden for developing countries</c:v>
                </c:pt>
                <c:pt idx="8">
                  <c:v>Legacy of colonialism</c:v>
                </c:pt>
                <c:pt idx="9">
                  <c:v>Poor levels of health in general</c:v>
                </c:pt>
                <c:pt idx="10">
                  <c:v>High prevalence of disease</c:v>
                </c:pt>
                <c:pt idx="11">
                  <c:v>Insufficient spend on services such as health and education</c:v>
                </c:pt>
                <c:pt idx="12">
                  <c:v>Land and climate isn’t suitable for agriculture</c:v>
                </c:pt>
                <c:pt idx="13">
                  <c:v>Not enough investment by corporations who prefer to invest in more developed countries</c:v>
                </c:pt>
                <c:pt idx="14">
                  <c:v>People in these countries keep having too many children</c:v>
                </c:pt>
                <c:pt idx="15">
                  <c:v>Laziness and the lack of a work ethic</c:v>
                </c:pt>
              </c:strCache>
            </c:strRef>
          </c:cat>
          <c:val>
            <c:numRef>
              <c:f>Sheet1!$B$2:$B$17</c:f>
              <c:numCache>
                <c:formatCode>0</c:formatCode>
                <c:ptCount val="16"/>
                <c:pt idx="0">
                  <c:v>44</c:v>
                </c:pt>
                <c:pt idx="1">
                  <c:v>41</c:v>
                </c:pt>
                <c:pt idx="2">
                  <c:v>28</c:v>
                </c:pt>
                <c:pt idx="3">
                  <c:v>28</c:v>
                </c:pt>
                <c:pt idx="4">
                  <c:v>20</c:v>
                </c:pt>
                <c:pt idx="5">
                  <c:v>16</c:v>
                </c:pt>
                <c:pt idx="6">
                  <c:v>16</c:v>
                </c:pt>
                <c:pt idx="7">
                  <c:v>15</c:v>
                </c:pt>
                <c:pt idx="8">
                  <c:v>13</c:v>
                </c:pt>
                <c:pt idx="9">
                  <c:v>13</c:v>
                </c:pt>
                <c:pt idx="10">
                  <c:v>12</c:v>
                </c:pt>
                <c:pt idx="11">
                  <c:v>11</c:v>
                </c:pt>
                <c:pt idx="12">
                  <c:v>11</c:v>
                </c:pt>
                <c:pt idx="13">
                  <c:v>11</c:v>
                </c:pt>
                <c:pt idx="14">
                  <c:v>9</c:v>
                </c:pt>
                <c:pt idx="15">
                  <c:v>5</c:v>
                </c:pt>
              </c:numCache>
            </c:numRef>
          </c:val>
          <c:extLst>
            <c:ext xmlns:c16="http://schemas.microsoft.com/office/drawing/2014/chart" uri="{C3380CC4-5D6E-409C-BE32-E72D297353CC}">
              <c16:uniqueId val="{00000000-8428-460C-954B-6741A862642C}"/>
            </c:ext>
          </c:extLst>
        </c:ser>
        <c:dLbls>
          <c:showLegendKey val="0"/>
          <c:showVal val="0"/>
          <c:showCatName val="0"/>
          <c:showSerName val="0"/>
          <c:showPercent val="0"/>
          <c:showBubbleSize val="0"/>
        </c:dLbls>
        <c:gapWidth val="20"/>
        <c:axId val="170970112"/>
        <c:axId val="170971904"/>
      </c:barChart>
      <c:catAx>
        <c:axId val="170970112"/>
        <c:scaling>
          <c:orientation val="maxMin"/>
        </c:scaling>
        <c:delete val="0"/>
        <c:axPos val="l"/>
        <c:numFmt formatCode="General" sourceLinked="1"/>
        <c:majorTickMark val="out"/>
        <c:minorTickMark val="none"/>
        <c:tickLblPos val="nextTo"/>
        <c:spPr>
          <a:ln w="9525">
            <a:noFill/>
          </a:ln>
        </c:spPr>
        <c:txPr>
          <a:bodyPr rot="0" vert="horz"/>
          <a:lstStyle/>
          <a:p>
            <a:pPr>
              <a:defRPr/>
            </a:pPr>
            <a:endParaRPr lang="en-US"/>
          </a:p>
        </c:txPr>
        <c:crossAx val="170971904"/>
        <c:crosses val="autoZero"/>
        <c:auto val="1"/>
        <c:lblAlgn val="ctr"/>
        <c:lblOffset val="100"/>
        <c:tickLblSkip val="1"/>
        <c:tickMarkSkip val="1"/>
        <c:noMultiLvlLbl val="0"/>
      </c:catAx>
      <c:valAx>
        <c:axId val="170971904"/>
        <c:scaling>
          <c:orientation val="minMax"/>
          <c:max val="80"/>
        </c:scaling>
        <c:delete val="1"/>
        <c:axPos val="t"/>
        <c:numFmt formatCode="0" sourceLinked="1"/>
        <c:majorTickMark val="out"/>
        <c:minorTickMark val="none"/>
        <c:tickLblPos val="nextTo"/>
        <c:crossAx val="170970112"/>
        <c:crosses val="autoZero"/>
        <c:crossBetween val="between"/>
      </c:valAx>
      <c:spPr>
        <a:noFill/>
        <a:ln w="25399">
          <a:noFill/>
        </a:ln>
      </c:spPr>
    </c:plotArea>
    <c:plotVisOnly val="1"/>
    <c:dispBlanksAs val="gap"/>
    <c:showDLblsOverMax val="0"/>
  </c:chart>
  <c:spPr>
    <a:noFill/>
    <a:ln>
      <a:noFill/>
    </a:ln>
  </c:spPr>
  <c:txPr>
    <a:bodyPr/>
    <a:lstStyle/>
    <a:p>
      <a:pPr>
        <a:defRPr sz="1050" b="0" i="0" u="none" strike="noStrike" baseline="0">
          <a:solidFill>
            <a:schemeClr val="tx1"/>
          </a:solidFill>
          <a:latin typeface="Barlow" panose="00000500000000000000" pitchFamily="2" charset="0"/>
          <a:ea typeface="Arial"/>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Sheet1!$B$2:$J$2</c:f>
              <c:numCache>
                <c:formatCode>General</c:formatCode>
                <c:ptCount val="9"/>
                <c:pt idx="0" formatCode="0">
                  <c:v>6</c:v>
                </c:pt>
                <c:pt idx="2" formatCode="0">
                  <c:v>6</c:v>
                </c:pt>
                <c:pt idx="4" formatCode="0">
                  <c:v>6</c:v>
                </c:pt>
                <c:pt idx="6" formatCode="0">
                  <c:v>5</c:v>
                </c:pt>
                <c:pt idx="8" formatCode="0">
                  <c:v>6</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Sheet1!$B$3:$J$3</c:f>
              <c:numCache>
                <c:formatCode>General</c:formatCode>
                <c:ptCount val="9"/>
                <c:pt idx="0" formatCode="0">
                  <c:v>25</c:v>
                </c:pt>
                <c:pt idx="2" formatCode="0">
                  <c:v>27</c:v>
                </c:pt>
                <c:pt idx="4" formatCode="0">
                  <c:v>26</c:v>
                </c:pt>
                <c:pt idx="6" formatCode="0">
                  <c:v>24</c:v>
                </c:pt>
                <c:pt idx="8" formatCode="0">
                  <c:v>24</c:v>
                </c:pt>
              </c:numCache>
            </c:numRef>
          </c:val>
          <c:extLst>
            <c:ext xmlns:c16="http://schemas.microsoft.com/office/drawing/2014/chart" uri="{C3380CC4-5D6E-409C-BE32-E72D297353CC}">
              <c16:uniqueId val="{00000003-CFE9-419A-9341-7CC0D6C2DD40}"/>
            </c:ext>
          </c:extLst>
        </c:ser>
        <c:ser>
          <c:idx val="2"/>
          <c:order val="2"/>
          <c:spPr>
            <a:solidFill>
              <a:srgbClr val="E2DA51">
                <a:lumMod val="60000"/>
                <a:lumOff val="40000"/>
              </a:srgbClr>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Sheet1!$B$4:$J$4</c:f>
              <c:numCache>
                <c:formatCode>General</c:formatCode>
                <c:ptCount val="9"/>
                <c:pt idx="0" formatCode="0">
                  <c:v>43</c:v>
                </c:pt>
                <c:pt idx="2" formatCode="0">
                  <c:v>42</c:v>
                </c:pt>
                <c:pt idx="4" formatCode="0">
                  <c:v>41</c:v>
                </c:pt>
                <c:pt idx="6" formatCode="0">
                  <c:v>42</c:v>
                </c:pt>
                <c:pt idx="8" formatCode="0">
                  <c:v>43</c:v>
                </c:pt>
              </c:numCache>
            </c:numRef>
          </c:val>
          <c:extLst>
            <c:ext xmlns:c16="http://schemas.microsoft.com/office/drawing/2014/chart" uri="{C3380CC4-5D6E-409C-BE32-E72D297353CC}">
              <c16:uniqueId val="{00000004-CFE9-419A-9341-7CC0D6C2DD40}"/>
            </c:ext>
          </c:extLst>
        </c:ser>
        <c:ser>
          <c:idx val="3"/>
          <c:order val="3"/>
          <c:spPr>
            <a:solidFill>
              <a:srgbClr val="E50158">
                <a:lumMod val="40000"/>
                <a:lumOff val="60000"/>
              </a:srgbClr>
            </a:solidFill>
            <a:ln>
              <a:solidFill>
                <a:schemeClr val="bg1"/>
              </a:solidFill>
            </a:ln>
          </c:spPr>
          <c:invertIfNegative val="0"/>
          <c:dLbls>
            <c:dLbl>
              <c:idx val="0"/>
              <c:layout>
                <c:manualLayout>
                  <c:x val="5.4691018835343816E-4"/>
                  <c:y val="1.018170158187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Sheet1!$B$5:$J$5</c:f>
              <c:numCache>
                <c:formatCode>General</c:formatCode>
                <c:ptCount val="9"/>
                <c:pt idx="0" formatCode="0">
                  <c:v>12</c:v>
                </c:pt>
                <c:pt idx="2" formatCode="0">
                  <c:v>9</c:v>
                </c:pt>
                <c:pt idx="4" formatCode="0">
                  <c:v>13</c:v>
                </c:pt>
                <c:pt idx="6" formatCode="0">
                  <c:v>14</c:v>
                </c:pt>
                <c:pt idx="8" formatCode="0">
                  <c:v>11</c:v>
                </c:pt>
              </c:numCache>
            </c:numRef>
          </c:val>
          <c:extLst>
            <c:ext xmlns:c16="http://schemas.microsoft.com/office/drawing/2014/chart" uri="{C3380CC4-5D6E-409C-BE32-E72D297353CC}">
              <c16:uniqueId val="{00000006-CFE9-419A-9341-7CC0D6C2DD40}"/>
            </c:ext>
          </c:extLst>
        </c:ser>
        <c:ser>
          <c:idx val="4"/>
          <c:order val="4"/>
          <c:spPr>
            <a:solidFill>
              <a:srgbClr val="E50158"/>
            </a:solidFill>
            <a:ln>
              <a:solidFill>
                <a:schemeClr val="bg1"/>
              </a:solidFill>
            </a:ln>
          </c:spPr>
          <c:invertIfNegative val="0"/>
          <c:dLbls>
            <c:dLbl>
              <c:idx val="0"/>
              <c:layout>
                <c:manualLayout>
                  <c:x val="1.576073627237197E-3"/>
                  <c:y val="6.7881573321932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Sheet1!$B$6:$J$6</c:f>
              <c:numCache>
                <c:formatCode>General</c:formatCode>
                <c:ptCount val="9"/>
                <c:pt idx="0" formatCode="0">
                  <c:v>9</c:v>
                </c:pt>
                <c:pt idx="2" formatCode="0">
                  <c:v>8</c:v>
                </c:pt>
                <c:pt idx="4" formatCode="0">
                  <c:v>9</c:v>
                </c:pt>
                <c:pt idx="6" formatCode="0">
                  <c:v>10</c:v>
                </c:pt>
                <c:pt idx="8" formatCode="0">
                  <c:v>10</c:v>
                </c:pt>
              </c:numCache>
            </c:numRef>
          </c:val>
          <c:extLst>
            <c:ext xmlns:c16="http://schemas.microsoft.com/office/drawing/2014/chart" uri="{C3380CC4-5D6E-409C-BE32-E72D297353CC}">
              <c16:uniqueId val="{00000008-CFE9-419A-9341-7CC0D6C2DD40}"/>
            </c:ext>
          </c:extLst>
        </c:ser>
        <c:ser>
          <c:idx val="5"/>
          <c:order val="5"/>
          <c:spPr>
            <a:solidFill>
              <a:sysClr val="window" lastClr="FFFFFF">
                <a:lumMod val="50000"/>
              </a:sysClr>
            </a:solidFill>
            <a:ln>
              <a:solidFill>
                <a:schemeClr val="bg1"/>
              </a:solidFill>
            </a:ln>
          </c:spPr>
          <c:invertIfNegative val="0"/>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Sheet1!$B$7:$J$7</c:f>
              <c:numCache>
                <c:formatCode>General</c:formatCode>
                <c:ptCount val="9"/>
                <c:pt idx="0">
                  <c:v>6</c:v>
                </c:pt>
                <c:pt idx="2" formatCode="0">
                  <c:v>7</c:v>
                </c:pt>
                <c:pt idx="4" formatCode="0">
                  <c:v>6</c:v>
                </c:pt>
                <c:pt idx="6" formatCode="0">
                  <c:v>6</c:v>
                </c:pt>
                <c:pt idx="8" formatCode="0">
                  <c:v>7</c:v>
                </c:pt>
              </c:numCache>
            </c:numRef>
          </c:val>
          <c:extLst>
            <c:ext xmlns:c16="http://schemas.microsoft.com/office/drawing/2014/chart" uri="{C3380CC4-5D6E-409C-BE32-E72D297353CC}">
              <c16:uniqueId val="{00000007-4E18-438A-AA7A-55D57F49C31E}"/>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Sheet1!$B$2:$I$2</c:f>
              <c:numCache>
                <c:formatCode>General</c:formatCode>
                <c:ptCount val="8"/>
                <c:pt idx="0" formatCode="0">
                  <c:v>6</c:v>
                </c:pt>
                <c:pt idx="2" formatCode="0">
                  <c:v>8</c:v>
                </c:pt>
                <c:pt idx="3" formatCode="0">
                  <c:v>12</c:v>
                </c:pt>
                <c:pt idx="4" formatCode="0">
                  <c:v>3</c:v>
                </c:pt>
                <c:pt idx="5" formatCode="0">
                  <c:v>3</c:v>
                </c:pt>
                <c:pt idx="6" formatCode="0">
                  <c:v>11</c:v>
                </c:pt>
                <c:pt idx="7">
                  <c:v>1</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Sheet1!$B$3:$I$3</c:f>
              <c:numCache>
                <c:formatCode>General</c:formatCode>
                <c:ptCount val="8"/>
                <c:pt idx="0" formatCode="0">
                  <c:v>24</c:v>
                </c:pt>
                <c:pt idx="2" formatCode="0">
                  <c:v>29</c:v>
                </c:pt>
                <c:pt idx="3" formatCode="0">
                  <c:v>40</c:v>
                </c:pt>
                <c:pt idx="4" formatCode="0">
                  <c:v>3</c:v>
                </c:pt>
                <c:pt idx="5" formatCode="0">
                  <c:v>21</c:v>
                </c:pt>
                <c:pt idx="6" formatCode="0">
                  <c:v>35</c:v>
                </c:pt>
                <c:pt idx="7" formatCode="0">
                  <c:v>21</c:v>
                </c:pt>
              </c:numCache>
            </c:numRef>
          </c:val>
          <c:extLst>
            <c:ext xmlns:c16="http://schemas.microsoft.com/office/drawing/2014/chart" uri="{C3380CC4-5D6E-409C-BE32-E72D297353CC}">
              <c16:uniqueId val="{00000003-CFE9-419A-9341-7CC0D6C2DD40}"/>
            </c:ext>
          </c:extLst>
        </c:ser>
        <c:ser>
          <c:idx val="2"/>
          <c:order val="2"/>
          <c:spPr>
            <a:solidFill>
              <a:srgbClr val="E2DA51">
                <a:lumMod val="60000"/>
                <a:lumOff val="40000"/>
              </a:srgbClr>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formatCode="0">
                  <c:v>43</c:v>
                </c:pt>
                <c:pt idx="2" formatCode="0">
                  <c:v>47</c:v>
                </c:pt>
                <c:pt idx="3" formatCode="0">
                  <c:v>37</c:v>
                </c:pt>
                <c:pt idx="4" formatCode="0">
                  <c:v>26</c:v>
                </c:pt>
                <c:pt idx="5" formatCode="0">
                  <c:v>52</c:v>
                </c:pt>
                <c:pt idx="6" formatCode="0">
                  <c:v>37</c:v>
                </c:pt>
                <c:pt idx="7" formatCode="0">
                  <c:v>56</c:v>
                </c:pt>
              </c:numCache>
            </c:numRef>
          </c:val>
          <c:extLst>
            <c:ext xmlns:c16="http://schemas.microsoft.com/office/drawing/2014/chart" uri="{C3380CC4-5D6E-409C-BE32-E72D297353CC}">
              <c16:uniqueId val="{00000004-CFE9-419A-9341-7CC0D6C2DD40}"/>
            </c:ext>
          </c:extLst>
        </c:ser>
        <c:ser>
          <c:idx val="3"/>
          <c:order val="3"/>
          <c:spPr>
            <a:solidFill>
              <a:srgbClr val="E50158">
                <a:lumMod val="40000"/>
                <a:lumOff val="60000"/>
              </a:srgbClr>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Sheet1!$B$5:$I$5</c:f>
              <c:numCache>
                <c:formatCode>General</c:formatCode>
                <c:ptCount val="8"/>
                <c:pt idx="0" formatCode="0">
                  <c:v>11</c:v>
                </c:pt>
                <c:pt idx="2" formatCode="0">
                  <c:v>6</c:v>
                </c:pt>
                <c:pt idx="3" formatCode="0">
                  <c:v>5</c:v>
                </c:pt>
                <c:pt idx="4" formatCode="0">
                  <c:v>22</c:v>
                </c:pt>
                <c:pt idx="5" formatCode="0">
                  <c:v>13</c:v>
                </c:pt>
                <c:pt idx="6" formatCode="0">
                  <c:v>8</c:v>
                </c:pt>
                <c:pt idx="7" formatCode="0">
                  <c:v>9</c:v>
                </c:pt>
              </c:numCache>
            </c:numRef>
          </c:val>
          <c:extLst>
            <c:ext xmlns:c16="http://schemas.microsoft.com/office/drawing/2014/chart" uri="{C3380CC4-5D6E-409C-BE32-E72D297353CC}">
              <c16:uniqueId val="{00000006-CFE9-419A-9341-7CC0D6C2DD40}"/>
            </c:ext>
          </c:extLst>
        </c:ser>
        <c:ser>
          <c:idx val="4"/>
          <c:order val="4"/>
          <c:spPr>
            <a:solidFill>
              <a:srgbClr val="E50158"/>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Sheet1!$B$6:$I$6</c:f>
              <c:numCache>
                <c:formatCode>General</c:formatCode>
                <c:ptCount val="8"/>
                <c:pt idx="0" formatCode="0">
                  <c:v>10</c:v>
                </c:pt>
                <c:pt idx="2" formatCode="0">
                  <c:v>3</c:v>
                </c:pt>
                <c:pt idx="3" formatCode="0">
                  <c:v>2</c:v>
                </c:pt>
                <c:pt idx="4" formatCode="0">
                  <c:v>38</c:v>
                </c:pt>
                <c:pt idx="5" formatCode="0">
                  <c:v>6</c:v>
                </c:pt>
                <c:pt idx="6" formatCode="0">
                  <c:v>5</c:v>
                </c:pt>
                <c:pt idx="7">
                  <c:v>4</c:v>
                </c:pt>
              </c:numCache>
            </c:numRef>
          </c:val>
          <c:extLst>
            <c:ext xmlns:c16="http://schemas.microsoft.com/office/drawing/2014/chart" uri="{C3380CC4-5D6E-409C-BE32-E72D297353CC}">
              <c16:uniqueId val="{00000008-CFE9-419A-9341-7CC0D6C2DD40}"/>
            </c:ext>
          </c:extLst>
        </c:ser>
        <c:ser>
          <c:idx val="5"/>
          <c:order val="5"/>
          <c:spPr>
            <a:solidFill>
              <a:sysClr val="window" lastClr="FFFFFF">
                <a:lumMod val="50000"/>
              </a:sysClr>
            </a:solidFill>
            <a:ln>
              <a:solidFill>
                <a:schemeClr val="bg1"/>
              </a:solidFill>
            </a:ln>
          </c:spPr>
          <c:invertIfNegative val="0"/>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Sheet1!$B$7:$I$7</c:f>
              <c:numCache>
                <c:formatCode>General</c:formatCode>
                <c:ptCount val="8"/>
                <c:pt idx="0" formatCode="0">
                  <c:v>7</c:v>
                </c:pt>
                <c:pt idx="2" formatCode="0">
                  <c:v>7</c:v>
                </c:pt>
                <c:pt idx="3" formatCode="0">
                  <c:v>4</c:v>
                </c:pt>
                <c:pt idx="4" formatCode="0">
                  <c:v>9</c:v>
                </c:pt>
                <c:pt idx="5" formatCode="0">
                  <c:v>6</c:v>
                </c:pt>
                <c:pt idx="6" formatCode="0">
                  <c:v>5</c:v>
                </c:pt>
                <c:pt idx="7" formatCode="0">
                  <c:v>10</c:v>
                </c:pt>
              </c:numCache>
            </c:numRef>
          </c:val>
          <c:extLst>
            <c:ext xmlns:c16="http://schemas.microsoft.com/office/drawing/2014/chart" uri="{C3380CC4-5D6E-409C-BE32-E72D297353CC}">
              <c16:uniqueId val="{00000007-4E18-438A-AA7A-55D57F49C31E}"/>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Sheet1!$B$2:$F$2</c:f>
              <c:numCache>
                <c:formatCode>0</c:formatCode>
                <c:ptCount val="5"/>
                <c:pt idx="0">
                  <c:v>32</c:v>
                </c:pt>
                <c:pt idx="1">
                  <c:v>32</c:v>
                </c:pt>
                <c:pt idx="2">
                  <c:v>29</c:v>
                </c:pt>
                <c:pt idx="3">
                  <c:v>28</c:v>
                </c:pt>
                <c:pt idx="4">
                  <c:v>27</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Sheet1!$B$3:$F$3</c:f>
              <c:numCache>
                <c:formatCode>0</c:formatCode>
                <c:ptCount val="5"/>
                <c:pt idx="0">
                  <c:v>45</c:v>
                </c:pt>
                <c:pt idx="1">
                  <c:v>45</c:v>
                </c:pt>
                <c:pt idx="2">
                  <c:v>45</c:v>
                </c:pt>
                <c:pt idx="3">
                  <c:v>47</c:v>
                </c:pt>
                <c:pt idx="4">
                  <c:v>46</c:v>
                </c:pt>
              </c:numCache>
            </c:numRef>
          </c:val>
          <c:extLst>
            <c:ext xmlns:c16="http://schemas.microsoft.com/office/drawing/2014/chart" uri="{C3380CC4-5D6E-409C-BE32-E72D297353CC}">
              <c16:uniqueId val="{00000002-B9C9-462B-A208-8DD025470A3E}"/>
            </c:ext>
          </c:extLst>
        </c:ser>
        <c:ser>
          <c:idx val="2"/>
          <c:order val="2"/>
          <c:spPr>
            <a:solidFill>
              <a:srgbClr val="E50158">
                <a:lumMod val="40000"/>
                <a:lumOff val="60000"/>
              </a:srgb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c:v>14</c:v>
                </c:pt>
                <c:pt idx="1">
                  <c:v>14</c:v>
                </c:pt>
                <c:pt idx="2">
                  <c:v>16</c:v>
                </c:pt>
                <c:pt idx="3">
                  <c:v>14</c:v>
                </c:pt>
                <c:pt idx="4">
                  <c:v>15</c:v>
                </c:pt>
              </c:numCache>
            </c:numRef>
          </c:val>
          <c:extLst>
            <c:ext xmlns:c16="http://schemas.microsoft.com/office/drawing/2014/chart" uri="{C3380CC4-5D6E-409C-BE32-E72D297353CC}">
              <c16:uniqueId val="{00000004-B9C9-462B-A208-8DD025470A3E}"/>
            </c:ext>
          </c:extLst>
        </c:ser>
        <c:ser>
          <c:idx val="3"/>
          <c:order val="3"/>
          <c:spPr>
            <a:solidFill>
              <a:srgbClr val="E50158"/>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Sheet1!$B$5:$F$5</c:f>
              <c:numCache>
                <c:formatCode>0</c:formatCode>
                <c:ptCount val="5"/>
                <c:pt idx="0">
                  <c:v>5</c:v>
                </c:pt>
                <c:pt idx="1">
                  <c:v>5</c:v>
                </c:pt>
                <c:pt idx="2">
                  <c:v>6</c:v>
                </c:pt>
                <c:pt idx="3">
                  <c:v>6</c:v>
                </c:pt>
                <c:pt idx="4">
                  <c:v>7</c:v>
                </c:pt>
              </c:numCache>
            </c:numRef>
          </c:val>
          <c:extLst>
            <c:ext xmlns:c16="http://schemas.microsoft.com/office/drawing/2014/chart" uri="{C3380CC4-5D6E-409C-BE32-E72D297353CC}">
              <c16:uniqueId val="{00000005-B9C9-462B-A208-8DD025470A3E}"/>
            </c:ext>
          </c:extLst>
        </c:ser>
        <c:ser>
          <c:idx val="4"/>
          <c:order val="4"/>
          <c:spPr>
            <a:solidFill>
              <a:sysClr val="window" lastClr="FFFFFF">
                <a:lumMod val="75000"/>
              </a:sys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Sheet1!$B$6:$F$6</c:f>
              <c:numCache>
                <c:formatCode>0</c:formatCode>
                <c:ptCount val="5"/>
                <c:pt idx="0">
                  <c:v>3</c:v>
                </c:pt>
                <c:pt idx="1">
                  <c:v>4</c:v>
                </c:pt>
                <c:pt idx="2">
                  <c:v>4</c:v>
                </c:pt>
                <c:pt idx="3">
                  <c:v>4</c:v>
                </c:pt>
                <c:pt idx="4">
                  <c:v>5</c:v>
                </c:pt>
              </c:numCache>
            </c:numRef>
          </c:val>
          <c:extLst>
            <c:ext xmlns:c16="http://schemas.microsoft.com/office/drawing/2014/chart" uri="{C3380CC4-5D6E-409C-BE32-E72D297353CC}">
              <c16:uniqueId val="{00000006-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Sheet1!$B$2:$I$2</c:f>
              <c:numCache>
                <c:formatCode>General</c:formatCode>
                <c:ptCount val="8"/>
                <c:pt idx="0" formatCode="0">
                  <c:v>27</c:v>
                </c:pt>
                <c:pt idx="2" formatCode="0">
                  <c:v>29</c:v>
                </c:pt>
                <c:pt idx="3" formatCode="0">
                  <c:v>51</c:v>
                </c:pt>
                <c:pt idx="4" formatCode="0">
                  <c:v>2</c:v>
                </c:pt>
                <c:pt idx="5" formatCode="0">
                  <c:v>23</c:v>
                </c:pt>
                <c:pt idx="6" formatCode="0">
                  <c:v>37</c:v>
                </c:pt>
                <c:pt idx="7" formatCode="0">
                  <c:v>29</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Sheet1!$B$3:$I$3</c:f>
              <c:numCache>
                <c:formatCode>General</c:formatCode>
                <c:ptCount val="8"/>
                <c:pt idx="0" formatCode="0">
                  <c:v>46</c:v>
                </c:pt>
                <c:pt idx="2" formatCode="0">
                  <c:v>52</c:v>
                </c:pt>
                <c:pt idx="3" formatCode="0">
                  <c:v>43</c:v>
                </c:pt>
                <c:pt idx="4" formatCode="0">
                  <c:v>21</c:v>
                </c:pt>
                <c:pt idx="5" formatCode="0">
                  <c:v>56</c:v>
                </c:pt>
                <c:pt idx="6" formatCode="0">
                  <c:v>45</c:v>
                </c:pt>
                <c:pt idx="7" formatCode="0">
                  <c:v>55</c:v>
                </c:pt>
              </c:numCache>
            </c:numRef>
          </c:val>
          <c:extLst>
            <c:ext xmlns:c16="http://schemas.microsoft.com/office/drawing/2014/chart" uri="{C3380CC4-5D6E-409C-BE32-E72D297353CC}">
              <c16:uniqueId val="{00000002-B9C9-462B-A208-8DD025470A3E}"/>
            </c:ext>
          </c:extLst>
        </c:ser>
        <c:ser>
          <c:idx val="2"/>
          <c:order val="2"/>
          <c:spPr>
            <a:solidFill>
              <a:srgbClr val="E50158">
                <a:lumMod val="40000"/>
                <a:lumOff val="60000"/>
              </a:srgb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formatCode="0">
                  <c:v>15</c:v>
                </c:pt>
                <c:pt idx="2" formatCode="0">
                  <c:v>12</c:v>
                </c:pt>
                <c:pt idx="3" formatCode="0">
                  <c:v>5</c:v>
                </c:pt>
                <c:pt idx="4" formatCode="0">
                  <c:v>36</c:v>
                </c:pt>
                <c:pt idx="5" formatCode="0">
                  <c:v>13</c:v>
                </c:pt>
                <c:pt idx="6" formatCode="0">
                  <c:v>13</c:v>
                </c:pt>
                <c:pt idx="7">
                  <c:v>10</c:v>
                </c:pt>
              </c:numCache>
            </c:numRef>
          </c:val>
          <c:extLst>
            <c:ext xmlns:c16="http://schemas.microsoft.com/office/drawing/2014/chart" uri="{C3380CC4-5D6E-409C-BE32-E72D297353CC}">
              <c16:uniqueId val="{00000004-B9C9-462B-A208-8DD025470A3E}"/>
            </c:ext>
          </c:extLst>
        </c:ser>
        <c:ser>
          <c:idx val="3"/>
          <c:order val="3"/>
          <c:spPr>
            <a:solidFill>
              <a:srgbClr val="E50158"/>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Sheet1!$B$5:$I$5</c:f>
              <c:numCache>
                <c:formatCode>General</c:formatCode>
                <c:ptCount val="8"/>
                <c:pt idx="0" formatCode="0">
                  <c:v>7</c:v>
                </c:pt>
                <c:pt idx="2" formatCode="0">
                  <c:v>3</c:v>
                </c:pt>
                <c:pt idx="3" formatCode="0">
                  <c:v>1</c:v>
                </c:pt>
                <c:pt idx="4" formatCode="0">
                  <c:v>30</c:v>
                </c:pt>
                <c:pt idx="5" formatCode="0">
                  <c:v>3</c:v>
                </c:pt>
                <c:pt idx="6" formatCode="0">
                  <c:v>2</c:v>
                </c:pt>
                <c:pt idx="7">
                  <c:v>2</c:v>
                </c:pt>
              </c:numCache>
            </c:numRef>
          </c:val>
          <c:extLst>
            <c:ext xmlns:c16="http://schemas.microsoft.com/office/drawing/2014/chart" uri="{C3380CC4-5D6E-409C-BE32-E72D297353CC}">
              <c16:uniqueId val="{00000005-B9C9-462B-A208-8DD025470A3E}"/>
            </c:ext>
          </c:extLst>
        </c:ser>
        <c:ser>
          <c:idx val="4"/>
          <c:order val="4"/>
          <c:spPr>
            <a:solidFill>
              <a:sysClr val="window" lastClr="FFFFFF">
                <a:lumMod val="75000"/>
              </a:sys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Sheet1!$B$6:$I$6</c:f>
              <c:numCache>
                <c:formatCode>General</c:formatCode>
                <c:ptCount val="8"/>
                <c:pt idx="0" formatCode="0">
                  <c:v>5</c:v>
                </c:pt>
                <c:pt idx="2" formatCode="0">
                  <c:v>5</c:v>
                </c:pt>
                <c:pt idx="3" formatCode="0">
                  <c:v>1</c:v>
                </c:pt>
                <c:pt idx="4" formatCode="0">
                  <c:v>12</c:v>
                </c:pt>
                <c:pt idx="5" formatCode="0">
                  <c:v>5</c:v>
                </c:pt>
                <c:pt idx="6" formatCode="0">
                  <c:v>3</c:v>
                </c:pt>
                <c:pt idx="7" formatCode="0">
                  <c:v>5</c:v>
                </c:pt>
              </c:numCache>
            </c:numRef>
          </c:val>
          <c:extLst>
            <c:ext xmlns:c16="http://schemas.microsoft.com/office/drawing/2014/chart" uri="{C3380CC4-5D6E-409C-BE32-E72D297353CC}">
              <c16:uniqueId val="{00000006-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Sheet1!$B$2:$F$2</c:f>
              <c:numCache>
                <c:formatCode>0</c:formatCode>
                <c:ptCount val="5"/>
                <c:pt idx="0">
                  <c:v>21</c:v>
                </c:pt>
                <c:pt idx="1">
                  <c:v>24</c:v>
                </c:pt>
                <c:pt idx="2">
                  <c:v>19</c:v>
                </c:pt>
                <c:pt idx="3">
                  <c:v>20</c:v>
                </c:pt>
                <c:pt idx="4">
                  <c:v>17</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Sheet1!$B$3:$F$3</c:f>
              <c:numCache>
                <c:formatCode>0</c:formatCode>
                <c:ptCount val="5"/>
                <c:pt idx="0">
                  <c:v>39</c:v>
                </c:pt>
                <c:pt idx="1">
                  <c:v>39</c:v>
                </c:pt>
                <c:pt idx="2">
                  <c:v>38</c:v>
                </c:pt>
                <c:pt idx="3">
                  <c:v>36</c:v>
                </c:pt>
                <c:pt idx="4">
                  <c:v>36</c:v>
                </c:pt>
              </c:numCache>
            </c:numRef>
          </c:val>
          <c:extLst>
            <c:ext xmlns:c16="http://schemas.microsoft.com/office/drawing/2014/chart" uri="{C3380CC4-5D6E-409C-BE32-E72D297353CC}">
              <c16:uniqueId val="{00000002-B9C9-462B-A208-8DD025470A3E}"/>
            </c:ext>
          </c:extLst>
        </c:ser>
        <c:ser>
          <c:idx val="2"/>
          <c:order val="2"/>
          <c:spPr>
            <a:solidFill>
              <a:sysClr val="window" lastClr="FFFFFF">
                <a:lumMod val="75000"/>
              </a:sys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c:v>27</c:v>
                </c:pt>
                <c:pt idx="1">
                  <c:v>26</c:v>
                </c:pt>
                <c:pt idx="2">
                  <c:v>29</c:v>
                </c:pt>
                <c:pt idx="3">
                  <c:v>29</c:v>
                </c:pt>
                <c:pt idx="4">
                  <c:v>30</c:v>
                </c:pt>
              </c:numCache>
            </c:numRef>
          </c:val>
          <c:extLst>
            <c:ext xmlns:c16="http://schemas.microsoft.com/office/drawing/2014/chart" uri="{C3380CC4-5D6E-409C-BE32-E72D297353CC}">
              <c16:uniqueId val="{00000004-B9C9-462B-A208-8DD025470A3E}"/>
            </c:ext>
          </c:extLst>
        </c:ser>
        <c:ser>
          <c:idx val="3"/>
          <c:order val="3"/>
          <c:spPr>
            <a:solidFill>
              <a:srgbClr val="E50158">
                <a:lumMod val="40000"/>
                <a:lumOff val="60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Sheet1!$B$5:$F$5</c:f>
              <c:numCache>
                <c:formatCode>0</c:formatCode>
                <c:ptCount val="5"/>
                <c:pt idx="0">
                  <c:v>9</c:v>
                </c:pt>
                <c:pt idx="1">
                  <c:v>8</c:v>
                </c:pt>
                <c:pt idx="2">
                  <c:v>11</c:v>
                </c:pt>
                <c:pt idx="3">
                  <c:v>11</c:v>
                </c:pt>
                <c:pt idx="4">
                  <c:v>11</c:v>
                </c:pt>
              </c:numCache>
            </c:numRef>
          </c:val>
          <c:extLst>
            <c:ext xmlns:c16="http://schemas.microsoft.com/office/drawing/2014/chart" uri="{C3380CC4-5D6E-409C-BE32-E72D297353CC}">
              <c16:uniqueId val="{00000005-B9C9-462B-A208-8DD025470A3E}"/>
            </c:ext>
          </c:extLst>
        </c:ser>
        <c:ser>
          <c:idx val="4"/>
          <c:order val="4"/>
          <c:spPr>
            <a:solidFill>
              <a:srgbClr val="E50158"/>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Sheet1!$B$6:$F$6</c:f>
              <c:numCache>
                <c:formatCode>0</c:formatCode>
                <c:ptCount val="5"/>
                <c:pt idx="0">
                  <c:v>4</c:v>
                </c:pt>
                <c:pt idx="1">
                  <c:v>4</c:v>
                </c:pt>
                <c:pt idx="2">
                  <c:v>4</c:v>
                </c:pt>
                <c:pt idx="3">
                  <c:v>4</c:v>
                </c:pt>
                <c:pt idx="4">
                  <c:v>5</c:v>
                </c:pt>
              </c:numCache>
            </c:numRef>
          </c:val>
          <c:extLst>
            <c:ext xmlns:c16="http://schemas.microsoft.com/office/drawing/2014/chart" uri="{C3380CC4-5D6E-409C-BE32-E72D297353CC}">
              <c16:uniqueId val="{00000006-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Global Citizens</c:v>
                </c:pt>
              </c:strCache>
            </c:strRef>
          </c:tx>
          <c:spPr>
            <a:solidFill>
              <a:schemeClr val="accent5"/>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Series 1</c:v>
                </c:pt>
                <c:pt idx="1">
                  <c:v>Series 3</c:v>
                </c:pt>
                <c:pt idx="2">
                  <c:v>Series 4</c:v>
                </c:pt>
                <c:pt idx="3">
                  <c:v>Series 5</c:v>
                </c:pt>
                <c:pt idx="4">
                  <c:v>Series 6</c:v>
                </c:pt>
              </c:strCache>
            </c:strRef>
          </c:cat>
          <c:val>
            <c:numRef>
              <c:f>Sheet1!$B$2:$F$2</c:f>
              <c:numCache>
                <c:formatCode>General</c:formatCode>
                <c:ptCount val="5"/>
                <c:pt idx="0">
                  <c:v>19</c:v>
                </c:pt>
                <c:pt idx="1">
                  <c:v>17</c:v>
                </c:pt>
                <c:pt idx="2" formatCode="0">
                  <c:v>17</c:v>
                </c:pt>
                <c:pt idx="3">
                  <c:v>15</c:v>
                </c:pt>
                <c:pt idx="4" formatCode="0">
                  <c:v>16</c:v>
                </c:pt>
              </c:numCache>
            </c:numRef>
          </c:val>
          <c:extLst>
            <c:ext xmlns:c16="http://schemas.microsoft.com/office/drawing/2014/chart" uri="{C3380CC4-5D6E-409C-BE32-E72D297353CC}">
              <c16:uniqueId val="{00000000-247F-4B21-9EF8-C5646360B10F}"/>
            </c:ext>
          </c:extLst>
        </c:ser>
        <c:ser>
          <c:idx val="1"/>
          <c:order val="1"/>
          <c:tx>
            <c:strRef>
              <c:f>Sheet1!$A$3</c:f>
              <c:strCache>
                <c:ptCount val="1"/>
                <c:pt idx="0">
                  <c:v>Community Champions</c:v>
                </c:pt>
              </c:strCache>
            </c:strRef>
          </c:tx>
          <c:spPr>
            <a:solidFill>
              <a:schemeClr val="bg2">
                <a:lumMod val="50000"/>
                <a:lumOff val="50000"/>
              </a:schemeClr>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Series 1</c:v>
                </c:pt>
                <c:pt idx="1">
                  <c:v>Series 3</c:v>
                </c:pt>
                <c:pt idx="2">
                  <c:v>Series 4</c:v>
                </c:pt>
                <c:pt idx="3">
                  <c:v>Series 5</c:v>
                </c:pt>
                <c:pt idx="4">
                  <c:v>Series 6</c:v>
                </c:pt>
              </c:strCache>
            </c:strRef>
          </c:cat>
          <c:val>
            <c:numRef>
              <c:f>Sheet1!$B$3:$F$3</c:f>
              <c:numCache>
                <c:formatCode>General</c:formatCode>
                <c:ptCount val="5"/>
                <c:pt idx="0">
                  <c:v>10</c:v>
                </c:pt>
                <c:pt idx="1">
                  <c:v>9</c:v>
                </c:pt>
                <c:pt idx="2" formatCode="0">
                  <c:v>9</c:v>
                </c:pt>
                <c:pt idx="3">
                  <c:v>9</c:v>
                </c:pt>
                <c:pt idx="4" formatCode="0">
                  <c:v>10</c:v>
                </c:pt>
              </c:numCache>
            </c:numRef>
          </c:val>
          <c:extLst>
            <c:ext xmlns:c16="http://schemas.microsoft.com/office/drawing/2014/chart" uri="{C3380CC4-5D6E-409C-BE32-E72D297353CC}">
              <c16:uniqueId val="{00000001-247F-4B21-9EF8-C5646360B10F}"/>
            </c:ext>
          </c:extLst>
        </c:ser>
        <c:ser>
          <c:idx val="2"/>
          <c:order val="2"/>
          <c:tx>
            <c:strRef>
              <c:f>Sheet1!$A$4</c:f>
              <c:strCache>
                <c:ptCount val="1"/>
                <c:pt idx="0">
                  <c:v>Multilateralists</c:v>
                </c:pt>
              </c:strCache>
            </c:strRef>
          </c:tx>
          <c:spPr>
            <a:solidFill>
              <a:schemeClr val="tx2">
                <a:lumMod val="60000"/>
                <a:lumOff val="40000"/>
              </a:schemeClr>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Series 1</c:v>
                </c:pt>
                <c:pt idx="1">
                  <c:v>Series 3</c:v>
                </c:pt>
                <c:pt idx="2">
                  <c:v>Series 4</c:v>
                </c:pt>
                <c:pt idx="3">
                  <c:v>Series 5</c:v>
                </c:pt>
                <c:pt idx="4">
                  <c:v>Series 6</c:v>
                </c:pt>
              </c:strCache>
            </c:strRef>
          </c:cat>
          <c:val>
            <c:numRef>
              <c:f>Sheet1!$B$4:$F$4</c:f>
              <c:numCache>
                <c:formatCode>General</c:formatCode>
                <c:ptCount val="5"/>
                <c:pt idx="0">
                  <c:v>21</c:v>
                </c:pt>
                <c:pt idx="1">
                  <c:v>22</c:v>
                </c:pt>
                <c:pt idx="2" formatCode="0">
                  <c:v>20</c:v>
                </c:pt>
                <c:pt idx="3">
                  <c:v>19</c:v>
                </c:pt>
                <c:pt idx="4" formatCode="0">
                  <c:v>18</c:v>
                </c:pt>
              </c:numCache>
            </c:numRef>
          </c:val>
          <c:extLst>
            <c:ext xmlns:c16="http://schemas.microsoft.com/office/drawing/2014/chart" uri="{C3380CC4-5D6E-409C-BE32-E72D297353CC}">
              <c16:uniqueId val="{00000002-247F-4B21-9EF8-C5646360B10F}"/>
            </c:ext>
          </c:extLst>
        </c:ser>
        <c:ser>
          <c:idx val="3"/>
          <c:order val="3"/>
          <c:tx>
            <c:strRef>
              <c:f>Sheet1!$A$5</c:f>
              <c:strCache>
                <c:ptCount val="1"/>
                <c:pt idx="0">
                  <c:v>Pragmatists</c:v>
                </c:pt>
              </c:strCache>
            </c:strRef>
          </c:tx>
          <c:spPr>
            <a:solidFill>
              <a:srgbClr val="27908F"/>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Series 1</c:v>
                </c:pt>
                <c:pt idx="1">
                  <c:v>Series 3</c:v>
                </c:pt>
                <c:pt idx="2">
                  <c:v>Series 4</c:v>
                </c:pt>
                <c:pt idx="3">
                  <c:v>Series 5</c:v>
                </c:pt>
                <c:pt idx="4">
                  <c:v>Series 6</c:v>
                </c:pt>
              </c:strCache>
            </c:strRef>
          </c:cat>
          <c:val>
            <c:numRef>
              <c:f>Sheet1!$B$5:$F$5</c:f>
              <c:numCache>
                <c:formatCode>General</c:formatCode>
                <c:ptCount val="5"/>
                <c:pt idx="0">
                  <c:v>15</c:v>
                </c:pt>
                <c:pt idx="1">
                  <c:v>15</c:v>
                </c:pt>
                <c:pt idx="2" formatCode="0">
                  <c:v>14</c:v>
                </c:pt>
                <c:pt idx="3">
                  <c:v>13</c:v>
                </c:pt>
                <c:pt idx="4" formatCode="0">
                  <c:v>12</c:v>
                </c:pt>
              </c:numCache>
            </c:numRef>
          </c:val>
          <c:extLst>
            <c:ext xmlns:c16="http://schemas.microsoft.com/office/drawing/2014/chart" uri="{C3380CC4-5D6E-409C-BE32-E72D297353CC}">
              <c16:uniqueId val="{00000004-247F-4B21-9EF8-C5646360B10F}"/>
            </c:ext>
          </c:extLst>
        </c:ser>
        <c:ser>
          <c:idx val="4"/>
          <c:order val="4"/>
          <c:tx>
            <c:strRef>
              <c:f>Sheet1!$A$6</c:f>
              <c:strCache>
                <c:ptCount val="1"/>
                <c:pt idx="0">
                  <c:v>Empathisers</c:v>
                </c:pt>
              </c:strCache>
            </c:strRef>
          </c:tx>
          <c:spPr>
            <a:solidFill>
              <a:schemeClr val="accent2"/>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Series 1</c:v>
                </c:pt>
                <c:pt idx="1">
                  <c:v>Series 3</c:v>
                </c:pt>
                <c:pt idx="2">
                  <c:v>Series 4</c:v>
                </c:pt>
                <c:pt idx="3">
                  <c:v>Series 5</c:v>
                </c:pt>
                <c:pt idx="4">
                  <c:v>Series 6</c:v>
                </c:pt>
              </c:strCache>
            </c:strRef>
          </c:cat>
          <c:val>
            <c:numRef>
              <c:f>Sheet1!$B$6:$F$6</c:f>
              <c:numCache>
                <c:formatCode>General</c:formatCode>
                <c:ptCount val="5"/>
                <c:pt idx="0">
                  <c:v>25</c:v>
                </c:pt>
                <c:pt idx="1">
                  <c:v>26</c:v>
                </c:pt>
                <c:pt idx="2" formatCode="0">
                  <c:v>27</c:v>
                </c:pt>
                <c:pt idx="3">
                  <c:v>30</c:v>
                </c:pt>
                <c:pt idx="4" formatCode="0">
                  <c:v>26</c:v>
                </c:pt>
              </c:numCache>
            </c:numRef>
          </c:val>
          <c:extLst>
            <c:ext xmlns:c16="http://schemas.microsoft.com/office/drawing/2014/chart" uri="{C3380CC4-5D6E-409C-BE32-E72D297353CC}">
              <c16:uniqueId val="{00000005-247F-4B21-9EF8-C5646360B10F}"/>
            </c:ext>
          </c:extLst>
        </c:ser>
        <c:ser>
          <c:idx val="5"/>
          <c:order val="5"/>
          <c:tx>
            <c:strRef>
              <c:f>Sheet1!$A$7</c:f>
              <c:strCache>
                <c:ptCount val="1"/>
                <c:pt idx="0">
                  <c:v>Disengaged</c:v>
                </c:pt>
              </c:strCache>
            </c:strRef>
          </c:tx>
          <c:spPr>
            <a:solidFill>
              <a:schemeClr val="accent4">
                <a:lumMod val="60000"/>
                <a:lumOff val="40000"/>
              </a:schemeClr>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Series 1</c:v>
                </c:pt>
                <c:pt idx="1">
                  <c:v>Series 3</c:v>
                </c:pt>
                <c:pt idx="2">
                  <c:v>Series 4</c:v>
                </c:pt>
                <c:pt idx="3">
                  <c:v>Series 5</c:v>
                </c:pt>
                <c:pt idx="4">
                  <c:v>Series 6</c:v>
                </c:pt>
              </c:strCache>
            </c:strRef>
          </c:cat>
          <c:val>
            <c:numRef>
              <c:f>Sheet1!$B$7:$F$7</c:f>
              <c:numCache>
                <c:formatCode>General</c:formatCode>
                <c:ptCount val="5"/>
                <c:pt idx="0">
                  <c:v>10</c:v>
                </c:pt>
                <c:pt idx="1">
                  <c:v>10</c:v>
                </c:pt>
                <c:pt idx="2" formatCode="0">
                  <c:v>13</c:v>
                </c:pt>
                <c:pt idx="3">
                  <c:v>14</c:v>
                </c:pt>
                <c:pt idx="4" formatCode="0">
                  <c:v>17</c:v>
                </c:pt>
              </c:numCache>
            </c:numRef>
          </c:val>
          <c:extLst>
            <c:ext xmlns:c16="http://schemas.microsoft.com/office/drawing/2014/chart" uri="{C3380CC4-5D6E-409C-BE32-E72D297353CC}">
              <c16:uniqueId val="{00000006-247F-4B21-9EF8-C5646360B10F}"/>
            </c:ext>
          </c:extLst>
        </c:ser>
        <c:dLbls>
          <c:showLegendKey val="0"/>
          <c:showVal val="0"/>
          <c:showCatName val="0"/>
          <c:showSerName val="0"/>
          <c:showPercent val="0"/>
          <c:showBubbleSize val="0"/>
        </c:dLbls>
        <c:gapWidth val="150"/>
        <c:overlap val="100"/>
        <c:axId val="794308648"/>
        <c:axId val="794310288"/>
      </c:barChart>
      <c:catAx>
        <c:axId val="794308648"/>
        <c:scaling>
          <c:orientation val="minMax"/>
        </c:scaling>
        <c:delete val="1"/>
        <c:axPos val="t"/>
        <c:numFmt formatCode="General" sourceLinked="1"/>
        <c:majorTickMark val="none"/>
        <c:minorTickMark val="none"/>
        <c:tickLblPos val="nextTo"/>
        <c:crossAx val="794310288"/>
        <c:crosses val="autoZero"/>
        <c:auto val="1"/>
        <c:lblAlgn val="ctr"/>
        <c:lblOffset val="100"/>
        <c:noMultiLvlLbl val="0"/>
      </c:catAx>
      <c:valAx>
        <c:axId val="794310288"/>
        <c:scaling>
          <c:orientation val="maxMin"/>
        </c:scaling>
        <c:delete val="1"/>
        <c:axPos val="l"/>
        <c:numFmt formatCode="0%" sourceLinked="1"/>
        <c:majorTickMark val="none"/>
        <c:minorTickMark val="none"/>
        <c:tickLblPos val="nextTo"/>
        <c:crossAx val="794308648"/>
        <c:crosses val="autoZero"/>
        <c:crossBetween val="between"/>
      </c:valAx>
      <c:spPr>
        <a:noFill/>
        <a:ln>
          <a:noFill/>
        </a:ln>
        <a:effectLst/>
      </c:spPr>
    </c:plotArea>
    <c:legend>
      <c:legendPos val="b"/>
      <c:layout>
        <c:manualLayout>
          <c:xMode val="edge"/>
          <c:yMode val="edge"/>
          <c:x val="0.10644635826771653"/>
          <c:y val="0.9007182938301177"/>
          <c:w val="0.7839821604330709"/>
          <c:h val="8.6140181011238576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C"/>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566005590961663E-2"/>
          <c:y val="0.26190263662369351"/>
          <c:w val="0.95243398047055283"/>
          <c:h val="0.65054589038129473"/>
        </c:manualLayout>
      </c:layout>
      <c:lineChart>
        <c:grouping val="standard"/>
        <c:varyColors val="0"/>
        <c:ser>
          <c:idx val="0"/>
          <c:order val="0"/>
          <c:spPr>
            <a:ln w="38100" cap="rnd" cmpd="sng" algn="ctr">
              <a:solidFill>
                <a:schemeClr val="tx2"/>
              </a:solidFill>
              <a:prstDash val="solid"/>
              <a:round/>
            </a:ln>
            <a:effectLst/>
          </c:spPr>
          <c:marker>
            <c:symbol val="diamond"/>
            <c:size val="8"/>
            <c:spPr>
              <a:solidFill>
                <a:schemeClr val="tx2"/>
              </a:solidFill>
              <a:ln w="6350" cap="flat" cmpd="sng" algn="ctr">
                <a:solidFill>
                  <a:schemeClr val="tx2"/>
                </a:solidFill>
                <a:prstDash val="solid"/>
                <a:round/>
              </a:ln>
              <a:effectLst/>
            </c:spPr>
          </c:marker>
          <c:dLbls>
            <c:numFmt formatCode="#&quot;%&quot;" sourceLinked="0"/>
            <c:spPr>
              <a:noFill/>
              <a:ln>
                <a:noFill/>
              </a:ln>
              <a:effectLst/>
            </c:spPr>
            <c:txPr>
              <a:bodyPr rot="0" spcFirstLastPara="1" vertOverflow="ellipsis" vert="horz" wrap="square" anchor="ctr" anchorCtr="1"/>
              <a:lstStyle/>
              <a:p>
                <a:pPr algn="ctr">
                  <a:defRPr sz="1100" b="1" i="0" u="none" strike="noStrike" kern="1200" baseline="0">
                    <a:solidFill>
                      <a:schemeClr val="tx1"/>
                    </a:solidFill>
                    <a:latin typeface="Barlow"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Sheet1!$A$1:$E$1</c:f>
              <c:strCache>
                <c:ptCount val="5"/>
                <c:pt idx="0">
                  <c:v>Feb. '21</c:v>
                </c:pt>
                <c:pt idx="1">
                  <c:v>Dec. '21</c:v>
                </c:pt>
                <c:pt idx="2">
                  <c:v>Nov. '22</c:v>
                </c:pt>
                <c:pt idx="3">
                  <c:v>Nov '23</c:v>
                </c:pt>
                <c:pt idx="4">
                  <c:v>Aug-24</c:v>
                </c:pt>
              </c:strCache>
            </c:strRef>
          </c:cat>
          <c:val>
            <c:numRef>
              <c:f>Sheet1!$A$2:$E$2</c:f>
              <c:numCache>
                <c:formatCode>General</c:formatCode>
                <c:ptCount val="5"/>
                <c:pt idx="0">
                  <c:v>60</c:v>
                </c:pt>
                <c:pt idx="1">
                  <c:v>62</c:v>
                </c:pt>
                <c:pt idx="2">
                  <c:v>57</c:v>
                </c:pt>
                <c:pt idx="3">
                  <c:v>57</c:v>
                </c:pt>
                <c:pt idx="4">
                  <c:v>54</c:v>
                </c:pt>
              </c:numCache>
            </c:numRef>
          </c:val>
          <c:smooth val="1"/>
          <c:extLst>
            <c:ext xmlns:c16="http://schemas.microsoft.com/office/drawing/2014/chart" uri="{C3380CC4-5D6E-409C-BE32-E72D297353CC}">
              <c16:uniqueId val="{00000000-D801-4161-8C05-CCC3FDCA12EB}"/>
            </c:ext>
          </c:extLst>
        </c:ser>
        <c:ser>
          <c:idx val="1"/>
          <c:order val="1"/>
          <c:spPr>
            <a:ln w="19050" cap="rnd" cmpd="sng" algn="ctr">
              <a:solidFill>
                <a:schemeClr val="accent5"/>
              </a:solidFill>
              <a:prstDash val="solid"/>
              <a:round/>
            </a:ln>
            <a:effectLst/>
          </c:spPr>
          <c:marker>
            <c:symbol val="square"/>
            <c:size val="9"/>
            <c:spPr>
              <a:solidFill>
                <a:schemeClr val="accent5"/>
              </a:solidFill>
              <a:ln w="6350" cap="flat" cmpd="sng" algn="ctr">
                <a:solidFill>
                  <a:schemeClr val="accent5"/>
                </a:solidFill>
                <a:prstDash val="solid"/>
                <a:round/>
              </a:ln>
              <a:effectLst/>
            </c:spPr>
          </c:marker>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Barlow"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Sheet1!$A$1:$E$1</c:f>
              <c:strCache>
                <c:ptCount val="5"/>
                <c:pt idx="0">
                  <c:v>Feb. '21</c:v>
                </c:pt>
                <c:pt idx="1">
                  <c:v>Dec. '21</c:v>
                </c:pt>
                <c:pt idx="2">
                  <c:v>Nov. '22</c:v>
                </c:pt>
                <c:pt idx="3">
                  <c:v>Nov '23</c:v>
                </c:pt>
                <c:pt idx="4">
                  <c:v>Aug-24</c:v>
                </c:pt>
              </c:strCache>
            </c:strRef>
          </c:cat>
          <c:val>
            <c:numRef>
              <c:f>Sheet1!$A$3:$E$3</c:f>
              <c:numCache>
                <c:formatCode>0</c:formatCode>
                <c:ptCount val="5"/>
                <c:pt idx="0" formatCode="General">
                  <c:v>12</c:v>
                </c:pt>
                <c:pt idx="1">
                  <c:v>12</c:v>
                </c:pt>
                <c:pt idx="2">
                  <c:v>14</c:v>
                </c:pt>
                <c:pt idx="3" formatCode="General">
                  <c:v>15</c:v>
                </c:pt>
                <c:pt idx="4" formatCode="General">
                  <c:v>16</c:v>
                </c:pt>
              </c:numCache>
            </c:numRef>
          </c:val>
          <c:smooth val="0"/>
          <c:extLst>
            <c:ext xmlns:c16="http://schemas.microsoft.com/office/drawing/2014/chart" uri="{C3380CC4-5D6E-409C-BE32-E72D297353CC}">
              <c16:uniqueId val="{00000001-D801-4161-8C05-CCC3FDCA12EB}"/>
            </c:ext>
          </c:extLst>
        </c:ser>
        <c:dLbls>
          <c:showLegendKey val="0"/>
          <c:showVal val="0"/>
          <c:showCatName val="0"/>
          <c:showSerName val="0"/>
          <c:showPercent val="0"/>
          <c:showBubbleSize val="0"/>
        </c:dLbls>
        <c:marker val="1"/>
        <c:smooth val="0"/>
        <c:axId val="879859560"/>
        <c:axId val="879859952"/>
      </c:lineChart>
      <c:catAx>
        <c:axId val="879859560"/>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mn-cs"/>
              </a:defRPr>
            </a:pPr>
            <a:endParaRPr lang="en-US"/>
          </a:p>
        </c:txPr>
        <c:crossAx val="879859952"/>
        <c:crosses val="autoZero"/>
        <c:auto val="1"/>
        <c:lblAlgn val="ctr"/>
        <c:lblOffset val="100"/>
        <c:noMultiLvlLbl val="0"/>
      </c:catAx>
      <c:valAx>
        <c:axId val="879859952"/>
        <c:scaling>
          <c:orientation val="minMax"/>
          <c:max val="70"/>
          <c:min val="0"/>
        </c:scaling>
        <c:delete val="0"/>
        <c:axPos val="l"/>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mn-cs"/>
              </a:defRPr>
            </a:pPr>
            <a:endParaRPr lang="en-US"/>
          </a:p>
        </c:txPr>
        <c:crossAx val="879859560"/>
        <c:crosses val="autoZero"/>
        <c:crossBetween val="between"/>
      </c:valAx>
      <c:spPr>
        <a:noFill/>
        <a:ln w="25400">
          <a:noFill/>
        </a:ln>
        <a:effectLst/>
      </c:spPr>
    </c:plotArea>
    <c:plotVisOnly val="1"/>
    <c:dispBlanksAs val="gap"/>
    <c:showDLblsOverMax val="0"/>
  </c:chart>
  <c:spPr>
    <a:solidFill>
      <a:schemeClr val="bg1"/>
    </a:solidFill>
    <a:ln w="6350" cap="flat" cmpd="sng" algn="ctr">
      <a:noFill/>
      <a:prstDash val="solid"/>
      <a:miter lim="800000"/>
    </a:ln>
    <a:effectLst/>
  </c:spPr>
  <c:txPr>
    <a:bodyPr/>
    <a:lstStyle/>
    <a:p>
      <a:pPr>
        <a:defRPr sz="1100">
          <a:latin typeface="Barlow" panose="00000500000000000000" pitchFamily="2"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Very important</c:v>
                </c:pt>
              </c:strCache>
            </c:strRef>
          </c:tx>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Sheet1!$B$2:$I$2</c:f>
              <c:numCache>
                <c:formatCode>General</c:formatCode>
                <c:ptCount val="8"/>
                <c:pt idx="0" formatCode="0">
                  <c:v>17</c:v>
                </c:pt>
                <c:pt idx="2" formatCode="0">
                  <c:v>18</c:v>
                </c:pt>
                <c:pt idx="3" formatCode="0">
                  <c:v>43</c:v>
                </c:pt>
                <c:pt idx="4" formatCode="0">
                  <c:v>0</c:v>
                </c:pt>
                <c:pt idx="5" formatCode="0">
                  <c:v>13</c:v>
                </c:pt>
                <c:pt idx="6" formatCode="0">
                  <c:v>28</c:v>
                </c:pt>
                <c:pt idx="7" formatCode="0">
                  <c:v>14</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Fairly important</c:v>
                </c:pt>
              </c:strCache>
            </c:strRef>
          </c:tx>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Sheet1!$B$3:$I$3</c:f>
              <c:numCache>
                <c:formatCode>General</c:formatCode>
                <c:ptCount val="8"/>
                <c:pt idx="0" formatCode="0">
                  <c:v>36</c:v>
                </c:pt>
                <c:pt idx="2" formatCode="0">
                  <c:v>45</c:v>
                </c:pt>
                <c:pt idx="3" formatCode="0">
                  <c:v>42</c:v>
                </c:pt>
                <c:pt idx="4" formatCode="0">
                  <c:v>6</c:v>
                </c:pt>
                <c:pt idx="5" formatCode="0">
                  <c:v>41</c:v>
                </c:pt>
                <c:pt idx="6" formatCode="0">
                  <c:v>39</c:v>
                </c:pt>
                <c:pt idx="7" formatCode="0">
                  <c:v>45</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Not very important</c:v>
                </c:pt>
              </c:strCache>
            </c:strRef>
          </c:tx>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Sheet1!$B$4:$I$4</c:f>
              <c:numCache>
                <c:formatCode>General</c:formatCode>
                <c:ptCount val="8"/>
                <c:pt idx="0" formatCode="0">
                  <c:v>30</c:v>
                </c:pt>
                <c:pt idx="2" formatCode="0">
                  <c:v>29</c:v>
                </c:pt>
                <c:pt idx="3" formatCode="0">
                  <c:v>10</c:v>
                </c:pt>
                <c:pt idx="4" formatCode="0">
                  <c:v>37</c:v>
                </c:pt>
                <c:pt idx="5" formatCode="0">
                  <c:v>36</c:v>
                </c:pt>
                <c:pt idx="6" formatCode="0">
                  <c:v>27</c:v>
                </c:pt>
                <c:pt idx="7" formatCode="0">
                  <c:v>34</c:v>
                </c:pt>
              </c:numCache>
            </c:numRef>
          </c:val>
          <c:extLst>
            <c:ext xmlns:c16="http://schemas.microsoft.com/office/drawing/2014/chart" uri="{C3380CC4-5D6E-409C-BE32-E72D297353CC}">
              <c16:uniqueId val="{00000004-CFE9-419A-9341-7CC0D6C2DD40}"/>
            </c:ext>
          </c:extLst>
        </c:ser>
        <c:ser>
          <c:idx val="3"/>
          <c:order val="3"/>
          <c:tx>
            <c:strRef>
              <c:f>Sheet1!$A$5</c:f>
              <c:strCache>
                <c:ptCount val="1"/>
                <c:pt idx="0">
                  <c:v>Not at all important</c:v>
                </c:pt>
              </c:strCache>
            </c:strRef>
          </c:tx>
          <c:spPr>
            <a:solidFill>
              <a:srgbClr val="E50158"/>
            </a:solidFill>
            <a:ln>
              <a:solidFill>
                <a:schemeClr val="bg1"/>
              </a:solidFill>
            </a:ln>
          </c:spPr>
          <c:invertIfNegative val="0"/>
          <c:dLbls>
            <c:dLbl>
              <c:idx val="0"/>
              <c:layout>
                <c:manualLayout>
                  <c:x val="5.3825703972772603E-3"/>
                  <c:y val="-8.77805062419208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Sheet1!$B$5:$I$5</c:f>
              <c:numCache>
                <c:formatCode>General</c:formatCode>
                <c:ptCount val="8"/>
                <c:pt idx="0" formatCode="0">
                  <c:v>11</c:v>
                </c:pt>
                <c:pt idx="2" formatCode="0">
                  <c:v>7</c:v>
                </c:pt>
                <c:pt idx="3" formatCode="0">
                  <c:v>5</c:v>
                </c:pt>
                <c:pt idx="4" formatCode="0">
                  <c:v>31</c:v>
                </c:pt>
                <c:pt idx="5" formatCode="0">
                  <c:v>9</c:v>
                </c:pt>
                <c:pt idx="6" formatCode="0">
                  <c:v>4</c:v>
                </c:pt>
                <c:pt idx="7">
                  <c:v>6</c:v>
                </c:pt>
              </c:numCache>
            </c:numRef>
          </c:val>
          <c:extLst>
            <c:ext xmlns:c16="http://schemas.microsoft.com/office/drawing/2014/chart" uri="{C3380CC4-5D6E-409C-BE32-E72D297353CC}">
              <c16:uniqueId val="{00000006-CFE9-419A-9341-7CC0D6C2DD40}"/>
            </c:ext>
          </c:extLst>
        </c:ser>
        <c:ser>
          <c:idx val="4"/>
          <c:order val="4"/>
          <c:tx>
            <c:strRef>
              <c:f>Sheet1!$A$6</c:f>
              <c:strCache>
                <c:ptCount val="1"/>
                <c:pt idx="0">
                  <c:v>Don’t know</c:v>
                </c:pt>
              </c:strCache>
            </c:strRef>
          </c:tx>
          <c:spPr>
            <a:solidFill>
              <a:srgbClr val="FFFFFF">
                <a:lumMod val="50000"/>
              </a:srgbClr>
            </a:solidFill>
            <a:ln>
              <a:solidFill>
                <a:schemeClr val="bg1"/>
              </a:solidFill>
            </a:ln>
          </c:spPr>
          <c:invertIfNegative val="0"/>
          <c:dLbls>
            <c:dLbl>
              <c:idx val="0"/>
              <c:layout>
                <c:manualLayout>
                  <c:x val="-7.4880058409853697E-3"/>
                  <c:y val="-6.7853772213500082E-3"/>
                </c:manualLayout>
              </c:layout>
              <c:showLegendKey val="0"/>
              <c:showVal val="1"/>
              <c:showCatName val="0"/>
              <c:showSerName val="0"/>
              <c:showPercent val="0"/>
              <c:showBubbleSize val="0"/>
              <c:extLst>
                <c:ext xmlns:c15="http://schemas.microsoft.com/office/drawing/2012/chart" uri="{CE6537A1-D6FC-4f65-9D91-7224C49458BB}">
                  <c15:layout>
                    <c:manualLayout>
                      <c:w val="0.10960051351098314"/>
                      <c:h val="0.12423777127291478"/>
                    </c:manualLayout>
                  </c15:layout>
                </c:ext>
                <c:ext xmlns:c16="http://schemas.microsoft.com/office/drawing/2014/chart" uri="{C3380CC4-5D6E-409C-BE32-E72D297353CC}">
                  <c16:uniqueId val="{00000007-CFE9-419A-9341-7CC0D6C2DD40}"/>
                </c:ext>
              </c:extLst>
            </c:dLbl>
            <c:dLbl>
              <c:idx val="4"/>
              <c:numFmt formatCode="#&quot;%&quot;" sourceLinked="0"/>
              <c:spPr>
                <a:noFill/>
                <a:ln>
                  <a:noFill/>
                </a:ln>
                <a:effectLst/>
              </c:spPr>
              <c:txPr>
                <a:bodyPr/>
                <a:lstStyle/>
                <a:p>
                  <a:pPr algn="ctr">
                    <a:defRPr sz="12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C2C-4FEE-B877-DC3AA31C1C3B}"/>
                </c:ext>
              </c:extLst>
            </c:dLbl>
            <c:numFmt formatCode="#&quot;%&quot;" sourceLinked="0"/>
            <c:spPr>
              <a:noFill/>
              <a:ln>
                <a:noFill/>
              </a:ln>
              <a:effectLst/>
            </c:spPr>
            <c:txPr>
              <a:bodyPr/>
              <a:lstStyle/>
              <a:p>
                <a:pPr algn="ct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Sheet1!$B$6:$I$6</c:f>
              <c:numCache>
                <c:formatCode>General</c:formatCode>
                <c:ptCount val="8"/>
                <c:pt idx="0" formatCode="0">
                  <c:v>5</c:v>
                </c:pt>
                <c:pt idx="2" formatCode="0">
                  <c:v>2</c:v>
                </c:pt>
                <c:pt idx="3" formatCode="0">
                  <c:v>0</c:v>
                </c:pt>
                <c:pt idx="4" formatCode="0">
                  <c:v>26</c:v>
                </c:pt>
                <c:pt idx="5" formatCode="0">
                  <c:v>1</c:v>
                </c:pt>
                <c:pt idx="6" formatCode="0">
                  <c:v>2</c:v>
                </c:pt>
                <c:pt idx="7">
                  <c:v>1</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Very concerned</c:v>
                </c:pt>
              </c:strCache>
            </c:strRef>
          </c:tx>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c:v>
                </c:pt>
                <c:pt idx="2">
                  <c:v>Community Activists</c:v>
                </c:pt>
                <c:pt idx="3">
                  <c:v>Disengaged Nationalists</c:v>
                </c:pt>
                <c:pt idx="4">
                  <c:v>Empathetic Reactionaries</c:v>
                </c:pt>
              </c:strCache>
            </c:strRef>
          </c:cat>
          <c:val>
            <c:numRef>
              <c:f>Sheet1!$B$2:$F$2</c:f>
              <c:numCache>
                <c:formatCode>0</c:formatCode>
                <c:ptCount val="5"/>
                <c:pt idx="0">
                  <c:v>32</c:v>
                </c:pt>
                <c:pt idx="1">
                  <c:v>31</c:v>
                </c:pt>
                <c:pt idx="2">
                  <c:v>29</c:v>
                </c:pt>
                <c:pt idx="3">
                  <c:v>29</c:v>
                </c:pt>
                <c:pt idx="4">
                  <c:v>28</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Fairly concerned</c:v>
                </c:pt>
              </c:strCache>
            </c:strRef>
          </c:tx>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c:v>
                </c:pt>
                <c:pt idx="2">
                  <c:v>Community Activists</c:v>
                </c:pt>
                <c:pt idx="3">
                  <c:v>Disengaged Nationalists</c:v>
                </c:pt>
                <c:pt idx="4">
                  <c:v>Empathetic Reactionaries</c:v>
                </c:pt>
              </c:strCache>
            </c:strRef>
          </c:cat>
          <c:val>
            <c:numRef>
              <c:f>Sheet1!$B$3:$F$3</c:f>
              <c:numCache>
                <c:formatCode>0</c:formatCode>
                <c:ptCount val="5"/>
                <c:pt idx="0">
                  <c:v>47</c:v>
                </c:pt>
                <c:pt idx="1">
                  <c:v>46</c:v>
                </c:pt>
                <c:pt idx="2">
                  <c:v>46</c:v>
                </c:pt>
                <c:pt idx="3">
                  <c:v>49</c:v>
                </c:pt>
                <c:pt idx="4">
                  <c:v>47</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No strong feelings either one way or the other</c:v>
                </c:pt>
              </c:strCache>
            </c:strRef>
          </c:tx>
          <c:spPr>
            <a:solidFill>
              <a:srgbClr val="E2DA51">
                <a:lumMod val="60000"/>
                <a:lumOff val="40000"/>
              </a:srgbClr>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c:v>
                </c:pt>
                <c:pt idx="2">
                  <c:v>Community Activists</c:v>
                </c:pt>
                <c:pt idx="3">
                  <c:v>Disengaged Nationalists</c:v>
                </c:pt>
                <c:pt idx="4">
                  <c:v>Empathetic Reactionaries</c:v>
                </c:pt>
              </c:strCache>
            </c:strRef>
          </c:cat>
          <c:val>
            <c:numRef>
              <c:f>Sheet1!$B$4:$F$4</c:f>
              <c:numCache>
                <c:formatCode>0</c:formatCode>
                <c:ptCount val="5"/>
                <c:pt idx="0">
                  <c:v>15</c:v>
                </c:pt>
                <c:pt idx="1">
                  <c:v>17</c:v>
                </c:pt>
                <c:pt idx="2">
                  <c:v>18</c:v>
                </c:pt>
                <c:pt idx="3">
                  <c:v>16</c:v>
                </c:pt>
                <c:pt idx="4">
                  <c:v>18</c:v>
                </c:pt>
              </c:numCache>
            </c:numRef>
          </c:val>
          <c:extLst>
            <c:ext xmlns:c16="http://schemas.microsoft.com/office/drawing/2014/chart" uri="{C3380CC4-5D6E-409C-BE32-E72D297353CC}">
              <c16:uniqueId val="{00000004-CFE9-419A-9341-7CC0D6C2DD40}"/>
            </c:ext>
          </c:extLst>
        </c:ser>
        <c:ser>
          <c:idx val="3"/>
          <c:order val="3"/>
          <c:tx>
            <c:strRef>
              <c:f>Sheet1!$A$5</c:f>
              <c:strCache>
                <c:ptCount val="1"/>
                <c:pt idx="0">
                  <c:v>Not very concerned</c:v>
                </c:pt>
              </c:strCache>
            </c:strRef>
          </c:tx>
          <c:spPr>
            <a:solidFill>
              <a:srgbClr val="E50158">
                <a:lumMod val="40000"/>
                <a:lumOff val="60000"/>
              </a:srgbClr>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c:v>
                </c:pt>
                <c:pt idx="2">
                  <c:v>Community Activists</c:v>
                </c:pt>
                <c:pt idx="3">
                  <c:v>Disengaged Nationalists</c:v>
                </c:pt>
                <c:pt idx="4">
                  <c:v>Empathetic Reactionaries</c:v>
                </c:pt>
              </c:strCache>
            </c:strRef>
          </c:cat>
          <c:val>
            <c:numRef>
              <c:f>Sheet1!$B$5:$F$5</c:f>
              <c:numCache>
                <c:formatCode>0</c:formatCode>
                <c:ptCount val="5"/>
                <c:pt idx="0">
                  <c:v>4</c:v>
                </c:pt>
                <c:pt idx="1">
                  <c:v>4</c:v>
                </c:pt>
                <c:pt idx="2">
                  <c:v>5</c:v>
                </c:pt>
                <c:pt idx="3">
                  <c:v>4</c:v>
                </c:pt>
                <c:pt idx="4">
                  <c:v>5</c:v>
                </c:pt>
              </c:numCache>
            </c:numRef>
          </c:val>
          <c:extLst>
            <c:ext xmlns:c16="http://schemas.microsoft.com/office/drawing/2014/chart" uri="{C3380CC4-5D6E-409C-BE32-E72D297353CC}">
              <c16:uniqueId val="{00000006-CFE9-419A-9341-7CC0D6C2DD40}"/>
            </c:ext>
          </c:extLst>
        </c:ser>
        <c:ser>
          <c:idx val="4"/>
          <c:order val="4"/>
          <c:tx>
            <c:strRef>
              <c:f>Sheet1!$A$6</c:f>
              <c:strCache>
                <c:ptCount val="1"/>
                <c:pt idx="0">
                  <c:v>Not at all concerned</c:v>
                </c:pt>
              </c:strCache>
            </c:strRef>
          </c:tx>
          <c:spPr>
            <a:solidFill>
              <a:srgbClr val="E50158"/>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Total</c:v>
                </c:pt>
                <c:pt idx="2">
                  <c:v>Community Activists</c:v>
                </c:pt>
                <c:pt idx="3">
                  <c:v>Disengaged Nationalists</c:v>
                </c:pt>
                <c:pt idx="4">
                  <c:v>Empathetic Reactionaries</c:v>
                </c:pt>
              </c:strCache>
            </c:strRef>
          </c:cat>
          <c:val>
            <c:numRef>
              <c:f>Sheet1!$B$6:$F$6</c:f>
              <c:numCache>
                <c:formatCode>0</c:formatCode>
                <c:ptCount val="5"/>
                <c:pt idx="0">
                  <c:v>2</c:v>
                </c:pt>
                <c:pt idx="1">
                  <c:v>2</c:v>
                </c:pt>
                <c:pt idx="2">
                  <c:v>2</c:v>
                </c:pt>
                <c:pt idx="3">
                  <c:v>2</c:v>
                </c:pt>
                <c:pt idx="4">
                  <c:v>2</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146"/>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88077089375679E-2"/>
          <c:y val="7.8312060608735107E-2"/>
          <c:w val="0.93524477868625477"/>
          <c:h val="0.7285207319628132"/>
        </c:manualLayout>
      </c:layout>
      <c:barChart>
        <c:barDir val="col"/>
        <c:grouping val="clustered"/>
        <c:varyColors val="0"/>
        <c:ser>
          <c:idx val="0"/>
          <c:order val="0"/>
          <c:tx>
            <c:strRef>
              <c:f>Sheet1!$B$1</c:f>
              <c:strCache>
                <c:ptCount val="1"/>
                <c:pt idx="0">
                  <c:v>Feb-21</c:v>
                </c:pt>
              </c:strCache>
            </c:strRef>
          </c:tx>
          <c:spPr>
            <a:solidFill>
              <a:schemeClr val="accent1"/>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2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Read, watched, or listened to a news article about it (offline or online)</c:v>
                </c:pt>
                <c:pt idx="1">
                  <c:v>Discussed it with friends, family or others</c:v>
                </c:pt>
                <c:pt idx="2">
                  <c:v>Shared/forwarded an article or information about it (offline or online)</c:v>
                </c:pt>
              </c:strCache>
            </c:strRef>
          </c:cat>
          <c:val>
            <c:numRef>
              <c:f>Sheet1!$B$2:$B$4</c:f>
              <c:numCache>
                <c:formatCode>General</c:formatCode>
                <c:ptCount val="3"/>
                <c:pt idx="0">
                  <c:v>74</c:v>
                </c:pt>
                <c:pt idx="1">
                  <c:v>56</c:v>
                </c:pt>
                <c:pt idx="2">
                  <c:v>34</c:v>
                </c:pt>
              </c:numCache>
            </c:numRef>
          </c:val>
          <c:extLst>
            <c:ext xmlns:c16="http://schemas.microsoft.com/office/drawing/2014/chart" uri="{C3380CC4-5D6E-409C-BE32-E72D297353CC}">
              <c16:uniqueId val="{00000000-5DEC-4C06-B470-406E59A39802}"/>
            </c:ext>
          </c:extLst>
        </c:ser>
        <c:ser>
          <c:idx val="1"/>
          <c:order val="1"/>
          <c:tx>
            <c:strRef>
              <c:f>Sheet1!$C$1</c:f>
              <c:strCache>
                <c:ptCount val="1"/>
                <c:pt idx="0">
                  <c:v>Dec-21</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2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Read, watched, or listened to a news article about it (offline or online)</c:v>
                </c:pt>
                <c:pt idx="1">
                  <c:v>Discussed it with friends, family or others</c:v>
                </c:pt>
                <c:pt idx="2">
                  <c:v>Shared/forwarded an article or information about it (offline or online)</c:v>
                </c:pt>
              </c:strCache>
            </c:strRef>
          </c:cat>
          <c:val>
            <c:numRef>
              <c:f>Sheet1!$C$2:$C$4</c:f>
              <c:numCache>
                <c:formatCode>General</c:formatCode>
                <c:ptCount val="3"/>
                <c:pt idx="0">
                  <c:v>69</c:v>
                </c:pt>
                <c:pt idx="1">
                  <c:v>53</c:v>
                </c:pt>
                <c:pt idx="2">
                  <c:v>27</c:v>
                </c:pt>
              </c:numCache>
            </c:numRef>
          </c:val>
          <c:extLst>
            <c:ext xmlns:c16="http://schemas.microsoft.com/office/drawing/2014/chart" uri="{C3380CC4-5D6E-409C-BE32-E72D297353CC}">
              <c16:uniqueId val="{00000001-5DEC-4C06-B470-406E59A39802}"/>
            </c:ext>
          </c:extLst>
        </c:ser>
        <c:ser>
          <c:idx val="2"/>
          <c:order val="2"/>
          <c:tx>
            <c:strRef>
              <c:f>Sheet1!$D$1</c:f>
              <c:strCache>
                <c:ptCount val="1"/>
                <c:pt idx="0">
                  <c:v>Nov-22</c:v>
                </c:pt>
              </c:strCache>
            </c:strRef>
          </c:tx>
          <c:spPr>
            <a:solidFill>
              <a:schemeClr val="tx2">
                <a:lumMod val="40000"/>
                <a:lumOff val="60000"/>
              </a:schemeClr>
            </a:solidFill>
            <a:ln>
              <a:noFill/>
            </a:ln>
            <a:effectLst/>
          </c:spPr>
          <c:invertIfNegative val="0"/>
          <c:dLbls>
            <c:numFmt formatCode="#\%" sourceLinked="0"/>
            <c:spPr>
              <a:noFill/>
              <a:ln>
                <a:noFill/>
              </a:ln>
              <a:effectLst/>
            </c:spPr>
            <c:txPr>
              <a:bodyPr rot="0" spcFirstLastPara="1" vertOverflow="ellipsis" vert="horz" wrap="square" anchor="ctr" anchorCtr="1"/>
              <a:lstStyle/>
              <a:p>
                <a:pPr>
                  <a:defRPr sz="12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Read, watched, or listened to a news article about it (offline or online)</c:v>
                </c:pt>
                <c:pt idx="1">
                  <c:v>Discussed it with friends, family or others</c:v>
                </c:pt>
                <c:pt idx="2">
                  <c:v>Shared/forwarded an article or information about it (offline or online)</c:v>
                </c:pt>
              </c:strCache>
            </c:strRef>
          </c:cat>
          <c:val>
            <c:numRef>
              <c:f>Sheet1!$D$2:$D$4</c:f>
              <c:numCache>
                <c:formatCode>General</c:formatCode>
                <c:ptCount val="3"/>
                <c:pt idx="0">
                  <c:v>72</c:v>
                </c:pt>
                <c:pt idx="1">
                  <c:v>57</c:v>
                </c:pt>
                <c:pt idx="2">
                  <c:v>28</c:v>
                </c:pt>
              </c:numCache>
            </c:numRef>
          </c:val>
          <c:extLst>
            <c:ext xmlns:c16="http://schemas.microsoft.com/office/drawing/2014/chart" uri="{C3380CC4-5D6E-409C-BE32-E72D297353CC}">
              <c16:uniqueId val="{00000000-F4D0-4A53-A247-EC8A843DE6C3}"/>
            </c:ext>
          </c:extLst>
        </c:ser>
        <c:ser>
          <c:idx val="3"/>
          <c:order val="3"/>
          <c:tx>
            <c:strRef>
              <c:f>Sheet1!$E$1</c:f>
              <c:strCache>
                <c:ptCount val="1"/>
                <c:pt idx="0">
                  <c:v>Nov-23</c:v>
                </c:pt>
              </c:strCache>
            </c:strRef>
          </c:tx>
          <c:spPr>
            <a:solidFill>
              <a:schemeClr val="tx2">
                <a:lumMod val="75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2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Read, watched, or listened to a news article about it (offline or online)</c:v>
                </c:pt>
                <c:pt idx="1">
                  <c:v>Discussed it with friends, family or others</c:v>
                </c:pt>
                <c:pt idx="2">
                  <c:v>Shared/forwarded an article or information about it (offline or online)</c:v>
                </c:pt>
              </c:strCache>
            </c:strRef>
          </c:cat>
          <c:val>
            <c:numRef>
              <c:f>Sheet1!$E$2:$E$4</c:f>
              <c:numCache>
                <c:formatCode>General</c:formatCode>
                <c:ptCount val="3"/>
                <c:pt idx="0">
                  <c:v>74</c:v>
                </c:pt>
                <c:pt idx="1">
                  <c:v>60</c:v>
                </c:pt>
                <c:pt idx="2">
                  <c:v>30</c:v>
                </c:pt>
              </c:numCache>
            </c:numRef>
          </c:val>
          <c:extLst>
            <c:ext xmlns:c16="http://schemas.microsoft.com/office/drawing/2014/chart" uri="{C3380CC4-5D6E-409C-BE32-E72D297353CC}">
              <c16:uniqueId val="{00000000-0E89-4A22-A913-A3526EC277D4}"/>
            </c:ext>
          </c:extLst>
        </c:ser>
        <c:ser>
          <c:idx val="4"/>
          <c:order val="4"/>
          <c:tx>
            <c:strRef>
              <c:f>Sheet1!$F$1</c:f>
              <c:strCache>
                <c:ptCount val="1"/>
                <c:pt idx="0">
                  <c:v>Aug-24</c:v>
                </c:pt>
              </c:strCache>
            </c:strRef>
          </c:tx>
          <c:spPr>
            <a:solidFill>
              <a:schemeClr val="bg2"/>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2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Read, watched, or listened to a news article about it (offline or online)</c:v>
                </c:pt>
                <c:pt idx="1">
                  <c:v>Discussed it with friends, family or others</c:v>
                </c:pt>
                <c:pt idx="2">
                  <c:v>Shared/forwarded an article or information about it (offline or online)</c:v>
                </c:pt>
              </c:strCache>
            </c:strRef>
          </c:cat>
          <c:val>
            <c:numRef>
              <c:f>Sheet1!$F$2:$F$4</c:f>
              <c:numCache>
                <c:formatCode>0</c:formatCode>
                <c:ptCount val="3"/>
                <c:pt idx="0">
                  <c:v>66</c:v>
                </c:pt>
                <c:pt idx="1">
                  <c:v>55</c:v>
                </c:pt>
                <c:pt idx="2">
                  <c:v>27</c:v>
                </c:pt>
              </c:numCache>
            </c:numRef>
          </c:val>
          <c:extLst>
            <c:ext xmlns:c16="http://schemas.microsoft.com/office/drawing/2014/chart" uri="{C3380CC4-5D6E-409C-BE32-E72D297353CC}">
              <c16:uniqueId val="{00000000-1895-461C-ABD2-DB8F628ACC78}"/>
            </c:ext>
          </c:extLst>
        </c:ser>
        <c:dLbls>
          <c:showLegendKey val="0"/>
          <c:showVal val="0"/>
          <c:showCatName val="0"/>
          <c:showSerName val="0"/>
          <c:showPercent val="0"/>
          <c:showBubbleSize val="0"/>
        </c:dLbls>
        <c:gapWidth val="219"/>
        <c:overlap val="-27"/>
        <c:axId val="142056864"/>
        <c:axId val="142058528"/>
      </c:barChart>
      <c:catAx>
        <c:axId val="1420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crossAx val="142058528"/>
        <c:crosses val="autoZero"/>
        <c:auto val="1"/>
        <c:lblAlgn val="ctr"/>
        <c:lblOffset val="100"/>
        <c:noMultiLvlLbl val="0"/>
      </c:catAx>
      <c:valAx>
        <c:axId val="142058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crossAx val="142056864"/>
        <c:crosses val="autoZero"/>
        <c:crossBetween val="between"/>
      </c:valAx>
      <c:spPr>
        <a:noFill/>
        <a:ln>
          <a:noFill/>
        </a:ln>
        <a:effectLst/>
      </c:spPr>
    </c:plotArea>
    <c:legend>
      <c:legendPos val="b"/>
      <c:layout>
        <c:manualLayout>
          <c:xMode val="edge"/>
          <c:yMode val="edge"/>
          <c:x val="0.36123851651047661"/>
          <c:y val="4.3660105404633052E-3"/>
          <c:w val="0.46852685836989111"/>
          <c:h val="5.2441825442695607E-2"/>
        </c:manualLayout>
      </c:layout>
      <c:overlay val="0"/>
      <c:spPr>
        <a:noFill/>
        <a:ln>
          <a:noFill/>
        </a:ln>
        <a:effectLst/>
      </c:spPr>
      <c:txPr>
        <a:bodyPr rot="0" spcFirstLastPara="1" vertOverflow="ellipsis" vert="horz" wrap="square" anchor="ctr" anchorCtr="1"/>
        <a:lstStyle/>
        <a:p>
          <a:pPr>
            <a:defRPr sz="105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rgbClr val="00000C"/>
          </a:solidFill>
          <a:latin typeface="Barlow" panose="00000500000000000000" pitchFamily="2" charset="0"/>
          <a:cs typeface="Arial"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Feb-21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Donated money to an international development organisation - sometimes known as overseas charities - working on the issue in the past 12 months</c:v>
                </c:pt>
                <c:pt idx="1">
                  <c:v>Volunteered for a development organisation working on the issue, whether in Ireland or abroad,</c:v>
                </c:pt>
                <c:pt idx="2">
                  <c:v>Became a member, liked or subscribed to a newspaper from a development organisation focused on the issue.</c:v>
                </c:pt>
              </c:strCache>
            </c:strRef>
          </c:cat>
          <c:val>
            <c:numRef>
              <c:f>Sheet1!$B$2:$B$4</c:f>
              <c:numCache>
                <c:formatCode>General</c:formatCode>
                <c:ptCount val="3"/>
                <c:pt idx="0">
                  <c:v>50</c:v>
                </c:pt>
                <c:pt idx="1">
                  <c:v>12</c:v>
                </c:pt>
                <c:pt idx="2">
                  <c:v>17</c:v>
                </c:pt>
              </c:numCache>
            </c:numRef>
          </c:val>
          <c:extLst>
            <c:ext xmlns:c16="http://schemas.microsoft.com/office/drawing/2014/chart" uri="{C3380CC4-5D6E-409C-BE32-E72D297353CC}">
              <c16:uniqueId val="{00000000-DEE1-4DC2-B83A-994916488F03}"/>
            </c:ext>
          </c:extLst>
        </c:ser>
        <c:ser>
          <c:idx val="1"/>
          <c:order val="1"/>
          <c:tx>
            <c:strRef>
              <c:f>Sheet1!$C$1</c:f>
              <c:strCache>
                <c:ptCount val="1"/>
                <c:pt idx="0">
                  <c:v>Dec-21</c:v>
                </c:pt>
              </c:strCache>
            </c:strRef>
          </c:tx>
          <c:spPr>
            <a:solidFill>
              <a:schemeClr val="bg2">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Donated money to an international development organisation - sometimes known as overseas charities - working on the issue in the past 12 months</c:v>
                </c:pt>
                <c:pt idx="1">
                  <c:v>Volunteered for a development organisation working on the issue, whether in Ireland or abroad,</c:v>
                </c:pt>
                <c:pt idx="2">
                  <c:v>Became a member, liked or subscribed to a newspaper from a development organisation focused on the issue.</c:v>
                </c:pt>
              </c:strCache>
            </c:strRef>
          </c:cat>
          <c:val>
            <c:numRef>
              <c:f>Sheet1!$C$2:$C$4</c:f>
              <c:numCache>
                <c:formatCode>0</c:formatCode>
                <c:ptCount val="3"/>
                <c:pt idx="0">
                  <c:v>47</c:v>
                </c:pt>
                <c:pt idx="1">
                  <c:v>12</c:v>
                </c:pt>
                <c:pt idx="2">
                  <c:v>16</c:v>
                </c:pt>
              </c:numCache>
            </c:numRef>
          </c:val>
          <c:extLst>
            <c:ext xmlns:c16="http://schemas.microsoft.com/office/drawing/2014/chart" uri="{C3380CC4-5D6E-409C-BE32-E72D297353CC}">
              <c16:uniqueId val="{00000001-DEE1-4DC2-B83A-994916488F03}"/>
            </c:ext>
          </c:extLst>
        </c:ser>
        <c:ser>
          <c:idx val="2"/>
          <c:order val="2"/>
          <c:tx>
            <c:strRef>
              <c:f>Sheet1!$D$1</c:f>
              <c:strCache>
                <c:ptCount val="1"/>
                <c:pt idx="0">
                  <c:v>Nov-22</c:v>
                </c:pt>
              </c:strCache>
            </c:strRef>
          </c:tx>
          <c:spPr>
            <a:solidFill>
              <a:schemeClr val="bg2">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Donated money to an international development organisation - sometimes known as overseas charities - working on the issue in the past 12 months</c:v>
                </c:pt>
                <c:pt idx="1">
                  <c:v>Volunteered for a development organisation working on the issue, whether in Ireland or abroad,</c:v>
                </c:pt>
                <c:pt idx="2">
                  <c:v>Became a member, liked or subscribed to a newspaper from a development organisation focused on the issue.</c:v>
                </c:pt>
              </c:strCache>
            </c:strRef>
          </c:cat>
          <c:val>
            <c:numRef>
              <c:f>Sheet1!$D$2:$D$4</c:f>
              <c:numCache>
                <c:formatCode>General</c:formatCode>
                <c:ptCount val="3"/>
                <c:pt idx="0">
                  <c:v>50</c:v>
                </c:pt>
                <c:pt idx="1">
                  <c:v>13</c:v>
                </c:pt>
                <c:pt idx="2">
                  <c:v>15</c:v>
                </c:pt>
              </c:numCache>
            </c:numRef>
          </c:val>
          <c:extLst>
            <c:ext xmlns:c16="http://schemas.microsoft.com/office/drawing/2014/chart" uri="{C3380CC4-5D6E-409C-BE32-E72D297353CC}">
              <c16:uniqueId val="{00000002-DEE1-4DC2-B83A-994916488F03}"/>
            </c:ext>
          </c:extLst>
        </c:ser>
        <c:ser>
          <c:idx val="3"/>
          <c:order val="3"/>
          <c:tx>
            <c:strRef>
              <c:f>Sheet1!$E$1</c:f>
              <c:strCache>
                <c:ptCount val="1"/>
                <c:pt idx="0">
                  <c:v>Nov-23</c:v>
                </c:pt>
              </c:strCache>
            </c:strRef>
          </c:tx>
          <c:spPr>
            <a:solidFill>
              <a:schemeClr val="bg2">
                <a:lumMod val="90000"/>
                <a:lumOff val="1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Donated money to an international development organisation - sometimes known as overseas charities - working on the issue in the past 12 months</c:v>
                </c:pt>
                <c:pt idx="1">
                  <c:v>Volunteered for a development organisation working on the issue, whether in Ireland or abroad,</c:v>
                </c:pt>
                <c:pt idx="2">
                  <c:v>Became a member, liked or subscribed to a newspaper from a development organisation focused on the issue.</c:v>
                </c:pt>
              </c:strCache>
            </c:strRef>
          </c:cat>
          <c:val>
            <c:numRef>
              <c:f>Sheet1!$E$2:$E$4</c:f>
              <c:numCache>
                <c:formatCode>General</c:formatCode>
                <c:ptCount val="3"/>
                <c:pt idx="0">
                  <c:v>50</c:v>
                </c:pt>
                <c:pt idx="1">
                  <c:v>13</c:v>
                </c:pt>
                <c:pt idx="2">
                  <c:v>15</c:v>
                </c:pt>
              </c:numCache>
            </c:numRef>
          </c:val>
          <c:extLst>
            <c:ext xmlns:c16="http://schemas.microsoft.com/office/drawing/2014/chart" uri="{C3380CC4-5D6E-409C-BE32-E72D297353CC}">
              <c16:uniqueId val="{00000000-A877-46B7-85B1-5AC897336755}"/>
            </c:ext>
          </c:extLst>
        </c:ser>
        <c:ser>
          <c:idx val="4"/>
          <c:order val="4"/>
          <c:tx>
            <c:strRef>
              <c:f>Sheet1!$F$1</c:f>
              <c:strCache>
                <c:ptCount val="1"/>
                <c:pt idx="0">
                  <c:v>Aug-24</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Donated money to an international development organisation - sometimes known as overseas charities - working on the issue in the past 12 months</c:v>
                </c:pt>
                <c:pt idx="1">
                  <c:v>Volunteered for a development organisation working on the issue, whether in Ireland or abroad,</c:v>
                </c:pt>
                <c:pt idx="2">
                  <c:v>Became a member, liked or subscribed to a newspaper from a development organisation focused on the issue.</c:v>
                </c:pt>
              </c:strCache>
            </c:strRef>
          </c:cat>
          <c:val>
            <c:numRef>
              <c:f>Sheet1!$F$2:$F$4</c:f>
              <c:numCache>
                <c:formatCode>0</c:formatCode>
                <c:ptCount val="3"/>
                <c:pt idx="0">
                  <c:v>47</c:v>
                </c:pt>
                <c:pt idx="1">
                  <c:v>12</c:v>
                </c:pt>
                <c:pt idx="2" formatCode="General">
                  <c:v>16</c:v>
                </c:pt>
              </c:numCache>
            </c:numRef>
          </c:val>
          <c:extLst>
            <c:ext xmlns:c16="http://schemas.microsoft.com/office/drawing/2014/chart" uri="{C3380CC4-5D6E-409C-BE32-E72D297353CC}">
              <c16:uniqueId val="{00000000-1E1C-4A96-B170-CB9D7D27C502}"/>
            </c:ext>
          </c:extLst>
        </c:ser>
        <c:dLbls>
          <c:showLegendKey val="0"/>
          <c:showVal val="0"/>
          <c:showCatName val="0"/>
          <c:showSerName val="0"/>
          <c:showPercent val="0"/>
          <c:showBubbleSize val="0"/>
        </c:dLbls>
        <c:gapWidth val="219"/>
        <c:overlap val="-27"/>
        <c:axId val="142056864"/>
        <c:axId val="142058528"/>
      </c:barChart>
      <c:catAx>
        <c:axId val="1420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crossAx val="142058528"/>
        <c:crosses val="autoZero"/>
        <c:auto val="1"/>
        <c:lblAlgn val="ctr"/>
        <c:lblOffset val="100"/>
        <c:noMultiLvlLbl val="0"/>
      </c:catAx>
      <c:valAx>
        <c:axId val="142058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crossAx val="142056864"/>
        <c:crosses val="autoZero"/>
        <c:crossBetween val="between"/>
      </c:valAx>
      <c:spPr>
        <a:noFill/>
        <a:ln>
          <a:noFill/>
        </a:ln>
        <a:effectLst/>
      </c:spPr>
    </c:plotArea>
    <c:legend>
      <c:legendPos val="b"/>
      <c:layout>
        <c:manualLayout>
          <c:xMode val="edge"/>
          <c:yMode val="edge"/>
          <c:x val="0.44885063803099623"/>
          <c:y val="1.2961093033454789E-2"/>
          <c:w val="0.40017762087275166"/>
          <c:h val="5.5113239522027964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0C"/>
          </a:solidFill>
          <a:latin typeface="Barlow" panose="00000500000000000000" pitchFamily="2" charset="0"/>
          <a:cs typeface="Arial"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Have done to support the efforts to address global poverty</c:v>
                </c:pt>
              </c:strCache>
            </c:strRef>
          </c:tx>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16"/>
                <c:pt idx="0">
                  <c:v>Purchased products/services or boycotted products/services related to the issue (e.g. purchased Fairtrade, or products from a charity shop)</c:v>
                </c:pt>
                <c:pt idx="5">
                  <c:v>Used your voice to influence the issue (e.g. signed a petition, written a blog, etc.)</c:v>
                </c:pt>
                <c:pt idx="10">
                  <c:v>Contacted a TD or other elected official (e.g. in person, by phone letter or using Twitter, Facebook or other social media)</c:v>
                </c:pt>
                <c:pt idx="15">
                  <c:v>Participated in a march, rally, protest, or other large event on the issue</c:v>
                </c:pt>
              </c:strCache>
            </c:strRef>
          </c:cat>
          <c:val>
            <c:numRef>
              <c:f>Sheet1!$B$2:$U$2</c:f>
              <c:numCache>
                <c:formatCode>0</c:formatCode>
                <c:ptCount val="20"/>
                <c:pt idx="0">
                  <c:v>51</c:v>
                </c:pt>
                <c:pt idx="1">
                  <c:v>45</c:v>
                </c:pt>
                <c:pt idx="2">
                  <c:v>46</c:v>
                </c:pt>
                <c:pt idx="3">
                  <c:v>42</c:v>
                </c:pt>
                <c:pt idx="4">
                  <c:v>42</c:v>
                </c:pt>
                <c:pt idx="5">
                  <c:v>26</c:v>
                </c:pt>
                <c:pt idx="6">
                  <c:v>23</c:v>
                </c:pt>
                <c:pt idx="7">
                  <c:v>22</c:v>
                </c:pt>
                <c:pt idx="8">
                  <c:v>23</c:v>
                </c:pt>
                <c:pt idx="9">
                  <c:v>21</c:v>
                </c:pt>
                <c:pt idx="10">
                  <c:v>10</c:v>
                </c:pt>
                <c:pt idx="11">
                  <c:v>11</c:v>
                </c:pt>
                <c:pt idx="12">
                  <c:v>10</c:v>
                </c:pt>
                <c:pt idx="13">
                  <c:v>11</c:v>
                </c:pt>
                <c:pt idx="14">
                  <c:v>12</c:v>
                </c:pt>
                <c:pt idx="15">
                  <c:v>9</c:v>
                </c:pt>
                <c:pt idx="16">
                  <c:v>8</c:v>
                </c:pt>
                <c:pt idx="17">
                  <c:v>10</c:v>
                </c:pt>
                <c:pt idx="18">
                  <c:v>10</c:v>
                </c:pt>
                <c:pt idx="19">
                  <c:v>10</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Have done to oppose the efforts to address global poverty</c:v>
                </c:pt>
              </c:strCache>
            </c:strRef>
          </c:tx>
          <c:spPr>
            <a:solidFill>
              <a:srgbClr val="452567">
                <a:lumMod val="40000"/>
                <a:lumOff val="60000"/>
              </a:srgbClr>
            </a:solidFill>
            <a:ln>
              <a:solidFill>
                <a:schemeClr val="bg1"/>
              </a:solidFill>
            </a:ln>
          </c:spPr>
          <c:invertIfNegative val="0"/>
          <c:dLbls>
            <c:dLbl>
              <c:idx val="4"/>
              <c:layout>
                <c:manualLayout>
                  <c:x val="-2.506544294797448E-17"/>
                  <c:y val="7.11440265317560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29-48D5-9B5D-01B5EA1ABA88}"/>
                </c:ext>
              </c:extLst>
            </c:dLbl>
            <c:numFmt formatCode="#&quot;%&quot;" sourceLinked="0"/>
            <c:spPr>
              <a:noFill/>
              <a:ln>
                <a:noFill/>
              </a:ln>
              <a:effectLst/>
            </c:spPr>
            <c:txPr>
              <a:bodyPr/>
              <a:lstStyle/>
              <a:p>
                <a:pPr algn="ct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16"/>
                <c:pt idx="0">
                  <c:v>Purchased products/services or boycotted products/services related to the issue (e.g. purchased Fairtrade, or products from a charity shop)</c:v>
                </c:pt>
                <c:pt idx="5">
                  <c:v>Used your voice to influence the issue (e.g. signed a petition, written a blog, etc.)</c:v>
                </c:pt>
                <c:pt idx="10">
                  <c:v>Contacted a TD or other elected official (e.g. in person, by phone letter or using Twitter, Facebook or other social media)</c:v>
                </c:pt>
                <c:pt idx="15">
                  <c:v>Participated in a march, rally, protest, or other large event on the issue</c:v>
                </c:pt>
              </c:strCache>
            </c:strRef>
          </c:cat>
          <c:val>
            <c:numRef>
              <c:f>Sheet1!$B$3:$U$3</c:f>
              <c:numCache>
                <c:formatCode>0</c:formatCode>
                <c:ptCount val="20"/>
                <c:pt idx="0">
                  <c:v>7</c:v>
                </c:pt>
                <c:pt idx="1">
                  <c:v>7</c:v>
                </c:pt>
                <c:pt idx="2">
                  <c:v>7</c:v>
                </c:pt>
                <c:pt idx="3">
                  <c:v>8</c:v>
                </c:pt>
                <c:pt idx="4">
                  <c:v>8</c:v>
                </c:pt>
                <c:pt idx="5">
                  <c:v>6</c:v>
                </c:pt>
                <c:pt idx="6">
                  <c:v>7</c:v>
                </c:pt>
                <c:pt idx="7">
                  <c:v>8</c:v>
                </c:pt>
                <c:pt idx="8">
                  <c:v>7</c:v>
                </c:pt>
                <c:pt idx="9">
                  <c:v>7</c:v>
                </c:pt>
                <c:pt idx="10">
                  <c:v>5</c:v>
                </c:pt>
                <c:pt idx="11">
                  <c:v>5</c:v>
                </c:pt>
                <c:pt idx="12">
                  <c:v>7</c:v>
                </c:pt>
                <c:pt idx="13">
                  <c:v>7</c:v>
                </c:pt>
                <c:pt idx="14">
                  <c:v>7</c:v>
                </c:pt>
                <c:pt idx="15">
                  <c:v>5</c:v>
                </c:pt>
                <c:pt idx="16">
                  <c:v>6</c:v>
                </c:pt>
                <c:pt idx="17">
                  <c:v>6</c:v>
                </c:pt>
                <c:pt idx="18">
                  <c:v>6</c:v>
                </c:pt>
                <c:pt idx="19">
                  <c:v>6</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Currently have not not done</c:v>
                </c:pt>
              </c:strCache>
            </c:strRef>
          </c:tx>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16"/>
                <c:pt idx="0">
                  <c:v>Purchased products/services or boycotted products/services related to the issue (e.g. purchased Fairtrade, or products from a charity shop)</c:v>
                </c:pt>
                <c:pt idx="5">
                  <c:v>Used your voice to influence the issue (e.g. signed a petition, written a blog, etc.)</c:v>
                </c:pt>
                <c:pt idx="10">
                  <c:v>Contacted a TD or other elected official (e.g. in person, by phone letter or using Twitter, Facebook or other social media)</c:v>
                </c:pt>
                <c:pt idx="15">
                  <c:v>Participated in a march, rally, protest, or other large event on the issue</c:v>
                </c:pt>
              </c:strCache>
            </c:strRef>
          </c:cat>
          <c:val>
            <c:numRef>
              <c:f>Sheet1!$B$4:$U$4</c:f>
              <c:numCache>
                <c:formatCode>General</c:formatCode>
                <c:ptCount val="20"/>
                <c:pt idx="0">
                  <c:v>42</c:v>
                </c:pt>
                <c:pt idx="1">
                  <c:v>48</c:v>
                </c:pt>
                <c:pt idx="2" formatCode="0">
                  <c:v>47</c:v>
                </c:pt>
                <c:pt idx="3" formatCode="0">
                  <c:v>50</c:v>
                </c:pt>
                <c:pt idx="4" formatCode="0">
                  <c:v>50</c:v>
                </c:pt>
                <c:pt idx="5" formatCode="0">
                  <c:v>67</c:v>
                </c:pt>
                <c:pt idx="6" formatCode="0">
                  <c:v>70</c:v>
                </c:pt>
                <c:pt idx="7" formatCode="0">
                  <c:v>70</c:v>
                </c:pt>
                <c:pt idx="8" formatCode="0">
                  <c:v>70</c:v>
                </c:pt>
                <c:pt idx="9" formatCode="0">
                  <c:v>72</c:v>
                </c:pt>
                <c:pt idx="10" formatCode="0">
                  <c:v>84</c:v>
                </c:pt>
                <c:pt idx="11" formatCode="0">
                  <c:v>84</c:v>
                </c:pt>
                <c:pt idx="12" formatCode="0">
                  <c:v>83</c:v>
                </c:pt>
                <c:pt idx="13" formatCode="0">
                  <c:v>82</c:v>
                </c:pt>
                <c:pt idx="14" formatCode="0">
                  <c:v>82</c:v>
                </c:pt>
                <c:pt idx="15" formatCode="0">
                  <c:v>86</c:v>
                </c:pt>
                <c:pt idx="16" formatCode="0">
                  <c:v>86</c:v>
                </c:pt>
                <c:pt idx="17" formatCode="0">
                  <c:v>84</c:v>
                </c:pt>
                <c:pt idx="18" formatCode="0">
                  <c:v>84</c:v>
                </c:pt>
                <c:pt idx="19" formatCode="0">
                  <c:v>84</c:v>
                </c:pt>
              </c:numCache>
            </c:numRef>
          </c:val>
          <c:extLst>
            <c:ext xmlns:c16="http://schemas.microsoft.com/office/drawing/2014/chart" uri="{C3380CC4-5D6E-409C-BE32-E72D297353CC}">
              <c16:uniqueId val="{00000004-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1DAFAD"/>
            </a:solidFill>
            <a:ln>
              <a:solidFill>
                <a:schemeClr val="bg1"/>
              </a:solidFill>
            </a:ln>
          </c:spPr>
          <c:invertIfNegative val="0"/>
          <c:dLbls>
            <c:numFmt formatCode="#&quot;%&quot;"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Sheet1!$B$2:$J$2</c:f>
              <c:numCache>
                <c:formatCode>General</c:formatCode>
                <c:ptCount val="9"/>
                <c:pt idx="0" formatCode="0">
                  <c:v>21</c:v>
                </c:pt>
                <c:pt idx="2" formatCode="0">
                  <c:v>23</c:v>
                </c:pt>
                <c:pt idx="4" formatCode="0">
                  <c:v>24</c:v>
                </c:pt>
                <c:pt idx="6">
                  <c:v>20</c:v>
                </c:pt>
                <c:pt idx="8" formatCode="0">
                  <c:v>23</c:v>
                </c:pt>
              </c:numCache>
            </c:numRef>
          </c:val>
          <c:extLst>
            <c:ext xmlns:c16="http://schemas.microsoft.com/office/drawing/2014/chart" uri="{C3380CC4-5D6E-409C-BE32-E72D297353CC}">
              <c16:uniqueId val="{00000000-65AF-4E5D-9208-DFD38816D921}"/>
            </c:ext>
          </c:extLst>
        </c:ser>
        <c:ser>
          <c:idx val="1"/>
          <c:order val="1"/>
          <c:spPr>
            <a:solidFill>
              <a:schemeClr val="accent5"/>
            </a:solidFill>
            <a:ln>
              <a:solidFill>
                <a:schemeClr val="bg1"/>
              </a:solidFill>
            </a:ln>
          </c:spPr>
          <c:invertIfNegative val="0"/>
          <c:dLbls>
            <c:numFmt formatCode="#&quot;%&quot;" sourceLinked="0"/>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Sheet1!$B$3:$J$3</c:f>
              <c:numCache>
                <c:formatCode>General</c:formatCode>
                <c:ptCount val="9"/>
              </c:numCache>
            </c:numRef>
          </c:val>
          <c:extLst>
            <c:ext xmlns:c16="http://schemas.microsoft.com/office/drawing/2014/chart" uri="{C3380CC4-5D6E-409C-BE32-E72D297353CC}">
              <c16:uniqueId val="{00000001-65AF-4E5D-9208-DFD38816D921}"/>
            </c:ext>
          </c:extLst>
        </c:ser>
        <c:ser>
          <c:idx val="2"/>
          <c:order val="2"/>
          <c:spPr>
            <a:solidFill>
              <a:srgbClr val="E50158"/>
            </a:solidFill>
            <a:ln>
              <a:solidFill>
                <a:schemeClr val="bg1"/>
              </a:solid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AF-4E5D-9208-DFD38816D921}"/>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AF-4E5D-9208-DFD38816D921}"/>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AF-4E5D-9208-DFD38816D921}"/>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3E-4261-AC3A-590746C6C86F}"/>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F4-424F-9E18-C881A30EDB00}"/>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A1-45A0-AFBD-B0049163CCF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A1-45A0-AFBD-B0049163CCF8}"/>
                </c:ext>
              </c:extLst>
            </c:dLbl>
            <c:numFmt formatCode="#&quot;%&quot;" sourceLinked="0"/>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Sheet1!$B$4:$J$4</c:f>
              <c:numCache>
                <c:formatCode>General</c:formatCode>
                <c:ptCount val="9"/>
                <c:pt idx="0" formatCode="0">
                  <c:v>62</c:v>
                </c:pt>
                <c:pt idx="2" formatCode="0">
                  <c:v>61</c:v>
                </c:pt>
                <c:pt idx="4" formatCode="0">
                  <c:v>63</c:v>
                </c:pt>
                <c:pt idx="6">
                  <c:v>63</c:v>
                </c:pt>
                <c:pt idx="8" formatCode="0">
                  <c:v>63</c:v>
                </c:pt>
              </c:numCache>
            </c:numRef>
          </c:val>
          <c:extLst>
            <c:ext xmlns:c16="http://schemas.microsoft.com/office/drawing/2014/chart" uri="{C3380CC4-5D6E-409C-BE32-E72D297353CC}">
              <c16:uniqueId val="{00000004-65AF-4E5D-9208-DFD38816D921}"/>
            </c:ext>
          </c:extLst>
        </c:ser>
        <c:ser>
          <c:idx val="3"/>
          <c:order val="3"/>
          <c:spPr>
            <a:solidFill>
              <a:srgbClr val="0000CC"/>
            </a:solidFill>
            <a:ln>
              <a:solidFill>
                <a:schemeClr val="bg1"/>
              </a:solidFill>
            </a:ln>
          </c:spPr>
          <c:invertIfNegative val="0"/>
          <c:val>
            <c:numRef>
              <c:f>Sheet1!$B$5:$J$5</c:f>
              <c:numCache>
                <c:formatCode>General</c:formatCode>
                <c:ptCount val="9"/>
              </c:numCache>
            </c:numRef>
          </c:val>
          <c:extLst>
            <c:ext xmlns:c16="http://schemas.microsoft.com/office/drawing/2014/chart" uri="{C3380CC4-5D6E-409C-BE32-E72D297353CC}">
              <c16:uniqueId val="{00000004-D4A1-45A0-AFBD-B0049163CCF8}"/>
            </c:ext>
          </c:extLst>
        </c:ser>
        <c:ser>
          <c:idx val="4"/>
          <c:order val="4"/>
          <c:spPr>
            <a:solidFill>
              <a:sysClr val="window" lastClr="FFFFFF">
                <a:lumMod val="50000"/>
              </a:sysClr>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Sheet1!$B$6:$J$6</c:f>
              <c:numCache>
                <c:formatCode>General</c:formatCode>
                <c:ptCount val="9"/>
                <c:pt idx="0" formatCode="0">
                  <c:v>17</c:v>
                </c:pt>
                <c:pt idx="2" formatCode="0">
                  <c:v>16</c:v>
                </c:pt>
                <c:pt idx="4" formatCode="0">
                  <c:v>13</c:v>
                </c:pt>
                <c:pt idx="6">
                  <c:v>17</c:v>
                </c:pt>
                <c:pt idx="8" formatCode="0">
                  <c:v>14</c:v>
                </c:pt>
              </c:numCache>
            </c:numRef>
          </c:val>
          <c:extLst>
            <c:ext xmlns:c16="http://schemas.microsoft.com/office/drawing/2014/chart" uri="{C3380CC4-5D6E-409C-BE32-E72D297353CC}">
              <c16:uniqueId val="{00000005-D4A1-45A0-AFBD-B0049163CCF8}"/>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1DAFAD"/>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Sheet1!$B$2:$I$2</c:f>
              <c:numCache>
                <c:formatCode>General</c:formatCode>
                <c:ptCount val="8"/>
                <c:pt idx="0">
                  <c:v>23</c:v>
                </c:pt>
                <c:pt idx="2" formatCode="0">
                  <c:v>26</c:v>
                </c:pt>
                <c:pt idx="3" formatCode="0">
                  <c:v>48</c:v>
                </c:pt>
                <c:pt idx="4" formatCode="0">
                  <c:v>12</c:v>
                </c:pt>
                <c:pt idx="5" formatCode="0">
                  <c:v>16</c:v>
                </c:pt>
                <c:pt idx="6" formatCode="0">
                  <c:v>32</c:v>
                </c:pt>
                <c:pt idx="7">
                  <c:v>15</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Sheet1!$B$3:$I$3</c:f>
              <c:numCache>
                <c:formatCode>General</c:formatCode>
                <c:ptCount val="8"/>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c:v>63</c:v>
                </c:pt>
                <c:pt idx="2" formatCode="0">
                  <c:v>64</c:v>
                </c:pt>
                <c:pt idx="3" formatCode="0">
                  <c:v>40</c:v>
                </c:pt>
                <c:pt idx="4" formatCode="0">
                  <c:v>63</c:v>
                </c:pt>
                <c:pt idx="5" formatCode="0">
                  <c:v>72</c:v>
                </c:pt>
                <c:pt idx="6" formatCode="0">
                  <c:v>55</c:v>
                </c:pt>
                <c:pt idx="7" formatCode="0">
                  <c:v>77</c:v>
                </c:pt>
              </c:numCache>
            </c:numRef>
          </c:val>
          <c:extLst>
            <c:ext xmlns:c16="http://schemas.microsoft.com/office/drawing/2014/chart" uri="{C3380CC4-5D6E-409C-BE32-E72D297353CC}">
              <c16:uniqueId val="{00000004-CFE9-419A-9341-7CC0D6C2DD40}"/>
            </c:ext>
          </c:extLst>
        </c:ser>
        <c:ser>
          <c:idx val="3"/>
          <c:order val="3"/>
          <c:spPr>
            <a:solidFill>
              <a:srgbClr val="E50158"/>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Sheet1!$B$5:$I$5</c:f>
              <c:numCache>
                <c:formatCode>General</c:formatCode>
                <c:ptCount val="8"/>
              </c:numCache>
            </c:numRef>
          </c:val>
          <c:extLst>
            <c:ext xmlns:c16="http://schemas.microsoft.com/office/drawing/2014/chart" uri="{C3380CC4-5D6E-409C-BE32-E72D297353CC}">
              <c16:uniqueId val="{00000006-CFE9-419A-9341-7CC0D6C2DD40}"/>
            </c:ext>
          </c:extLst>
        </c:ser>
        <c:ser>
          <c:idx val="4"/>
          <c:order val="4"/>
          <c:spPr>
            <a:solidFill>
              <a:srgbClr val="FFFFFF">
                <a:lumMod val="50000"/>
              </a:srgbClr>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Sheet1!$B$6:$I$6</c:f>
              <c:numCache>
                <c:formatCode>General</c:formatCode>
                <c:ptCount val="8"/>
                <c:pt idx="0">
                  <c:v>17</c:v>
                </c:pt>
                <c:pt idx="2" formatCode="0">
                  <c:v>10</c:v>
                </c:pt>
                <c:pt idx="3" formatCode="0">
                  <c:v>13</c:v>
                </c:pt>
                <c:pt idx="4" formatCode="0">
                  <c:v>25</c:v>
                </c:pt>
                <c:pt idx="5" formatCode="0">
                  <c:v>13</c:v>
                </c:pt>
                <c:pt idx="6" formatCode="0">
                  <c:v>13</c:v>
                </c:pt>
                <c:pt idx="7">
                  <c:v>7</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Strongly agree</c:v>
                </c:pt>
              </c:strCache>
            </c:strRef>
          </c:tx>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Sheet1!$B$1:$AP$1</c:f>
              <c:numCache>
                <c:formatCode>General</c:formatCode>
                <c:ptCount val="20"/>
              </c:numCache>
            </c:numRef>
          </c:cat>
          <c:val>
            <c:numRef>
              <c:f>Sheet1!$B$2:$AP$2</c:f>
              <c:numCache>
                <c:formatCode>0</c:formatCode>
                <c:ptCount val="20"/>
                <c:pt idx="0">
                  <c:v>29</c:v>
                </c:pt>
                <c:pt idx="1">
                  <c:v>28</c:v>
                </c:pt>
                <c:pt idx="3">
                  <c:v>18</c:v>
                </c:pt>
                <c:pt idx="4">
                  <c:v>19</c:v>
                </c:pt>
                <c:pt idx="6">
                  <c:v>13</c:v>
                </c:pt>
                <c:pt idx="7" formatCode="General">
                  <c:v>13</c:v>
                </c:pt>
                <c:pt idx="9">
                  <c:v>19</c:v>
                </c:pt>
                <c:pt idx="10">
                  <c:v>19</c:v>
                </c:pt>
                <c:pt idx="12">
                  <c:v>11</c:v>
                </c:pt>
                <c:pt idx="13">
                  <c:v>9</c:v>
                </c:pt>
                <c:pt idx="15">
                  <c:v>8</c:v>
                </c:pt>
                <c:pt idx="16">
                  <c:v>8</c:v>
                </c:pt>
                <c:pt idx="18">
                  <c:v>11</c:v>
                </c:pt>
                <c:pt idx="19">
                  <c:v>10</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Agree</c:v>
                </c:pt>
              </c:strCache>
            </c:strRef>
          </c:tx>
          <c:spPr>
            <a:solidFill>
              <a:srgbClr val="57D599"/>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Sheet1!$B$1:$AP$1</c:f>
              <c:numCache>
                <c:formatCode>General</c:formatCode>
                <c:ptCount val="20"/>
              </c:numCache>
            </c:numRef>
          </c:cat>
          <c:val>
            <c:numRef>
              <c:f>Sheet1!$B$3:$AP$3</c:f>
              <c:numCache>
                <c:formatCode>0</c:formatCode>
                <c:ptCount val="20"/>
                <c:pt idx="0">
                  <c:v>48</c:v>
                </c:pt>
                <c:pt idx="1">
                  <c:v>47</c:v>
                </c:pt>
                <c:pt idx="3">
                  <c:v>43</c:v>
                </c:pt>
                <c:pt idx="4">
                  <c:v>39</c:v>
                </c:pt>
                <c:pt idx="6">
                  <c:v>47</c:v>
                </c:pt>
                <c:pt idx="7">
                  <c:v>45</c:v>
                </c:pt>
                <c:pt idx="9">
                  <c:v>31</c:v>
                </c:pt>
                <c:pt idx="10">
                  <c:v>31</c:v>
                </c:pt>
                <c:pt idx="12">
                  <c:v>37</c:v>
                </c:pt>
                <c:pt idx="13">
                  <c:v>35</c:v>
                </c:pt>
                <c:pt idx="15">
                  <c:v>28</c:v>
                </c:pt>
                <c:pt idx="16">
                  <c:v>25</c:v>
                </c:pt>
                <c:pt idx="18">
                  <c:v>19</c:v>
                </c:pt>
                <c:pt idx="19">
                  <c:v>16</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Neither agree nor disagree</c:v>
                </c:pt>
              </c:strCache>
            </c:strRef>
          </c:tx>
          <c:spPr>
            <a:solidFill>
              <a:srgbClr val="E2DA51">
                <a:lumMod val="60000"/>
                <a:lumOff val="40000"/>
              </a:srgbClr>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Sheet1!$B$1:$AP$1</c:f>
              <c:numCache>
                <c:formatCode>General</c:formatCode>
                <c:ptCount val="20"/>
              </c:numCache>
            </c:numRef>
          </c:cat>
          <c:val>
            <c:numRef>
              <c:f>Sheet1!$B$4:$AP$4</c:f>
              <c:numCache>
                <c:formatCode>0</c:formatCode>
                <c:ptCount val="20"/>
                <c:pt idx="0">
                  <c:v>17</c:v>
                </c:pt>
                <c:pt idx="1">
                  <c:v>18</c:v>
                </c:pt>
                <c:pt idx="3">
                  <c:v>26</c:v>
                </c:pt>
                <c:pt idx="4">
                  <c:v>30</c:v>
                </c:pt>
                <c:pt idx="6">
                  <c:v>29</c:v>
                </c:pt>
                <c:pt idx="7" formatCode="General">
                  <c:v>30</c:v>
                </c:pt>
                <c:pt idx="9">
                  <c:v>36</c:v>
                </c:pt>
                <c:pt idx="10">
                  <c:v>38</c:v>
                </c:pt>
                <c:pt idx="12">
                  <c:v>34</c:v>
                </c:pt>
                <c:pt idx="13">
                  <c:v>39</c:v>
                </c:pt>
                <c:pt idx="15">
                  <c:v>40</c:v>
                </c:pt>
                <c:pt idx="16">
                  <c:v>42</c:v>
                </c:pt>
                <c:pt idx="18">
                  <c:v>27</c:v>
                </c:pt>
                <c:pt idx="19">
                  <c:v>29</c:v>
                </c:pt>
              </c:numCache>
            </c:numRef>
          </c:val>
          <c:extLst>
            <c:ext xmlns:c16="http://schemas.microsoft.com/office/drawing/2014/chart" uri="{C3380CC4-5D6E-409C-BE32-E72D297353CC}">
              <c16:uniqueId val="{00000004-CFE9-419A-9341-7CC0D6C2DD40}"/>
            </c:ext>
          </c:extLst>
        </c:ser>
        <c:ser>
          <c:idx val="3"/>
          <c:order val="3"/>
          <c:tx>
            <c:strRef>
              <c:f>Sheet1!$A$5</c:f>
              <c:strCache>
                <c:ptCount val="1"/>
                <c:pt idx="0">
                  <c:v>Disagree</c:v>
                </c:pt>
              </c:strCache>
            </c:strRef>
          </c:tx>
          <c:spPr>
            <a:solidFill>
              <a:srgbClr val="E50158">
                <a:lumMod val="40000"/>
                <a:lumOff val="60000"/>
              </a:srgbClr>
            </a:solidFill>
            <a:ln>
              <a:solidFill>
                <a:schemeClr val="bg1"/>
              </a:solidFill>
            </a:ln>
          </c:spPr>
          <c:invertIfNegative val="0"/>
          <c:dLbls>
            <c:dLbl>
              <c:idx val="0"/>
              <c:layout>
                <c:manualLayout>
                  <c:x val="1.1569465461032165E-2"/>
                  <c:y val="3.39467386979020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Sheet1!$B$1:$AP$1</c:f>
              <c:numCache>
                <c:formatCode>General</c:formatCode>
                <c:ptCount val="20"/>
              </c:numCache>
            </c:numRef>
          </c:cat>
          <c:val>
            <c:numRef>
              <c:f>Sheet1!$B$5:$AP$5</c:f>
              <c:numCache>
                <c:formatCode>0</c:formatCode>
                <c:ptCount val="20"/>
                <c:pt idx="0">
                  <c:v>4</c:v>
                </c:pt>
                <c:pt idx="1">
                  <c:v>4</c:v>
                </c:pt>
                <c:pt idx="3">
                  <c:v>9</c:v>
                </c:pt>
                <c:pt idx="4">
                  <c:v>9</c:v>
                </c:pt>
                <c:pt idx="6">
                  <c:v>9</c:v>
                </c:pt>
                <c:pt idx="7" formatCode="General">
                  <c:v>8</c:v>
                </c:pt>
                <c:pt idx="9">
                  <c:v>12</c:v>
                </c:pt>
                <c:pt idx="10">
                  <c:v>11</c:v>
                </c:pt>
                <c:pt idx="12">
                  <c:v>13</c:v>
                </c:pt>
                <c:pt idx="13">
                  <c:v>12</c:v>
                </c:pt>
                <c:pt idx="15">
                  <c:v>17</c:v>
                </c:pt>
                <c:pt idx="16">
                  <c:v>18</c:v>
                </c:pt>
                <c:pt idx="18">
                  <c:v>32</c:v>
                </c:pt>
                <c:pt idx="19">
                  <c:v>33</c:v>
                </c:pt>
              </c:numCache>
            </c:numRef>
          </c:val>
          <c:extLst>
            <c:ext xmlns:c16="http://schemas.microsoft.com/office/drawing/2014/chart" uri="{C3380CC4-5D6E-409C-BE32-E72D297353CC}">
              <c16:uniqueId val="{00000006-CFE9-419A-9341-7CC0D6C2DD40}"/>
            </c:ext>
          </c:extLst>
        </c:ser>
        <c:ser>
          <c:idx val="4"/>
          <c:order val="4"/>
          <c:tx>
            <c:strRef>
              <c:f>Sheet1!$A$6</c:f>
              <c:strCache>
                <c:ptCount val="1"/>
                <c:pt idx="0">
                  <c:v>Strongly disagree</c:v>
                </c:pt>
              </c:strCache>
            </c:strRef>
          </c:tx>
          <c:spPr>
            <a:solidFill>
              <a:srgbClr val="E50158"/>
            </a:solidFill>
            <a:ln>
              <a:solidFill>
                <a:schemeClr val="bg1"/>
              </a:solidFill>
            </a:ln>
          </c:spPr>
          <c:invertIfNegative val="0"/>
          <c:dLbls>
            <c:dLbl>
              <c:idx val="0"/>
              <c:layout>
                <c:manualLayout>
                  <c:x val="-1.8133727009903397E-3"/>
                  <c:y val="-2.4341594281459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dLbl>
              <c:idx val="1"/>
              <c:layout>
                <c:manualLayout>
                  <c:x val="-1.2499231100449038E-3"/>
                  <c:y val="-3.894961774937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FA-45DC-B723-16D100B0C4DD}"/>
                </c:ext>
              </c:extLst>
            </c:dLbl>
            <c:dLbl>
              <c:idx val="3"/>
              <c:layout>
                <c:manualLayout>
                  <c:x val="2.2914992301543421E-17"/>
                  <c:y val="-1.4606106656014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FA-45DC-B723-16D100B0C4DD}"/>
                </c:ext>
              </c:extLst>
            </c:dLbl>
            <c:dLbl>
              <c:idx val="4"/>
              <c:layout>
                <c:manualLayout>
                  <c:x val="-4.5829984603086842E-17"/>
                  <c:y val="-2.4343511093357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FA-45DC-B723-16D100B0C4DD}"/>
                </c:ext>
              </c:extLst>
            </c:dLbl>
            <c:dLbl>
              <c:idx val="6"/>
              <c:layout>
                <c:manualLayout>
                  <c:x val="-4.5829984603086842E-17"/>
                  <c:y val="-1.4606106656014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FA-45DC-B723-16D100B0C4DD}"/>
                </c:ext>
              </c:extLst>
            </c:dLbl>
            <c:dLbl>
              <c:idx val="7"/>
              <c:layout>
                <c:manualLayout>
                  <c:x val="3.7497693301346653E-3"/>
                  <c:y val="-3.4080915530700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FA-45DC-B723-16D100B0C4DD}"/>
                </c:ext>
              </c:extLst>
            </c:dLbl>
            <c:numFmt formatCode="#&quot;%&quot;" sourceLinked="0"/>
            <c:spPr>
              <a:noFill/>
              <a:ln>
                <a:noFill/>
              </a:ln>
              <a:effectLst/>
            </c:spPr>
            <c:txPr>
              <a:bodyPr/>
              <a:lstStyle/>
              <a:p>
                <a:pPr algn="ct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Sheet1!$B$1:$AP$1</c:f>
              <c:numCache>
                <c:formatCode>General</c:formatCode>
                <c:ptCount val="20"/>
              </c:numCache>
            </c:numRef>
          </c:cat>
          <c:val>
            <c:numRef>
              <c:f>Sheet1!$B$6:$AP$6</c:f>
              <c:numCache>
                <c:formatCode>0</c:formatCode>
                <c:ptCount val="20"/>
                <c:pt idx="0">
                  <c:v>2</c:v>
                </c:pt>
                <c:pt idx="1">
                  <c:v>2</c:v>
                </c:pt>
                <c:pt idx="3">
                  <c:v>3</c:v>
                </c:pt>
                <c:pt idx="4">
                  <c:v>3</c:v>
                </c:pt>
                <c:pt idx="6">
                  <c:v>3</c:v>
                </c:pt>
                <c:pt idx="7" formatCode="General">
                  <c:v>3</c:v>
                </c:pt>
                <c:pt idx="9">
                  <c:v>2</c:v>
                </c:pt>
                <c:pt idx="10">
                  <c:v>2</c:v>
                </c:pt>
                <c:pt idx="12">
                  <c:v>4</c:v>
                </c:pt>
                <c:pt idx="13">
                  <c:v>5</c:v>
                </c:pt>
                <c:pt idx="15">
                  <c:v>7</c:v>
                </c:pt>
                <c:pt idx="16">
                  <c:v>7</c:v>
                </c:pt>
                <c:pt idx="18">
                  <c:v>11</c:v>
                </c:pt>
                <c:pt idx="19">
                  <c:v>11</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200" b="1">
          <a:solidFill>
            <a:schemeClr val="bg1"/>
          </a:solidFill>
          <a:latin typeface="Barlow" panose="00000500000000000000" pitchFamily="2"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13865616335252E-2"/>
          <c:y val="0.12348055342762343"/>
          <c:w val="0.95383168714966804"/>
          <c:h val="0.59262065744213477"/>
        </c:manualLayout>
      </c:layout>
      <c:barChart>
        <c:barDir val="col"/>
        <c:grouping val="clustered"/>
        <c:varyColors val="0"/>
        <c:ser>
          <c:idx val="0"/>
          <c:order val="0"/>
          <c:tx>
            <c:strRef>
              <c:f>Sheet1!$B$1</c:f>
              <c:strCache>
                <c:ptCount val="1"/>
                <c:pt idx="0">
                  <c:v>Dec-21</c:v>
                </c:pt>
              </c:strCache>
            </c:strRef>
          </c:tx>
          <c:spPr>
            <a:solidFill>
              <a:schemeClr val="accent1"/>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Overseas aid improves people's lives by providing access to education, healthcare, clean water, and sanitation</c:v>
                </c:pt>
                <c:pt idx="1">
                  <c:v>Overseas aid increases economic growth in poor countries</c:v>
                </c:pt>
                <c:pt idx="2">
                  <c:v>Overseas aid to developing countries helps reduce social and economic inequalities</c:v>
                </c:pt>
                <c:pt idx="3">
                  <c:v>Most overseas aid does not get to the intended recipients</c:v>
                </c:pt>
                <c:pt idx="4">
                  <c:v>Overseas aid to developing countries strengthens Ireland’s political influence in the world</c:v>
                </c:pt>
                <c:pt idx="5">
                  <c:v>Providing overseas aid really helps to promote Ireland’s national security</c:v>
                </c:pt>
                <c:pt idx="6">
                  <c:v>Ireland cannot afford to give overseas aid.</c:v>
                </c:pt>
              </c:strCache>
            </c:strRef>
          </c:cat>
          <c:val>
            <c:numRef>
              <c:f>Sheet1!$B$2:$B$8</c:f>
              <c:numCache>
                <c:formatCode>General</c:formatCode>
                <c:ptCount val="7"/>
                <c:pt idx="0">
                  <c:v>77</c:v>
                </c:pt>
                <c:pt idx="1">
                  <c:v>63</c:v>
                </c:pt>
                <c:pt idx="2">
                  <c:v>63</c:v>
                </c:pt>
                <c:pt idx="3">
                  <c:v>53</c:v>
                </c:pt>
                <c:pt idx="4">
                  <c:v>45</c:v>
                </c:pt>
                <c:pt idx="5">
                  <c:v>37</c:v>
                </c:pt>
                <c:pt idx="6">
                  <c:v>29</c:v>
                </c:pt>
              </c:numCache>
            </c:numRef>
          </c:val>
          <c:extLst>
            <c:ext xmlns:c16="http://schemas.microsoft.com/office/drawing/2014/chart" uri="{C3380CC4-5D6E-409C-BE32-E72D297353CC}">
              <c16:uniqueId val="{00000000-D6F3-4008-BCC9-569F2412F6F8}"/>
            </c:ext>
          </c:extLst>
        </c:ser>
        <c:ser>
          <c:idx val="1"/>
          <c:order val="1"/>
          <c:tx>
            <c:strRef>
              <c:f>Sheet1!$C$1</c:f>
              <c:strCache>
                <c:ptCount val="1"/>
                <c:pt idx="0">
                  <c:v>Nov-22</c:v>
                </c:pt>
              </c:strCache>
            </c:strRef>
          </c:tx>
          <c:spPr>
            <a:solidFill>
              <a:schemeClr val="bg2">
                <a:lumMod val="75000"/>
                <a:lumOff val="25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Overseas aid improves people's lives by providing access to education, healthcare, clean water, and sanitation</c:v>
                </c:pt>
                <c:pt idx="1">
                  <c:v>Overseas aid increases economic growth in poor countries</c:v>
                </c:pt>
                <c:pt idx="2">
                  <c:v>Overseas aid to developing countries helps reduce social and economic inequalities</c:v>
                </c:pt>
                <c:pt idx="3">
                  <c:v>Most overseas aid does not get to the intended recipients</c:v>
                </c:pt>
                <c:pt idx="4">
                  <c:v>Overseas aid to developing countries strengthens Ireland’s political influence in the world</c:v>
                </c:pt>
                <c:pt idx="5">
                  <c:v>Providing overseas aid really helps to promote Ireland’s national security</c:v>
                </c:pt>
                <c:pt idx="6">
                  <c:v>Ireland cannot afford to give overseas aid.</c:v>
                </c:pt>
              </c:strCache>
            </c:strRef>
          </c:cat>
          <c:val>
            <c:numRef>
              <c:f>Sheet1!$C$2:$C$8</c:f>
              <c:numCache>
                <c:formatCode>General</c:formatCode>
                <c:ptCount val="7"/>
                <c:pt idx="0">
                  <c:v>76</c:v>
                </c:pt>
                <c:pt idx="1">
                  <c:v>59</c:v>
                </c:pt>
                <c:pt idx="2">
                  <c:v>60</c:v>
                </c:pt>
                <c:pt idx="3">
                  <c:v>52</c:v>
                </c:pt>
                <c:pt idx="4">
                  <c:v>45</c:v>
                </c:pt>
                <c:pt idx="5">
                  <c:v>35</c:v>
                </c:pt>
                <c:pt idx="6">
                  <c:v>29</c:v>
                </c:pt>
              </c:numCache>
            </c:numRef>
          </c:val>
          <c:extLst>
            <c:ext xmlns:c16="http://schemas.microsoft.com/office/drawing/2014/chart" uri="{C3380CC4-5D6E-409C-BE32-E72D297353CC}">
              <c16:uniqueId val="{00000001-D6F3-4008-BCC9-569F2412F6F8}"/>
            </c:ext>
          </c:extLst>
        </c:ser>
        <c:ser>
          <c:idx val="2"/>
          <c:order val="2"/>
          <c:tx>
            <c:strRef>
              <c:f>Sheet1!$D$1</c:f>
              <c:strCache>
                <c:ptCount val="1"/>
                <c:pt idx="0">
                  <c:v>Nov-23</c:v>
                </c:pt>
              </c:strCache>
            </c:strRef>
          </c:tx>
          <c:spPr>
            <a:solidFill>
              <a:schemeClr val="bg2">
                <a:lumMod val="90000"/>
                <a:lumOff val="1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Overseas aid improves people's lives by providing access to education, healthcare, clean water, and sanitation</c:v>
                </c:pt>
                <c:pt idx="1">
                  <c:v>Overseas aid increases economic growth in poor countries</c:v>
                </c:pt>
                <c:pt idx="2">
                  <c:v>Overseas aid to developing countries helps reduce social and economic inequalities</c:v>
                </c:pt>
                <c:pt idx="3">
                  <c:v>Most overseas aid does not get to the intended recipients</c:v>
                </c:pt>
                <c:pt idx="4">
                  <c:v>Overseas aid to developing countries strengthens Ireland’s political influence in the world</c:v>
                </c:pt>
                <c:pt idx="5">
                  <c:v>Providing overseas aid really helps to promote Ireland’s national security</c:v>
                </c:pt>
                <c:pt idx="6">
                  <c:v>Ireland cannot afford to give overseas aid.</c:v>
                </c:pt>
              </c:strCache>
            </c:strRef>
          </c:cat>
          <c:val>
            <c:numRef>
              <c:f>Sheet1!$D$2:$D$8</c:f>
              <c:numCache>
                <c:formatCode>General</c:formatCode>
                <c:ptCount val="7"/>
                <c:pt idx="0">
                  <c:v>77</c:v>
                </c:pt>
                <c:pt idx="1">
                  <c:v>61</c:v>
                </c:pt>
                <c:pt idx="2">
                  <c:v>60</c:v>
                </c:pt>
                <c:pt idx="3">
                  <c:v>50</c:v>
                </c:pt>
                <c:pt idx="4">
                  <c:v>48</c:v>
                </c:pt>
                <c:pt idx="5">
                  <c:v>36</c:v>
                </c:pt>
                <c:pt idx="6">
                  <c:v>30</c:v>
                </c:pt>
              </c:numCache>
            </c:numRef>
          </c:val>
          <c:extLst>
            <c:ext xmlns:c16="http://schemas.microsoft.com/office/drawing/2014/chart" uri="{C3380CC4-5D6E-409C-BE32-E72D297353CC}">
              <c16:uniqueId val="{00000002-D6F3-4008-BCC9-569F2412F6F8}"/>
            </c:ext>
          </c:extLst>
        </c:ser>
        <c:ser>
          <c:idx val="3"/>
          <c:order val="3"/>
          <c:tx>
            <c:strRef>
              <c:f>Sheet1!$E$1</c:f>
              <c:strCache>
                <c:ptCount val="1"/>
                <c:pt idx="0">
                  <c:v>Aug-24</c:v>
                </c:pt>
              </c:strCache>
            </c:strRef>
          </c:tx>
          <c:spPr>
            <a:solidFill>
              <a:schemeClr val="bg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Overseas aid improves people's lives by providing access to education, healthcare, clean water, and sanitation</c:v>
                </c:pt>
                <c:pt idx="1">
                  <c:v>Overseas aid increases economic growth in poor countries</c:v>
                </c:pt>
                <c:pt idx="2">
                  <c:v>Overseas aid to developing countries helps reduce social and economic inequalities</c:v>
                </c:pt>
                <c:pt idx="3">
                  <c:v>Most overseas aid does not get to the intended recipients</c:v>
                </c:pt>
                <c:pt idx="4">
                  <c:v>Overseas aid to developing countries strengthens Ireland’s political influence in the world</c:v>
                </c:pt>
                <c:pt idx="5">
                  <c:v>Providing overseas aid really helps to promote Ireland’s national security</c:v>
                </c:pt>
                <c:pt idx="6">
                  <c:v>Ireland cannot afford to give overseas aid.</c:v>
                </c:pt>
              </c:strCache>
            </c:strRef>
          </c:cat>
          <c:val>
            <c:numRef>
              <c:f>Sheet1!$E$2:$E$8</c:f>
              <c:numCache>
                <c:formatCode>General</c:formatCode>
                <c:ptCount val="7"/>
                <c:pt idx="0">
                  <c:v>76</c:v>
                </c:pt>
                <c:pt idx="1">
                  <c:v>58</c:v>
                </c:pt>
                <c:pt idx="2">
                  <c:v>59</c:v>
                </c:pt>
                <c:pt idx="3">
                  <c:v>50</c:v>
                </c:pt>
                <c:pt idx="4">
                  <c:v>44</c:v>
                </c:pt>
                <c:pt idx="5">
                  <c:v>33</c:v>
                </c:pt>
                <c:pt idx="6">
                  <c:v>27</c:v>
                </c:pt>
              </c:numCache>
            </c:numRef>
          </c:val>
          <c:extLst>
            <c:ext xmlns:c16="http://schemas.microsoft.com/office/drawing/2014/chart" uri="{C3380CC4-5D6E-409C-BE32-E72D297353CC}">
              <c16:uniqueId val="{00000003-D6F3-4008-BCC9-569F2412F6F8}"/>
            </c:ext>
          </c:extLst>
        </c:ser>
        <c:dLbls>
          <c:showLegendKey val="0"/>
          <c:showVal val="0"/>
          <c:showCatName val="0"/>
          <c:showSerName val="0"/>
          <c:showPercent val="0"/>
          <c:showBubbleSize val="0"/>
        </c:dLbls>
        <c:gapWidth val="219"/>
        <c:overlap val="-27"/>
        <c:axId val="1167312112"/>
        <c:axId val="1167288112"/>
      </c:barChart>
      <c:catAx>
        <c:axId val="116731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67288112"/>
        <c:crosses val="autoZero"/>
        <c:auto val="1"/>
        <c:lblAlgn val="ctr"/>
        <c:lblOffset val="100"/>
        <c:noMultiLvlLbl val="0"/>
      </c:catAx>
      <c:valAx>
        <c:axId val="1167288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67312112"/>
        <c:crosses val="autoZero"/>
        <c:crossBetween val="between"/>
      </c:valAx>
      <c:spPr>
        <a:noFill/>
        <a:ln>
          <a:noFill/>
        </a:ln>
        <a:effectLst/>
      </c:spPr>
    </c:plotArea>
    <c:legend>
      <c:legendPos val="b"/>
      <c:layout>
        <c:manualLayout>
          <c:xMode val="edge"/>
          <c:yMode val="edge"/>
          <c:x val="0.35907179454934518"/>
          <c:y val="0.12991479269717071"/>
          <c:w val="0.27287135836749377"/>
          <c:h val="4.508525805331827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Sheet1!$B$2:$F$2</c:f>
              <c:numCache>
                <c:formatCode>0</c:formatCode>
                <c:ptCount val="5"/>
                <c:pt idx="0" formatCode="General">
                  <c:v>5</c:v>
                </c:pt>
                <c:pt idx="1">
                  <c:v>5</c:v>
                </c:pt>
                <c:pt idx="2">
                  <c:v>2</c:v>
                </c:pt>
                <c:pt idx="3" formatCode="General">
                  <c:v>2</c:v>
                </c:pt>
                <c:pt idx="4">
                  <c:v>3</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Sheet1!$B$3:$F$3</c:f>
              <c:numCache>
                <c:formatCode>0</c:formatCode>
                <c:ptCount val="5"/>
                <c:pt idx="0" formatCode="General">
                  <c:v>23</c:v>
                </c:pt>
                <c:pt idx="1">
                  <c:v>33</c:v>
                </c:pt>
                <c:pt idx="2">
                  <c:v>13</c:v>
                </c:pt>
                <c:pt idx="3" formatCode="General">
                  <c:v>21</c:v>
                </c:pt>
                <c:pt idx="4">
                  <c:v>22</c:v>
                </c:pt>
              </c:numCache>
            </c:numRef>
          </c:val>
          <c:extLst>
            <c:ext xmlns:c16="http://schemas.microsoft.com/office/drawing/2014/chart" uri="{C3380CC4-5D6E-409C-BE32-E72D297353CC}">
              <c16:uniqueId val="{00000002-B9C9-462B-A208-8DD025470A3E}"/>
            </c:ext>
          </c:extLst>
        </c:ser>
        <c:ser>
          <c:idx val="2"/>
          <c:order val="2"/>
          <c:spPr>
            <a:solidFill>
              <a:sysClr val="window" lastClr="FFFFFF">
                <a:lumMod val="75000"/>
              </a:sys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formatCode="General">
                  <c:v>15</c:v>
                </c:pt>
                <c:pt idx="1">
                  <c:v>23</c:v>
                </c:pt>
                <c:pt idx="2">
                  <c:v>17</c:v>
                </c:pt>
                <c:pt idx="3" formatCode="General">
                  <c:v>29</c:v>
                </c:pt>
                <c:pt idx="4">
                  <c:v>33</c:v>
                </c:pt>
              </c:numCache>
            </c:numRef>
          </c:val>
          <c:extLst>
            <c:ext xmlns:c16="http://schemas.microsoft.com/office/drawing/2014/chart" uri="{C3380CC4-5D6E-409C-BE32-E72D297353CC}">
              <c16:uniqueId val="{00000004-B9C9-462B-A208-8DD025470A3E}"/>
            </c:ext>
          </c:extLst>
        </c:ser>
        <c:ser>
          <c:idx val="3"/>
          <c:order val="3"/>
          <c:spPr>
            <a:solidFill>
              <a:srgbClr val="E50158">
                <a:lumMod val="40000"/>
                <a:lumOff val="60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Sheet1!$B$5:$F$5</c:f>
              <c:numCache>
                <c:formatCode>0</c:formatCode>
                <c:ptCount val="5"/>
                <c:pt idx="0" formatCode="General">
                  <c:v>30</c:v>
                </c:pt>
                <c:pt idx="1">
                  <c:v>24</c:v>
                </c:pt>
                <c:pt idx="2">
                  <c:v>37</c:v>
                </c:pt>
                <c:pt idx="3" formatCode="General">
                  <c:v>30</c:v>
                </c:pt>
                <c:pt idx="4">
                  <c:v>26</c:v>
                </c:pt>
              </c:numCache>
            </c:numRef>
          </c:val>
          <c:extLst>
            <c:ext xmlns:c16="http://schemas.microsoft.com/office/drawing/2014/chart" uri="{C3380CC4-5D6E-409C-BE32-E72D297353CC}">
              <c16:uniqueId val="{00000005-B9C9-462B-A208-8DD025470A3E}"/>
            </c:ext>
          </c:extLst>
        </c:ser>
        <c:ser>
          <c:idx val="4"/>
          <c:order val="4"/>
          <c:spPr>
            <a:solidFill>
              <a:srgbClr val="E50158"/>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Sheet1!$B$6:$F$6</c:f>
              <c:numCache>
                <c:formatCode>0</c:formatCode>
                <c:ptCount val="5"/>
                <c:pt idx="0" formatCode="General">
                  <c:v>24</c:v>
                </c:pt>
                <c:pt idx="1">
                  <c:v>11</c:v>
                </c:pt>
                <c:pt idx="2">
                  <c:v>28</c:v>
                </c:pt>
                <c:pt idx="3" formatCode="General">
                  <c:v>14</c:v>
                </c:pt>
                <c:pt idx="4">
                  <c:v>12</c:v>
                </c:pt>
              </c:numCache>
            </c:numRef>
          </c:val>
          <c:extLst>
            <c:ext xmlns:c16="http://schemas.microsoft.com/office/drawing/2014/chart" uri="{C3380CC4-5D6E-409C-BE32-E72D297353CC}">
              <c16:uniqueId val="{00000006-B9C9-462B-A208-8DD025470A3E}"/>
            </c:ext>
          </c:extLst>
        </c:ser>
        <c:ser>
          <c:idx val="5"/>
          <c:order val="5"/>
          <c:spPr>
            <a:solidFill>
              <a:srgbClr val="000000">
                <a:lumMod val="50000"/>
                <a:lumOff val="50000"/>
              </a:srgbClr>
            </a:solidFill>
            <a:ln>
              <a:solidFill>
                <a:schemeClr val="bg1"/>
              </a:solidFill>
            </a:ln>
          </c:spPr>
          <c:invertIfNegative val="0"/>
          <c:dLbls>
            <c:numFmt formatCode="#&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Sheet1!$B$7:$F$7</c:f>
              <c:numCache>
                <c:formatCode>0</c:formatCode>
                <c:ptCount val="5"/>
                <c:pt idx="0" formatCode="General">
                  <c:v>2</c:v>
                </c:pt>
                <c:pt idx="1">
                  <c:v>3</c:v>
                </c:pt>
                <c:pt idx="2">
                  <c:v>3</c:v>
                </c:pt>
                <c:pt idx="3" formatCode="General">
                  <c:v>3</c:v>
                </c:pt>
                <c:pt idx="4">
                  <c:v>4</c:v>
                </c:pt>
              </c:numCache>
            </c:numRef>
          </c:val>
          <c:extLst>
            <c:ext xmlns:c16="http://schemas.microsoft.com/office/drawing/2014/chart" uri="{C3380CC4-5D6E-409C-BE32-E72D297353CC}">
              <c16:uniqueId val="{00000005-7CDF-4FDD-B97D-DCE941F9B304}"/>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Sheet1!$B$2:$F$2</c:f>
              <c:numCache>
                <c:formatCode>0</c:formatCode>
                <c:ptCount val="5"/>
                <c:pt idx="0">
                  <c:v>4</c:v>
                </c:pt>
                <c:pt idx="1">
                  <c:v>4</c:v>
                </c:pt>
                <c:pt idx="2">
                  <c:v>3</c:v>
                </c:pt>
                <c:pt idx="3" formatCode="General">
                  <c:v>4</c:v>
                </c:pt>
                <c:pt idx="4">
                  <c:v>3</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Sheet1!$B$3:$F$3</c:f>
              <c:numCache>
                <c:formatCode>0</c:formatCode>
                <c:ptCount val="5"/>
                <c:pt idx="0">
                  <c:v>23</c:v>
                </c:pt>
                <c:pt idx="1">
                  <c:v>21</c:v>
                </c:pt>
                <c:pt idx="2">
                  <c:v>21</c:v>
                </c:pt>
                <c:pt idx="3" formatCode="General">
                  <c:v>20</c:v>
                </c:pt>
                <c:pt idx="4">
                  <c:v>21</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c:v>73</c:v>
                </c:pt>
                <c:pt idx="1">
                  <c:v>75</c:v>
                </c:pt>
                <c:pt idx="2">
                  <c:v>76</c:v>
                </c:pt>
                <c:pt idx="3" formatCode="General">
                  <c:v>76</c:v>
                </c:pt>
                <c:pt idx="4">
                  <c:v>76</c:v>
                </c:pt>
              </c:numCache>
            </c:numRef>
          </c:val>
          <c:extLst>
            <c:ext xmlns:c16="http://schemas.microsoft.com/office/drawing/2014/chart" uri="{C3380CC4-5D6E-409C-BE32-E72D297353CC}">
              <c16:uniqueId val="{00000004-CFE9-419A-9341-7CC0D6C2DD40}"/>
            </c:ext>
          </c:extLst>
        </c:ser>
        <c:ser>
          <c:idx val="3"/>
          <c:order val="3"/>
          <c:spPr>
            <a:solidFill>
              <a:srgbClr val="E50158"/>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Sheet1!$B$5:$F$5</c:f>
              <c:numCache>
                <c:formatCode>General</c:formatCode>
                <c:ptCount val="5"/>
              </c:numCache>
            </c:numRef>
          </c:val>
          <c:extLst>
            <c:ext xmlns:c16="http://schemas.microsoft.com/office/drawing/2014/chart" uri="{C3380CC4-5D6E-409C-BE32-E72D297353CC}">
              <c16:uniqueId val="{00000006-CFE9-419A-9341-7CC0D6C2DD40}"/>
            </c:ext>
          </c:extLst>
        </c:ser>
        <c:dLbls>
          <c:showLegendKey val="0"/>
          <c:showVal val="0"/>
          <c:showCatName val="0"/>
          <c:showSerName val="0"/>
          <c:showPercent val="0"/>
          <c:showBubbleSize val="0"/>
        </c:dLbls>
        <c:gapWidth val="20"/>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200" b="1">
          <a:solidFill>
            <a:schemeClr val="bg1"/>
          </a:solidFill>
          <a:latin typeface="Barlow" panose="00000500000000000000" pitchFamily="2"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Sheet1!$B$2:$F$2</c:f>
              <c:numCache>
                <c:formatCode>0</c:formatCode>
                <c:ptCount val="5"/>
                <c:pt idx="0">
                  <c:v>7</c:v>
                </c:pt>
                <c:pt idx="1">
                  <c:v>7</c:v>
                </c:pt>
                <c:pt idx="2">
                  <c:v>8</c:v>
                </c:pt>
                <c:pt idx="3">
                  <c:v>7</c:v>
                </c:pt>
                <c:pt idx="4">
                  <c:v>7</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Sheet1!$B$3:$F$3</c:f>
              <c:numCache>
                <c:formatCode>0</c:formatCode>
                <c:ptCount val="5"/>
                <c:pt idx="0">
                  <c:v>29</c:v>
                </c:pt>
                <c:pt idx="1">
                  <c:v>25</c:v>
                </c:pt>
                <c:pt idx="2">
                  <c:v>26</c:v>
                </c:pt>
                <c:pt idx="3">
                  <c:v>25</c:v>
                </c:pt>
                <c:pt idx="4">
                  <c:v>25</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c:v>64</c:v>
                </c:pt>
                <c:pt idx="1">
                  <c:v>68</c:v>
                </c:pt>
                <c:pt idx="2">
                  <c:v>67</c:v>
                </c:pt>
                <c:pt idx="3">
                  <c:v>68</c:v>
                </c:pt>
                <c:pt idx="4">
                  <c:v>67</c:v>
                </c:pt>
              </c:numCache>
            </c:numRef>
          </c:val>
          <c:extLst>
            <c:ext xmlns:c16="http://schemas.microsoft.com/office/drawing/2014/chart" uri="{C3380CC4-5D6E-409C-BE32-E72D297353CC}">
              <c16:uniqueId val="{00000004-CFE9-419A-9341-7CC0D6C2DD40}"/>
            </c:ext>
          </c:extLst>
        </c:ser>
        <c:dLbls>
          <c:showLegendKey val="0"/>
          <c:showVal val="0"/>
          <c:showCatName val="0"/>
          <c:showSerName val="0"/>
          <c:showPercent val="0"/>
          <c:showBubbleSize val="0"/>
        </c:dLbls>
        <c:gapWidth val="20"/>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200" b="1">
          <a:solidFill>
            <a:schemeClr val="bg1"/>
          </a:solidFill>
          <a:latin typeface="Barlow" panose="00000500000000000000" pitchFamily="2" charset="0"/>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Sheet1!$B$2:$F$2</c:f>
              <c:numCache>
                <c:formatCode>0</c:formatCode>
                <c:ptCount val="5"/>
                <c:pt idx="0">
                  <c:v>22</c:v>
                </c:pt>
                <c:pt idx="1">
                  <c:v>18</c:v>
                </c:pt>
                <c:pt idx="2">
                  <c:v>17</c:v>
                </c:pt>
                <c:pt idx="3">
                  <c:v>15</c:v>
                </c:pt>
                <c:pt idx="4">
                  <c:v>16</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Sheet1!$B$3:$F$3</c:f>
              <c:numCache>
                <c:formatCode>0</c:formatCode>
                <c:ptCount val="5"/>
                <c:pt idx="0">
                  <c:v>42</c:v>
                </c:pt>
                <c:pt idx="1">
                  <c:v>41</c:v>
                </c:pt>
                <c:pt idx="2">
                  <c:v>40</c:v>
                </c:pt>
                <c:pt idx="3">
                  <c:v>40</c:v>
                </c:pt>
                <c:pt idx="4">
                  <c:v>39</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c:v>36</c:v>
                </c:pt>
                <c:pt idx="1">
                  <c:v>41</c:v>
                </c:pt>
                <c:pt idx="2">
                  <c:v>44</c:v>
                </c:pt>
                <c:pt idx="3">
                  <c:v>45</c:v>
                </c:pt>
                <c:pt idx="4">
                  <c:v>45</c:v>
                </c:pt>
              </c:numCache>
            </c:numRef>
          </c:val>
          <c:extLst>
            <c:ext xmlns:c16="http://schemas.microsoft.com/office/drawing/2014/chart" uri="{C3380CC4-5D6E-409C-BE32-E72D297353CC}">
              <c16:uniqueId val="{00000004-CFE9-419A-9341-7CC0D6C2DD40}"/>
            </c:ext>
          </c:extLst>
        </c:ser>
        <c:dLbls>
          <c:showLegendKey val="0"/>
          <c:showVal val="0"/>
          <c:showCatName val="0"/>
          <c:showSerName val="0"/>
          <c:showPercent val="0"/>
          <c:showBubbleSize val="0"/>
        </c:dLbls>
        <c:gapWidth val="20"/>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200" b="1">
          <a:solidFill>
            <a:schemeClr val="bg1"/>
          </a:solidFill>
          <a:latin typeface="Barlow" panose="00000500000000000000" pitchFamily="2" charset="0"/>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Sheet1!$B$2:$F$2</c:f>
              <c:numCache>
                <c:formatCode>0</c:formatCode>
                <c:ptCount val="5"/>
                <c:pt idx="0">
                  <c:v>9</c:v>
                </c:pt>
                <c:pt idx="1">
                  <c:v>7</c:v>
                </c:pt>
                <c:pt idx="2">
                  <c:v>7</c:v>
                </c:pt>
                <c:pt idx="3">
                  <c:v>6</c:v>
                </c:pt>
                <c:pt idx="4">
                  <c:v>5</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Sheet1!$B$3:$F$3</c:f>
              <c:numCache>
                <c:formatCode>0</c:formatCode>
                <c:ptCount val="5"/>
                <c:pt idx="0">
                  <c:v>31</c:v>
                </c:pt>
                <c:pt idx="1">
                  <c:v>28</c:v>
                </c:pt>
                <c:pt idx="2">
                  <c:v>30</c:v>
                </c:pt>
                <c:pt idx="3">
                  <c:v>26</c:v>
                </c:pt>
                <c:pt idx="4">
                  <c:v>25</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c:v>60</c:v>
                </c:pt>
                <c:pt idx="1">
                  <c:v>65</c:v>
                </c:pt>
                <c:pt idx="2">
                  <c:v>63</c:v>
                </c:pt>
                <c:pt idx="3">
                  <c:v>68</c:v>
                </c:pt>
                <c:pt idx="4">
                  <c:v>71</c:v>
                </c:pt>
              </c:numCache>
            </c:numRef>
          </c:val>
          <c:extLst>
            <c:ext xmlns:c16="http://schemas.microsoft.com/office/drawing/2014/chart" uri="{C3380CC4-5D6E-409C-BE32-E72D297353CC}">
              <c16:uniqueId val="{00000004-CFE9-419A-9341-7CC0D6C2DD40}"/>
            </c:ext>
          </c:extLst>
        </c:ser>
        <c:dLbls>
          <c:showLegendKey val="0"/>
          <c:showVal val="0"/>
          <c:showCatName val="0"/>
          <c:showSerName val="0"/>
          <c:showPercent val="0"/>
          <c:showBubbleSize val="0"/>
        </c:dLbls>
        <c:gapWidth val="20"/>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200" b="1">
          <a:solidFill>
            <a:schemeClr val="bg1"/>
          </a:solidFill>
          <a:latin typeface="Barlow" panose="00000500000000000000" pitchFamily="2" charset="0"/>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640724507312809"/>
          <c:y val="3.3727307340229912E-2"/>
          <c:w val="0.41151350561632788"/>
          <c:h val="0.9633333333333336"/>
        </c:manualLayout>
      </c:layout>
      <c:barChart>
        <c:barDir val="bar"/>
        <c:grouping val="clustered"/>
        <c:varyColors val="0"/>
        <c:ser>
          <c:idx val="0"/>
          <c:order val="0"/>
          <c:tx>
            <c:strRef>
              <c:f>Sheet1!$B$1</c:f>
              <c:strCache>
                <c:ptCount val="1"/>
                <c:pt idx="0">
                  <c:v>Feb-21</c:v>
                </c:pt>
              </c:strCache>
            </c:strRef>
          </c:tx>
          <c:spPr>
            <a:solidFill>
              <a:srgbClr val="1DAFAD">
                <a:lumMod val="40000"/>
                <a:lumOff val="60000"/>
              </a:srgbClr>
            </a:solidFill>
            <a:ln w="12700">
              <a:solidFill>
                <a:srgbClr val="FFFFFF"/>
              </a:solidFill>
            </a:ln>
          </c:spPr>
          <c:invertIfNegative val="0"/>
          <c:dLbls>
            <c:numFmt formatCode="#,##0.00" sourceLinked="0"/>
            <c:spPr>
              <a:noFill/>
              <a:ln w="25399">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Sheet1!$B$2:$B$6</c:f>
              <c:numCache>
                <c:formatCode>General</c:formatCode>
                <c:ptCount val="5"/>
                <c:pt idx="0">
                  <c:v>6.71</c:v>
                </c:pt>
                <c:pt idx="1">
                  <c:v>6.5</c:v>
                </c:pt>
                <c:pt idx="2">
                  <c:v>6.16</c:v>
                </c:pt>
                <c:pt idx="3">
                  <c:v>5.52</c:v>
                </c:pt>
                <c:pt idx="4">
                  <c:v>4.51</c:v>
                </c:pt>
              </c:numCache>
            </c:numRef>
          </c:val>
          <c:extLst>
            <c:ext xmlns:c16="http://schemas.microsoft.com/office/drawing/2014/chart" uri="{C3380CC4-5D6E-409C-BE32-E72D297353CC}">
              <c16:uniqueId val="{00000000-4AD2-4200-83A7-3075FF491207}"/>
            </c:ext>
          </c:extLst>
        </c:ser>
        <c:ser>
          <c:idx val="1"/>
          <c:order val="1"/>
          <c:tx>
            <c:strRef>
              <c:f>Sheet1!$C$1</c:f>
              <c:strCache>
                <c:ptCount val="1"/>
                <c:pt idx="0">
                  <c:v>Dec-21</c:v>
                </c:pt>
              </c:strCache>
            </c:strRef>
          </c:tx>
          <c:spPr>
            <a:solidFill>
              <a:srgbClr val="1DAFAD">
                <a:lumMod val="60000"/>
                <a:lumOff val="40000"/>
              </a:srgbClr>
            </a:solidFill>
            <a:ln>
              <a:solidFill>
                <a:srgbClr val="FFFFFF"/>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Sheet1!$C$2:$C$6</c:f>
              <c:numCache>
                <c:formatCode>0.00</c:formatCode>
                <c:ptCount val="5"/>
                <c:pt idx="0">
                  <c:v>6.58</c:v>
                </c:pt>
                <c:pt idx="1">
                  <c:v>6.53</c:v>
                </c:pt>
                <c:pt idx="2">
                  <c:v>6.01</c:v>
                </c:pt>
                <c:pt idx="3">
                  <c:v>5.45</c:v>
                </c:pt>
                <c:pt idx="4">
                  <c:v>4.46</c:v>
                </c:pt>
              </c:numCache>
            </c:numRef>
          </c:val>
          <c:extLst>
            <c:ext xmlns:c16="http://schemas.microsoft.com/office/drawing/2014/chart" uri="{C3380CC4-5D6E-409C-BE32-E72D297353CC}">
              <c16:uniqueId val="{00000001-B55C-44E7-9DFA-2AFB5CC84BF0}"/>
            </c:ext>
          </c:extLst>
        </c:ser>
        <c:ser>
          <c:idx val="2"/>
          <c:order val="2"/>
          <c:tx>
            <c:strRef>
              <c:f>Sheet1!$D$1</c:f>
              <c:strCache>
                <c:ptCount val="1"/>
                <c:pt idx="0">
                  <c:v>Nov-22</c:v>
                </c:pt>
              </c:strCache>
            </c:strRef>
          </c:tx>
          <c:spPr>
            <a:solidFill>
              <a:srgbClr val="1DAFAD"/>
            </a:solidFill>
            <a:ln>
              <a:solidFill>
                <a:srgbClr val="FFFFFF"/>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Sheet1!$D$2:$D$6</c:f>
              <c:numCache>
                <c:formatCode>General</c:formatCode>
                <c:ptCount val="5"/>
                <c:pt idx="0">
                  <c:v>6.39</c:v>
                </c:pt>
                <c:pt idx="1">
                  <c:v>6.34</c:v>
                </c:pt>
                <c:pt idx="2">
                  <c:v>5.89</c:v>
                </c:pt>
                <c:pt idx="3">
                  <c:v>5.35</c:v>
                </c:pt>
                <c:pt idx="4">
                  <c:v>4.3</c:v>
                </c:pt>
              </c:numCache>
            </c:numRef>
          </c:val>
          <c:extLst>
            <c:ext xmlns:c16="http://schemas.microsoft.com/office/drawing/2014/chart" uri="{C3380CC4-5D6E-409C-BE32-E72D297353CC}">
              <c16:uniqueId val="{00000000-424D-4570-B69E-953C4505C2AB}"/>
            </c:ext>
          </c:extLst>
        </c:ser>
        <c:ser>
          <c:idx val="3"/>
          <c:order val="3"/>
          <c:tx>
            <c:strRef>
              <c:f>Sheet1!$E$1</c:f>
              <c:strCache>
                <c:ptCount val="1"/>
                <c:pt idx="0">
                  <c:v>Nov-23</c:v>
                </c:pt>
              </c:strCache>
            </c:strRef>
          </c:tx>
          <c:spPr>
            <a:solidFill>
              <a:srgbClr val="1DAFAD">
                <a:lumMod val="75000"/>
              </a:srgbClr>
            </a:solidFill>
            <a:ln>
              <a:solidFill>
                <a:srgbClr val="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Sheet1!$E$2:$E$6</c:f>
              <c:numCache>
                <c:formatCode>0.00</c:formatCode>
                <c:ptCount val="5"/>
                <c:pt idx="0">
                  <c:v>6.25</c:v>
                </c:pt>
                <c:pt idx="1">
                  <c:v>6.19</c:v>
                </c:pt>
                <c:pt idx="2">
                  <c:v>5.82</c:v>
                </c:pt>
                <c:pt idx="3">
                  <c:v>5.35</c:v>
                </c:pt>
                <c:pt idx="4">
                  <c:v>5.35</c:v>
                </c:pt>
              </c:numCache>
            </c:numRef>
          </c:val>
          <c:extLst>
            <c:ext xmlns:c16="http://schemas.microsoft.com/office/drawing/2014/chart" uri="{C3380CC4-5D6E-409C-BE32-E72D297353CC}">
              <c16:uniqueId val="{00000000-30D0-49AF-8ABA-3D3CA943823D}"/>
            </c:ext>
          </c:extLst>
        </c:ser>
        <c:ser>
          <c:idx val="4"/>
          <c:order val="4"/>
          <c:tx>
            <c:strRef>
              <c:f>Sheet1!$F$1</c:f>
              <c:strCache>
                <c:ptCount val="1"/>
                <c:pt idx="0">
                  <c:v>Aug-24</c:v>
                </c:pt>
              </c:strCache>
            </c:strRef>
          </c:tx>
          <c:spPr>
            <a:solidFill>
              <a:srgbClr val="103C5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Sheet1!$F$2:$F$6</c:f>
              <c:numCache>
                <c:formatCode>0.0</c:formatCode>
                <c:ptCount val="5"/>
                <c:pt idx="0">
                  <c:v>6.2</c:v>
                </c:pt>
                <c:pt idx="1">
                  <c:v>6.1</c:v>
                </c:pt>
                <c:pt idx="2">
                  <c:v>5.7</c:v>
                </c:pt>
                <c:pt idx="3">
                  <c:v>5.3</c:v>
                </c:pt>
                <c:pt idx="4">
                  <c:v>4.0999999999999996</c:v>
                </c:pt>
              </c:numCache>
            </c:numRef>
          </c:val>
          <c:extLst>
            <c:ext xmlns:c16="http://schemas.microsoft.com/office/drawing/2014/chart" uri="{C3380CC4-5D6E-409C-BE32-E72D297353CC}">
              <c16:uniqueId val="{00000000-BA3D-4D4A-85FC-1336D7032F1F}"/>
            </c:ext>
          </c:extLst>
        </c:ser>
        <c:dLbls>
          <c:showLegendKey val="0"/>
          <c:showVal val="0"/>
          <c:showCatName val="0"/>
          <c:showSerName val="0"/>
          <c:showPercent val="0"/>
          <c:showBubbleSize val="0"/>
        </c:dLbls>
        <c:gapWidth val="20"/>
        <c:axId val="170970112"/>
        <c:axId val="170971904"/>
      </c:barChart>
      <c:catAx>
        <c:axId val="170970112"/>
        <c:scaling>
          <c:orientation val="maxMin"/>
        </c:scaling>
        <c:delete val="0"/>
        <c:axPos val="l"/>
        <c:numFmt formatCode="General" sourceLinked="1"/>
        <c:majorTickMark val="out"/>
        <c:minorTickMark val="none"/>
        <c:tickLblPos val="nextTo"/>
        <c:spPr>
          <a:ln w="9525">
            <a:noFill/>
          </a:ln>
        </c:spPr>
        <c:txPr>
          <a:bodyPr rot="0" vert="horz"/>
          <a:lstStyle/>
          <a:p>
            <a:pPr>
              <a:defRPr/>
            </a:pPr>
            <a:endParaRPr lang="en-US"/>
          </a:p>
        </c:txPr>
        <c:crossAx val="170971904"/>
        <c:crosses val="autoZero"/>
        <c:auto val="1"/>
        <c:lblAlgn val="ctr"/>
        <c:lblOffset val="100"/>
        <c:tickLblSkip val="1"/>
        <c:tickMarkSkip val="1"/>
        <c:noMultiLvlLbl val="0"/>
      </c:catAx>
      <c:valAx>
        <c:axId val="170971904"/>
        <c:scaling>
          <c:orientation val="minMax"/>
        </c:scaling>
        <c:delete val="1"/>
        <c:axPos val="t"/>
        <c:numFmt formatCode="General" sourceLinked="1"/>
        <c:majorTickMark val="out"/>
        <c:minorTickMark val="none"/>
        <c:tickLblPos val="none"/>
        <c:crossAx val="170970112"/>
        <c:crosses val="autoZero"/>
        <c:crossBetween val="between"/>
      </c:valAx>
      <c:spPr>
        <a:noFill/>
        <a:ln w="25399">
          <a:noFill/>
        </a:ln>
      </c:spPr>
    </c:plotArea>
    <c:legend>
      <c:legendPos val="r"/>
      <c:layout>
        <c:manualLayout>
          <c:xMode val="edge"/>
          <c:yMode val="edge"/>
          <c:x val="0.90535284927444126"/>
          <c:y val="0.7191787184284486"/>
          <c:w val="6.8207677252913448E-2"/>
          <c:h val="0.24974766269619095"/>
        </c:manualLayout>
      </c:layout>
      <c:overlay val="0"/>
      <c:txPr>
        <a:bodyPr/>
        <a:lstStyle/>
        <a:p>
          <a:pPr>
            <a:defRPr sz="1100"/>
          </a:pPr>
          <a:endParaRPr lang="en-US"/>
        </a:p>
      </c:txPr>
    </c:legend>
    <c:plotVisOnly val="1"/>
    <c:dispBlanksAs val="gap"/>
    <c:showDLblsOverMax val="0"/>
  </c:chart>
  <c:spPr>
    <a:noFill/>
    <a:ln>
      <a:noFill/>
    </a:ln>
  </c:spPr>
  <c:txPr>
    <a:bodyPr/>
    <a:lstStyle/>
    <a:p>
      <a:pPr>
        <a:defRPr sz="1200" b="0" i="0" u="none" strike="noStrike" baseline="0">
          <a:solidFill>
            <a:schemeClr val="tx1"/>
          </a:solidFill>
          <a:latin typeface="Barlow" panose="00000500000000000000" pitchFamily="2" charset="0"/>
          <a:ea typeface="Arial"/>
          <a:cs typeface="Arial" panose="020B060402020202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676907702524108"/>
          <c:y val="0.15711790848085422"/>
          <c:w val="0.64294851133033792"/>
          <c:h val="0.81161585158039062"/>
        </c:manualLayout>
      </c:layout>
      <c:barChart>
        <c:barDir val="bar"/>
        <c:grouping val="stacked"/>
        <c:varyColors val="0"/>
        <c:ser>
          <c:idx val="0"/>
          <c:order val="0"/>
          <c:tx>
            <c:strRef>
              <c:f>Sheet1!$B$1</c:f>
              <c:strCache>
                <c:ptCount val="1"/>
                <c:pt idx="0">
                  <c:v>Most important</c:v>
                </c:pt>
              </c:strCache>
            </c:strRef>
          </c:tx>
          <c:spPr>
            <a:solidFill>
              <a:srgbClr val="003C71"/>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Health </c:v>
                </c:pt>
                <c:pt idx="1">
                  <c:v>Education </c:v>
                </c:pt>
                <c:pt idx="2">
                  <c:v>Water</c:v>
                </c:pt>
                <c:pt idx="3">
                  <c:v>Agriculture </c:v>
                </c:pt>
                <c:pt idx="4">
                  <c:v>Governance and civil society</c:v>
                </c:pt>
                <c:pt idx="5">
                  <c:v>Disaster relief </c:v>
                </c:pt>
                <c:pt idx="6">
                  <c:v>Economic growth</c:v>
                </c:pt>
                <c:pt idx="7">
                  <c:v>Women’s equality </c:v>
                </c:pt>
                <c:pt idx="8">
                  <c:v>Social  Protection systems</c:v>
                </c:pt>
                <c:pt idx="9">
                  <c:v>Infrastructure</c:v>
                </c:pt>
                <c:pt idx="10">
                  <c:v>Migration and refugee flows </c:v>
                </c:pt>
                <c:pt idx="11">
                  <c:v>Environmental protection </c:v>
                </c:pt>
                <c:pt idx="12">
                  <c:v>Debt relief </c:v>
                </c:pt>
                <c:pt idx="13">
                  <c:v>Energy</c:v>
                </c:pt>
                <c:pt idx="14">
                  <c:v>Family planning </c:v>
                </c:pt>
              </c:strCache>
            </c:strRef>
          </c:cat>
          <c:val>
            <c:numRef>
              <c:f>Sheet1!$B$2:$B$16</c:f>
              <c:numCache>
                <c:formatCode>0</c:formatCode>
                <c:ptCount val="15"/>
                <c:pt idx="0">
                  <c:v>17</c:v>
                </c:pt>
                <c:pt idx="1">
                  <c:v>8</c:v>
                </c:pt>
                <c:pt idx="2">
                  <c:v>11</c:v>
                </c:pt>
                <c:pt idx="3">
                  <c:v>8</c:v>
                </c:pt>
                <c:pt idx="4">
                  <c:v>9</c:v>
                </c:pt>
                <c:pt idx="5">
                  <c:v>9</c:v>
                </c:pt>
                <c:pt idx="6">
                  <c:v>6</c:v>
                </c:pt>
                <c:pt idx="7">
                  <c:v>4</c:v>
                </c:pt>
                <c:pt idx="8">
                  <c:v>5</c:v>
                </c:pt>
                <c:pt idx="9">
                  <c:v>5</c:v>
                </c:pt>
                <c:pt idx="10">
                  <c:v>5</c:v>
                </c:pt>
                <c:pt idx="11">
                  <c:v>5</c:v>
                </c:pt>
                <c:pt idx="12">
                  <c:v>3</c:v>
                </c:pt>
                <c:pt idx="13">
                  <c:v>3</c:v>
                </c:pt>
                <c:pt idx="14">
                  <c:v>3</c:v>
                </c:pt>
              </c:numCache>
            </c:numRef>
          </c:val>
          <c:extLst>
            <c:ext xmlns:c16="http://schemas.microsoft.com/office/drawing/2014/chart" uri="{C3380CC4-5D6E-409C-BE32-E72D297353CC}">
              <c16:uniqueId val="{00000000-6EDD-40D2-9EF2-274BECC5D8FC}"/>
            </c:ext>
          </c:extLst>
        </c:ser>
        <c:ser>
          <c:idx val="1"/>
          <c:order val="1"/>
          <c:tx>
            <c:strRef>
              <c:f>Sheet1!$C$1</c:f>
              <c:strCache>
                <c:ptCount val="1"/>
                <c:pt idx="0">
                  <c:v>Second most important</c:v>
                </c:pt>
              </c:strCache>
            </c:strRef>
          </c:tx>
          <c:spPr>
            <a:solidFill>
              <a:schemeClr val="accent6">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Sheet1!$A$2:$A$16</c:f>
              <c:strCache>
                <c:ptCount val="15"/>
                <c:pt idx="0">
                  <c:v>Health </c:v>
                </c:pt>
                <c:pt idx="1">
                  <c:v>Education </c:v>
                </c:pt>
                <c:pt idx="2">
                  <c:v>Water</c:v>
                </c:pt>
                <c:pt idx="3">
                  <c:v>Agriculture </c:v>
                </c:pt>
                <c:pt idx="4">
                  <c:v>Governance and civil society</c:v>
                </c:pt>
                <c:pt idx="5">
                  <c:v>Disaster relief </c:v>
                </c:pt>
                <c:pt idx="6">
                  <c:v>Economic growth</c:v>
                </c:pt>
                <c:pt idx="7">
                  <c:v>Women’s equality </c:v>
                </c:pt>
                <c:pt idx="8">
                  <c:v>Social  Protection systems</c:v>
                </c:pt>
                <c:pt idx="9">
                  <c:v>Infrastructure</c:v>
                </c:pt>
                <c:pt idx="10">
                  <c:v>Migration and refugee flows </c:v>
                </c:pt>
                <c:pt idx="11">
                  <c:v>Environmental protection </c:v>
                </c:pt>
                <c:pt idx="12">
                  <c:v>Debt relief </c:v>
                </c:pt>
                <c:pt idx="13">
                  <c:v>Energy</c:v>
                </c:pt>
                <c:pt idx="14">
                  <c:v>Family planning </c:v>
                </c:pt>
              </c:strCache>
            </c:strRef>
          </c:cat>
          <c:val>
            <c:numRef>
              <c:f>Sheet1!$C$2:$C$16</c:f>
              <c:numCache>
                <c:formatCode>0</c:formatCode>
                <c:ptCount val="15"/>
                <c:pt idx="0">
                  <c:v>15</c:v>
                </c:pt>
                <c:pt idx="1">
                  <c:v>12</c:v>
                </c:pt>
                <c:pt idx="2">
                  <c:v>8</c:v>
                </c:pt>
                <c:pt idx="3">
                  <c:v>8</c:v>
                </c:pt>
                <c:pt idx="4">
                  <c:v>8</c:v>
                </c:pt>
                <c:pt idx="5">
                  <c:v>5</c:v>
                </c:pt>
                <c:pt idx="6">
                  <c:v>5</c:v>
                </c:pt>
                <c:pt idx="7">
                  <c:v>7</c:v>
                </c:pt>
                <c:pt idx="8">
                  <c:v>7</c:v>
                </c:pt>
                <c:pt idx="9">
                  <c:v>5</c:v>
                </c:pt>
                <c:pt idx="10">
                  <c:v>4</c:v>
                </c:pt>
                <c:pt idx="11">
                  <c:v>3</c:v>
                </c:pt>
                <c:pt idx="12">
                  <c:v>4</c:v>
                </c:pt>
                <c:pt idx="13">
                  <c:v>5</c:v>
                </c:pt>
                <c:pt idx="14">
                  <c:v>3</c:v>
                </c:pt>
              </c:numCache>
            </c:numRef>
          </c:val>
          <c:extLst>
            <c:ext xmlns:c16="http://schemas.microsoft.com/office/drawing/2014/chart" uri="{C3380CC4-5D6E-409C-BE32-E72D297353CC}">
              <c16:uniqueId val="{00000001-6EDD-40D2-9EF2-274BECC5D8FC}"/>
            </c:ext>
          </c:extLst>
        </c:ser>
        <c:ser>
          <c:idx val="2"/>
          <c:order val="2"/>
          <c:tx>
            <c:strRef>
              <c:f>Sheet1!$D$1</c:f>
              <c:strCache>
                <c:ptCount val="1"/>
                <c:pt idx="0">
                  <c:v>Third most important</c:v>
                </c:pt>
              </c:strCache>
            </c:strRef>
          </c:tx>
          <c:spPr>
            <a:solidFill>
              <a:schemeClr val="accent4">
                <a:lumMod val="40000"/>
                <a:lumOff val="60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Health </c:v>
                </c:pt>
                <c:pt idx="1">
                  <c:v>Education </c:v>
                </c:pt>
                <c:pt idx="2">
                  <c:v>Water</c:v>
                </c:pt>
                <c:pt idx="3">
                  <c:v>Agriculture </c:v>
                </c:pt>
                <c:pt idx="4">
                  <c:v>Governance and civil society</c:v>
                </c:pt>
                <c:pt idx="5">
                  <c:v>Disaster relief </c:v>
                </c:pt>
                <c:pt idx="6">
                  <c:v>Economic growth</c:v>
                </c:pt>
                <c:pt idx="7">
                  <c:v>Women’s equality </c:v>
                </c:pt>
                <c:pt idx="8">
                  <c:v>Social  Protection systems</c:v>
                </c:pt>
                <c:pt idx="9">
                  <c:v>Infrastructure</c:v>
                </c:pt>
                <c:pt idx="10">
                  <c:v>Migration and refugee flows </c:v>
                </c:pt>
                <c:pt idx="11">
                  <c:v>Environmental protection </c:v>
                </c:pt>
                <c:pt idx="12">
                  <c:v>Debt relief </c:v>
                </c:pt>
                <c:pt idx="13">
                  <c:v>Energy</c:v>
                </c:pt>
                <c:pt idx="14">
                  <c:v>Family planning </c:v>
                </c:pt>
              </c:strCache>
            </c:strRef>
          </c:cat>
          <c:val>
            <c:numRef>
              <c:f>Sheet1!$D$2:$D$16</c:f>
              <c:numCache>
                <c:formatCode>0</c:formatCode>
                <c:ptCount val="15"/>
                <c:pt idx="0" formatCode="General">
                  <c:v>13</c:v>
                </c:pt>
                <c:pt idx="1">
                  <c:v>11</c:v>
                </c:pt>
                <c:pt idx="2">
                  <c:v>9</c:v>
                </c:pt>
                <c:pt idx="3">
                  <c:v>9</c:v>
                </c:pt>
                <c:pt idx="4">
                  <c:v>8</c:v>
                </c:pt>
                <c:pt idx="5" formatCode="General">
                  <c:v>5</c:v>
                </c:pt>
                <c:pt idx="6">
                  <c:v>7</c:v>
                </c:pt>
                <c:pt idx="7" formatCode="General">
                  <c:v>7</c:v>
                </c:pt>
                <c:pt idx="8">
                  <c:v>6</c:v>
                </c:pt>
                <c:pt idx="9">
                  <c:v>6</c:v>
                </c:pt>
                <c:pt idx="10">
                  <c:v>4</c:v>
                </c:pt>
                <c:pt idx="11">
                  <c:v>4</c:v>
                </c:pt>
                <c:pt idx="12">
                  <c:v>4</c:v>
                </c:pt>
                <c:pt idx="13">
                  <c:v>3</c:v>
                </c:pt>
                <c:pt idx="14">
                  <c:v>4</c:v>
                </c:pt>
              </c:numCache>
            </c:numRef>
          </c:val>
          <c:extLst>
            <c:ext xmlns:c16="http://schemas.microsoft.com/office/drawing/2014/chart" uri="{C3380CC4-5D6E-409C-BE32-E72D297353CC}">
              <c16:uniqueId val="{00000002-6EDD-40D2-9EF2-274BECC5D8FC}"/>
            </c:ext>
          </c:extLst>
        </c:ser>
        <c:ser>
          <c:idx val="3"/>
          <c:order val="3"/>
          <c:tx>
            <c:strRef>
              <c:f>Sheet1!$E$1</c:f>
              <c:strCache>
                <c:ptCount val="1"/>
              </c:strCache>
            </c:strRef>
          </c:tx>
          <c:spPr>
            <a:solidFill>
              <a:schemeClr val="bg1"/>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Sheet1!$A$2:$A$16</c:f>
              <c:strCache>
                <c:ptCount val="15"/>
                <c:pt idx="0">
                  <c:v>Health </c:v>
                </c:pt>
                <c:pt idx="1">
                  <c:v>Education </c:v>
                </c:pt>
                <c:pt idx="2">
                  <c:v>Water</c:v>
                </c:pt>
                <c:pt idx="3">
                  <c:v>Agriculture </c:v>
                </c:pt>
                <c:pt idx="4">
                  <c:v>Governance and civil society</c:v>
                </c:pt>
                <c:pt idx="5">
                  <c:v>Disaster relief </c:v>
                </c:pt>
                <c:pt idx="6">
                  <c:v>Economic growth</c:v>
                </c:pt>
                <c:pt idx="7">
                  <c:v>Women’s equality </c:v>
                </c:pt>
                <c:pt idx="8">
                  <c:v>Social  Protection systems</c:v>
                </c:pt>
                <c:pt idx="9">
                  <c:v>Infrastructure</c:v>
                </c:pt>
                <c:pt idx="10">
                  <c:v>Migration and refugee flows </c:v>
                </c:pt>
                <c:pt idx="11">
                  <c:v>Environmental protection </c:v>
                </c:pt>
                <c:pt idx="12">
                  <c:v>Debt relief </c:v>
                </c:pt>
                <c:pt idx="13">
                  <c:v>Energy</c:v>
                </c:pt>
                <c:pt idx="14">
                  <c:v>Family planning </c:v>
                </c:pt>
              </c:strCache>
            </c:strRef>
          </c:cat>
          <c:val>
            <c:numRef>
              <c:f>Sheet1!$E$2:$E$16</c:f>
              <c:numCache>
                <c:formatCode>0</c:formatCode>
                <c:ptCount val="15"/>
                <c:pt idx="0">
                  <c:v>45</c:v>
                </c:pt>
                <c:pt idx="1">
                  <c:v>31</c:v>
                </c:pt>
                <c:pt idx="2">
                  <c:v>29</c:v>
                </c:pt>
                <c:pt idx="3">
                  <c:v>25</c:v>
                </c:pt>
                <c:pt idx="4">
                  <c:v>24</c:v>
                </c:pt>
                <c:pt idx="5">
                  <c:v>19</c:v>
                </c:pt>
                <c:pt idx="6">
                  <c:v>18</c:v>
                </c:pt>
                <c:pt idx="7">
                  <c:v>18</c:v>
                </c:pt>
                <c:pt idx="8">
                  <c:v>17</c:v>
                </c:pt>
                <c:pt idx="9">
                  <c:v>16</c:v>
                </c:pt>
                <c:pt idx="10">
                  <c:v>13</c:v>
                </c:pt>
                <c:pt idx="11">
                  <c:v>12</c:v>
                </c:pt>
                <c:pt idx="12">
                  <c:v>11</c:v>
                </c:pt>
                <c:pt idx="13">
                  <c:v>11</c:v>
                </c:pt>
                <c:pt idx="14">
                  <c:v>10</c:v>
                </c:pt>
              </c:numCache>
            </c:numRef>
          </c:val>
          <c:extLst>
            <c:ext xmlns:c16="http://schemas.microsoft.com/office/drawing/2014/chart" uri="{C3380CC4-5D6E-409C-BE32-E72D297353CC}">
              <c16:uniqueId val="{00000000-E914-4C3F-8B40-4A124BEA745A}"/>
            </c:ext>
          </c:extLst>
        </c:ser>
        <c:dLbls>
          <c:showLegendKey val="0"/>
          <c:showVal val="0"/>
          <c:showCatName val="0"/>
          <c:showSerName val="0"/>
          <c:showPercent val="0"/>
          <c:showBubbleSize val="0"/>
        </c:dLbls>
        <c:gapWidth val="44"/>
        <c:overlap val="100"/>
        <c:axId val="430866840"/>
        <c:axId val="430867232"/>
      </c:barChart>
      <c:catAx>
        <c:axId val="430866840"/>
        <c:scaling>
          <c:orientation val="maxMin"/>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430867232"/>
        <c:crosses val="autoZero"/>
        <c:auto val="1"/>
        <c:lblAlgn val="ctr"/>
        <c:lblOffset val="100"/>
        <c:noMultiLvlLbl val="0"/>
      </c:catAx>
      <c:valAx>
        <c:axId val="430867232"/>
        <c:scaling>
          <c:orientation val="minMax"/>
        </c:scaling>
        <c:delete val="1"/>
        <c:axPos val="t"/>
        <c:numFmt formatCode="0" sourceLinked="1"/>
        <c:majorTickMark val="none"/>
        <c:minorTickMark val="none"/>
        <c:tickLblPos val="nextTo"/>
        <c:crossAx val="43086684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ayout>
        <c:manualLayout>
          <c:xMode val="edge"/>
          <c:yMode val="edge"/>
          <c:x val="0.26193809795739748"/>
          <c:y val="9.6688633609184671E-2"/>
          <c:w val="0.51297683786233261"/>
          <c:h val="4.745794528710201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a:solidFill>
            <a:schemeClr val="tx1"/>
          </a:solidFill>
          <a:latin typeface="Barlow" panose="00000500000000000000" pitchFamily="2"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Sheet1!$B$2:$F$2</c:f>
              <c:numCache>
                <c:formatCode>0</c:formatCode>
                <c:ptCount val="5"/>
                <c:pt idx="0" formatCode="General">
                  <c:v>4</c:v>
                </c:pt>
                <c:pt idx="1">
                  <c:v>4</c:v>
                </c:pt>
                <c:pt idx="2">
                  <c:v>2</c:v>
                </c:pt>
                <c:pt idx="3" formatCode="General">
                  <c:v>3</c:v>
                </c:pt>
                <c:pt idx="4">
                  <c:v>3</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Sheet1!$B$3:$F$3</c:f>
              <c:numCache>
                <c:formatCode>0</c:formatCode>
                <c:ptCount val="5"/>
                <c:pt idx="0" formatCode="General">
                  <c:v>15</c:v>
                </c:pt>
                <c:pt idx="1">
                  <c:v>19</c:v>
                </c:pt>
                <c:pt idx="2">
                  <c:v>10</c:v>
                </c:pt>
                <c:pt idx="3" formatCode="General">
                  <c:v>17</c:v>
                </c:pt>
                <c:pt idx="4">
                  <c:v>18</c:v>
                </c:pt>
              </c:numCache>
            </c:numRef>
          </c:val>
          <c:extLst>
            <c:ext xmlns:c16="http://schemas.microsoft.com/office/drawing/2014/chart" uri="{C3380CC4-5D6E-409C-BE32-E72D297353CC}">
              <c16:uniqueId val="{00000002-B9C9-462B-A208-8DD025470A3E}"/>
            </c:ext>
          </c:extLst>
        </c:ser>
        <c:ser>
          <c:idx val="2"/>
          <c:order val="2"/>
          <c:spPr>
            <a:solidFill>
              <a:sysClr val="window" lastClr="FFFFFF">
                <a:lumMod val="75000"/>
              </a:sys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formatCode="General">
                  <c:v>47</c:v>
                </c:pt>
                <c:pt idx="1">
                  <c:v>46</c:v>
                </c:pt>
                <c:pt idx="2">
                  <c:v>29</c:v>
                </c:pt>
                <c:pt idx="3" formatCode="General">
                  <c:v>37</c:v>
                </c:pt>
                <c:pt idx="4">
                  <c:v>40</c:v>
                </c:pt>
              </c:numCache>
            </c:numRef>
          </c:val>
          <c:extLst>
            <c:ext xmlns:c16="http://schemas.microsoft.com/office/drawing/2014/chart" uri="{C3380CC4-5D6E-409C-BE32-E72D297353CC}">
              <c16:uniqueId val="{00000004-B9C9-462B-A208-8DD025470A3E}"/>
            </c:ext>
          </c:extLst>
        </c:ser>
        <c:ser>
          <c:idx val="3"/>
          <c:order val="3"/>
          <c:spPr>
            <a:solidFill>
              <a:srgbClr val="E50158">
                <a:lumMod val="40000"/>
                <a:lumOff val="60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Sheet1!$B$5:$F$5</c:f>
              <c:numCache>
                <c:formatCode>0</c:formatCode>
                <c:ptCount val="5"/>
                <c:pt idx="0" formatCode="General">
                  <c:v>23</c:v>
                </c:pt>
                <c:pt idx="1">
                  <c:v>21</c:v>
                </c:pt>
                <c:pt idx="2">
                  <c:v>35</c:v>
                </c:pt>
                <c:pt idx="3" formatCode="General">
                  <c:v>28</c:v>
                </c:pt>
                <c:pt idx="4">
                  <c:v>24</c:v>
                </c:pt>
              </c:numCache>
            </c:numRef>
          </c:val>
          <c:extLst>
            <c:ext xmlns:c16="http://schemas.microsoft.com/office/drawing/2014/chart" uri="{C3380CC4-5D6E-409C-BE32-E72D297353CC}">
              <c16:uniqueId val="{00000005-B9C9-462B-A208-8DD025470A3E}"/>
            </c:ext>
          </c:extLst>
        </c:ser>
        <c:ser>
          <c:idx val="4"/>
          <c:order val="4"/>
          <c:spPr>
            <a:solidFill>
              <a:srgbClr val="E50158"/>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Sheet1!$B$6:$F$6</c:f>
              <c:numCache>
                <c:formatCode>0</c:formatCode>
                <c:ptCount val="5"/>
                <c:pt idx="0" formatCode="General">
                  <c:v>8</c:v>
                </c:pt>
                <c:pt idx="1">
                  <c:v>7</c:v>
                </c:pt>
                <c:pt idx="2">
                  <c:v>21</c:v>
                </c:pt>
                <c:pt idx="3" formatCode="General">
                  <c:v>13</c:v>
                </c:pt>
                <c:pt idx="4">
                  <c:v>11</c:v>
                </c:pt>
              </c:numCache>
            </c:numRef>
          </c:val>
          <c:extLst>
            <c:ext xmlns:c16="http://schemas.microsoft.com/office/drawing/2014/chart" uri="{C3380CC4-5D6E-409C-BE32-E72D297353CC}">
              <c16:uniqueId val="{00000006-B9C9-462B-A208-8DD025470A3E}"/>
            </c:ext>
          </c:extLst>
        </c:ser>
        <c:ser>
          <c:idx val="5"/>
          <c:order val="5"/>
          <c:spPr>
            <a:solidFill>
              <a:srgbClr val="000000">
                <a:lumMod val="50000"/>
                <a:lumOff val="50000"/>
              </a:srgbClr>
            </a:solidFill>
            <a:ln>
              <a:solidFill>
                <a:schemeClr val="bg1"/>
              </a:solidFill>
            </a:ln>
          </c:spPr>
          <c:invertIfNegative val="0"/>
          <c:dLbls>
            <c:numFmt formatCode="#&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Sheet1!$B$7:$F$7</c:f>
              <c:numCache>
                <c:formatCode>0</c:formatCode>
                <c:ptCount val="5"/>
                <c:pt idx="0" formatCode="General">
                  <c:v>3</c:v>
                </c:pt>
                <c:pt idx="1">
                  <c:v>3</c:v>
                </c:pt>
                <c:pt idx="2">
                  <c:v>3</c:v>
                </c:pt>
                <c:pt idx="3" formatCode="General">
                  <c:v>2</c:v>
                </c:pt>
                <c:pt idx="4">
                  <c:v>3</c:v>
                </c:pt>
              </c:numCache>
            </c:numRef>
          </c:val>
          <c:extLst>
            <c:ext xmlns:c16="http://schemas.microsoft.com/office/drawing/2014/chart" uri="{C3380CC4-5D6E-409C-BE32-E72D297353CC}">
              <c16:uniqueId val="{00000005-5DA5-431C-A541-7E76DD5C6983}"/>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Sheet1!$B$2:$AO$2</c:f>
              <c:numCache>
                <c:formatCode>0</c:formatCode>
                <c:ptCount val="29"/>
                <c:pt idx="0">
                  <c:v>6</c:v>
                </c:pt>
                <c:pt idx="1">
                  <c:v>3</c:v>
                </c:pt>
                <c:pt idx="2" formatCode="General">
                  <c:v>3</c:v>
                </c:pt>
                <c:pt idx="3">
                  <c:v>4</c:v>
                </c:pt>
                <c:pt idx="5">
                  <c:v>6</c:v>
                </c:pt>
                <c:pt idx="6">
                  <c:v>1</c:v>
                </c:pt>
                <c:pt idx="7" formatCode="General">
                  <c:v>3</c:v>
                </c:pt>
                <c:pt idx="8">
                  <c:v>4</c:v>
                </c:pt>
                <c:pt idx="10">
                  <c:v>1</c:v>
                </c:pt>
                <c:pt idx="11">
                  <c:v>1</c:v>
                </c:pt>
                <c:pt idx="12" formatCode="General">
                  <c:v>1</c:v>
                </c:pt>
                <c:pt idx="13">
                  <c:v>1</c:v>
                </c:pt>
                <c:pt idx="15">
                  <c:v>3</c:v>
                </c:pt>
                <c:pt idx="16">
                  <c:v>1</c:v>
                </c:pt>
                <c:pt idx="17" formatCode="General">
                  <c:v>2</c:v>
                </c:pt>
                <c:pt idx="18">
                  <c:v>2</c:v>
                </c:pt>
                <c:pt idx="20">
                  <c:v>9</c:v>
                </c:pt>
                <c:pt idx="21">
                  <c:v>4</c:v>
                </c:pt>
                <c:pt idx="22" formatCode="General">
                  <c:v>5</c:v>
                </c:pt>
                <c:pt idx="23">
                  <c:v>6</c:v>
                </c:pt>
                <c:pt idx="25">
                  <c:v>5</c:v>
                </c:pt>
                <c:pt idx="26">
                  <c:v>0</c:v>
                </c:pt>
                <c:pt idx="27" formatCode="General">
                  <c:v>1</c:v>
                </c:pt>
                <c:pt idx="28">
                  <c:v>2</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Sheet1!$B$3:$AO$3</c:f>
              <c:numCache>
                <c:formatCode>0</c:formatCode>
                <c:ptCount val="29"/>
                <c:pt idx="0">
                  <c:v>34</c:v>
                </c:pt>
                <c:pt idx="1">
                  <c:v>15</c:v>
                </c:pt>
                <c:pt idx="2" formatCode="General">
                  <c:v>26</c:v>
                </c:pt>
                <c:pt idx="3">
                  <c:v>34</c:v>
                </c:pt>
                <c:pt idx="5">
                  <c:v>40</c:v>
                </c:pt>
                <c:pt idx="6">
                  <c:v>14</c:v>
                </c:pt>
                <c:pt idx="7" formatCode="General">
                  <c:v>23</c:v>
                </c:pt>
                <c:pt idx="8">
                  <c:v>24</c:v>
                </c:pt>
                <c:pt idx="10">
                  <c:v>15</c:v>
                </c:pt>
                <c:pt idx="11">
                  <c:v>8</c:v>
                </c:pt>
                <c:pt idx="12" formatCode="General">
                  <c:v>13</c:v>
                </c:pt>
                <c:pt idx="13">
                  <c:v>11</c:v>
                </c:pt>
                <c:pt idx="15">
                  <c:v>28</c:v>
                </c:pt>
                <c:pt idx="16">
                  <c:v>12</c:v>
                </c:pt>
                <c:pt idx="17" formatCode="General">
                  <c:v>19</c:v>
                </c:pt>
                <c:pt idx="18">
                  <c:v>18</c:v>
                </c:pt>
                <c:pt idx="20">
                  <c:v>37</c:v>
                </c:pt>
                <c:pt idx="21">
                  <c:v>11</c:v>
                </c:pt>
                <c:pt idx="22" formatCode="General">
                  <c:v>25</c:v>
                </c:pt>
                <c:pt idx="23">
                  <c:v>20</c:v>
                </c:pt>
                <c:pt idx="25">
                  <c:v>41</c:v>
                </c:pt>
                <c:pt idx="26">
                  <c:v>16</c:v>
                </c:pt>
                <c:pt idx="27" formatCode="General">
                  <c:v>22</c:v>
                </c:pt>
                <c:pt idx="28">
                  <c:v>28</c:v>
                </c:pt>
              </c:numCache>
            </c:numRef>
          </c:val>
          <c:extLst>
            <c:ext xmlns:c16="http://schemas.microsoft.com/office/drawing/2014/chart" uri="{C3380CC4-5D6E-409C-BE32-E72D297353CC}">
              <c16:uniqueId val="{00000002-B9C9-462B-A208-8DD025470A3E}"/>
            </c:ext>
          </c:extLst>
        </c:ser>
        <c:ser>
          <c:idx val="2"/>
          <c:order val="2"/>
          <c:spPr>
            <a:solidFill>
              <a:sysClr val="window" lastClr="FFFFFF">
                <a:lumMod val="75000"/>
              </a:sys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Sheet1!$B$4:$AO$4</c:f>
              <c:numCache>
                <c:formatCode>0</c:formatCode>
                <c:ptCount val="29"/>
                <c:pt idx="0">
                  <c:v>24</c:v>
                </c:pt>
                <c:pt idx="1">
                  <c:v>18</c:v>
                </c:pt>
                <c:pt idx="2" formatCode="General">
                  <c:v>30</c:v>
                </c:pt>
                <c:pt idx="3">
                  <c:v>27</c:v>
                </c:pt>
                <c:pt idx="5">
                  <c:v>17</c:v>
                </c:pt>
                <c:pt idx="6">
                  <c:v>15</c:v>
                </c:pt>
                <c:pt idx="7" formatCode="General">
                  <c:v>33</c:v>
                </c:pt>
                <c:pt idx="8">
                  <c:v>32</c:v>
                </c:pt>
                <c:pt idx="10">
                  <c:v>28</c:v>
                </c:pt>
                <c:pt idx="11">
                  <c:v>15</c:v>
                </c:pt>
                <c:pt idx="12" formatCode="General">
                  <c:v>23</c:v>
                </c:pt>
                <c:pt idx="13">
                  <c:v>29</c:v>
                </c:pt>
                <c:pt idx="15">
                  <c:v>27</c:v>
                </c:pt>
                <c:pt idx="16">
                  <c:v>18</c:v>
                </c:pt>
                <c:pt idx="17" formatCode="General">
                  <c:v>31</c:v>
                </c:pt>
                <c:pt idx="18">
                  <c:v>34</c:v>
                </c:pt>
                <c:pt idx="20">
                  <c:v>22</c:v>
                </c:pt>
                <c:pt idx="21">
                  <c:v>24</c:v>
                </c:pt>
                <c:pt idx="22" formatCode="General">
                  <c:v>26</c:v>
                </c:pt>
                <c:pt idx="23">
                  <c:v>36</c:v>
                </c:pt>
                <c:pt idx="25">
                  <c:v>17</c:v>
                </c:pt>
                <c:pt idx="26">
                  <c:v>11</c:v>
                </c:pt>
                <c:pt idx="27" formatCode="General">
                  <c:v>32</c:v>
                </c:pt>
                <c:pt idx="28">
                  <c:v>38</c:v>
                </c:pt>
              </c:numCache>
            </c:numRef>
          </c:val>
          <c:extLst>
            <c:ext xmlns:c16="http://schemas.microsoft.com/office/drawing/2014/chart" uri="{C3380CC4-5D6E-409C-BE32-E72D297353CC}">
              <c16:uniqueId val="{00000004-B9C9-462B-A208-8DD025470A3E}"/>
            </c:ext>
          </c:extLst>
        </c:ser>
        <c:ser>
          <c:idx val="3"/>
          <c:order val="3"/>
          <c:spPr>
            <a:solidFill>
              <a:srgbClr val="E50158">
                <a:lumMod val="40000"/>
                <a:lumOff val="60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Sheet1!$B$5:$AO$5</c:f>
              <c:numCache>
                <c:formatCode>0</c:formatCode>
                <c:ptCount val="29"/>
                <c:pt idx="0">
                  <c:v>24</c:v>
                </c:pt>
                <c:pt idx="1">
                  <c:v>37</c:v>
                </c:pt>
                <c:pt idx="2" formatCode="General">
                  <c:v>28</c:v>
                </c:pt>
                <c:pt idx="3">
                  <c:v>25</c:v>
                </c:pt>
                <c:pt idx="5">
                  <c:v>21</c:v>
                </c:pt>
                <c:pt idx="6">
                  <c:v>43</c:v>
                </c:pt>
                <c:pt idx="7" formatCode="General">
                  <c:v>29</c:v>
                </c:pt>
                <c:pt idx="8">
                  <c:v>28</c:v>
                </c:pt>
                <c:pt idx="10">
                  <c:v>25</c:v>
                </c:pt>
                <c:pt idx="11">
                  <c:v>33</c:v>
                </c:pt>
                <c:pt idx="12" formatCode="General">
                  <c:v>28</c:v>
                </c:pt>
                <c:pt idx="13">
                  <c:v>27</c:v>
                </c:pt>
                <c:pt idx="15">
                  <c:v>26</c:v>
                </c:pt>
                <c:pt idx="16">
                  <c:v>36</c:v>
                </c:pt>
                <c:pt idx="17" formatCode="General">
                  <c:v>32</c:v>
                </c:pt>
                <c:pt idx="18">
                  <c:v>31</c:v>
                </c:pt>
                <c:pt idx="20">
                  <c:v>19</c:v>
                </c:pt>
                <c:pt idx="21">
                  <c:v>33</c:v>
                </c:pt>
                <c:pt idx="22" formatCode="General">
                  <c:v>28</c:v>
                </c:pt>
                <c:pt idx="23">
                  <c:v>21</c:v>
                </c:pt>
                <c:pt idx="25">
                  <c:v>28</c:v>
                </c:pt>
                <c:pt idx="26">
                  <c:v>44</c:v>
                </c:pt>
                <c:pt idx="27" formatCode="General">
                  <c:v>35</c:v>
                </c:pt>
                <c:pt idx="28">
                  <c:v>22</c:v>
                </c:pt>
              </c:numCache>
            </c:numRef>
          </c:val>
          <c:extLst>
            <c:ext xmlns:c16="http://schemas.microsoft.com/office/drawing/2014/chart" uri="{C3380CC4-5D6E-409C-BE32-E72D297353CC}">
              <c16:uniqueId val="{00000005-B9C9-462B-A208-8DD025470A3E}"/>
            </c:ext>
          </c:extLst>
        </c:ser>
        <c:ser>
          <c:idx val="4"/>
          <c:order val="4"/>
          <c:spPr>
            <a:solidFill>
              <a:srgbClr val="E50158"/>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Sheet1!$B$6:$AO$6</c:f>
              <c:numCache>
                <c:formatCode>0</c:formatCode>
                <c:ptCount val="29"/>
                <c:pt idx="0">
                  <c:v>8</c:v>
                </c:pt>
                <c:pt idx="1">
                  <c:v>23</c:v>
                </c:pt>
                <c:pt idx="2" formatCode="General">
                  <c:v>10</c:v>
                </c:pt>
                <c:pt idx="3">
                  <c:v>7</c:v>
                </c:pt>
                <c:pt idx="5">
                  <c:v>13</c:v>
                </c:pt>
                <c:pt idx="6">
                  <c:v>26</c:v>
                </c:pt>
                <c:pt idx="7" formatCode="General">
                  <c:v>11</c:v>
                </c:pt>
                <c:pt idx="8">
                  <c:v>7</c:v>
                </c:pt>
                <c:pt idx="10">
                  <c:v>24</c:v>
                </c:pt>
                <c:pt idx="11">
                  <c:v>41</c:v>
                </c:pt>
                <c:pt idx="12" formatCode="General">
                  <c:v>30</c:v>
                </c:pt>
                <c:pt idx="13">
                  <c:v>28</c:v>
                </c:pt>
                <c:pt idx="15">
                  <c:v>12</c:v>
                </c:pt>
                <c:pt idx="16">
                  <c:v>29</c:v>
                </c:pt>
                <c:pt idx="17" formatCode="General">
                  <c:v>14</c:v>
                </c:pt>
                <c:pt idx="18">
                  <c:v>11</c:v>
                </c:pt>
                <c:pt idx="20">
                  <c:v>9</c:v>
                </c:pt>
                <c:pt idx="21">
                  <c:v>23</c:v>
                </c:pt>
                <c:pt idx="22" formatCode="General">
                  <c:v>13</c:v>
                </c:pt>
                <c:pt idx="23">
                  <c:v>11</c:v>
                </c:pt>
                <c:pt idx="25">
                  <c:v>8</c:v>
                </c:pt>
                <c:pt idx="26">
                  <c:v>28</c:v>
                </c:pt>
                <c:pt idx="27" formatCode="General">
                  <c:v>9</c:v>
                </c:pt>
                <c:pt idx="28" formatCode="General">
                  <c:v>6</c:v>
                </c:pt>
              </c:numCache>
            </c:numRef>
          </c:val>
          <c:extLst>
            <c:ext xmlns:c16="http://schemas.microsoft.com/office/drawing/2014/chart" uri="{C3380CC4-5D6E-409C-BE32-E72D297353CC}">
              <c16:uniqueId val="{00000006-B9C9-462B-A208-8DD025470A3E}"/>
            </c:ext>
          </c:extLst>
        </c:ser>
        <c:ser>
          <c:idx val="5"/>
          <c:order val="5"/>
          <c:spPr>
            <a:solidFill>
              <a:sysClr val="window" lastClr="FFFFFF">
                <a:lumMod val="50000"/>
              </a:sysClr>
            </a:solidFill>
            <a:ln>
              <a:solidFill>
                <a:schemeClr val="bg1"/>
              </a:solidFill>
            </a:ln>
          </c:spPr>
          <c:invertIfNegative val="0"/>
          <c:dLbls>
            <c:numFmt formatCode="#&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Sheet1!$B$7:$AO$7</c:f>
              <c:numCache>
                <c:formatCode>0</c:formatCode>
                <c:ptCount val="29"/>
                <c:pt idx="0">
                  <c:v>3</c:v>
                </c:pt>
                <c:pt idx="1">
                  <c:v>4</c:v>
                </c:pt>
                <c:pt idx="2" formatCode="General">
                  <c:v>3</c:v>
                </c:pt>
                <c:pt idx="3">
                  <c:v>3</c:v>
                </c:pt>
                <c:pt idx="5">
                  <c:v>2</c:v>
                </c:pt>
                <c:pt idx="6">
                  <c:v>1</c:v>
                </c:pt>
                <c:pt idx="7" formatCode="General">
                  <c:v>0</c:v>
                </c:pt>
                <c:pt idx="8">
                  <c:v>4</c:v>
                </c:pt>
                <c:pt idx="10">
                  <c:v>7</c:v>
                </c:pt>
                <c:pt idx="11">
                  <c:v>3</c:v>
                </c:pt>
                <c:pt idx="12" formatCode="General">
                  <c:v>5</c:v>
                </c:pt>
                <c:pt idx="13">
                  <c:v>5</c:v>
                </c:pt>
                <c:pt idx="15">
                  <c:v>2</c:v>
                </c:pt>
                <c:pt idx="16">
                  <c:v>2</c:v>
                </c:pt>
                <c:pt idx="17" formatCode="General">
                  <c:v>3</c:v>
                </c:pt>
                <c:pt idx="18">
                  <c:v>4</c:v>
                </c:pt>
                <c:pt idx="20">
                  <c:v>4</c:v>
                </c:pt>
                <c:pt idx="21">
                  <c:v>4</c:v>
                </c:pt>
                <c:pt idx="22" formatCode="General">
                  <c:v>3</c:v>
                </c:pt>
                <c:pt idx="23">
                  <c:v>5</c:v>
                </c:pt>
                <c:pt idx="25">
                  <c:v>1</c:v>
                </c:pt>
                <c:pt idx="26">
                  <c:v>1</c:v>
                </c:pt>
                <c:pt idx="27" formatCode="General">
                  <c:v>2</c:v>
                </c:pt>
                <c:pt idx="28">
                  <c:v>4</c:v>
                </c:pt>
              </c:numCache>
            </c:numRef>
          </c:val>
          <c:extLst>
            <c:ext xmlns:c16="http://schemas.microsoft.com/office/drawing/2014/chart" uri="{C3380CC4-5D6E-409C-BE32-E72D297353CC}">
              <c16:uniqueId val="{00000005-D725-4078-A6EA-3BE84FE18C2B}"/>
            </c:ext>
          </c:extLst>
        </c:ser>
        <c:dLbls>
          <c:showLegendKey val="0"/>
          <c:showVal val="0"/>
          <c:showCatName val="0"/>
          <c:showSerName val="0"/>
          <c:showPercent val="0"/>
          <c:showBubbleSize val="0"/>
        </c:dLbls>
        <c:gapWidth val="12"/>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21036697075297"/>
          <c:y val="3.5650987802870716E-2"/>
          <c:w val="0.46845857223663462"/>
          <c:h val="0.96434896591203312"/>
        </c:manualLayout>
      </c:layout>
      <c:barChart>
        <c:barDir val="bar"/>
        <c:grouping val="clustered"/>
        <c:varyColors val="0"/>
        <c:ser>
          <c:idx val="0"/>
          <c:order val="0"/>
          <c:spPr>
            <a:solidFill>
              <a:schemeClr val="tx2"/>
            </a:solidFill>
            <a:ln>
              <a:solidFill>
                <a:schemeClr val="bg1"/>
              </a:solidFill>
            </a:ln>
          </c:spPr>
          <c:invertIfNegative val="0"/>
          <c:dPt>
            <c:idx val="20"/>
            <c:invertIfNegative val="0"/>
            <c:bubble3D val="0"/>
            <c:extLst>
              <c:ext xmlns:c16="http://schemas.microsoft.com/office/drawing/2014/chart" uri="{C3380CC4-5D6E-409C-BE32-E72D297353CC}">
                <c16:uniqueId val="{00000000-2BFE-4D69-9B78-B741D326FD05}"/>
              </c:ext>
            </c:extLst>
          </c:dPt>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House prices/Cost of Rent/ Mortgage Repayment Rates</c:v>
                </c:pt>
                <c:pt idx="1">
                  <c:v>Health Services</c:v>
                </c:pt>
                <c:pt idx="2">
                  <c:v>Household bills (e.g. food, energy, etc.)</c:v>
                </c:pt>
                <c:pt idx="3">
                  <c:v>The homeless situation/Lack of Local Authority Housing</c:v>
                </c:pt>
                <c:pt idx="4">
                  <c:v>Immigration</c:v>
                </c:pt>
                <c:pt idx="5">
                  <c:v>Crime, Law and Order</c:v>
                </c:pt>
                <c:pt idx="6">
                  <c:v>Sustainability / Environmental issues / Climate change</c:v>
                </c:pt>
                <c:pt idx="7">
                  <c:v>Mental health</c:v>
                </c:pt>
                <c:pt idx="8">
                  <c:v>Management of the economy</c:v>
                </c:pt>
                <c:pt idx="9">
                  <c:v>Ageing population/Pensions</c:v>
                </c:pt>
                <c:pt idx="10">
                  <c:v>Childcare</c:v>
                </c:pt>
                <c:pt idx="11">
                  <c:v>Public transport</c:v>
                </c:pt>
                <c:pt idx="12">
                  <c:v>Rural decline</c:v>
                </c:pt>
                <c:pt idx="13">
                  <c:v>Unemployment/Jobs</c:v>
                </c:pt>
                <c:pt idx="14">
                  <c:v>Racial inequality</c:v>
                </c:pt>
                <c:pt idx="15">
                  <c:v>Traffic congestion</c:v>
                </c:pt>
                <c:pt idx="16">
                  <c:v>Education</c:v>
                </c:pt>
                <c:pt idx="17">
                  <c:v>The ability to work from home</c:v>
                </c:pt>
                <c:pt idx="18">
                  <c:v>Access to decent broadband</c:v>
                </c:pt>
                <c:pt idx="19">
                  <c:v>Brexit</c:v>
                </c:pt>
                <c:pt idx="20">
                  <c:v>Covid</c:v>
                </c:pt>
                <c:pt idx="21">
                  <c:v>Overseas aid for developing countries</c:v>
                </c:pt>
              </c:strCache>
            </c:strRef>
          </c:cat>
          <c:val>
            <c:numRef>
              <c:f>Sheet1!$B$2:$B$23</c:f>
              <c:numCache>
                <c:formatCode>0</c:formatCode>
                <c:ptCount val="22"/>
                <c:pt idx="0">
                  <c:v>46</c:v>
                </c:pt>
                <c:pt idx="1">
                  <c:v>43</c:v>
                </c:pt>
                <c:pt idx="2">
                  <c:v>38</c:v>
                </c:pt>
                <c:pt idx="3">
                  <c:v>35</c:v>
                </c:pt>
                <c:pt idx="4">
                  <c:v>29</c:v>
                </c:pt>
                <c:pt idx="5">
                  <c:v>23</c:v>
                </c:pt>
                <c:pt idx="6">
                  <c:v>15</c:v>
                </c:pt>
                <c:pt idx="7">
                  <c:v>13</c:v>
                </c:pt>
                <c:pt idx="8">
                  <c:v>11</c:v>
                </c:pt>
                <c:pt idx="9">
                  <c:v>6</c:v>
                </c:pt>
                <c:pt idx="10">
                  <c:v>5</c:v>
                </c:pt>
                <c:pt idx="11">
                  <c:v>5</c:v>
                </c:pt>
                <c:pt idx="12">
                  <c:v>5</c:v>
                </c:pt>
                <c:pt idx="13">
                  <c:v>5</c:v>
                </c:pt>
                <c:pt idx="14">
                  <c:v>4</c:v>
                </c:pt>
                <c:pt idx="15">
                  <c:v>4</c:v>
                </c:pt>
                <c:pt idx="16">
                  <c:v>3</c:v>
                </c:pt>
                <c:pt idx="17">
                  <c:v>2</c:v>
                </c:pt>
                <c:pt idx="18">
                  <c:v>1</c:v>
                </c:pt>
                <c:pt idx="19">
                  <c:v>1</c:v>
                </c:pt>
                <c:pt idx="20">
                  <c:v>1</c:v>
                </c:pt>
                <c:pt idx="21">
                  <c:v>1</c:v>
                </c:pt>
              </c:numCache>
            </c:numRef>
          </c:val>
          <c:extLst>
            <c:ext xmlns:c16="http://schemas.microsoft.com/office/drawing/2014/chart" uri="{C3380CC4-5D6E-409C-BE32-E72D297353CC}">
              <c16:uniqueId val="{00000001-EF12-4511-9ABF-F4345CD4EB7B}"/>
            </c:ext>
          </c:extLst>
        </c:ser>
        <c:dLbls>
          <c:showLegendKey val="0"/>
          <c:showVal val="0"/>
          <c:showCatName val="0"/>
          <c:showSerName val="0"/>
          <c:showPercent val="0"/>
          <c:showBubbleSize val="0"/>
        </c:dLbls>
        <c:gapWidth val="30"/>
        <c:axId val="453475448"/>
        <c:axId val="453473096"/>
      </c:barChart>
      <c:catAx>
        <c:axId val="453475448"/>
        <c:scaling>
          <c:orientation val="maxMin"/>
        </c:scaling>
        <c:delete val="0"/>
        <c:axPos val="l"/>
        <c:numFmt formatCode="General" sourceLinked="0"/>
        <c:majorTickMark val="out"/>
        <c:minorTickMark val="none"/>
        <c:tickLblPos val="nextTo"/>
        <c:spPr>
          <a:ln>
            <a:noFill/>
          </a:ln>
        </c:spPr>
        <c:crossAx val="453473096"/>
        <c:crosses val="autoZero"/>
        <c:auto val="1"/>
        <c:lblAlgn val="ctr"/>
        <c:lblOffset val="100"/>
        <c:noMultiLvlLbl val="0"/>
      </c:catAx>
      <c:valAx>
        <c:axId val="453473096"/>
        <c:scaling>
          <c:orientation val="minMax"/>
        </c:scaling>
        <c:delete val="1"/>
        <c:axPos val="t"/>
        <c:numFmt formatCode="0" sourceLinked="1"/>
        <c:majorTickMark val="out"/>
        <c:minorTickMark val="none"/>
        <c:tickLblPos val="nextTo"/>
        <c:crossAx val="453475448"/>
        <c:crosses val="autoZero"/>
        <c:crossBetween val="between"/>
      </c:valAx>
    </c:plotArea>
    <c:plotVisOnly val="1"/>
    <c:dispBlanksAs val="gap"/>
    <c:showDLblsOverMax val="0"/>
  </c:chart>
  <c:txPr>
    <a:bodyPr/>
    <a:lstStyle/>
    <a:p>
      <a:pPr>
        <a:defRPr sz="1100">
          <a:latin typeface="Barlow" panose="00000500000000000000" pitchFamily="2"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10-29T09:55:01.181" idx="1">
    <p:pos x="742" y="314"/>
    <p:text>ensure this is labelled 'PERCEIVED racial discrimination' on deck that goes forward</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10-29T09:57:27.051" idx="2">
    <p:pos x="6317" y="1446"/>
    <p:text>Remove all Irish/ Non Irish from deck that goes forward</p:text>
    <p:extLst>
      <p:ext uri="{C676402C-5697-4E1C-873F-D02D1690AC5C}">
        <p15:threadingInfo xmlns:p15="http://schemas.microsoft.com/office/powerpoint/2012/main" timeZoneBias="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0.8875</cdr:x>
      <cdr:y>0.12877</cdr:y>
    </cdr:from>
    <cdr:to>
      <cdr:x>0.88751</cdr:x>
      <cdr:y>0.22261</cdr:y>
    </cdr:to>
    <cdr:sp macro="" textlink="">
      <cdr:nvSpPr>
        <cdr:cNvPr id="2" name="TextBox 1">
          <a:extLst xmlns:a="http://schemas.openxmlformats.org/drawingml/2006/main">
            <a:ext uri="{FF2B5EF4-FFF2-40B4-BE49-F238E27FC236}">
              <a16:creationId xmlns:a16="http://schemas.microsoft.com/office/drawing/2014/main" id="{F1347E01-900F-F61E-C6DD-C98ACAE4DE1A}"/>
            </a:ext>
          </a:extLst>
        </cdr:cNvPr>
        <cdr:cNvSpPr txBox="1"/>
      </cdr:nvSpPr>
      <cdr:spPr>
        <a:xfrm xmlns:a="http://schemas.openxmlformats.org/drawingml/2006/main">
          <a:off x="7213600" y="521625"/>
          <a:ext cx="65" cy="380169"/>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l">
            <a:lnSpc>
              <a:spcPct val="115000"/>
            </a:lnSpc>
            <a:spcBef>
              <a:spcPts val="400"/>
            </a:spcBef>
            <a:spcAft>
              <a:spcPts val="400"/>
            </a:spcAft>
          </a:pPr>
          <a:endParaRPr lang="en-IE" sz="2400" dirty="0" err="1">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789325-1B2E-7466-61ED-1087EB5C7E7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latin typeface="Barlow" panose="00000500000000000000" pitchFamily="2" charset="0"/>
            </a:endParaRPr>
          </a:p>
        </p:txBody>
      </p:sp>
      <p:sp>
        <p:nvSpPr>
          <p:cNvPr id="3" name="Date Placeholder 2">
            <a:extLst>
              <a:ext uri="{FF2B5EF4-FFF2-40B4-BE49-F238E27FC236}">
                <a16:creationId xmlns:a16="http://schemas.microsoft.com/office/drawing/2014/main" id="{DDE1DC70-0F41-0C0F-1FBD-59A552E1338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209C5E0-7239-4DF2-B13B-C07A305E63AB}" type="datetimeFigureOut">
              <a:rPr lang="en-IE" smtClean="0">
                <a:latin typeface="Barlow" panose="00000500000000000000" pitchFamily="2" charset="0"/>
              </a:rPr>
              <a:t>22/01/2025</a:t>
            </a:fld>
            <a:endParaRPr lang="en-IE">
              <a:latin typeface="Barlow" panose="00000500000000000000" pitchFamily="2" charset="0"/>
            </a:endParaRPr>
          </a:p>
        </p:txBody>
      </p:sp>
      <p:sp>
        <p:nvSpPr>
          <p:cNvPr id="4" name="Footer Placeholder 3">
            <a:extLst>
              <a:ext uri="{FF2B5EF4-FFF2-40B4-BE49-F238E27FC236}">
                <a16:creationId xmlns:a16="http://schemas.microsoft.com/office/drawing/2014/main" id="{BBDF0F28-067A-A3A2-5CBF-79DC500F19E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latin typeface="Barlow" panose="00000500000000000000" pitchFamily="2" charset="0"/>
            </a:endParaRPr>
          </a:p>
        </p:txBody>
      </p:sp>
      <p:sp>
        <p:nvSpPr>
          <p:cNvPr id="5" name="Slide Number Placeholder 4">
            <a:extLst>
              <a:ext uri="{FF2B5EF4-FFF2-40B4-BE49-F238E27FC236}">
                <a16:creationId xmlns:a16="http://schemas.microsoft.com/office/drawing/2014/main" id="{63CF5652-445A-4D4F-8C8A-4E06D2AEDBF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595D22B-DB49-49AC-83B0-450854671FA3}" type="slidenum">
              <a:rPr lang="en-IE" smtClean="0">
                <a:latin typeface="Barlow" panose="00000500000000000000" pitchFamily="2" charset="0"/>
              </a:rPr>
              <a:t>‹#›</a:t>
            </a:fld>
            <a:endParaRPr lang="en-IE">
              <a:latin typeface="Barlow" panose="00000500000000000000" pitchFamily="2" charset="0"/>
            </a:endParaRPr>
          </a:p>
        </p:txBody>
      </p:sp>
    </p:spTree>
    <p:extLst>
      <p:ext uri="{BB962C8B-B14F-4D97-AF65-F5344CB8AC3E}">
        <p14:creationId xmlns:p14="http://schemas.microsoft.com/office/powerpoint/2010/main" val="471407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Barlow" panose="00000500000000000000" pitchFamily="2" charset="0"/>
              </a:defRPr>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Barlow" panose="00000500000000000000" pitchFamily="2" charset="0"/>
              </a:defRPr>
            </a:lvl1pPr>
          </a:lstStyle>
          <a:p>
            <a:fld id="{D4E5DF37-2544-4FEE-90B0-EE655F13E8BB}" type="datetimeFigureOut">
              <a:rPr lang="en-IE" smtClean="0"/>
              <a:pPr/>
              <a:t>22/01/2025</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Barlow" panose="00000500000000000000" pitchFamily="2" charset="0"/>
              </a:defRPr>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Barlow" panose="00000500000000000000" pitchFamily="2" charset="0"/>
              </a:defRPr>
            </a:lvl1pPr>
          </a:lstStyle>
          <a:p>
            <a:fld id="{C5B785ED-84AC-430E-8E94-07438CFB5F0D}" type="slidenum">
              <a:rPr lang="en-IE" smtClean="0"/>
              <a:pPr/>
              <a:t>‹#›</a:t>
            </a:fld>
            <a:endParaRPr lang="en-IE"/>
          </a:p>
        </p:txBody>
      </p:sp>
    </p:spTree>
    <p:extLst>
      <p:ext uri="{BB962C8B-B14F-4D97-AF65-F5344CB8AC3E}">
        <p14:creationId xmlns:p14="http://schemas.microsoft.com/office/powerpoint/2010/main" val="173418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arlow" panose="00000500000000000000" pitchFamily="2" charset="0"/>
        <a:ea typeface="+mn-ea"/>
        <a:cs typeface="+mn-cs"/>
      </a:defRPr>
    </a:lvl1pPr>
    <a:lvl2pPr marL="457200" algn="l" defTabSz="914400" rtl="0" eaLnBrk="1" latinLnBrk="0" hangingPunct="1">
      <a:defRPr sz="1200" kern="1200">
        <a:solidFill>
          <a:schemeClr val="tx1"/>
        </a:solidFill>
        <a:latin typeface="Barlow" panose="00000500000000000000" pitchFamily="2" charset="0"/>
        <a:ea typeface="+mn-ea"/>
        <a:cs typeface="+mn-cs"/>
      </a:defRPr>
    </a:lvl2pPr>
    <a:lvl3pPr marL="914400" algn="l" defTabSz="914400" rtl="0" eaLnBrk="1" latinLnBrk="0" hangingPunct="1">
      <a:defRPr sz="1200" kern="1200">
        <a:solidFill>
          <a:schemeClr val="tx1"/>
        </a:solidFill>
        <a:latin typeface="Barlow" panose="00000500000000000000" pitchFamily="2" charset="0"/>
        <a:ea typeface="+mn-ea"/>
        <a:cs typeface="+mn-cs"/>
      </a:defRPr>
    </a:lvl3pPr>
    <a:lvl4pPr marL="1371600" algn="l" defTabSz="914400" rtl="0" eaLnBrk="1" latinLnBrk="0" hangingPunct="1">
      <a:defRPr sz="1200" kern="1200">
        <a:solidFill>
          <a:schemeClr val="tx1"/>
        </a:solidFill>
        <a:latin typeface="Barlow" panose="00000500000000000000" pitchFamily="2" charset="0"/>
        <a:ea typeface="+mn-ea"/>
        <a:cs typeface="+mn-cs"/>
      </a:defRPr>
    </a:lvl4pPr>
    <a:lvl5pPr marL="1828800" algn="l" defTabSz="914400" rtl="0" eaLnBrk="1" latinLnBrk="0" hangingPunct="1">
      <a:defRPr sz="1200" kern="1200">
        <a:solidFill>
          <a:schemeClr val="tx1"/>
        </a:solidFill>
        <a:latin typeface="Barlow"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800" b="1" i="0" u="none" strike="noStrike" kern="1200" cap="none" spc="0" normalizeH="0" baseline="0" noProof="0" dirty="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4591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5B785ED-84AC-430E-8E94-07438CFB5F0D}" type="slidenum">
              <a:rPr lang="en-IE" smtClean="0"/>
              <a:pPr/>
              <a:t>12</a:t>
            </a:fld>
            <a:endParaRPr lang="en-IE"/>
          </a:p>
        </p:txBody>
      </p:sp>
    </p:spTree>
    <p:extLst>
      <p:ext uri="{BB962C8B-B14F-4D97-AF65-F5344CB8AC3E}">
        <p14:creationId xmlns:p14="http://schemas.microsoft.com/office/powerpoint/2010/main" val="135977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5B785ED-84AC-430E-8E94-07438CFB5F0D}" type="slidenum">
              <a:rPr lang="en-IE" smtClean="0"/>
              <a:pPr/>
              <a:t>13</a:t>
            </a:fld>
            <a:endParaRPr lang="en-IE"/>
          </a:p>
        </p:txBody>
      </p:sp>
    </p:spTree>
    <p:extLst>
      <p:ext uri="{BB962C8B-B14F-4D97-AF65-F5344CB8AC3E}">
        <p14:creationId xmlns:p14="http://schemas.microsoft.com/office/powerpoint/2010/main" val="47059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46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20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872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12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512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95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73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830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0175" y="1347788"/>
            <a:ext cx="6478588" cy="3644900"/>
          </a:xfrm>
        </p:spPr>
      </p:sp>
      <p:sp>
        <p:nvSpPr>
          <p:cNvPr id="3" name="Espaço Reservado para Anotações 2"/>
          <p:cNvSpPr>
            <a:spLocks noGrp="1"/>
          </p:cNvSpPr>
          <p:nvPr>
            <p:ph type="body" idx="1"/>
          </p:nvPr>
        </p:nvSpPr>
        <p:spPr/>
        <p:txBody>
          <a:bodyPr/>
          <a:lstStyle/>
          <a:p>
            <a:pPr defTabSz="907470">
              <a:defRPr/>
            </a:pPr>
            <a:endParaRPr lang="en-US"/>
          </a:p>
        </p:txBody>
      </p:sp>
      <p:sp>
        <p:nvSpPr>
          <p:cNvPr id="4" name="Espaço Reservado para Número de Slide 3"/>
          <p:cNvSpPr>
            <a:spLocks noGrp="1"/>
          </p:cNvSpPr>
          <p:nvPr>
            <p:ph type="sldNum" sz="quarter" idx="10"/>
          </p:nvPr>
        </p:nvSpPr>
        <p:spPr/>
        <p:txBody>
          <a:bodyPr/>
          <a:lstStyle/>
          <a:p>
            <a:pPr defTabSz="498023">
              <a:defRPr/>
            </a:pPr>
            <a:fld id="{F553A74E-C5C1-DF42-BCD6-4D981EFAD523}" type="slidenum">
              <a:rPr lang="en-IE">
                <a:solidFill>
                  <a:prstClr val="black"/>
                </a:solidFill>
              </a:rPr>
              <a:pPr defTabSz="498023">
                <a:defRPr/>
              </a:pPr>
              <a:t>2</a:t>
            </a:fld>
            <a:endParaRPr lang="en-IE">
              <a:solidFill>
                <a:prstClr val="black"/>
              </a:solidFill>
            </a:endParaRPr>
          </a:p>
        </p:txBody>
      </p:sp>
    </p:spTree>
    <p:extLst>
      <p:ext uri="{BB962C8B-B14F-4D97-AF65-F5344CB8AC3E}">
        <p14:creationId xmlns:p14="http://schemas.microsoft.com/office/powerpoint/2010/main" val="36447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5B54AD-12D2-6F05-F995-4E55152B25EF}"/>
              </a:ext>
            </a:extLst>
          </p:cNvPr>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413053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631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75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364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725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907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186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41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595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42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5B785ED-84AC-430E-8E94-07438CFB5F0D}" type="slidenum">
              <a:rPr lang="en-IE" smtClean="0"/>
              <a:pPr/>
              <a:t>3</a:t>
            </a:fld>
            <a:endParaRPr lang="en-IE"/>
          </a:p>
        </p:txBody>
      </p:sp>
    </p:spTree>
    <p:extLst>
      <p:ext uri="{BB962C8B-B14F-4D97-AF65-F5344CB8AC3E}">
        <p14:creationId xmlns:p14="http://schemas.microsoft.com/office/powerpoint/2010/main" val="3944623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52BE308-124A-10D8-B855-AD9842754D45}"/>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527496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709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504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692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011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956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029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254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00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05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5B5C65-DEFA-8C13-7559-96F6D4052D54}"/>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216535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161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54FA31-B09B-B28A-A987-23C35A11F460}"/>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2069053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640E189-99FA-AA7A-782B-701BE1D3ABF7}"/>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111940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640E189-99FA-AA7A-782B-701BE1D3ABF7}"/>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3257277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61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875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112C580-850F-4497-A255-BB758B76233E}"/>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1522807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112C580-850F-4497-A255-BB758B76233E}"/>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1433976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1484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37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783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1972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190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8563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1980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474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726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4577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4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433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79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4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8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871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648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xml"/><Relationship Id="rId7" Type="http://schemas.openxmlformats.org/officeDocument/2006/relationships/image" Target="../media/image7.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Cover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5791000"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7" name="Picture Placeholder 6">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hasCustomPrompt="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br>
              <a:rPr lang="en-US"/>
            </a:br>
            <a:br>
              <a:rPr lang="en-US"/>
            </a:br>
            <a:br>
              <a:rPr lang="en-US"/>
            </a:br>
            <a:br>
              <a:rPr lang="en-US"/>
            </a:br>
            <a:r>
              <a:rPr lang="en-US"/>
              <a:t>Click icon </a:t>
            </a:r>
            <a:br>
              <a:rPr lang="en-US"/>
            </a:br>
            <a:r>
              <a:rPr lang="en-US"/>
              <a:t>to add picture</a:t>
            </a:r>
            <a:endParaRPr lang="en-GB"/>
          </a:p>
        </p:txBody>
      </p:sp>
      <p:sp>
        <p:nvSpPr>
          <p:cNvPr id="4" name="Text Placeholder 16">
            <a:extLst>
              <a:ext uri="{FF2B5EF4-FFF2-40B4-BE49-F238E27FC236}">
                <a16:creationId xmlns:a16="http://schemas.microsoft.com/office/drawing/2014/main" id="{2B307F84-45B4-FBB4-1E6C-CD4B241E73D1}"/>
              </a:ext>
            </a:extLst>
          </p:cNvPr>
          <p:cNvSpPr>
            <a:spLocks noGrp="1"/>
          </p:cNvSpPr>
          <p:nvPr>
            <p:ph type="body" sz="quarter" idx="12" hasCustomPrompt="1"/>
          </p:nvPr>
        </p:nvSpPr>
        <p:spPr>
          <a:xfrm>
            <a:off x="431800" y="3132139"/>
            <a:ext cx="3851275" cy="1274763"/>
          </a:xfrm>
        </p:spPr>
        <p:txBody>
          <a:bodyPr/>
          <a:lstStyle>
            <a:lvl1pPr>
              <a:defRPr sz="2400">
                <a:solidFill>
                  <a:schemeClr val="bg1"/>
                </a:solidFill>
              </a:defRPr>
            </a:lvl1pPr>
            <a:lvl2pPr marL="0" indent="0">
              <a:buNone/>
              <a:defRPr/>
            </a:lvl2pPr>
          </a:lstStyle>
          <a:p>
            <a:pPr lvl="0"/>
            <a:r>
              <a:rPr lang="en-US"/>
              <a:t>Optional additional information</a:t>
            </a:r>
          </a:p>
        </p:txBody>
      </p:sp>
      <p:pic>
        <p:nvPicPr>
          <p:cNvPr id="5" name="Graphic 5">
            <a:extLst>
              <a:ext uri="{FF2B5EF4-FFF2-40B4-BE49-F238E27FC236}">
                <a16:creationId xmlns:a16="http://schemas.microsoft.com/office/drawing/2014/main" id="{B4C446A2-A5CA-CD71-107A-3877AC1A3F3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
        <p:nvSpPr>
          <p:cNvPr id="6" name="Classification">
            <a:extLst>
              <a:ext uri="{FF2B5EF4-FFF2-40B4-BE49-F238E27FC236}">
                <a16:creationId xmlns:a16="http://schemas.microsoft.com/office/drawing/2014/main" id="{71BA09EF-196E-15DE-A3CE-7A9E5C47A401}"/>
              </a:ext>
              <a:ext uri="{C183D7F6-B498-43B3-948B-1728B52AA6E4}">
                <adec:decorative xmlns:adec="http://schemas.microsoft.com/office/drawing/2017/decorative" val="1"/>
              </a:ext>
            </a:extLst>
          </p:cNvPr>
          <p:cNvSpPr txBox="1">
            <a:spLocks/>
          </p:cNvSpPr>
          <p:nvPr userDrawn="1"/>
        </p:nvSpPr>
        <p:spPr>
          <a:xfrm>
            <a:off x="440937" y="6251108"/>
            <a:ext cx="16603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spTree>
    <p:extLst>
      <p:ext uri="{BB962C8B-B14F-4D97-AF65-F5344CB8AC3E}">
        <p14:creationId xmlns:p14="http://schemas.microsoft.com/office/powerpoint/2010/main" val="41042014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l_clea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F419-BE4D-C750-7148-9CE8C43FA61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TextBox 12">
            <a:extLst>
              <a:ext uri="{FF2B5EF4-FFF2-40B4-BE49-F238E27FC236}">
                <a16:creationId xmlns:a16="http://schemas.microsoft.com/office/drawing/2014/main" id="{E1CCDBCE-4D82-219C-1461-D5A253117AE4}"/>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15" name="Classification">
            <a:extLst>
              <a:ext uri="{FF2B5EF4-FFF2-40B4-BE49-F238E27FC236}">
                <a16:creationId xmlns:a16="http://schemas.microsoft.com/office/drawing/2014/main" id="{1E7C5A24-A74F-E7F8-8755-0ACC3462B3C8}"/>
              </a:ext>
              <a:ext uri="{C183D7F6-B498-43B3-948B-1728B52AA6E4}">
                <adec:decorative xmlns:adec="http://schemas.microsoft.com/office/drawing/2017/decorative" val="1"/>
              </a:ext>
            </a:extLst>
          </p:cNvPr>
          <p:cNvSpPr txBox="1">
            <a:spLocks/>
          </p:cNvSpPr>
          <p:nvPr userDrawn="1"/>
        </p:nvSpPr>
        <p:spPr>
          <a:xfrm>
            <a:off x="440938" y="6497777"/>
            <a:ext cx="566928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pic>
        <p:nvPicPr>
          <p:cNvPr id="5" name="Picture 4" descr="A blue and black logo&#10;&#10;Description automatically generated">
            <a:extLst>
              <a:ext uri="{FF2B5EF4-FFF2-40B4-BE49-F238E27FC236}">
                <a16:creationId xmlns:a16="http://schemas.microsoft.com/office/drawing/2014/main" id="{CA336890-7B30-AD64-58E8-00B2979A86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8647" y="6289647"/>
            <a:ext cx="769246" cy="365964"/>
          </a:xfrm>
          <a:prstGeom prst="rect">
            <a:avLst/>
          </a:prstGeom>
        </p:spPr>
      </p:pic>
    </p:spTree>
    <p:extLst>
      <p:ext uri="{BB962C8B-B14F-4D97-AF65-F5344CB8AC3E}">
        <p14:creationId xmlns:p14="http://schemas.microsoft.com/office/powerpoint/2010/main" val="27727553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anging box title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884-C2D5-14CD-9848-37C5CB013EB4}"/>
              </a:ext>
            </a:extLst>
          </p:cNvPr>
          <p:cNvSpPr>
            <a:spLocks noGrp="1"/>
          </p:cNvSpPr>
          <p:nvPr>
            <p:ph type="title"/>
          </p:nvPr>
        </p:nvSpPr>
        <p:spPr>
          <a:xfrm>
            <a:off x="653142" y="701874"/>
            <a:ext cx="3149601" cy="2398773"/>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04088068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nging box titl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884-C2D5-14CD-9848-37C5CB013EB4}"/>
              </a:ext>
            </a:extLst>
          </p:cNvPr>
          <p:cNvSpPr>
            <a:spLocks noGrp="1"/>
          </p:cNvSpPr>
          <p:nvPr>
            <p:ph type="title"/>
          </p:nvPr>
        </p:nvSpPr>
        <p:spPr>
          <a:xfrm>
            <a:off x="653142" y="701874"/>
            <a:ext cx="3149601" cy="1825195"/>
          </a:xfrm>
        </p:spPr>
        <p:txBody>
          <a:bodyPr vert="horz" wrap="square" lIns="0" tIns="0" rIns="0" bIns="0" rtlCol="0" anchor="t">
            <a:noAutofit/>
          </a:bodyPr>
          <a:lstStyle>
            <a:lvl1pPr>
              <a:defRPr lang="en-GB" dirty="0">
                <a:solidFill>
                  <a:schemeClr val="bg1"/>
                </a:solidFill>
              </a:defRPr>
            </a:lvl1pPr>
          </a:lstStyle>
          <a:p>
            <a:pPr lvl="0"/>
            <a:r>
              <a:rPr lang="en-US"/>
              <a:t>Click to edit Master title style</a:t>
            </a:r>
            <a:endParaRPr lang="en-GB"/>
          </a:p>
        </p:txBody>
      </p:sp>
      <p:sp>
        <p:nvSpPr>
          <p:cNvPr id="3" name="Text Placeholder 3">
            <a:extLst>
              <a:ext uri="{FF2B5EF4-FFF2-40B4-BE49-F238E27FC236}">
                <a16:creationId xmlns:a16="http://schemas.microsoft.com/office/drawing/2014/main" id="{A73E53EB-3CF7-23AB-A106-C20DD2520CBC}"/>
              </a:ext>
            </a:extLst>
          </p:cNvPr>
          <p:cNvSpPr>
            <a:spLocks noGrp="1"/>
          </p:cNvSpPr>
          <p:nvPr>
            <p:ph type="body" sz="quarter" idx="10"/>
          </p:nvPr>
        </p:nvSpPr>
        <p:spPr>
          <a:xfrm>
            <a:off x="4332288" y="701675"/>
            <a:ext cx="7416800" cy="4959350"/>
          </a:xfrm>
        </p:spPr>
        <p:txBody>
          <a:bodyPr numCol="1" spcCol="288000"/>
          <a:lstStyle>
            <a:lvl1pPr>
              <a:lnSpc>
                <a:spcPct val="120000"/>
              </a:lnSpc>
              <a:spcBef>
                <a:spcPts val="400"/>
              </a:spcBef>
              <a:spcAft>
                <a:spcPts val="400"/>
              </a:spcAft>
              <a:defRPr sz="1600"/>
            </a:lvl1pPr>
            <a:lvl2pPr>
              <a:lnSpc>
                <a:spcPct val="120000"/>
              </a:lnSpc>
              <a:spcBef>
                <a:spcPts val="400"/>
              </a:spcBef>
              <a:spcAft>
                <a:spcPts val="400"/>
              </a:spcAft>
              <a:defRPr sz="1600"/>
            </a:lvl2pPr>
            <a:lvl3pPr>
              <a:lnSpc>
                <a:spcPct val="120000"/>
              </a:lnSpc>
              <a:spcBef>
                <a:spcPts val="400"/>
              </a:spcBef>
              <a:spcAft>
                <a:spcPts val="400"/>
              </a:spcAft>
              <a:defRPr sz="1600"/>
            </a:lvl3pPr>
            <a:lvl4pPr>
              <a:lnSpc>
                <a:spcPct val="120000"/>
              </a:lnSpc>
              <a:spcBef>
                <a:spcPts val="400"/>
              </a:spcBef>
              <a:spcAft>
                <a:spcPts val="400"/>
              </a:spcAft>
              <a:defRPr sz="1600"/>
            </a:lvl4pPr>
            <a:lvl5pPr>
              <a:lnSpc>
                <a:spcPct val="120000"/>
              </a:lnSpc>
              <a:spcBef>
                <a:spcPts val="40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72311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images_3_summaries">
    <p:bg>
      <p:bgPr>
        <a:solidFill>
          <a:schemeClr val="accent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7598694-721D-C499-32B8-2559553463B9}"/>
              </a:ext>
              <a:ext uri="{C183D7F6-B498-43B3-948B-1728B52AA6E4}">
                <adec:decorative xmlns:adec="http://schemas.microsoft.com/office/drawing/2017/decorative" val="1"/>
              </a:ext>
            </a:extLst>
          </p:cNvPr>
          <p:cNvSpPr>
            <a:spLocks noGrp="1"/>
          </p:cNvSpPr>
          <p:nvPr>
            <p:ph type="pic" sz="quarter" idx="21" hasCustomPrompt="1"/>
          </p:nvPr>
        </p:nvSpPr>
        <p:spPr>
          <a:xfrm>
            <a:off x="450000"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4113075"/>
            <a:ext cx="3524400" cy="1835288"/>
          </a:xfrm>
        </p:spPr>
        <p:txBody>
          <a:bodyPr>
            <a:noAutofit/>
          </a:bodyPr>
          <a:lstStyle>
            <a:lvl1pPr>
              <a:spcBef>
                <a:spcPts val="400"/>
              </a:spcBef>
              <a:defRPr sz="1600">
                <a:solidFill>
                  <a:schemeClr val="bg1"/>
                </a:solidFill>
              </a:defRPr>
            </a:lvl1pPr>
            <a:lvl2pPr>
              <a:spcBef>
                <a:spcPts val="400"/>
              </a:spcBef>
              <a:defRPr sz="1600">
                <a:solidFill>
                  <a:schemeClr val="bg1"/>
                </a:solidFill>
              </a:defRPr>
            </a:lvl2pPr>
            <a:lvl3pPr>
              <a:spcBef>
                <a:spcPts val="400"/>
              </a:spcBef>
              <a:defRPr sz="16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2z</a:t>
            </a:r>
          </a:p>
        </p:txBody>
      </p:sp>
      <p:sp>
        <p:nvSpPr>
          <p:cNvPr id="26" name="Picture Placeholder 25">
            <a:extLst>
              <a:ext uri="{FF2B5EF4-FFF2-40B4-BE49-F238E27FC236}">
                <a16:creationId xmlns:a16="http://schemas.microsoft.com/office/drawing/2014/main" id="{D497C279-EB05-83B6-CAFE-F19E9494173D}"/>
              </a:ext>
              <a:ext uri="{C183D7F6-B498-43B3-948B-1728B52AA6E4}">
                <adec:decorative xmlns:adec="http://schemas.microsoft.com/office/drawing/2017/decorative" val="1"/>
              </a:ext>
            </a:extLst>
          </p:cNvPr>
          <p:cNvSpPr>
            <a:spLocks noGrp="1"/>
          </p:cNvSpPr>
          <p:nvPr>
            <p:ph type="pic" sz="quarter" idx="22" hasCustomPrompt="1"/>
          </p:nvPr>
        </p:nvSpPr>
        <p:spPr>
          <a:xfrm>
            <a:off x="4336915"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15" name="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336840" y="4113075"/>
            <a:ext cx="3524400" cy="1835288"/>
          </a:xfrm>
        </p:spPr>
        <p:txBody>
          <a:bodyPr>
            <a:noAutofit/>
          </a:bodyPr>
          <a:lstStyle>
            <a:lvl1pPr>
              <a:spcBef>
                <a:spcPts val="400"/>
              </a:spcBef>
              <a:defRPr sz="1600">
                <a:solidFill>
                  <a:schemeClr val="bg1"/>
                </a:solidFill>
              </a:defRPr>
            </a:lvl1pPr>
            <a:lvl2pPr>
              <a:spcBef>
                <a:spcPts val="400"/>
              </a:spcBef>
              <a:defRPr sz="1600">
                <a:solidFill>
                  <a:schemeClr val="bg1"/>
                </a:solidFill>
              </a:defRPr>
            </a:lvl2pPr>
            <a:lvl3pPr>
              <a:spcBef>
                <a:spcPts val="400"/>
              </a:spcBef>
              <a:defRPr sz="16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7" name="Picture Placeholder 26">
            <a:extLst>
              <a:ext uri="{FF2B5EF4-FFF2-40B4-BE49-F238E27FC236}">
                <a16:creationId xmlns:a16="http://schemas.microsoft.com/office/drawing/2014/main" id="{436747DF-926E-3B9F-54BC-14918175083E}"/>
              </a:ext>
              <a:ext uri="{C183D7F6-B498-43B3-948B-1728B52AA6E4}">
                <adec:decorative xmlns:adec="http://schemas.microsoft.com/office/drawing/2017/decorative" val="1"/>
              </a:ext>
            </a:extLst>
          </p:cNvPr>
          <p:cNvSpPr>
            <a:spLocks noGrp="1"/>
          </p:cNvSpPr>
          <p:nvPr>
            <p:ph type="pic" sz="quarter" idx="23" hasCustomPrompt="1"/>
          </p:nvPr>
        </p:nvSpPr>
        <p:spPr>
          <a:xfrm>
            <a:off x="8224838"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16" name="Placeholder 3">
            <a:extLst>
              <a:ext uri="{FF2B5EF4-FFF2-40B4-BE49-F238E27FC236}">
                <a16:creationId xmlns:a16="http://schemas.microsoft.com/office/drawing/2014/main" id="{912710EB-D5BC-4555-8C11-D849D8A58199}"/>
              </a:ext>
            </a:extLst>
          </p:cNvPr>
          <p:cNvSpPr>
            <a:spLocks noGrp="1"/>
          </p:cNvSpPr>
          <p:nvPr>
            <p:ph idx="25" hasCustomPrompt="1"/>
          </p:nvPr>
        </p:nvSpPr>
        <p:spPr>
          <a:xfrm>
            <a:off x="8224838" y="4113075"/>
            <a:ext cx="3524400" cy="1835288"/>
          </a:xfrm>
        </p:spPr>
        <p:txBody>
          <a:bodyPr>
            <a:noAutofit/>
          </a:bodyPr>
          <a:lstStyle>
            <a:lvl1pPr>
              <a:spcBef>
                <a:spcPts val="400"/>
              </a:spcBef>
              <a:defRPr sz="1600">
                <a:solidFill>
                  <a:schemeClr val="bg1"/>
                </a:solidFill>
              </a:defRPr>
            </a:lvl1pPr>
            <a:lvl2pPr>
              <a:spcBef>
                <a:spcPts val="400"/>
              </a:spcBef>
              <a:defRPr sz="1600">
                <a:solidFill>
                  <a:schemeClr val="bg1"/>
                </a:solidFill>
              </a:defRPr>
            </a:lvl2pPr>
            <a:lvl3pPr>
              <a:spcBef>
                <a:spcPts val="400"/>
              </a:spcBef>
              <a:defRPr sz="16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B9379921-B222-AEF2-4C24-F79AEBA1BF84}"/>
              </a:ext>
            </a:extLst>
          </p:cNvPr>
          <p:cNvSpPr>
            <a:spLocks noGrp="1"/>
          </p:cNvSpPr>
          <p:nvPr>
            <p:ph type="title"/>
          </p:nvPr>
        </p:nvSpPr>
        <p:spPr/>
        <p:txBody>
          <a:bodyPr vert="horz" wrap="square" lIns="0" tIns="0" rIns="0" bIns="0" rtlCol="0" anchor="b">
            <a:noAutofit/>
          </a:bodyPr>
          <a:lstStyle>
            <a:lvl1pPr>
              <a:defRPr lang="en-GB" dirty="0">
                <a:solidFill>
                  <a:schemeClr val="bg1"/>
                </a:solidFill>
              </a:defRPr>
            </a:lvl1pPr>
          </a:lstStyle>
          <a:p>
            <a:pPr lvl="0"/>
            <a:r>
              <a:rPr lang="en-US"/>
              <a:t>Click to edit Master title style</a:t>
            </a:r>
            <a:endParaRPr lang="en-GB"/>
          </a:p>
        </p:txBody>
      </p:sp>
      <p:sp>
        <p:nvSpPr>
          <p:cNvPr id="18" name="TextBox 17">
            <a:extLst>
              <a:ext uri="{FF2B5EF4-FFF2-40B4-BE49-F238E27FC236}">
                <a16:creationId xmlns:a16="http://schemas.microsoft.com/office/drawing/2014/main" id="{CDC93700-768F-F0BD-FFA2-5E2889AAB11B}"/>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4" name="Classification">
            <a:extLst>
              <a:ext uri="{FF2B5EF4-FFF2-40B4-BE49-F238E27FC236}">
                <a16:creationId xmlns:a16="http://schemas.microsoft.com/office/drawing/2014/main" id="{7BC3E079-CD4E-AFD3-AEB4-D1848C22C062}"/>
              </a:ext>
              <a:ext uri="{C183D7F6-B498-43B3-948B-1728B52AA6E4}">
                <adec:decorative xmlns:adec="http://schemas.microsoft.com/office/drawing/2017/decorative" val="1"/>
              </a:ext>
            </a:extLst>
          </p:cNvPr>
          <p:cNvSpPr txBox="1">
            <a:spLocks/>
          </p:cNvSpPr>
          <p:nvPr userDrawn="1"/>
        </p:nvSpPr>
        <p:spPr>
          <a:xfrm>
            <a:off x="440938" y="6488640"/>
            <a:ext cx="566928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pic>
        <p:nvPicPr>
          <p:cNvPr id="9" name="Picture 8" descr="A blue and black logo&#10;&#10;Description automatically generated">
            <a:extLst>
              <a:ext uri="{FF2B5EF4-FFF2-40B4-BE49-F238E27FC236}">
                <a16:creationId xmlns:a16="http://schemas.microsoft.com/office/drawing/2014/main" id="{D586BCB2-5E4B-C80B-0985-C35798308C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8647" y="6289647"/>
            <a:ext cx="769246" cy="365964"/>
          </a:xfrm>
          <a:prstGeom prst="rect">
            <a:avLst/>
          </a:prstGeom>
        </p:spPr>
      </p:pic>
    </p:spTree>
    <p:extLst>
      <p:ext uri="{BB962C8B-B14F-4D97-AF65-F5344CB8AC3E}">
        <p14:creationId xmlns:p14="http://schemas.microsoft.com/office/powerpoint/2010/main" val="276379510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col_4_images_with commentary">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p:nvPr>
        </p:nvSpPr>
        <p:spPr/>
        <p:txBody>
          <a:bodyPr vert="horz" wrap="square" lIns="0" tIns="0" rIns="0" bIns="0" rtlCol="0" anchor="b">
            <a:noAutofit/>
          </a:bodyPr>
          <a:lstStyle>
            <a:lvl1pPr>
              <a:defRPr lang="en-GB" dirty="0">
                <a:solidFill>
                  <a:schemeClr val="bg1"/>
                </a:solidFill>
              </a:defRPr>
            </a:lvl1pPr>
          </a:lstStyle>
          <a:p>
            <a:pPr lvl="0"/>
            <a:r>
              <a:rPr lang="en-US"/>
              <a:t>Click to edit Master title style</a:t>
            </a:r>
            <a:endParaRPr lang="en-GB"/>
          </a:p>
        </p:txBody>
      </p:sp>
      <p:sp>
        <p:nvSpPr>
          <p:cNvPr id="20" name="Picture Placeholder 19">
            <a:extLst>
              <a:ext uri="{FF2B5EF4-FFF2-40B4-BE49-F238E27FC236}">
                <a16:creationId xmlns:a16="http://schemas.microsoft.com/office/drawing/2014/main" id="{BD5D8EA5-7317-FA5E-316E-1D3D71DF6AAB}"/>
              </a:ext>
              <a:ext uri="{C183D7F6-B498-43B3-948B-1728B52AA6E4}">
                <adec:decorative xmlns:adec="http://schemas.microsoft.com/office/drawing/2017/decorative" val="1"/>
              </a:ext>
            </a:extLst>
          </p:cNvPr>
          <p:cNvSpPr>
            <a:spLocks noGrp="1"/>
          </p:cNvSpPr>
          <p:nvPr>
            <p:ph type="pic" sz="quarter" idx="21" hasCustomPrompt="1"/>
          </p:nvPr>
        </p:nvSpPr>
        <p:spPr>
          <a:xfrm>
            <a:off x="457635"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8" name="Text Box 1">
            <a:extLst>
              <a:ext uri="{FF2B5EF4-FFF2-40B4-BE49-F238E27FC236}">
                <a16:creationId xmlns:a16="http://schemas.microsoft.com/office/drawing/2014/main" id="{A4FE8203-E4D0-7D71-9DAB-DCD79DF29458}"/>
              </a:ext>
            </a:extLst>
          </p:cNvPr>
          <p:cNvSpPr>
            <a:spLocks noGrp="1"/>
          </p:cNvSpPr>
          <p:nvPr>
            <p:ph type="body" sz="quarter" idx="26"/>
          </p:nvPr>
        </p:nvSpPr>
        <p:spPr>
          <a:xfrm>
            <a:off x="490148"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Text Box 2">
            <a:extLst>
              <a:ext uri="{FF2B5EF4-FFF2-40B4-BE49-F238E27FC236}">
                <a16:creationId xmlns:a16="http://schemas.microsoft.com/office/drawing/2014/main" id="{3893695E-4514-8C5C-A541-ACC2C0140DD6}"/>
              </a:ext>
            </a:extLst>
          </p:cNvPr>
          <p:cNvSpPr>
            <a:spLocks noGrp="1"/>
          </p:cNvSpPr>
          <p:nvPr>
            <p:ph type="body" sz="quarter" idx="27"/>
          </p:nvPr>
        </p:nvSpPr>
        <p:spPr>
          <a:xfrm>
            <a:off x="3388265"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0" name="Text Box 3">
            <a:extLst>
              <a:ext uri="{FF2B5EF4-FFF2-40B4-BE49-F238E27FC236}">
                <a16:creationId xmlns:a16="http://schemas.microsoft.com/office/drawing/2014/main" id="{E6E126AC-28F0-4A7D-DC28-46188F46FAA7}"/>
              </a:ext>
            </a:extLst>
          </p:cNvPr>
          <p:cNvSpPr>
            <a:spLocks noGrp="1"/>
          </p:cNvSpPr>
          <p:nvPr>
            <p:ph type="body" sz="quarter" idx="28"/>
          </p:nvPr>
        </p:nvSpPr>
        <p:spPr>
          <a:xfrm>
            <a:off x="6284913"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1" name="Text Box 4">
            <a:extLst>
              <a:ext uri="{FF2B5EF4-FFF2-40B4-BE49-F238E27FC236}">
                <a16:creationId xmlns:a16="http://schemas.microsoft.com/office/drawing/2014/main" id="{9A2242AD-0A81-133A-985E-D1CF4585102C}"/>
              </a:ext>
            </a:extLst>
          </p:cNvPr>
          <p:cNvSpPr>
            <a:spLocks noGrp="1"/>
          </p:cNvSpPr>
          <p:nvPr>
            <p:ph type="body" sz="quarter" idx="29"/>
          </p:nvPr>
        </p:nvSpPr>
        <p:spPr>
          <a:xfrm>
            <a:off x="9170020" y="4151084"/>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Box 15">
            <a:extLst>
              <a:ext uri="{FF2B5EF4-FFF2-40B4-BE49-F238E27FC236}">
                <a16:creationId xmlns:a16="http://schemas.microsoft.com/office/drawing/2014/main" id="{0B10E05C-FACD-735A-D8B6-65B787A7C515}"/>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18" name="Classification">
            <a:extLst>
              <a:ext uri="{FF2B5EF4-FFF2-40B4-BE49-F238E27FC236}">
                <a16:creationId xmlns:a16="http://schemas.microsoft.com/office/drawing/2014/main" id="{2155CA54-02B7-79F0-5516-A0D416D045E4}"/>
              </a:ext>
              <a:ext uri="{C183D7F6-B498-43B3-948B-1728B52AA6E4}">
                <adec:decorative xmlns:adec="http://schemas.microsoft.com/office/drawing/2017/decorative" val="1"/>
              </a:ext>
            </a:extLst>
          </p:cNvPr>
          <p:cNvSpPr txBox="1">
            <a:spLocks/>
          </p:cNvSpPr>
          <p:nvPr userDrawn="1"/>
        </p:nvSpPr>
        <p:spPr>
          <a:xfrm>
            <a:off x="440938" y="6488640"/>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sp>
        <p:nvSpPr>
          <p:cNvPr id="21" name="Picture Placeholder 20">
            <a:extLst>
              <a:ext uri="{FF2B5EF4-FFF2-40B4-BE49-F238E27FC236}">
                <a16:creationId xmlns:a16="http://schemas.microsoft.com/office/drawing/2014/main" id="{4216BF9A-6BA6-35A3-FAD8-E4C7E65B2AA3}"/>
              </a:ext>
              <a:ext uri="{C183D7F6-B498-43B3-948B-1728B52AA6E4}">
                <adec:decorative xmlns:adec="http://schemas.microsoft.com/office/drawing/2017/decorative" val="1"/>
              </a:ext>
            </a:extLst>
          </p:cNvPr>
          <p:cNvSpPr>
            <a:spLocks noGrp="1"/>
          </p:cNvSpPr>
          <p:nvPr>
            <p:ph type="pic" sz="quarter" idx="30" hasCustomPrompt="1"/>
          </p:nvPr>
        </p:nvSpPr>
        <p:spPr>
          <a:xfrm>
            <a:off x="3361349"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2" name="Picture Placeholder 21">
            <a:extLst>
              <a:ext uri="{FF2B5EF4-FFF2-40B4-BE49-F238E27FC236}">
                <a16:creationId xmlns:a16="http://schemas.microsoft.com/office/drawing/2014/main" id="{FC92A1A9-8935-05F9-478C-509E31A7C350}"/>
              </a:ext>
              <a:ext uri="{C183D7F6-B498-43B3-948B-1728B52AA6E4}">
                <adec:decorative xmlns:adec="http://schemas.microsoft.com/office/drawing/2017/decorative" val="1"/>
              </a:ext>
            </a:extLst>
          </p:cNvPr>
          <p:cNvSpPr>
            <a:spLocks noGrp="1"/>
          </p:cNvSpPr>
          <p:nvPr>
            <p:ph type="pic" sz="quarter" idx="31" hasCustomPrompt="1"/>
          </p:nvPr>
        </p:nvSpPr>
        <p:spPr>
          <a:xfrm>
            <a:off x="6265063"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3" name="Picture Placeholder 22">
            <a:extLst>
              <a:ext uri="{FF2B5EF4-FFF2-40B4-BE49-F238E27FC236}">
                <a16:creationId xmlns:a16="http://schemas.microsoft.com/office/drawing/2014/main" id="{C90786FC-B649-5DE3-D2C4-49F260FE2D9B}"/>
              </a:ext>
              <a:ext uri="{C183D7F6-B498-43B3-948B-1728B52AA6E4}">
                <adec:decorative xmlns:adec="http://schemas.microsoft.com/office/drawing/2017/decorative" val="1"/>
              </a:ext>
            </a:extLst>
          </p:cNvPr>
          <p:cNvSpPr>
            <a:spLocks noGrp="1"/>
          </p:cNvSpPr>
          <p:nvPr>
            <p:ph type="pic" sz="quarter" idx="32" hasCustomPrompt="1"/>
          </p:nvPr>
        </p:nvSpPr>
        <p:spPr>
          <a:xfrm>
            <a:off x="9168776"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pic>
        <p:nvPicPr>
          <p:cNvPr id="6" name="Picture 5" descr="A blue and black logo&#10;&#10;Description automatically generated">
            <a:extLst>
              <a:ext uri="{FF2B5EF4-FFF2-40B4-BE49-F238E27FC236}">
                <a16:creationId xmlns:a16="http://schemas.microsoft.com/office/drawing/2014/main" id="{BC24F385-A3D0-1729-5B80-085E1FC35A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8647" y="6289647"/>
            <a:ext cx="769246" cy="365964"/>
          </a:xfrm>
          <a:prstGeom prst="rect">
            <a:avLst/>
          </a:prstGeom>
        </p:spPr>
      </p:pic>
    </p:spTree>
    <p:extLst>
      <p:ext uri="{BB962C8B-B14F-4D97-AF65-F5344CB8AC3E}">
        <p14:creationId xmlns:p14="http://schemas.microsoft.com/office/powerpoint/2010/main" val="326135834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Single column layout">
    <p:bg>
      <p:bgPr>
        <a:solidFill>
          <a:schemeClr val="accent1"/>
        </a:solidFill>
        <a:effectLst/>
      </p:bgPr>
    </p:bg>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1800">
                <a:solidFill>
                  <a:schemeClr val="bg1"/>
                </a:solidFill>
              </a:defRPr>
            </a:lvl1pPr>
            <a:lvl2pPr>
              <a:spcBef>
                <a:spcPts val="400"/>
              </a:spcBef>
              <a:defRPr sz="1800">
                <a:solidFill>
                  <a:schemeClr val="bg1"/>
                </a:solidFill>
              </a:defRPr>
            </a:lvl2pPr>
            <a:lvl3pPr>
              <a:spcBef>
                <a:spcPts val="400"/>
              </a:spcBef>
              <a:defRPr sz="18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vert="horz" wrap="square" lIns="0" tIns="0" rIns="0" bIns="0" rtlCol="0" anchor="b">
            <a:noAutofit/>
          </a:bodyPr>
          <a:lstStyle>
            <a:lvl1pPr>
              <a:defRPr lang="en-GB" dirty="0">
                <a:solidFill>
                  <a:schemeClr val="bg1"/>
                </a:solidFill>
              </a:defRPr>
            </a:lvl1pPr>
          </a:lstStyle>
          <a:p>
            <a:pPr lvl="0"/>
            <a:r>
              <a:rPr lang="en-US"/>
              <a:t>Single column layout</a:t>
            </a:r>
            <a:endParaRPr lang="en-GB"/>
          </a:p>
        </p:txBody>
      </p:sp>
      <p:sp>
        <p:nvSpPr>
          <p:cNvPr id="13" name="TextBox 12">
            <a:extLst>
              <a:ext uri="{FF2B5EF4-FFF2-40B4-BE49-F238E27FC236}">
                <a16:creationId xmlns:a16="http://schemas.microsoft.com/office/drawing/2014/main" id="{33AA7685-C79C-C21F-A344-32CC624F8F20}"/>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4" name="Classification">
            <a:extLst>
              <a:ext uri="{FF2B5EF4-FFF2-40B4-BE49-F238E27FC236}">
                <a16:creationId xmlns:a16="http://schemas.microsoft.com/office/drawing/2014/main" id="{50F97186-9DC6-76C8-D496-77920798F0EB}"/>
              </a:ext>
              <a:ext uri="{C183D7F6-B498-43B3-948B-1728B52AA6E4}">
                <adec:decorative xmlns:adec="http://schemas.microsoft.com/office/drawing/2017/decorative" val="1"/>
              </a:ext>
            </a:extLst>
          </p:cNvPr>
          <p:cNvSpPr txBox="1">
            <a:spLocks/>
          </p:cNvSpPr>
          <p:nvPr userDrawn="1"/>
        </p:nvSpPr>
        <p:spPr>
          <a:xfrm>
            <a:off x="440938" y="6488640"/>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pic>
        <p:nvPicPr>
          <p:cNvPr id="7" name="Picture 6" descr="A blue and black logo&#10;&#10;Description automatically generated">
            <a:extLst>
              <a:ext uri="{FF2B5EF4-FFF2-40B4-BE49-F238E27FC236}">
                <a16:creationId xmlns:a16="http://schemas.microsoft.com/office/drawing/2014/main" id="{450F9072-0FD6-81F3-76D3-7F95C2AB7E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8647" y="6289647"/>
            <a:ext cx="769246" cy="365964"/>
          </a:xfrm>
          <a:prstGeom prst="rect">
            <a:avLst/>
          </a:prstGeom>
        </p:spPr>
      </p:pic>
    </p:spTree>
    <p:extLst>
      <p:ext uri="{BB962C8B-B14F-4D97-AF65-F5344CB8AC3E}">
        <p14:creationId xmlns:p14="http://schemas.microsoft.com/office/powerpoint/2010/main" val="362259712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anging side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339B-491C-FFB1-1D03-FBEC566DAE79}"/>
              </a:ext>
            </a:extLst>
          </p:cNvPr>
          <p:cNvSpPr>
            <a:spLocks noGrp="1"/>
          </p:cNvSpPr>
          <p:nvPr>
            <p:ph type="title"/>
          </p:nvPr>
        </p:nvSpPr>
        <p:spPr>
          <a:xfrm>
            <a:off x="442913" y="701874"/>
            <a:ext cx="2598737" cy="2872599"/>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52FEDE2-F5A1-7181-F7EE-8B93838D0D13}"/>
              </a:ext>
            </a:extLst>
          </p:cNvPr>
          <p:cNvSpPr>
            <a:spLocks noGrp="1"/>
          </p:cNvSpPr>
          <p:nvPr>
            <p:ph type="body" sz="quarter" idx="10"/>
          </p:nvPr>
        </p:nvSpPr>
        <p:spPr>
          <a:xfrm>
            <a:off x="3355975" y="701675"/>
            <a:ext cx="8393113" cy="4959350"/>
          </a:xfrm>
        </p:spPr>
        <p:txBody>
          <a:bodyPr numCol="1" spcCol="288000"/>
          <a:lstStyle>
            <a:lvl1pPr>
              <a:lnSpc>
                <a:spcPct val="120000"/>
              </a:lnSpc>
              <a:spcBef>
                <a:spcPts val="400"/>
              </a:spcBef>
              <a:spcAft>
                <a:spcPts val="400"/>
              </a:spcAft>
              <a:defRPr sz="1600"/>
            </a:lvl1pPr>
            <a:lvl2pPr>
              <a:lnSpc>
                <a:spcPct val="120000"/>
              </a:lnSpc>
              <a:spcBef>
                <a:spcPts val="400"/>
              </a:spcBef>
              <a:spcAft>
                <a:spcPts val="400"/>
              </a:spcAft>
              <a:defRPr sz="1600"/>
            </a:lvl2pPr>
            <a:lvl3pPr>
              <a:lnSpc>
                <a:spcPct val="120000"/>
              </a:lnSpc>
              <a:spcBef>
                <a:spcPts val="400"/>
              </a:spcBef>
              <a:spcAft>
                <a:spcPts val="400"/>
              </a:spcAft>
              <a:defRPr sz="1600"/>
            </a:lvl3pPr>
            <a:lvl4pPr>
              <a:lnSpc>
                <a:spcPct val="120000"/>
              </a:lnSpc>
              <a:spcBef>
                <a:spcPts val="400"/>
              </a:spcBef>
              <a:spcAft>
                <a:spcPts val="400"/>
              </a:spcAft>
              <a:defRPr sz="1600"/>
            </a:lvl4pPr>
            <a:lvl5pPr>
              <a:lnSpc>
                <a:spcPct val="120000"/>
              </a:lnSpc>
              <a:spcBef>
                <a:spcPts val="40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9230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vert="horz" wrap="square" lIns="0" tIns="0" rIns="0" bIns="0" rtlCol="0" anchor="b">
            <a:noAutofit/>
          </a:bodyPr>
          <a:lstStyle>
            <a:lvl1pPr>
              <a:defRPr lang="en-GB" dirty="0"/>
            </a:lvl1pPr>
          </a:lstStyle>
          <a:p>
            <a:pPr lvl="0"/>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noFill/>
        </p:spPr>
        <p:txBody>
          <a:bodyPr>
            <a:noAutofit/>
          </a:bodyPr>
          <a:lstStyle>
            <a:lvl1pPr>
              <a:spcBef>
                <a:spcPts val="400"/>
              </a:spcBef>
              <a:defRPr sz="1600">
                <a:solidFill>
                  <a:schemeClr val="tx1"/>
                </a:solidFill>
              </a:defRPr>
            </a:lvl1pPr>
            <a:lvl2pPr>
              <a:spcBef>
                <a:spcPts val="400"/>
              </a:spcBef>
              <a:defRPr sz="1600">
                <a:solidFill>
                  <a:schemeClr val="tx1"/>
                </a:solidFill>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noFill/>
        </p:spPr>
        <p:txBody>
          <a:bodyPr>
            <a:noAutofit/>
          </a:bodyPr>
          <a:lstStyle>
            <a:lvl1pPr>
              <a:spcBef>
                <a:spcPts val="400"/>
              </a:spcBef>
              <a:defRPr sz="1600">
                <a:solidFill>
                  <a:schemeClr val="tx1"/>
                </a:solidFill>
              </a:defRPr>
            </a:lvl1pPr>
            <a:lvl2pPr>
              <a:spcBef>
                <a:spcPts val="400"/>
              </a:spcBef>
              <a:defRPr sz="1600">
                <a:solidFill>
                  <a:schemeClr val="tx1"/>
                </a:solidFill>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noFill/>
        </p:spPr>
        <p:txBody>
          <a:bodyPr>
            <a:noAutofit/>
          </a:bodyPr>
          <a:lstStyle>
            <a:lvl1pPr>
              <a:spcBef>
                <a:spcPts val="400"/>
              </a:spcBef>
              <a:defRPr sz="1600">
                <a:solidFill>
                  <a:schemeClr val="tx1"/>
                </a:solidFill>
              </a:defRPr>
            </a:lvl1pPr>
            <a:lvl2pPr>
              <a:spcBef>
                <a:spcPts val="400"/>
              </a:spcBef>
              <a:defRPr sz="1600">
                <a:solidFill>
                  <a:schemeClr val="tx1"/>
                </a:solidFill>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noFill/>
        </p:spPr>
        <p:txBody>
          <a:bodyPr>
            <a:noAutofit/>
          </a:bodyPr>
          <a:lstStyle>
            <a:lvl1pPr>
              <a:spcBef>
                <a:spcPts val="400"/>
              </a:spcBef>
              <a:defRPr sz="1600">
                <a:solidFill>
                  <a:schemeClr val="tx1"/>
                </a:solidFill>
              </a:defRPr>
            </a:lvl1pPr>
            <a:lvl2pPr>
              <a:spcBef>
                <a:spcPts val="400"/>
              </a:spcBef>
              <a:defRPr sz="1600">
                <a:solidFill>
                  <a:schemeClr val="tx1"/>
                </a:solidFill>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Tree>
    <p:extLst>
      <p:ext uri="{BB962C8B-B14F-4D97-AF65-F5344CB8AC3E}">
        <p14:creationId xmlns:p14="http://schemas.microsoft.com/office/powerpoint/2010/main" val="993040502"/>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nging Image Lef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79300" y="2286000"/>
            <a:ext cx="5456880" cy="3662363"/>
          </a:xfrm>
        </p:spPr>
        <p:txBody>
          <a:bodyPr numCol="2" spcCol="288000">
            <a:noAutofit/>
          </a:bodyPr>
          <a:lstStyle>
            <a:lvl1pPr>
              <a:spcBef>
                <a:spcPts val="400"/>
              </a:spcBef>
              <a:defRPr sz="1600">
                <a:solidFill>
                  <a:schemeClr val="tx1"/>
                </a:solidFill>
              </a:defRPr>
            </a:lvl1pPr>
            <a:lvl2pPr>
              <a:spcBef>
                <a:spcPts val="400"/>
              </a:spcBef>
              <a:defRPr sz="1600">
                <a:solidFill>
                  <a:schemeClr val="tx1"/>
                </a:solidFill>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5" name="Title 4">
            <a:extLst>
              <a:ext uri="{FF2B5EF4-FFF2-40B4-BE49-F238E27FC236}">
                <a16:creationId xmlns:a16="http://schemas.microsoft.com/office/drawing/2014/main" id="{0E9919A9-E10C-40B2-4E9E-9822C6505A93}"/>
              </a:ext>
            </a:extLst>
          </p:cNvPr>
          <p:cNvSpPr>
            <a:spLocks noGrp="1"/>
          </p:cNvSpPr>
          <p:nvPr>
            <p:ph type="title"/>
          </p:nvPr>
        </p:nvSpPr>
        <p:spPr>
          <a:xfrm>
            <a:off x="6267452" y="701874"/>
            <a:ext cx="5481636" cy="1203126"/>
          </a:xfrm>
        </p:spPr>
        <p:txBody>
          <a:bodyPr/>
          <a:lstStyle/>
          <a:p>
            <a:r>
              <a:rPr lang="en-US"/>
              <a:t>Click to edit Master title style</a:t>
            </a:r>
            <a:endParaRPr lang="en-GB"/>
          </a:p>
        </p:txBody>
      </p:sp>
      <p:sp>
        <p:nvSpPr>
          <p:cNvPr id="2" name="Picture Placeholder 1">
            <a:extLst>
              <a:ext uri="{FF2B5EF4-FFF2-40B4-BE49-F238E27FC236}">
                <a16:creationId xmlns:a16="http://schemas.microsoft.com/office/drawing/2014/main" id="{C6845480-75B4-4B86-F67E-4E72A366232F}"/>
              </a:ext>
              <a:ext uri="{C183D7F6-B498-43B3-948B-1728B52AA6E4}">
                <adec:decorative xmlns:adec="http://schemas.microsoft.com/office/drawing/2017/decorative" val="1"/>
              </a:ext>
            </a:extLst>
          </p:cNvPr>
          <p:cNvSpPr>
            <a:spLocks noGrp="1"/>
          </p:cNvSpPr>
          <p:nvPr>
            <p:ph type="pic" sz="quarter" idx="21"/>
          </p:nvPr>
        </p:nvSpPr>
        <p:spPr>
          <a:xfrm>
            <a:off x="465203" y="0"/>
            <a:ext cx="5479313" cy="5948363"/>
          </a:xfrm>
          <a:custGeom>
            <a:avLst/>
            <a:gdLst>
              <a:gd name="connsiteX0" fmla="*/ 0 w 5479313"/>
              <a:gd name="connsiteY0" fmla="*/ 0 h 5948363"/>
              <a:gd name="connsiteX1" fmla="*/ 5479313 w 5479313"/>
              <a:gd name="connsiteY1" fmla="*/ 0 h 5948363"/>
              <a:gd name="connsiteX2" fmla="*/ 5479313 w 5479313"/>
              <a:gd name="connsiteY2" fmla="*/ 5233658 h 5948363"/>
              <a:gd name="connsiteX3" fmla="*/ 4764608 w 5479313"/>
              <a:gd name="connsiteY3" fmla="*/ 5948363 h 5948363"/>
              <a:gd name="connsiteX4" fmla="*/ 0 w 547931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313" h="5948363">
                <a:moveTo>
                  <a:pt x="0" y="0"/>
                </a:moveTo>
                <a:lnTo>
                  <a:pt x="5479313" y="0"/>
                </a:lnTo>
                <a:lnTo>
                  <a:pt x="5479313" y="5233658"/>
                </a:lnTo>
                <a:lnTo>
                  <a:pt x="4764608"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987939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nging Image 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9D3931C-344A-A16B-9670-84E2DE4A2AED}"/>
              </a:ext>
              <a:ext uri="{C183D7F6-B498-43B3-948B-1728B52AA6E4}">
                <adec:decorative xmlns:adec="http://schemas.microsoft.com/office/drawing/2017/decorative" val="1"/>
              </a:ext>
            </a:extLst>
          </p:cNvPr>
          <p:cNvSpPr>
            <a:spLocks noGrp="1"/>
          </p:cNvSpPr>
          <p:nvPr>
            <p:ph type="pic" sz="quarter" idx="21"/>
          </p:nvPr>
        </p:nvSpPr>
        <p:spPr>
          <a:xfrm>
            <a:off x="6262687" y="-197963"/>
            <a:ext cx="5479313" cy="5948363"/>
          </a:xfrm>
          <a:custGeom>
            <a:avLst/>
            <a:gdLst>
              <a:gd name="connsiteX0" fmla="*/ 0 w 5479313"/>
              <a:gd name="connsiteY0" fmla="*/ 0 h 5948363"/>
              <a:gd name="connsiteX1" fmla="*/ 5479313 w 5479313"/>
              <a:gd name="connsiteY1" fmla="*/ 0 h 5948363"/>
              <a:gd name="connsiteX2" fmla="*/ 5479313 w 5479313"/>
              <a:gd name="connsiteY2" fmla="*/ 5233658 h 5948363"/>
              <a:gd name="connsiteX3" fmla="*/ 4764608 w 5479313"/>
              <a:gd name="connsiteY3" fmla="*/ 5948363 h 5948363"/>
              <a:gd name="connsiteX4" fmla="*/ 0 w 547931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313" h="5948363">
                <a:moveTo>
                  <a:pt x="0" y="0"/>
                </a:moveTo>
                <a:lnTo>
                  <a:pt x="5479313" y="0"/>
                </a:lnTo>
                <a:lnTo>
                  <a:pt x="5479313" y="5233658"/>
                </a:lnTo>
                <a:lnTo>
                  <a:pt x="4764608"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537855"/>
            <a:ext cx="5498363" cy="4410509"/>
          </a:xfrm>
        </p:spPr>
        <p:txBody>
          <a:bodyPr numCol="1" spcCol="288000">
            <a:noAutofit/>
          </a:bodyPr>
          <a:lstStyle>
            <a:lvl1pPr>
              <a:spcBef>
                <a:spcPts val="400"/>
              </a:spcBef>
              <a:defRPr sz="1600">
                <a:solidFill>
                  <a:schemeClr val="tx1"/>
                </a:solidFill>
              </a:defRPr>
            </a:lvl1pPr>
            <a:lvl2pPr>
              <a:spcBef>
                <a:spcPts val="400"/>
              </a:spcBef>
              <a:defRPr sz="1600">
                <a:solidFill>
                  <a:schemeClr val="tx1"/>
                </a:solidFill>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88B6D4E6-07B9-1C8D-69DD-712BC77D3CDE}"/>
              </a:ext>
            </a:extLst>
          </p:cNvPr>
          <p:cNvSpPr>
            <a:spLocks noGrp="1"/>
          </p:cNvSpPr>
          <p:nvPr>
            <p:ph type="title"/>
          </p:nvPr>
        </p:nvSpPr>
        <p:spPr>
          <a:xfrm>
            <a:off x="450000" y="207178"/>
            <a:ext cx="5498363" cy="980902"/>
          </a:xfrm>
        </p:spPr>
        <p:txBody>
          <a:bodyPr vert="horz" wrap="square" lIns="0" tIns="0" rIns="0" bIns="0" rtlCol="0" anchor="b">
            <a:noAutofit/>
          </a:bodyPr>
          <a:lstStyle>
            <a:lvl1pPr>
              <a:defRPr lang="en-GB" sz="2800" dirty="0"/>
            </a:lvl1pPr>
          </a:lstStyle>
          <a:p>
            <a:pPr lvl="0"/>
            <a:r>
              <a:rPr lang="en-US"/>
              <a:t>Click to edit Master title style</a:t>
            </a:r>
            <a:endParaRPr lang="en-GB"/>
          </a:p>
        </p:txBody>
      </p:sp>
    </p:spTree>
    <p:extLst>
      <p:ext uri="{BB962C8B-B14F-4D97-AF65-F5344CB8AC3E}">
        <p14:creationId xmlns:p14="http://schemas.microsoft.com/office/powerpoint/2010/main" val="2468300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5765600"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7" name="Picture Placeholder 6">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a:p>
        </p:txBody>
      </p:sp>
      <p:sp>
        <p:nvSpPr>
          <p:cNvPr id="4" name="Text Placeholder 16">
            <a:extLst>
              <a:ext uri="{FF2B5EF4-FFF2-40B4-BE49-F238E27FC236}">
                <a16:creationId xmlns:a16="http://schemas.microsoft.com/office/drawing/2014/main" id="{CCE9AAD8-E91C-C496-B418-A50607DEBA44}"/>
              </a:ext>
            </a:extLst>
          </p:cNvPr>
          <p:cNvSpPr>
            <a:spLocks noGrp="1"/>
          </p:cNvSpPr>
          <p:nvPr>
            <p:ph type="body" sz="quarter" idx="12" hasCustomPrompt="1"/>
          </p:nvPr>
        </p:nvSpPr>
        <p:spPr>
          <a:xfrm>
            <a:off x="431800" y="3132000"/>
            <a:ext cx="3851275" cy="1274763"/>
          </a:xfrm>
        </p:spPr>
        <p:txBody>
          <a:bodyPr/>
          <a:lstStyle>
            <a:lvl1pPr>
              <a:defRPr sz="2400">
                <a:solidFill>
                  <a:schemeClr val="tx1"/>
                </a:solidFill>
              </a:defRPr>
            </a:lvl1pPr>
            <a:lvl2pPr marL="0" indent="0">
              <a:buNone/>
              <a:defRPr/>
            </a:lvl2pPr>
          </a:lstStyle>
          <a:p>
            <a:pPr lvl="0"/>
            <a:r>
              <a:rPr lang="en-US"/>
              <a:t>Optional additional information</a:t>
            </a:r>
          </a:p>
        </p:txBody>
      </p:sp>
      <p:pic>
        <p:nvPicPr>
          <p:cNvPr id="8" name="Graphic 5">
            <a:extLst>
              <a:ext uri="{FF2B5EF4-FFF2-40B4-BE49-F238E27FC236}">
                <a16:creationId xmlns:a16="http://schemas.microsoft.com/office/drawing/2014/main" id="{772666E0-CB0C-4DE0-FD46-15F97A3B409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
        <p:nvSpPr>
          <p:cNvPr id="5" name="Classification">
            <a:extLst>
              <a:ext uri="{FF2B5EF4-FFF2-40B4-BE49-F238E27FC236}">
                <a16:creationId xmlns:a16="http://schemas.microsoft.com/office/drawing/2014/main" id="{02E0428C-0042-0DD5-25E7-9ADC6B9DF05F}"/>
              </a:ext>
              <a:ext uri="{C183D7F6-B498-43B3-948B-1728B52AA6E4}">
                <adec:decorative xmlns:adec="http://schemas.microsoft.com/office/drawing/2017/decorative" val="1"/>
              </a:ext>
            </a:extLst>
          </p:cNvPr>
          <p:cNvSpPr txBox="1">
            <a:spLocks/>
          </p:cNvSpPr>
          <p:nvPr userDrawn="1"/>
        </p:nvSpPr>
        <p:spPr>
          <a:xfrm>
            <a:off x="440937" y="6251108"/>
            <a:ext cx="16603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effectLst/>
              </a:rPr>
              <a:t>© Ipsos B&amp;A | Doc Name | Month Year | Version # | Public | Internal/Client Use Only | Strictly Confidential</a:t>
            </a:r>
          </a:p>
        </p:txBody>
      </p:sp>
    </p:spTree>
    <p:extLst>
      <p:ext uri="{BB962C8B-B14F-4D97-AF65-F5344CB8AC3E}">
        <p14:creationId xmlns:p14="http://schemas.microsoft.com/office/powerpoint/2010/main" val="169342791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89282"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89282"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35651"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24491"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82020" y="1728407"/>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8930" y="4149440"/>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228389" y="1728407"/>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3369" y="4149440"/>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74757" y="1714892"/>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135925"/>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 name="Title 1">
            <a:extLst>
              <a:ext uri="{FF2B5EF4-FFF2-40B4-BE49-F238E27FC236}">
                <a16:creationId xmlns:a16="http://schemas.microsoft.com/office/drawing/2014/main" id="{24ADF9F4-0984-90BB-D24E-468E60FF06E5}"/>
              </a:ext>
            </a:extLst>
          </p:cNvPr>
          <p:cNvSpPr>
            <a:spLocks noGrp="1"/>
          </p:cNvSpPr>
          <p:nvPr>
            <p:ph type="title" hasCustomPrompt="1"/>
          </p:nvPr>
        </p:nvSpPr>
        <p:spPr/>
        <p:txBody>
          <a:bodyPr vert="horz" wrap="square" lIns="0" tIns="0" rIns="0" bIns="0" rtlCol="0" anchor="b">
            <a:noAutofit/>
          </a:bodyPr>
          <a:lstStyle>
            <a:lvl1pPr>
              <a:defRPr lang="en-GB" dirty="0"/>
            </a:lvl1pPr>
          </a:lstStyle>
          <a:p>
            <a:pPr lvl="0"/>
            <a:r>
              <a:rPr lang="en-US"/>
              <a:t>Biographies / Team Slide</a:t>
            </a:r>
            <a:endParaRPr lang="en-GB"/>
          </a:p>
        </p:txBody>
      </p:sp>
      <p:sp>
        <p:nvSpPr>
          <p:cNvPr id="3" name="Picture Placeholder 2">
            <a:extLst>
              <a:ext uri="{FF2B5EF4-FFF2-40B4-BE49-F238E27FC236}">
                <a16:creationId xmlns:a16="http://schemas.microsoft.com/office/drawing/2014/main" id="{63AACEFD-B915-0A46-F0D5-18898F9C42EA}"/>
              </a:ext>
              <a:ext uri="{C183D7F6-B498-43B3-948B-1728B52AA6E4}">
                <adec:decorative xmlns:adec="http://schemas.microsoft.com/office/drawing/2017/decorative" val="1"/>
              </a:ext>
            </a:extLst>
          </p:cNvPr>
          <p:cNvSpPr>
            <a:spLocks noGrp="1"/>
          </p:cNvSpPr>
          <p:nvPr>
            <p:ph type="pic" sz="quarter" idx="19"/>
          </p:nvPr>
        </p:nvSpPr>
        <p:spPr>
          <a:xfrm>
            <a:off x="442913" y="24254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4" name="Picture Placeholder 3">
            <a:extLst>
              <a:ext uri="{FF2B5EF4-FFF2-40B4-BE49-F238E27FC236}">
                <a16:creationId xmlns:a16="http://schemas.microsoft.com/office/drawing/2014/main" id="{40929D50-022D-171B-E0D9-189219148AF4}"/>
              </a:ext>
              <a:ext uri="{C183D7F6-B498-43B3-948B-1728B52AA6E4}">
                <adec:decorative xmlns:adec="http://schemas.microsoft.com/office/drawing/2017/decorative" val="1"/>
              </a:ext>
            </a:extLst>
          </p:cNvPr>
          <p:cNvSpPr>
            <a:spLocks noGrp="1"/>
          </p:cNvSpPr>
          <p:nvPr>
            <p:ph type="pic" sz="quarter" idx="39"/>
          </p:nvPr>
        </p:nvSpPr>
        <p:spPr>
          <a:xfrm>
            <a:off x="2389282"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5" name="Picture Placeholder 4">
            <a:extLst>
              <a:ext uri="{FF2B5EF4-FFF2-40B4-BE49-F238E27FC236}">
                <a16:creationId xmlns:a16="http://schemas.microsoft.com/office/drawing/2014/main" id="{55252DD7-7237-AE6F-A768-127C2A883C8D}"/>
              </a:ext>
              <a:ext uri="{C183D7F6-B498-43B3-948B-1728B52AA6E4}">
                <adec:decorative xmlns:adec="http://schemas.microsoft.com/office/drawing/2017/decorative" val="1"/>
              </a:ext>
            </a:extLst>
          </p:cNvPr>
          <p:cNvSpPr>
            <a:spLocks noGrp="1"/>
          </p:cNvSpPr>
          <p:nvPr>
            <p:ph type="pic" sz="quarter" idx="40"/>
          </p:nvPr>
        </p:nvSpPr>
        <p:spPr>
          <a:xfrm>
            <a:off x="4324491"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6" name="Picture Placeholder 5">
            <a:extLst>
              <a:ext uri="{FF2B5EF4-FFF2-40B4-BE49-F238E27FC236}">
                <a16:creationId xmlns:a16="http://schemas.microsoft.com/office/drawing/2014/main" id="{254F9465-CEA1-9BEA-65BC-07DE517E4AC6}"/>
              </a:ext>
              <a:ext uri="{C183D7F6-B498-43B3-948B-1728B52AA6E4}">
                <adec:decorative xmlns:adec="http://schemas.microsoft.com/office/drawing/2017/decorative" val="1"/>
              </a:ext>
            </a:extLst>
          </p:cNvPr>
          <p:cNvSpPr>
            <a:spLocks noGrp="1"/>
          </p:cNvSpPr>
          <p:nvPr>
            <p:ph type="pic" sz="quarter" idx="41"/>
          </p:nvPr>
        </p:nvSpPr>
        <p:spPr>
          <a:xfrm>
            <a:off x="6258930"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7" name="Picture Placeholder 6">
            <a:extLst>
              <a:ext uri="{FF2B5EF4-FFF2-40B4-BE49-F238E27FC236}">
                <a16:creationId xmlns:a16="http://schemas.microsoft.com/office/drawing/2014/main" id="{BC1BCF32-98B4-EADC-44D5-5CEA9370945E}"/>
              </a:ext>
              <a:ext uri="{C183D7F6-B498-43B3-948B-1728B52AA6E4}">
                <adec:decorative xmlns:adec="http://schemas.microsoft.com/office/drawing/2017/decorative" val="1"/>
              </a:ext>
            </a:extLst>
          </p:cNvPr>
          <p:cNvSpPr>
            <a:spLocks noGrp="1"/>
          </p:cNvSpPr>
          <p:nvPr>
            <p:ph type="pic" sz="quarter" idx="42"/>
          </p:nvPr>
        </p:nvSpPr>
        <p:spPr>
          <a:xfrm>
            <a:off x="8193369"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8" name="Picture Placeholder 7">
            <a:extLst>
              <a:ext uri="{FF2B5EF4-FFF2-40B4-BE49-F238E27FC236}">
                <a16:creationId xmlns:a16="http://schemas.microsoft.com/office/drawing/2014/main" id="{29DEB166-4C7E-A020-1149-92ACB95FF7D1}"/>
              </a:ext>
              <a:ext uri="{C183D7F6-B498-43B3-948B-1728B52AA6E4}">
                <adec:decorative xmlns:adec="http://schemas.microsoft.com/office/drawing/2017/decorative" val="1"/>
              </a:ext>
            </a:extLst>
          </p:cNvPr>
          <p:cNvSpPr>
            <a:spLocks noGrp="1"/>
          </p:cNvSpPr>
          <p:nvPr>
            <p:ph type="pic" sz="quarter" idx="43"/>
          </p:nvPr>
        </p:nvSpPr>
        <p:spPr>
          <a:xfrm>
            <a:off x="10127809"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Tree>
    <p:extLst>
      <p:ext uri="{BB962C8B-B14F-4D97-AF65-F5344CB8AC3E}">
        <p14:creationId xmlns:p14="http://schemas.microsoft.com/office/powerpoint/2010/main" val="242057333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952108"/>
            <a:ext cx="6603801" cy="1662412"/>
          </a:xfrm>
        </p:spPr>
        <p:txBody>
          <a:bodyPr/>
          <a:lstStyle>
            <a:lvl1pPr>
              <a:lnSpc>
                <a:spcPct val="100000"/>
              </a:lnSpc>
              <a:defRPr sz="3200" b="1" cap="none" baseline="0">
                <a:solidFill>
                  <a:schemeClr val="bg1"/>
                </a:solidFill>
                <a:latin typeface="+mn-lt"/>
              </a:defRPr>
            </a:lvl1pPr>
          </a:lstStyle>
          <a:p>
            <a:r>
              <a:rPr lang="en-US"/>
              <a:t>Quote or statement here – </a:t>
            </a:r>
            <a:br>
              <a:rPr lang="en-US"/>
            </a:br>
            <a:r>
              <a:rPr lang="en-US"/>
              <a:t>only black text is fully accessible on teal, green or orange</a:t>
            </a:r>
            <a:endParaRPr lang="en-GB"/>
          </a:p>
        </p:txBody>
      </p:sp>
      <p:sp>
        <p:nvSpPr>
          <p:cNvPr id="3" name="Right Triangle 2">
            <a:extLst>
              <a:ext uri="{FF2B5EF4-FFF2-40B4-BE49-F238E27FC236}">
                <a16:creationId xmlns:a16="http://schemas.microsoft.com/office/drawing/2014/main" id="{A47BBA45-30B2-1AE1-4D29-166B974CDEE5}"/>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4" name="Right Triangle 3">
            <a:extLst>
              <a:ext uri="{FF2B5EF4-FFF2-40B4-BE49-F238E27FC236}">
                <a16:creationId xmlns:a16="http://schemas.microsoft.com/office/drawing/2014/main" id="{5BE389E3-E2EF-EDE2-E4A2-16BA15C4F33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4" name="TextBox 13">
            <a:extLst>
              <a:ext uri="{FF2B5EF4-FFF2-40B4-BE49-F238E27FC236}">
                <a16:creationId xmlns:a16="http://schemas.microsoft.com/office/drawing/2014/main" id="{132987A6-2A9A-15B5-784A-8648882BE9C2}"/>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6" name="Graphic 5">
            <a:extLst>
              <a:ext uri="{FF2B5EF4-FFF2-40B4-BE49-F238E27FC236}">
                <a16:creationId xmlns:a16="http://schemas.microsoft.com/office/drawing/2014/main" id="{5D0B496E-29A3-8DCC-C34E-E3A688B8FAD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
        <p:nvSpPr>
          <p:cNvPr id="5" name="Classification">
            <a:extLst>
              <a:ext uri="{FF2B5EF4-FFF2-40B4-BE49-F238E27FC236}">
                <a16:creationId xmlns:a16="http://schemas.microsoft.com/office/drawing/2014/main" id="{FB15A83E-B7EC-91D7-62B6-BABDCBEBF696}"/>
              </a:ext>
              <a:ext uri="{C183D7F6-B498-43B3-948B-1728B52AA6E4}">
                <adec:decorative xmlns:adec="http://schemas.microsoft.com/office/drawing/2017/decorative" val="1"/>
              </a:ext>
            </a:extLst>
          </p:cNvPr>
          <p:cNvSpPr txBox="1">
            <a:spLocks/>
          </p:cNvSpPr>
          <p:nvPr userDrawn="1"/>
        </p:nvSpPr>
        <p:spPr>
          <a:xfrm>
            <a:off x="440938" y="6497328"/>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spTree>
    <p:extLst>
      <p:ext uri="{BB962C8B-B14F-4D97-AF65-F5344CB8AC3E}">
        <p14:creationId xmlns:p14="http://schemas.microsoft.com/office/powerpoint/2010/main" val="374270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sp>
        <p:nvSpPr>
          <p:cNvPr id="12" name="Freeform: Shape 11">
            <a:extLst>
              <a:ext uri="{FF2B5EF4-FFF2-40B4-BE49-F238E27FC236}">
                <a16:creationId xmlns:a16="http://schemas.microsoft.com/office/drawing/2014/main" id="{FC8B51E2-FAFB-6EB4-638C-72A28E67F8E1}"/>
              </a:ext>
            </a:extLst>
          </p:cNvPr>
          <p:cNvSpPr/>
          <p:nvPr/>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sp>
        <p:nvSpPr>
          <p:cNvPr id="6" name="Text Placeholder 16">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Freeform: Shape 6">
            <a:extLst>
              <a:ext uri="{FF2B5EF4-FFF2-40B4-BE49-F238E27FC236}">
                <a16:creationId xmlns:a16="http://schemas.microsoft.com/office/drawing/2014/main" id="{AD9F6842-DC6A-38D0-9815-9F77EC5535C5}"/>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8" name="Picture 7" descr="A blue and black logo&#10;&#10;Description automatically generated">
            <a:extLst>
              <a:ext uri="{FF2B5EF4-FFF2-40B4-BE49-F238E27FC236}">
                <a16:creationId xmlns:a16="http://schemas.microsoft.com/office/drawing/2014/main" id="{0ECBBF62-3E0E-84D6-DEE0-82DE2A9FA0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8647" y="6289647"/>
            <a:ext cx="769246" cy="365964"/>
          </a:xfrm>
          <a:prstGeom prst="rect">
            <a:avLst/>
          </a:prstGeom>
        </p:spPr>
      </p:pic>
    </p:spTree>
    <p:extLst>
      <p:ext uri="{BB962C8B-B14F-4D97-AF65-F5344CB8AC3E}">
        <p14:creationId xmlns:p14="http://schemas.microsoft.com/office/powerpoint/2010/main" val="137638020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bleed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FBDEA92-538F-3B81-D73E-A3E28F80C016}"/>
              </a:ext>
            </a:extLst>
          </p:cNvPr>
          <p:cNvSpPr>
            <a:spLocks noGrp="1"/>
          </p:cNvSpPr>
          <p:nvPr>
            <p:ph type="media" sz="quarter" idx="11" hasCustomPrompt="1"/>
          </p:nvPr>
        </p:nvSpPr>
        <p:spPr>
          <a:xfrm>
            <a:off x="0" y="0"/>
            <a:ext cx="12192000" cy="6858000"/>
          </a:xfr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Full bleed video</a:t>
            </a:r>
          </a:p>
        </p:txBody>
      </p:sp>
      <p:pic>
        <p:nvPicPr>
          <p:cNvPr id="2" name="Graphic 5">
            <a:extLst>
              <a:ext uri="{FF2B5EF4-FFF2-40B4-BE49-F238E27FC236}">
                <a16:creationId xmlns:a16="http://schemas.microsoft.com/office/drawing/2014/main" id="{1050659F-1AE6-F4EA-1FC2-0F93F35AE9C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Tree>
    <p:extLst>
      <p:ext uri="{BB962C8B-B14F-4D97-AF65-F5344CB8AC3E}">
        <p14:creationId xmlns:p14="http://schemas.microsoft.com/office/powerpoint/2010/main" val="4028685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tatement or Quot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pic>
        <p:nvPicPr>
          <p:cNvPr id="2" name="Graphic 5">
            <a:extLst>
              <a:ext uri="{FF2B5EF4-FFF2-40B4-BE49-F238E27FC236}">
                <a16:creationId xmlns:a16="http://schemas.microsoft.com/office/drawing/2014/main" id="{0A0F3FC4-E60D-9CC7-94C7-8CDB8D22E97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Tree>
    <p:extLst>
      <p:ext uri="{BB962C8B-B14F-4D97-AF65-F5344CB8AC3E}">
        <p14:creationId xmlns:p14="http://schemas.microsoft.com/office/powerpoint/2010/main" val="1435702468"/>
      </p:ext>
    </p:extLst>
  </p:cSld>
  <p:clrMapOvr>
    <a:masterClrMapping/>
  </p:clrMapOvr>
  <p:hf hdr="0" ft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Statement Style 2">
    <p:bg>
      <p:bgPr>
        <a:solidFill>
          <a:schemeClr val="accent1"/>
        </a:solidFill>
        <a:effectLst/>
      </p:bgPr>
    </p:bg>
    <p:spTree>
      <p:nvGrpSpPr>
        <p:cNvPr id="1" name=""/>
        <p:cNvGrpSpPr/>
        <p:nvPr/>
      </p:nvGrpSpPr>
      <p:grpSpPr>
        <a:xfrm>
          <a:off x="0" y="0"/>
          <a:ext cx="0" cy="0"/>
          <a:chOff x="0" y="0"/>
          <a:chExt cx="0" cy="0"/>
        </a:xfrm>
      </p:grpSpPr>
      <p:sp>
        <p:nvSpPr>
          <p:cNvPr id="4" name="Title" descr="Header">
            <a:extLst>
              <a:ext uri="{FF2B5EF4-FFF2-40B4-BE49-F238E27FC236}">
                <a16:creationId xmlns:a16="http://schemas.microsoft.com/office/drawing/2014/main" id="{6953A8D2-20EB-4DFB-893E-8DCA6475DEE1}"/>
              </a:ext>
            </a:extLst>
          </p:cNvPr>
          <p:cNvSpPr>
            <a:spLocks noGrp="1"/>
          </p:cNvSpPr>
          <p:nvPr>
            <p:ph type="title" hasCustomPrompt="1"/>
          </p:nvPr>
        </p:nvSpPr>
        <p:spPr>
          <a:xfrm>
            <a:off x="-39450" y="-775597"/>
            <a:ext cx="9341700" cy="775597"/>
          </a:xfrm>
        </p:spPr>
        <p:txBody>
          <a:bodyPr/>
          <a:lstStyle>
            <a:lvl1pPr>
              <a:defRPr>
                <a:solidFill>
                  <a:schemeClr val="bg1"/>
                </a:solidFill>
              </a:defRPr>
            </a:lvl1pPr>
          </a:lstStyle>
          <a:p>
            <a:r>
              <a:rPr lang="en-US"/>
              <a:t>TITLE – KEEP HERE FOR ACCESSIBILITY</a:t>
            </a:r>
            <a:endParaRPr lang="en-GB"/>
          </a:p>
        </p:txBody>
      </p:sp>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33900" y="2110704"/>
            <a:ext cx="8181699" cy="2636591"/>
          </a:xfrm>
        </p:spPr>
        <p:txBody>
          <a:bodyPr anchor="t">
            <a:normAutofit/>
          </a:bodyPr>
          <a:lstStyle>
            <a:lvl1pPr marL="0" indent="0">
              <a:buNone/>
              <a:defRPr sz="3600" b="0">
                <a:solidFill>
                  <a:schemeClr val="bg1"/>
                </a:solidFill>
              </a:defRPr>
            </a:lvl1pPr>
          </a:lstStyle>
          <a:p>
            <a:pPr lvl="0"/>
            <a:r>
              <a:rPr lang="en-GB"/>
              <a:t>Insert your quote here</a:t>
            </a:r>
          </a:p>
        </p:txBody>
      </p:sp>
      <p:sp>
        <p:nvSpPr>
          <p:cNvPr id="2" name="Right Triangle 1">
            <a:extLst>
              <a:ext uri="{FF2B5EF4-FFF2-40B4-BE49-F238E27FC236}">
                <a16:creationId xmlns:a16="http://schemas.microsoft.com/office/drawing/2014/main" id="{CB9AD269-0E94-5F57-BE08-5E10A41EC965}"/>
              </a:ext>
            </a:extLst>
          </p:cNvPr>
          <p:cNvSpPr/>
          <p:nvPr/>
        </p:nvSpPr>
        <p:spPr>
          <a:xfrm rot="5400000">
            <a:off x="-3945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0" name="TextBox 9">
            <a:extLst>
              <a:ext uri="{FF2B5EF4-FFF2-40B4-BE49-F238E27FC236}">
                <a16:creationId xmlns:a16="http://schemas.microsoft.com/office/drawing/2014/main" id="{0144A53C-A760-B980-C1BA-3D631697281C}"/>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5" name="Right Triangle 4">
            <a:extLst>
              <a:ext uri="{FF2B5EF4-FFF2-40B4-BE49-F238E27FC236}">
                <a16:creationId xmlns:a16="http://schemas.microsoft.com/office/drawing/2014/main" id="{AD1135DF-99C2-8442-95A0-2BE142A567EA}"/>
              </a:ext>
            </a:extLst>
          </p:cNvPr>
          <p:cNvSpPr/>
          <p:nvPr userDrawn="1"/>
        </p:nvSpPr>
        <p:spPr>
          <a:xfrm rot="5400000">
            <a:off x="-3945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6" name="Classification">
            <a:extLst>
              <a:ext uri="{FF2B5EF4-FFF2-40B4-BE49-F238E27FC236}">
                <a16:creationId xmlns:a16="http://schemas.microsoft.com/office/drawing/2014/main" id="{5DCFC24A-C7DD-C4ED-BB16-E30899EF4F77}"/>
              </a:ext>
              <a:ext uri="{C183D7F6-B498-43B3-948B-1728B52AA6E4}">
                <adec:decorative xmlns:adec="http://schemas.microsoft.com/office/drawing/2017/decorative" val="1"/>
              </a:ext>
            </a:extLst>
          </p:cNvPr>
          <p:cNvSpPr txBox="1">
            <a:spLocks/>
          </p:cNvSpPr>
          <p:nvPr userDrawn="1"/>
        </p:nvSpPr>
        <p:spPr>
          <a:xfrm>
            <a:off x="440938" y="6488640"/>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pic>
        <p:nvPicPr>
          <p:cNvPr id="7" name="Picture 6" descr="A blue and black logo&#10;&#10;Description automatically generated">
            <a:extLst>
              <a:ext uri="{FF2B5EF4-FFF2-40B4-BE49-F238E27FC236}">
                <a16:creationId xmlns:a16="http://schemas.microsoft.com/office/drawing/2014/main" id="{BBF232A4-C10F-57DF-0B63-7CC8E15746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2608" y="6272059"/>
            <a:ext cx="769246" cy="365964"/>
          </a:xfrm>
          <a:prstGeom prst="rect">
            <a:avLst/>
          </a:prstGeom>
        </p:spPr>
      </p:pic>
    </p:spTree>
    <p:extLst>
      <p:ext uri="{BB962C8B-B14F-4D97-AF65-F5344CB8AC3E}">
        <p14:creationId xmlns:p14="http://schemas.microsoft.com/office/powerpoint/2010/main" val="11865638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Statement style 3">
    <p:bg>
      <p:bgPr>
        <a:solidFill>
          <a:schemeClr val="accent1"/>
        </a:solidFill>
        <a:effectLst/>
      </p:bgPr>
    </p:bg>
    <p:spTree>
      <p:nvGrpSpPr>
        <p:cNvPr id="1" name=""/>
        <p:cNvGrpSpPr/>
        <p:nvPr/>
      </p:nvGrpSpPr>
      <p:grpSpPr>
        <a:xfrm>
          <a:off x="0" y="0"/>
          <a:ext cx="0" cy="0"/>
          <a:chOff x="0" y="0"/>
          <a:chExt cx="0" cy="0"/>
        </a:xfrm>
      </p:grpSpPr>
      <p:sp>
        <p:nvSpPr>
          <p:cNvPr id="4" name="Title" descr="Header">
            <a:extLst>
              <a:ext uri="{FF2B5EF4-FFF2-40B4-BE49-F238E27FC236}">
                <a16:creationId xmlns:a16="http://schemas.microsoft.com/office/drawing/2014/main" id="{6953A8D2-20EB-4DFB-893E-8DCA6475DEE1}"/>
              </a:ext>
            </a:extLst>
          </p:cNvPr>
          <p:cNvSpPr>
            <a:spLocks noGrp="1"/>
          </p:cNvSpPr>
          <p:nvPr>
            <p:ph type="title" hasCustomPrompt="1"/>
          </p:nvPr>
        </p:nvSpPr>
        <p:spPr>
          <a:xfrm>
            <a:off x="-39450" y="-775597"/>
            <a:ext cx="9341700" cy="775597"/>
          </a:xfrm>
        </p:spPr>
        <p:txBody>
          <a:bodyPr/>
          <a:lstStyle>
            <a:lvl1pPr>
              <a:defRPr>
                <a:solidFill>
                  <a:schemeClr val="bg1"/>
                </a:solidFill>
              </a:defRPr>
            </a:lvl1pPr>
          </a:lstStyle>
          <a:p>
            <a:r>
              <a:rPr lang="en-US"/>
              <a:t>TITLE – KEEP HERE FOR ACCESSIBILITY</a:t>
            </a:r>
            <a:endParaRPr lang="en-GB"/>
          </a:p>
        </p:txBody>
      </p:sp>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33900" y="2110704"/>
            <a:ext cx="8181699" cy="2636591"/>
          </a:xfrm>
        </p:spPr>
        <p:txBody>
          <a:bodyPr anchor="t">
            <a:normAutofit/>
          </a:bodyPr>
          <a:lstStyle>
            <a:lvl1pPr marL="0" indent="0">
              <a:buNone/>
              <a:defRPr sz="3600" b="1">
                <a:solidFill>
                  <a:schemeClr val="bg1"/>
                </a:solidFill>
              </a:defRPr>
            </a:lvl1pPr>
          </a:lstStyle>
          <a:p>
            <a:pPr lvl="0"/>
            <a:r>
              <a:rPr lang="en-GB"/>
              <a:t>Insert your quote here</a:t>
            </a:r>
          </a:p>
        </p:txBody>
      </p:sp>
      <p:sp>
        <p:nvSpPr>
          <p:cNvPr id="2" name="Right Triangle 1">
            <a:extLst>
              <a:ext uri="{FF2B5EF4-FFF2-40B4-BE49-F238E27FC236}">
                <a16:creationId xmlns:a16="http://schemas.microsoft.com/office/drawing/2014/main" id="{CB9AD269-0E94-5F57-BE08-5E10A41EC965}"/>
              </a:ext>
            </a:extLst>
          </p:cNvPr>
          <p:cNvSpPr/>
          <p:nvPr userDrawn="1"/>
        </p:nvSpPr>
        <p:spPr>
          <a:xfrm rot="16200000">
            <a:off x="9067800" y="3733799"/>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0" name="TextBox 9">
            <a:extLst>
              <a:ext uri="{FF2B5EF4-FFF2-40B4-BE49-F238E27FC236}">
                <a16:creationId xmlns:a16="http://schemas.microsoft.com/office/drawing/2014/main" id="{0144A53C-A760-B980-C1BA-3D631697281C}"/>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5" name="Right Triangle 4">
            <a:extLst>
              <a:ext uri="{FF2B5EF4-FFF2-40B4-BE49-F238E27FC236}">
                <a16:creationId xmlns:a16="http://schemas.microsoft.com/office/drawing/2014/main" id="{07B1A339-6C75-07F1-9C25-457A1585ABE5}"/>
              </a:ext>
            </a:extLst>
          </p:cNvPr>
          <p:cNvSpPr/>
          <p:nvPr userDrawn="1"/>
        </p:nvSpPr>
        <p:spPr>
          <a:xfrm rot="16200000">
            <a:off x="9067800" y="3748313"/>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6" name="Classification">
            <a:extLst>
              <a:ext uri="{FF2B5EF4-FFF2-40B4-BE49-F238E27FC236}">
                <a16:creationId xmlns:a16="http://schemas.microsoft.com/office/drawing/2014/main" id="{F8DC3398-0EFF-78AD-3FA2-01074899C029}"/>
              </a:ext>
              <a:ext uri="{C183D7F6-B498-43B3-948B-1728B52AA6E4}">
                <adec:decorative xmlns:adec="http://schemas.microsoft.com/office/drawing/2017/decorative" val="1"/>
              </a:ext>
            </a:extLst>
          </p:cNvPr>
          <p:cNvSpPr txBox="1">
            <a:spLocks/>
          </p:cNvSpPr>
          <p:nvPr userDrawn="1"/>
        </p:nvSpPr>
        <p:spPr>
          <a:xfrm>
            <a:off x="440938" y="6488640"/>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pic>
        <p:nvPicPr>
          <p:cNvPr id="7" name="Graphic 5">
            <a:extLst>
              <a:ext uri="{FF2B5EF4-FFF2-40B4-BE49-F238E27FC236}">
                <a16:creationId xmlns:a16="http://schemas.microsoft.com/office/drawing/2014/main" id="{13E10383-3022-DCB2-8F12-DCC9BB4347E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2185" y="6317600"/>
            <a:ext cx="722170" cy="342080"/>
          </a:xfrm>
          <a:prstGeom prst="rect">
            <a:avLst/>
          </a:prstGeom>
        </p:spPr>
      </p:pic>
    </p:spTree>
    <p:extLst>
      <p:ext uri="{BB962C8B-B14F-4D97-AF65-F5344CB8AC3E}">
        <p14:creationId xmlns:p14="http://schemas.microsoft.com/office/powerpoint/2010/main" val="42007962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3 key points">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hasCustomPrompt="1"/>
          </p:nvPr>
        </p:nvSpPr>
        <p:spPr/>
        <p:txBody>
          <a:bodyPr/>
          <a:lstStyle>
            <a:lvl1pPr>
              <a:defRPr>
                <a:solidFill>
                  <a:schemeClr val="bg1"/>
                </a:solidFill>
              </a:defRPr>
            </a:lvl1pPr>
          </a:lstStyle>
          <a:p>
            <a:r>
              <a:rPr lang="en-US"/>
              <a:t>3 key points layout</a:t>
            </a:r>
            <a:endParaRPr lang="en-GB"/>
          </a:p>
        </p:txBody>
      </p:sp>
      <p:sp>
        <p:nvSpPr>
          <p:cNvPr id="23" name="No. 1">
            <a:extLst>
              <a:ext uri="{FF2B5EF4-FFF2-40B4-BE49-F238E27FC236}">
                <a16:creationId xmlns:a16="http://schemas.microsoft.com/office/drawing/2014/main" id="{8933E780-68DF-AEFF-FB64-64A8AC3BC8DB}"/>
              </a:ext>
            </a:extLst>
          </p:cNvPr>
          <p:cNvSpPr>
            <a:spLocks noGrp="1"/>
          </p:cNvSpPr>
          <p:nvPr>
            <p:ph type="body" sz="quarter" idx="34" hasCustomPrompt="1"/>
          </p:nvPr>
        </p:nvSpPr>
        <p:spPr>
          <a:xfrm>
            <a:off x="424599" y="1701571"/>
            <a:ext cx="1219200" cy="1045259"/>
          </a:xfrm>
        </p:spPr>
        <p:txBody>
          <a:bodyPr/>
          <a:lstStyle>
            <a:lvl1pPr>
              <a:defRPr sz="9600" b="1">
                <a:solidFill>
                  <a:schemeClr val="tx2"/>
                </a:solidFill>
              </a:defRPr>
            </a:lvl1pPr>
          </a:lstStyle>
          <a:p>
            <a:pPr lvl="0"/>
            <a:r>
              <a:rPr lang="en-US"/>
              <a:t>#</a:t>
            </a:r>
            <a:endParaRPr lang="en-GB"/>
          </a:p>
        </p:txBody>
      </p:sp>
      <p:sp>
        <p:nvSpPr>
          <p:cNvPr id="7" name="Text Placeholder 6">
            <a:extLst>
              <a:ext uri="{FF2B5EF4-FFF2-40B4-BE49-F238E27FC236}">
                <a16:creationId xmlns:a16="http://schemas.microsoft.com/office/drawing/2014/main" id="{3BF07BEC-475C-D95A-2313-6FF423D69112}"/>
              </a:ext>
            </a:extLst>
          </p:cNvPr>
          <p:cNvSpPr>
            <a:spLocks noGrp="1"/>
          </p:cNvSpPr>
          <p:nvPr>
            <p:ph type="body" sz="quarter" idx="30"/>
          </p:nvPr>
        </p:nvSpPr>
        <p:spPr>
          <a:xfrm>
            <a:off x="449999" y="3067958"/>
            <a:ext cx="35280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7" name="No. 2">
            <a:extLst>
              <a:ext uri="{FF2B5EF4-FFF2-40B4-BE49-F238E27FC236}">
                <a16:creationId xmlns:a16="http://schemas.microsoft.com/office/drawing/2014/main" id="{30E98F8F-3061-8682-1A3F-E78E0C8D3F9E}"/>
              </a:ext>
            </a:extLst>
          </p:cNvPr>
          <p:cNvSpPr>
            <a:spLocks noGrp="1"/>
          </p:cNvSpPr>
          <p:nvPr>
            <p:ph type="body" sz="quarter" idx="35" hasCustomPrompt="1"/>
          </p:nvPr>
        </p:nvSpPr>
        <p:spPr>
          <a:xfrm>
            <a:off x="4298690" y="1701571"/>
            <a:ext cx="1219200" cy="1045259"/>
          </a:xfrm>
        </p:spPr>
        <p:txBody>
          <a:bodyPr/>
          <a:lstStyle>
            <a:lvl1pPr>
              <a:defRPr sz="9600" b="1">
                <a:solidFill>
                  <a:schemeClr val="accent2"/>
                </a:solidFill>
              </a:defRPr>
            </a:lvl1pPr>
          </a:lstStyle>
          <a:p>
            <a:pPr lvl="0"/>
            <a:r>
              <a:rPr lang="en-US"/>
              <a:t>#</a:t>
            </a:r>
            <a:endParaRPr lang="en-GB"/>
          </a:p>
        </p:txBody>
      </p:sp>
      <p:sp>
        <p:nvSpPr>
          <p:cNvPr id="8" name="Text Placeholder 7">
            <a:extLst>
              <a:ext uri="{FF2B5EF4-FFF2-40B4-BE49-F238E27FC236}">
                <a16:creationId xmlns:a16="http://schemas.microsoft.com/office/drawing/2014/main" id="{4812F4A0-FD3C-1B4E-7C0D-A6CD56FB0F3F}"/>
              </a:ext>
            </a:extLst>
          </p:cNvPr>
          <p:cNvSpPr>
            <a:spLocks noGrp="1"/>
          </p:cNvSpPr>
          <p:nvPr>
            <p:ph type="body" sz="quarter" idx="31"/>
          </p:nvPr>
        </p:nvSpPr>
        <p:spPr>
          <a:xfrm>
            <a:off x="4332287" y="3067958"/>
            <a:ext cx="35280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32" name="No. 3">
            <a:extLst>
              <a:ext uri="{FF2B5EF4-FFF2-40B4-BE49-F238E27FC236}">
                <a16:creationId xmlns:a16="http://schemas.microsoft.com/office/drawing/2014/main" id="{60835E92-0DA1-DBA3-87F3-D6CA2B63B035}"/>
              </a:ext>
            </a:extLst>
          </p:cNvPr>
          <p:cNvSpPr>
            <a:spLocks noGrp="1"/>
          </p:cNvSpPr>
          <p:nvPr>
            <p:ph type="body" sz="quarter" idx="36" hasCustomPrompt="1"/>
          </p:nvPr>
        </p:nvSpPr>
        <p:spPr>
          <a:xfrm>
            <a:off x="8162924" y="1701571"/>
            <a:ext cx="1219200" cy="1045259"/>
          </a:xfrm>
        </p:spPr>
        <p:txBody>
          <a:bodyPr/>
          <a:lstStyle>
            <a:lvl1pPr>
              <a:defRPr sz="9600" b="1">
                <a:solidFill>
                  <a:srgbClr val="E3D8F0"/>
                </a:solidFill>
              </a:defRPr>
            </a:lvl1pPr>
          </a:lstStyle>
          <a:p>
            <a:pPr lvl="0"/>
            <a:r>
              <a:rPr lang="en-US"/>
              <a:t>#</a:t>
            </a:r>
            <a:endParaRPr lang="en-GB"/>
          </a:p>
        </p:txBody>
      </p:sp>
      <p:sp>
        <p:nvSpPr>
          <p:cNvPr id="9" name="Text Placeholder 8">
            <a:extLst>
              <a:ext uri="{FF2B5EF4-FFF2-40B4-BE49-F238E27FC236}">
                <a16:creationId xmlns:a16="http://schemas.microsoft.com/office/drawing/2014/main" id="{1CF5EC94-06CC-02DF-99F1-D843B6EC5EE0}"/>
              </a:ext>
            </a:extLst>
          </p:cNvPr>
          <p:cNvSpPr>
            <a:spLocks noGrp="1"/>
          </p:cNvSpPr>
          <p:nvPr>
            <p:ph type="body" sz="quarter" idx="32" hasCustomPrompt="1"/>
          </p:nvPr>
        </p:nvSpPr>
        <p:spPr>
          <a:xfrm>
            <a:off x="8220073" y="3067958"/>
            <a:ext cx="35280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add text</a:t>
            </a:r>
          </a:p>
        </p:txBody>
      </p:sp>
      <p:sp>
        <p:nvSpPr>
          <p:cNvPr id="17" name="TextBox 16">
            <a:extLst>
              <a:ext uri="{FF2B5EF4-FFF2-40B4-BE49-F238E27FC236}">
                <a16:creationId xmlns:a16="http://schemas.microsoft.com/office/drawing/2014/main" id="{B094FC2C-B470-E22E-D383-B44D7B951CD9}"/>
              </a:ext>
            </a:extLst>
          </p:cNvPr>
          <p:cNvSpPr txBox="1"/>
          <p:nvPr/>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4" name="Classification">
            <a:extLst>
              <a:ext uri="{FF2B5EF4-FFF2-40B4-BE49-F238E27FC236}">
                <a16:creationId xmlns:a16="http://schemas.microsoft.com/office/drawing/2014/main" id="{BDE9B718-478A-69DB-958F-71D9FBF68201}"/>
              </a:ext>
              <a:ext uri="{C183D7F6-B498-43B3-948B-1728B52AA6E4}">
                <adec:decorative xmlns:adec="http://schemas.microsoft.com/office/drawing/2017/decorative" val="1"/>
              </a:ext>
            </a:extLst>
          </p:cNvPr>
          <p:cNvSpPr txBox="1">
            <a:spLocks/>
          </p:cNvSpPr>
          <p:nvPr userDrawn="1"/>
        </p:nvSpPr>
        <p:spPr>
          <a:xfrm>
            <a:off x="440938" y="6374218"/>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ffectLst/>
              </a:rPr>
              <a:t>© Ipsos B&amp;A | Doc Name | Month Year | Version # | Public | Internal/Client Use Only | Strictly Confidential</a:t>
            </a:r>
          </a:p>
        </p:txBody>
      </p:sp>
      <p:pic>
        <p:nvPicPr>
          <p:cNvPr id="5" name="Picture 4" descr="A blue and black logo&#10;&#10;Description automatically generated">
            <a:extLst>
              <a:ext uri="{FF2B5EF4-FFF2-40B4-BE49-F238E27FC236}">
                <a16:creationId xmlns:a16="http://schemas.microsoft.com/office/drawing/2014/main" id="{DD286B1B-A84E-61C0-993F-E696A67BA1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5362" y="6327276"/>
            <a:ext cx="769246" cy="365964"/>
          </a:xfrm>
          <a:prstGeom prst="rect">
            <a:avLst/>
          </a:prstGeom>
        </p:spPr>
      </p:pic>
    </p:spTree>
    <p:extLst>
      <p:ext uri="{BB962C8B-B14F-4D97-AF65-F5344CB8AC3E}">
        <p14:creationId xmlns:p14="http://schemas.microsoft.com/office/powerpoint/2010/main" val="409639586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_image_right">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249714"/>
            <a:ext cx="3527425" cy="3698649"/>
          </a:xfrm>
        </p:spPr>
        <p:txBody>
          <a:bodyPr/>
          <a:lstStyle/>
          <a:p>
            <a:pPr lvl="0"/>
            <a:r>
              <a:rPr lang="en-US"/>
              <a:t>Click to edit Master text styles</a:t>
            </a:r>
          </a:p>
          <a:p>
            <a:pPr lvl="1"/>
            <a:r>
              <a:rPr lang="en-US"/>
              <a:t>Second level</a:t>
            </a:r>
          </a:p>
          <a:p>
            <a:pPr lvl="2"/>
            <a:r>
              <a:rPr lang="en-US"/>
              <a:t>Third level</a:t>
            </a:r>
          </a:p>
        </p:txBody>
      </p:sp>
      <p:sp>
        <p:nvSpPr>
          <p:cNvPr id="15" name="Picture Placeholder 14">
            <a:extLst>
              <a:ext uri="{FF2B5EF4-FFF2-40B4-BE49-F238E27FC236}">
                <a16:creationId xmlns:a16="http://schemas.microsoft.com/office/drawing/2014/main" id="{E15FE5BE-74FF-2205-1A8F-C1AA45D1D844}"/>
              </a:ext>
              <a:ext uri="{C183D7F6-B498-43B3-948B-1728B52AA6E4}">
                <adec:decorative xmlns:adec="http://schemas.microsoft.com/office/drawing/2017/decorative" val="1"/>
              </a:ext>
            </a:extLst>
          </p:cNvPr>
          <p:cNvSpPr>
            <a:spLocks noGrp="1"/>
          </p:cNvSpPr>
          <p:nvPr>
            <p:ph type="pic" sz="quarter" idx="11" hasCustomPrompt="1"/>
          </p:nvPr>
        </p:nvSpPr>
        <p:spPr>
          <a:xfrm>
            <a:off x="4332288" y="0"/>
            <a:ext cx="7410450" cy="5948363"/>
          </a:xfrm>
          <a:custGeom>
            <a:avLst/>
            <a:gdLst>
              <a:gd name="connsiteX0" fmla="*/ 0 w 7410450"/>
              <a:gd name="connsiteY0" fmla="*/ 0 h 5948363"/>
              <a:gd name="connsiteX1" fmla="*/ 7410450 w 7410450"/>
              <a:gd name="connsiteY1" fmla="*/ 0 h 5948363"/>
              <a:gd name="connsiteX2" fmla="*/ 7410450 w 7410450"/>
              <a:gd name="connsiteY2" fmla="*/ 4975605 h 5948363"/>
              <a:gd name="connsiteX3" fmla="*/ 6437692 w 7410450"/>
              <a:gd name="connsiteY3" fmla="*/ 5948363 h 5948363"/>
              <a:gd name="connsiteX4" fmla="*/ 0 w 74104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450" h="5948363">
                <a:moveTo>
                  <a:pt x="0" y="0"/>
                </a:moveTo>
                <a:lnTo>
                  <a:pt x="7410450" y="0"/>
                </a:lnTo>
                <a:lnTo>
                  <a:pt x="7410450" y="4975605"/>
                </a:lnTo>
                <a:lnTo>
                  <a:pt x="6437692" y="5948363"/>
                </a:lnTo>
                <a:lnTo>
                  <a:pt x="0" y="5948363"/>
                </a:lnTo>
                <a:close/>
              </a:path>
            </a:pathLst>
          </a:custGeom>
          <a:pattFill prst="wdDnDiag">
            <a:fgClr>
              <a:schemeClr val="bg1">
                <a:lumMod val="85000"/>
              </a:schemeClr>
            </a:fgClr>
            <a:bgClr>
              <a:schemeClr val="bg1"/>
            </a:bgClr>
          </a:pattFill>
        </p:spPr>
        <p:txBody>
          <a:bodyPr wrap="square" anchor="ctr">
            <a:noAutofit/>
          </a:bodyPr>
          <a:lstStyle>
            <a:lvl1pPr algn="ctr">
              <a:defRPr b="1"/>
            </a:lvl1pPr>
          </a:lstStyle>
          <a:p>
            <a:br>
              <a:rPr lang="en-GB"/>
            </a:br>
            <a:br>
              <a:rPr lang="en-GB"/>
            </a:br>
            <a:br>
              <a:rPr lang="en-GB"/>
            </a:br>
            <a:r>
              <a:rPr lang="en-GB"/>
              <a:t>Click icon to </a:t>
            </a:r>
            <a:br>
              <a:rPr lang="en-GB"/>
            </a:br>
            <a:r>
              <a:rPr lang="en-GB"/>
              <a:t>insert image</a:t>
            </a:r>
          </a:p>
        </p:txBody>
      </p:sp>
      <p:sp>
        <p:nvSpPr>
          <p:cNvPr id="8" name="Title 7">
            <a:extLst>
              <a:ext uri="{FF2B5EF4-FFF2-40B4-BE49-F238E27FC236}">
                <a16:creationId xmlns:a16="http://schemas.microsoft.com/office/drawing/2014/main" id="{FEFA78C8-BF85-C18D-67D3-7D18DF4C9A08}"/>
              </a:ext>
            </a:extLst>
          </p:cNvPr>
          <p:cNvSpPr>
            <a:spLocks noGrp="1"/>
          </p:cNvSpPr>
          <p:nvPr>
            <p:ph type="title"/>
          </p:nvPr>
        </p:nvSpPr>
        <p:spPr>
          <a:xfrm>
            <a:off x="450000" y="701874"/>
            <a:ext cx="3520338" cy="715669"/>
          </a:xfrm>
        </p:spPr>
        <p:txBody>
          <a:bodyPr vert="horz" wrap="square" lIns="0" tIns="0" rIns="0" bIns="0" rtlCol="0" anchor="b">
            <a:no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382315146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_image_lef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293257"/>
            <a:ext cx="3526689" cy="3655106"/>
          </a:xfrm>
        </p:spPr>
        <p:txBody>
          <a:bodyPr/>
          <a:lstStyle/>
          <a:p>
            <a:pPr lvl="0"/>
            <a:r>
              <a:rPr lang="en-US"/>
              <a:t>Click to edit Master text styles</a:t>
            </a:r>
          </a:p>
          <a:p>
            <a:pPr lvl="1"/>
            <a:r>
              <a:rPr lang="en-US"/>
              <a:t>Second level</a:t>
            </a:r>
          </a:p>
          <a:p>
            <a:pPr lvl="2"/>
            <a:r>
              <a:rPr lang="en-US"/>
              <a:t>Third level</a:t>
            </a:r>
          </a:p>
        </p:txBody>
      </p:sp>
      <p:sp>
        <p:nvSpPr>
          <p:cNvPr id="8" name="Picture Placeholder 7">
            <a:extLst>
              <a:ext uri="{FF2B5EF4-FFF2-40B4-BE49-F238E27FC236}">
                <a16:creationId xmlns:a16="http://schemas.microsoft.com/office/drawing/2014/main" id="{D01481FF-ECD9-985C-6949-42B804BF01D0}"/>
              </a:ext>
              <a:ext uri="{C183D7F6-B498-43B3-948B-1728B52AA6E4}">
                <adec:decorative xmlns:adec="http://schemas.microsoft.com/office/drawing/2017/decorative" val="1"/>
              </a:ext>
            </a:extLst>
          </p:cNvPr>
          <p:cNvSpPr>
            <a:spLocks noGrp="1"/>
          </p:cNvSpPr>
          <p:nvPr>
            <p:ph type="pic" sz="quarter" idx="11" hasCustomPrompt="1"/>
          </p:nvPr>
        </p:nvSpPr>
        <p:spPr>
          <a:xfrm>
            <a:off x="461476" y="0"/>
            <a:ext cx="7398237" cy="5948363"/>
          </a:xfrm>
          <a:custGeom>
            <a:avLst/>
            <a:gdLst>
              <a:gd name="connsiteX0" fmla="*/ 0 w 7398237"/>
              <a:gd name="connsiteY0" fmla="*/ 0 h 5948363"/>
              <a:gd name="connsiteX1" fmla="*/ 7398237 w 7398237"/>
              <a:gd name="connsiteY1" fmla="*/ 0 h 5948363"/>
              <a:gd name="connsiteX2" fmla="*/ 7398237 w 7398237"/>
              <a:gd name="connsiteY2" fmla="*/ 4958167 h 5948363"/>
              <a:gd name="connsiteX3" fmla="*/ 6408041 w 7398237"/>
              <a:gd name="connsiteY3" fmla="*/ 5948363 h 5948363"/>
              <a:gd name="connsiteX4" fmla="*/ 0 w 73982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237" h="5948363">
                <a:moveTo>
                  <a:pt x="0" y="0"/>
                </a:moveTo>
                <a:lnTo>
                  <a:pt x="7398237" y="0"/>
                </a:lnTo>
                <a:lnTo>
                  <a:pt x="7398237" y="4958167"/>
                </a:lnTo>
                <a:lnTo>
                  <a:pt x="6408041" y="5948363"/>
                </a:lnTo>
                <a:lnTo>
                  <a:pt x="0" y="5948363"/>
                </a:lnTo>
                <a:close/>
              </a:path>
            </a:pathLst>
          </a:custGeom>
          <a:pattFill prst="wdDnDiag">
            <a:fgClr>
              <a:schemeClr val="bg1">
                <a:lumMod val="85000"/>
              </a:schemeClr>
            </a:fgClr>
            <a:bgClr>
              <a:schemeClr val="bg1"/>
            </a:bgClr>
          </a:pattFill>
        </p:spPr>
        <p:txBody>
          <a:bodyPr wrap="square" anchor="ctr">
            <a:noAutofit/>
          </a:bodyPr>
          <a:lstStyle>
            <a:lvl1pPr algn="ctr">
              <a:defRPr b="1"/>
            </a:lvl1pPr>
          </a:lstStyle>
          <a:p>
            <a:br>
              <a:rPr lang="en-GB"/>
            </a:br>
            <a:br>
              <a:rPr lang="en-GB"/>
            </a:br>
            <a:br>
              <a:rPr lang="en-GB"/>
            </a:br>
            <a:r>
              <a:rPr lang="en-GB"/>
              <a:t>Click icon to </a:t>
            </a:r>
            <a:br>
              <a:rPr lang="en-GB"/>
            </a:br>
            <a:r>
              <a:rPr lang="en-GB"/>
              <a:t>insert image</a:t>
            </a:r>
          </a:p>
        </p:txBody>
      </p:sp>
    </p:spTree>
    <p:extLst>
      <p:ext uri="{BB962C8B-B14F-4D97-AF65-F5344CB8AC3E}">
        <p14:creationId xmlns:p14="http://schemas.microsoft.com/office/powerpoint/2010/main" val="341225995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TY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p:nvPr>
        </p:nvSpPr>
        <p:spPr>
          <a:xfrm>
            <a:off x="432000" y="1350000"/>
            <a:ext cx="5391605" cy="154910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7" name="Picture Placeholder 6">
            <a:extLst>
              <a:ext uri="{FF2B5EF4-FFF2-40B4-BE49-F238E27FC236}">
                <a16:creationId xmlns:a16="http://schemas.microsoft.com/office/drawing/2014/main" id="{67F8163F-D370-5C4C-500A-7D576C590BB1}"/>
              </a:ext>
            </a:extLst>
          </p:cNvPr>
          <p:cNvSpPr>
            <a:spLocks noGrp="1"/>
          </p:cNvSpPr>
          <p:nvPr>
            <p:ph type="pic" sz="quarter" idx="11"/>
          </p:nvPr>
        </p:nvSpPr>
        <p:spPr>
          <a:xfrm>
            <a:off x="1905000" y="0"/>
            <a:ext cx="10287001" cy="68580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1" h="6858000">
                <a:moveTo>
                  <a:pt x="6858000" y="0"/>
                </a:moveTo>
                <a:lnTo>
                  <a:pt x="10287001" y="0"/>
                </a:lnTo>
                <a:lnTo>
                  <a:pt x="10287001" y="3467099"/>
                </a:lnTo>
                <a:lnTo>
                  <a:pt x="6896100" y="6858000"/>
                </a:lnTo>
                <a:lnTo>
                  <a:pt x="0" y="6858000"/>
                </a:lnTo>
                <a:close/>
              </a:path>
            </a:pathLst>
          </a:custGeom>
          <a:pattFill prst="dkVert">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sp>
        <p:nvSpPr>
          <p:cNvPr id="6" name="Text Placeholder 16">
            <a:extLst>
              <a:ext uri="{FF2B5EF4-FFF2-40B4-BE49-F238E27FC236}">
                <a16:creationId xmlns:a16="http://schemas.microsoft.com/office/drawing/2014/main" id="{433BB7AA-54DD-4BAB-0FD5-D287A85CE469}"/>
              </a:ext>
            </a:extLst>
          </p:cNvPr>
          <p:cNvSpPr>
            <a:spLocks noGrp="1"/>
          </p:cNvSpPr>
          <p:nvPr>
            <p:ph type="body" sz="quarter" idx="12" hasCustomPrompt="1"/>
          </p:nvPr>
        </p:nvSpPr>
        <p:spPr>
          <a:xfrm>
            <a:off x="431800" y="3132000"/>
            <a:ext cx="4038600" cy="1274763"/>
          </a:xfrm>
        </p:spPr>
        <p:txBody>
          <a:bodyPr/>
          <a:lstStyle>
            <a:lvl1pPr>
              <a:defRPr sz="2400">
                <a:solidFill>
                  <a:schemeClr val="bg1"/>
                </a:solidFill>
              </a:defRPr>
            </a:lvl1pPr>
            <a:lvl2pPr marL="0" indent="0">
              <a:buNone/>
              <a:defRPr/>
            </a:lvl2pPr>
          </a:lstStyle>
          <a:p>
            <a:pPr lvl="0"/>
            <a:r>
              <a:rPr lang="en-US"/>
              <a:t>Optional additional information</a:t>
            </a:r>
          </a:p>
        </p:txBody>
      </p:sp>
      <p:pic>
        <p:nvPicPr>
          <p:cNvPr id="3" name="Picture 2" descr="A blue and black logo&#10;&#10;Description automatically generated">
            <a:extLst>
              <a:ext uri="{FF2B5EF4-FFF2-40B4-BE49-F238E27FC236}">
                <a16:creationId xmlns:a16="http://schemas.microsoft.com/office/drawing/2014/main" id="{563E8F5C-E098-C03C-85BF-3604ED8605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598" y="6164739"/>
            <a:ext cx="1000010" cy="475749"/>
          </a:xfrm>
          <a:prstGeom prst="rect">
            <a:avLst/>
          </a:prstGeom>
        </p:spPr>
      </p:pic>
    </p:spTree>
    <p:extLst>
      <p:ext uri="{BB962C8B-B14F-4D97-AF65-F5344CB8AC3E}">
        <p14:creationId xmlns:p14="http://schemas.microsoft.com/office/powerpoint/2010/main" val="115985555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rge_diagram_right">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3149600"/>
            <a:ext cx="3527425" cy="2798763"/>
          </a:xfrm>
        </p:spPr>
        <p:txBody>
          <a:bodyPr/>
          <a:lstStyle/>
          <a:p>
            <a:pPr lvl="0"/>
            <a:r>
              <a:rPr lang="en-US"/>
              <a:t>Click to edit Master text styles</a:t>
            </a:r>
          </a:p>
          <a:p>
            <a:pPr lvl="1"/>
            <a:r>
              <a:rPr lang="en-US"/>
              <a:t>Second level</a:t>
            </a:r>
          </a:p>
          <a:p>
            <a:pPr lvl="2"/>
            <a:r>
              <a:rPr lang="en-US"/>
              <a:t>Third level</a:t>
            </a:r>
          </a:p>
        </p:txBody>
      </p:sp>
      <p:sp>
        <p:nvSpPr>
          <p:cNvPr id="8" name="Chart / Diagram">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283075" y="692150"/>
            <a:ext cx="7466013" cy="5256213"/>
          </a:xfrm>
          <a:solidFill>
            <a:schemeClr val="bg1">
              <a:lumMod val="95000"/>
            </a:schemeClr>
          </a:solidFill>
        </p:spPr>
        <p:txBody>
          <a:bodyPr/>
          <a:lstStyle>
            <a:lvl1pPr>
              <a:defRPr/>
            </a:lvl1pPr>
          </a:lstStyle>
          <a:p>
            <a:pPr lvl="0"/>
            <a:r>
              <a:rPr lang="en-US"/>
              <a:t>Area for diagram/chart</a:t>
            </a:r>
            <a:endParaRPr lang="en-GB"/>
          </a:p>
        </p:txBody>
      </p:sp>
      <p:sp>
        <p:nvSpPr>
          <p:cNvPr id="4" name="Title 3">
            <a:extLst>
              <a:ext uri="{FF2B5EF4-FFF2-40B4-BE49-F238E27FC236}">
                <a16:creationId xmlns:a16="http://schemas.microsoft.com/office/drawing/2014/main" id="{81C028A4-1CB4-EB71-790E-1C2A8CEDAED4}"/>
              </a:ext>
            </a:extLst>
          </p:cNvPr>
          <p:cNvSpPr>
            <a:spLocks noGrp="1"/>
          </p:cNvSpPr>
          <p:nvPr>
            <p:ph type="title"/>
          </p:nvPr>
        </p:nvSpPr>
        <p:spPr>
          <a:xfrm>
            <a:off x="450000" y="701874"/>
            <a:ext cx="3520338" cy="715669"/>
          </a:xfrm>
        </p:spPr>
        <p:txBody>
          <a:bodyPr vert="horz" wrap="square" lIns="0" tIns="0" rIns="0" bIns="0" rtlCol="0" anchor="b">
            <a:noAutofit/>
          </a:bodyPr>
          <a:lstStyle>
            <a:lvl1pPr>
              <a:defRPr lang="en-GB" dirty="0"/>
            </a:lvl1pPr>
          </a:lstStyle>
          <a:p>
            <a:pPr lvl="0"/>
            <a:r>
              <a:rPr lang="en-US"/>
              <a:t>Click to edit Master title style</a:t>
            </a:r>
            <a:endParaRPr lang="en-GB"/>
          </a:p>
        </p:txBody>
      </p:sp>
    </p:spTree>
    <p:extLst>
      <p:ext uri="{BB962C8B-B14F-4D97-AF65-F5344CB8AC3E}">
        <p14:creationId xmlns:p14="http://schemas.microsoft.com/office/powerpoint/2010/main" val="164193464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_Clea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A52833-39E6-9C79-CAB3-DC23900DC75F}"/>
              </a:ext>
            </a:extLst>
          </p:cNvPr>
          <p:cNvSpPr>
            <a:spLocks noGrp="1"/>
          </p:cNvSpPr>
          <p:nvPr>
            <p:ph type="pic" sz="quarter" idx="10"/>
          </p:nvPr>
        </p:nvSpPr>
        <p:spPr>
          <a:xfrm>
            <a:off x="1990724" y="0"/>
            <a:ext cx="10205810" cy="6858000"/>
          </a:xfrm>
          <a:custGeom>
            <a:avLst/>
            <a:gdLst>
              <a:gd name="connsiteX0" fmla="*/ 6858000 w 10205810"/>
              <a:gd name="connsiteY0" fmla="*/ 0 h 6858000"/>
              <a:gd name="connsiteX1" fmla="*/ 10205810 w 10205810"/>
              <a:gd name="connsiteY1" fmla="*/ 0 h 6858000"/>
              <a:gd name="connsiteX2" fmla="*/ 10205810 w 10205810"/>
              <a:gd name="connsiteY2" fmla="*/ 6858000 h 6858000"/>
              <a:gd name="connsiteX3" fmla="*/ 0 w 102058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05810" h="6858000">
                <a:moveTo>
                  <a:pt x="6858000" y="0"/>
                </a:moveTo>
                <a:lnTo>
                  <a:pt x="10205810" y="0"/>
                </a:lnTo>
                <a:lnTo>
                  <a:pt x="10205810" y="6858000"/>
                </a:lnTo>
                <a:lnTo>
                  <a:pt x="0" y="6858000"/>
                </a:lnTo>
                <a:close/>
              </a:path>
            </a:pathLst>
          </a:custGeom>
          <a:pattFill prst="ltUpDiag">
            <a:fgClr>
              <a:schemeClr val="bg1">
                <a:lumMod val="85000"/>
              </a:schemeClr>
            </a:fgClr>
            <a:bgClr>
              <a:schemeClr val="bg1"/>
            </a:bgClr>
          </a:pattFill>
        </p:spPr>
        <p:txBody>
          <a:bodyPr wrap="square" bIns="2880000" anchor="b">
            <a:noAutofit/>
          </a:bodyPr>
          <a:lstStyle>
            <a:lvl1pPr algn="ctr">
              <a:defRPr sz="1600" b="1"/>
            </a:lvl1pPr>
          </a:lstStyle>
          <a:p>
            <a:r>
              <a:rPr lang="en-US"/>
              <a:t>Click icon to add picture</a:t>
            </a:r>
            <a:endParaRPr lang="en-GB"/>
          </a:p>
        </p:txBody>
      </p:sp>
      <p:sp>
        <p:nvSpPr>
          <p:cNvPr id="2" name="Title 1">
            <a:extLst>
              <a:ext uri="{FF2B5EF4-FFF2-40B4-BE49-F238E27FC236}">
                <a16:creationId xmlns:a16="http://schemas.microsoft.com/office/drawing/2014/main" id="{C18B1008-691B-2905-EF01-F1E5DA88F07C}"/>
              </a:ext>
            </a:extLst>
          </p:cNvPr>
          <p:cNvSpPr>
            <a:spLocks noGrp="1"/>
          </p:cNvSpPr>
          <p:nvPr>
            <p:ph type="title"/>
          </p:nvPr>
        </p:nvSpPr>
        <p:spPr>
          <a:xfrm>
            <a:off x="450000" y="701874"/>
            <a:ext cx="6255600" cy="715669"/>
          </a:xfrm>
        </p:spPr>
        <p:txBody>
          <a:bodyPr vert="horz" wrap="square" lIns="0" tIns="0" rIns="0" bIns="0" rtlCol="0" anchor="b">
            <a:noAutofit/>
          </a:bodyPr>
          <a:lstStyle>
            <a:lvl1pPr>
              <a:defRPr lang="en-GB"/>
            </a:lvl1pPr>
          </a:lstStyle>
          <a:p>
            <a:pPr lvl="0"/>
            <a:r>
              <a:rPr lang="en-US"/>
              <a:t>Click to edit Master title style</a:t>
            </a:r>
            <a:endParaRPr lang="en-GB"/>
          </a:p>
        </p:txBody>
      </p:sp>
      <p:pic>
        <p:nvPicPr>
          <p:cNvPr id="5" name="Graphic 5">
            <a:extLst>
              <a:ext uri="{FF2B5EF4-FFF2-40B4-BE49-F238E27FC236}">
                <a16:creationId xmlns:a16="http://schemas.microsoft.com/office/drawing/2014/main" id="{82A68F80-011B-4D92-F371-422FC6D4233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
        <p:nvSpPr>
          <p:cNvPr id="4" name="Classification">
            <a:extLst>
              <a:ext uri="{FF2B5EF4-FFF2-40B4-BE49-F238E27FC236}">
                <a16:creationId xmlns:a16="http://schemas.microsoft.com/office/drawing/2014/main" id="{F12DEB39-66FA-8018-D74F-A7A73800EF19}"/>
              </a:ext>
              <a:ext uri="{C183D7F6-B498-43B3-948B-1728B52AA6E4}">
                <adec:decorative xmlns:adec="http://schemas.microsoft.com/office/drawing/2017/decorative" val="1"/>
              </a:ext>
            </a:extLst>
          </p:cNvPr>
          <p:cNvSpPr txBox="1">
            <a:spLocks/>
          </p:cNvSpPr>
          <p:nvPr userDrawn="1"/>
        </p:nvSpPr>
        <p:spPr>
          <a:xfrm>
            <a:off x="440937" y="6251108"/>
            <a:ext cx="16603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effectLst/>
              </a:rPr>
              <a:t>© Ipsos B&amp;A | Doc Name | Month Year | Version # | Public | Internal/Client Use Only | Strictly Confidential</a:t>
            </a:r>
          </a:p>
        </p:txBody>
      </p:sp>
    </p:spTree>
    <p:extLst>
      <p:ext uri="{BB962C8B-B14F-4D97-AF65-F5344CB8AC3E}">
        <p14:creationId xmlns:p14="http://schemas.microsoft.com/office/powerpoint/2010/main" val="228745708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DON'T USE, for instru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884-C2D5-14CD-9848-37C5CB013EB4}"/>
              </a:ext>
            </a:extLst>
          </p:cNvPr>
          <p:cNvSpPr>
            <a:spLocks noGrp="1"/>
          </p:cNvSpPr>
          <p:nvPr>
            <p:ph type="title" hasCustomPrompt="1"/>
          </p:nvPr>
        </p:nvSpPr>
        <p:spPr/>
        <p:txBody>
          <a:bodyPr/>
          <a:lstStyle>
            <a:lvl1pPr>
              <a:defRPr/>
            </a:lvl1pPr>
          </a:lstStyle>
          <a:p>
            <a:r>
              <a:rPr lang="en-US"/>
              <a:t>This layout is for instructions only</a:t>
            </a:r>
            <a:endParaRPr lang="en-GB"/>
          </a:p>
        </p:txBody>
      </p:sp>
    </p:spTree>
    <p:extLst>
      <p:ext uri="{BB962C8B-B14F-4D97-AF65-F5344CB8AC3E}">
        <p14:creationId xmlns:p14="http://schemas.microsoft.com/office/powerpoint/2010/main" val="118764090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white_Cle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4D39-4D4B-EF55-6284-160F99E5335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1323646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4392034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374219"/>
            <a:ext cx="260071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B&amp;A | Doc Name | Month Year | Version # | Public | Internal/Client Use Only | Strictly Confidential</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5" name="Picture 4" descr="A blue and black logo&#10;&#10;Description automatically generated">
            <a:extLst>
              <a:ext uri="{FF2B5EF4-FFF2-40B4-BE49-F238E27FC236}">
                <a16:creationId xmlns:a16="http://schemas.microsoft.com/office/drawing/2014/main" id="{61376575-5452-0609-6AA9-CA23DA7B58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5362" y="6327276"/>
            <a:ext cx="769246" cy="365964"/>
          </a:xfrm>
          <a:prstGeom prst="rect">
            <a:avLst/>
          </a:prstGeom>
        </p:spPr>
      </p:pic>
    </p:spTree>
    <p:extLst>
      <p:ext uri="{BB962C8B-B14F-4D97-AF65-F5344CB8AC3E}">
        <p14:creationId xmlns:p14="http://schemas.microsoft.com/office/powerpoint/2010/main" val="4046997419"/>
      </p:ext>
    </p:extLst>
  </p:cSld>
  <p:clrMapOvr>
    <a:masterClrMapping/>
  </p:clrMapOvr>
  <p:transition spd="slow">
    <p:wipe dir="r"/>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1881317425"/>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2704906285"/>
      </p:ext>
    </p:extLst>
  </p:cSld>
  <p:clrMapOvr>
    <a:masterClrMapping/>
  </p:clrMapOvr>
  <p:transition spd="slow">
    <p:wipe dir="r"/>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3551943451"/>
      </p:ext>
    </p:extLst>
  </p:cSld>
  <p:clrMapOvr>
    <a:masterClrMapping/>
  </p:clrMapOvr>
  <p:hf hdr="0" ftr="0" dt="0"/>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46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285092613"/>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STYL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3" name="Right Triangle 2">
            <a:extLst>
              <a:ext uri="{FF2B5EF4-FFF2-40B4-BE49-F238E27FC236}">
                <a16:creationId xmlns:a16="http://schemas.microsoft.com/office/drawing/2014/main" id="{A47BBA45-30B2-1AE1-4D29-166B974CDEE5}"/>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1" name="Text Placeholder 9">
            <a:extLst>
              <a:ext uri="{FF2B5EF4-FFF2-40B4-BE49-F238E27FC236}">
                <a16:creationId xmlns:a16="http://schemas.microsoft.com/office/drawing/2014/main" id="{7066FE41-55CD-1D44-7ED7-B1E742AF1832}"/>
              </a:ext>
            </a:extLst>
          </p:cNvPr>
          <p:cNvSpPr>
            <a:spLocks noGrp="1"/>
          </p:cNvSpPr>
          <p:nvPr>
            <p:ph type="body" sz="quarter" idx="10" hasCustomPrompt="1"/>
          </p:nvPr>
        </p:nvSpPr>
        <p:spPr>
          <a:xfrm>
            <a:off x="9148762" y="1032463"/>
            <a:ext cx="2600325" cy="1820863"/>
          </a:xfr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17" name="Text Placeholder 16">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p:spPr>
        <p:txBody>
          <a:bodyPr/>
          <a:lstStyle>
            <a:lvl1pPr>
              <a:defRPr sz="2400">
                <a:solidFill>
                  <a:schemeClr val="bg1"/>
                </a:solidFill>
              </a:defRPr>
            </a:lvl1pPr>
            <a:lvl2pPr marL="0" indent="0">
              <a:buNone/>
              <a:defRPr/>
            </a:lvl2pPr>
          </a:lstStyle>
          <a:p>
            <a:pPr lvl="0"/>
            <a:r>
              <a:rPr lang="en-US"/>
              <a:t>Optional additional information</a:t>
            </a:r>
          </a:p>
        </p:txBody>
      </p:sp>
      <p:sp>
        <p:nvSpPr>
          <p:cNvPr id="7" name="Right Triangle 6">
            <a:extLst>
              <a:ext uri="{FF2B5EF4-FFF2-40B4-BE49-F238E27FC236}">
                <a16:creationId xmlns:a16="http://schemas.microsoft.com/office/drawing/2014/main" id="{C7953FA7-7CC9-EFDA-292B-AD4EE8BF2312}"/>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4" name="TextBox 13">
            <a:extLst>
              <a:ext uri="{FF2B5EF4-FFF2-40B4-BE49-F238E27FC236}">
                <a16:creationId xmlns:a16="http://schemas.microsoft.com/office/drawing/2014/main" id="{8D1FC277-A24A-127A-0091-6B28965A6AC2}"/>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16" name="Classification">
            <a:extLst>
              <a:ext uri="{FF2B5EF4-FFF2-40B4-BE49-F238E27FC236}">
                <a16:creationId xmlns:a16="http://schemas.microsoft.com/office/drawing/2014/main" id="{F7612056-C83D-6D6F-29E4-738CDFF485C6}"/>
              </a:ext>
              <a:ext uri="{C183D7F6-B498-43B3-948B-1728B52AA6E4}">
                <adec:decorative xmlns:adec="http://schemas.microsoft.com/office/drawing/2017/decorative" val="1"/>
              </a:ext>
            </a:extLst>
          </p:cNvPr>
          <p:cNvSpPr txBox="1">
            <a:spLocks/>
          </p:cNvSpPr>
          <p:nvPr userDrawn="1"/>
        </p:nvSpPr>
        <p:spPr>
          <a:xfrm>
            <a:off x="440938" y="6488640"/>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Barlow"/>
                <a:ea typeface="+mn-ea"/>
                <a:cs typeface="+mn-cs"/>
              </a:rPr>
              <a:t>© Ipsos B&amp;A  | Dóchas Public Engagement Survey | Aug 2024 | Internal | Strictly Confidential</a:t>
            </a:r>
            <a:endParaRPr kumimoji="0" lang="en-GB" sz="800" b="0" i="0" u="none" strike="noStrike" kern="1200" cap="none" spc="0" normalizeH="0" baseline="0" noProof="0">
              <a:ln>
                <a:noFill/>
              </a:ln>
              <a:solidFill>
                <a:prstClr val="white"/>
              </a:solidFill>
              <a:effectLst/>
              <a:uLnTx/>
              <a:uFillTx/>
              <a:latin typeface="Barlow"/>
              <a:ea typeface="+mn-ea"/>
              <a:cs typeface="+mn-cs"/>
            </a:endParaRPr>
          </a:p>
        </p:txBody>
      </p:sp>
      <p:pic>
        <p:nvPicPr>
          <p:cNvPr id="5" name="Graphic 5">
            <a:extLst>
              <a:ext uri="{FF2B5EF4-FFF2-40B4-BE49-F238E27FC236}">
                <a16:creationId xmlns:a16="http://schemas.microsoft.com/office/drawing/2014/main" id="{1AF43AD8-344C-E82E-19E8-6E48B07C91F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Tree>
    <p:extLst>
      <p:ext uri="{BB962C8B-B14F-4D97-AF65-F5344CB8AC3E}">
        <p14:creationId xmlns:p14="http://schemas.microsoft.com/office/powerpoint/2010/main" val="3084727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Image with statement">
    <p:bg>
      <p:bgPr>
        <a:solidFill>
          <a:schemeClr val="accent6"/>
        </a:solidFill>
        <a:effectLst/>
      </p:bgPr>
    </p:bg>
    <p:spTree>
      <p:nvGrpSpPr>
        <p:cNvPr id="1" name=""/>
        <p:cNvGrpSpPr/>
        <p:nvPr/>
      </p:nvGrpSpPr>
      <p:grpSpPr>
        <a:xfrm>
          <a:off x="0" y="0"/>
          <a:ext cx="0" cy="0"/>
          <a:chOff x="0" y="0"/>
          <a:chExt cx="0" cy="0"/>
        </a:xfrm>
      </p:grpSpPr>
      <p:sp>
        <p:nvSpPr>
          <p:cNvPr id="6" name="Background Photo">
            <a:extLst>
              <a:ext uri="{FF2B5EF4-FFF2-40B4-BE49-F238E27FC236}">
                <a16:creationId xmlns:a16="http://schemas.microsoft.com/office/drawing/2014/main" id="{ECE5E809-1F49-439C-8A55-BB5E4B4A6343}"/>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5305425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2192000 w 12192000"/>
              <a:gd name="connsiteY1" fmla="*/ 0 h 6858000"/>
              <a:gd name="connsiteX2" fmla="*/ 12192000 w 12192000"/>
              <a:gd name="connsiteY2" fmla="*/ 0 h 6858000"/>
              <a:gd name="connsiteX3" fmla="*/ 5305425 w 12192000"/>
              <a:gd name="connsiteY3" fmla="*/ 6858000 h 6858000"/>
              <a:gd name="connsiteX4" fmla="*/ 0 w 12192000"/>
              <a:gd name="connsiteY4" fmla="*/ 6858000 h 6858000"/>
              <a:gd name="connsiteX5" fmla="*/ 0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0"/>
                </a:lnTo>
                <a:lnTo>
                  <a:pt x="5305425" y="6858000"/>
                </a:lnTo>
                <a:lnTo>
                  <a:pt x="0" y="6858000"/>
                </a:lnTo>
                <a:lnTo>
                  <a:pt x="0" y="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
        <p:nvSpPr>
          <p:cNvPr id="2" name="Title">
            <a:extLst>
              <a:ext uri="{FF2B5EF4-FFF2-40B4-BE49-F238E27FC236}">
                <a16:creationId xmlns:a16="http://schemas.microsoft.com/office/drawing/2014/main" id="{CCF0329B-10BB-461A-AB01-9E9659E82FE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2" name="Classification">
            <a:extLst>
              <a:ext uri="{FF2B5EF4-FFF2-40B4-BE49-F238E27FC236}">
                <a16:creationId xmlns:a16="http://schemas.microsoft.com/office/drawing/2014/main" id="{63C7A1F1-0F83-915B-A759-E4D7A851EE00}"/>
              </a:ext>
              <a:ext uri="{C183D7F6-B498-43B3-948B-1728B52AA6E4}">
                <adec:decorative xmlns:adec="http://schemas.microsoft.com/office/drawing/2017/decorative" val="1"/>
              </a:ext>
            </a:extLst>
          </p:cNvPr>
          <p:cNvSpPr txBox="1">
            <a:spLocks/>
          </p:cNvSpPr>
          <p:nvPr/>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B&amp;A | Doc Name | Month Year | Version # | Public | Internal/Client Use Only | Strictly Confidential</a:t>
            </a:r>
          </a:p>
        </p:txBody>
      </p:sp>
      <p:sp>
        <p:nvSpPr>
          <p:cNvPr id="4" name="Classification">
            <a:extLst>
              <a:ext uri="{FF2B5EF4-FFF2-40B4-BE49-F238E27FC236}">
                <a16:creationId xmlns:a16="http://schemas.microsoft.com/office/drawing/2014/main" id="{FF52F62D-DB52-C4F2-A1C7-CEDBBDBAAA38}"/>
              </a:ext>
              <a:ext uri="{C183D7F6-B498-43B3-948B-1728B52AA6E4}">
                <adec:decorative xmlns:adec="http://schemas.microsoft.com/office/drawing/2017/decorative" val="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B&amp;A | Doc Name | Month Year | Version # | Public | Internal/Client Use Only | Strictly Confidential</a:t>
            </a:r>
          </a:p>
        </p:txBody>
      </p:sp>
    </p:spTree>
    <p:extLst>
      <p:ext uri="{BB962C8B-B14F-4D97-AF65-F5344CB8AC3E}">
        <p14:creationId xmlns:p14="http://schemas.microsoft.com/office/powerpoint/2010/main" val="2145247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Full bleed image">
    <p:bg>
      <p:bgPr>
        <a:solidFill>
          <a:schemeClr val="bg2"/>
        </a:solidFill>
        <a:effectLst/>
      </p:bgPr>
    </p:bg>
    <p:spTree>
      <p:nvGrpSpPr>
        <p:cNvPr id="1" name=""/>
        <p:cNvGrpSpPr/>
        <p:nvPr/>
      </p:nvGrpSpPr>
      <p:grpSpPr>
        <a:xfrm>
          <a:off x="0" y="0"/>
          <a:ext cx="0" cy="0"/>
          <a:chOff x="0" y="0"/>
          <a:chExt cx="0" cy="0"/>
        </a:xfrm>
      </p:grpSpPr>
      <p:sp>
        <p:nvSpPr>
          <p:cNvPr id="4" name="Background Photo">
            <a:extLst>
              <a:ext uri="{FF2B5EF4-FFF2-40B4-BE49-F238E27FC236}">
                <a16:creationId xmlns:a16="http://schemas.microsoft.com/office/drawing/2014/main" id="{F9C24E1D-7E68-48BF-A685-1162607AF1FE}"/>
              </a:ext>
              <a:ext uri="{C183D7F6-B498-43B3-948B-1728B52AA6E4}">
                <adec:decorative xmlns:adec="http://schemas.microsoft.com/office/drawing/2017/decorative" val="0"/>
              </a:ext>
            </a:extLst>
          </p:cNvPr>
          <p:cNvSpPr>
            <a:spLocks noGrp="1"/>
          </p:cNvSpPr>
          <p:nvPr>
            <p:ph type="pic" sz="quarter" idx="15" hasCustomPrompt="1"/>
          </p:nvPr>
        </p:nvSpPr>
        <p:spPr>
          <a:xfrm>
            <a:off x="0" y="0"/>
            <a:ext cx="12192000" cy="6858000"/>
          </a:xfrm>
          <a:prstGeom prst="rect">
            <a:avLst/>
          </a:prstGeom>
          <a:pattFill prst="ltUpDiag">
            <a:fgClr>
              <a:schemeClr val="bg1">
                <a:lumMod val="85000"/>
              </a:schemeClr>
            </a:fgClr>
            <a:bgClr>
              <a:schemeClr val="bg1"/>
            </a:bgClr>
          </a:pattFill>
        </p:spPr>
        <p:txBody>
          <a:bodyPr vert="horz" wrap="square" lIns="0" tIns="0" rIns="0" bIns="2880000" rtlCol="0" anchor="b">
            <a:noAutofit/>
          </a:bodyPr>
          <a:lstStyle>
            <a:lvl1pPr>
              <a:defRPr lang="en-GB" sz="1600" b="1" dirty="0"/>
            </a:lvl1pPr>
          </a:lstStyle>
          <a:p>
            <a:pPr lvl="0" algn="ctr"/>
            <a:r>
              <a:rPr lang="en-GB"/>
              <a:t>Click icon to add image</a:t>
            </a:r>
          </a:p>
        </p:txBody>
      </p:sp>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lnSpc>
                <a:spcPct val="100000"/>
              </a:lnSpc>
              <a:defRPr sz="4000" cap="none" spc="0" baseline="0">
                <a:solidFill>
                  <a:schemeClr val="bg1"/>
                </a:solidFill>
              </a:defRPr>
            </a:lvl1pPr>
          </a:lstStyle>
          <a:p>
            <a:r>
              <a:rPr lang="en-GB"/>
              <a:t>Summary text background image</a:t>
            </a:r>
            <a:endParaRPr lang="fr-FR"/>
          </a:p>
        </p:txBody>
      </p:sp>
      <p:pic>
        <p:nvPicPr>
          <p:cNvPr id="6" name="Graphic 5">
            <a:extLst>
              <a:ext uri="{FF2B5EF4-FFF2-40B4-BE49-F238E27FC236}">
                <a16:creationId xmlns:a16="http://schemas.microsoft.com/office/drawing/2014/main" id="{8CCAC37C-0D5D-E65B-09A2-608E6183440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21617151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Display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p:nvPr>
        </p:nvSpPr>
        <p:spPr>
          <a:xfrm>
            <a:off x="428624" y="1092494"/>
            <a:ext cx="5391605"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433BB7AA-54DD-4BAB-0FD5-D287A85CE469}"/>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287001" cy="68580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1" h="6858000">
                <a:moveTo>
                  <a:pt x="6858000" y="0"/>
                </a:moveTo>
                <a:lnTo>
                  <a:pt x="10287001" y="0"/>
                </a:lnTo>
                <a:lnTo>
                  <a:pt x="10287001" y="3467099"/>
                </a:lnTo>
                <a:lnTo>
                  <a:pt x="6896100" y="6858000"/>
                </a:lnTo>
                <a:lnTo>
                  <a:pt x="0" y="6858000"/>
                </a:lnTo>
                <a:close/>
              </a:path>
            </a:pathLst>
          </a:custGeom>
          <a:pattFill prst="dkVert">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5588E510-0F0D-A23C-EE3A-1E228E499C75}"/>
              </a:ext>
              <a:ext uri="{C183D7F6-B498-43B3-948B-1728B52AA6E4}">
                <adec:decorative xmlns:adec="http://schemas.microsoft.com/office/drawing/2017/decorative" val="1"/>
              </a:ext>
            </a:extLst>
          </p:cNvPr>
          <p:cNvSpPr txBox="1">
            <a:spLocks/>
          </p:cNvSpPr>
          <p:nvPr userDrawn="1"/>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B&amp;A | Doc Name | Month Year | Version # | Public | Internal/Client Use Only | Strictly Confidential</a:t>
            </a:r>
          </a:p>
        </p:txBody>
      </p:sp>
      <p:pic>
        <p:nvPicPr>
          <p:cNvPr id="5" name="Picture 4" descr="A blue and black logo&#10;&#10;Description automatically generated">
            <a:extLst>
              <a:ext uri="{FF2B5EF4-FFF2-40B4-BE49-F238E27FC236}">
                <a16:creationId xmlns:a16="http://schemas.microsoft.com/office/drawing/2014/main" id="{5C923088-1E3A-25F5-D564-806E577A1F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598" y="6164739"/>
            <a:ext cx="1000010" cy="475749"/>
          </a:xfrm>
          <a:prstGeom prst="rect">
            <a:avLst/>
          </a:prstGeom>
        </p:spPr>
      </p:pic>
    </p:spTree>
    <p:extLst>
      <p:ext uri="{BB962C8B-B14F-4D97-AF65-F5344CB8AC3E}">
        <p14:creationId xmlns:p14="http://schemas.microsoft.com/office/powerpoint/2010/main" val="234874842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column content 1_box">
    <p:spTree>
      <p:nvGrpSpPr>
        <p:cNvPr id="1" name=""/>
        <p:cNvGrpSpPr/>
        <p:nvPr/>
      </p:nvGrpSpPr>
      <p:grpSpPr>
        <a:xfrm>
          <a:off x="0" y="0"/>
          <a:ext cx="0" cy="0"/>
          <a:chOff x="0" y="0"/>
          <a:chExt cx="0" cy="0"/>
        </a:xfrm>
      </p:grpSpPr>
      <p:sp>
        <p:nvSpPr>
          <p:cNvPr id="11" name="Title" descr="Header&#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a:t>Text in 3 columns – will auto-format</a:t>
            </a:r>
            <a:endParaRPr lang="en-GB"/>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p:spPr>
        <p:txBody>
          <a:bodyPr numCol="3" spcCol="306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9" name="Base &amp; Sourc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292389670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column image left">
    <p:spTree>
      <p:nvGrpSpPr>
        <p:cNvPr id="1" name=""/>
        <p:cNvGrpSpPr/>
        <p:nvPr/>
      </p:nvGrpSpPr>
      <p:grpSpPr>
        <a:xfrm>
          <a:off x="0" y="0"/>
          <a:ext cx="0" cy="0"/>
          <a:chOff x="0" y="0"/>
          <a:chExt cx="0" cy="0"/>
        </a:xfrm>
      </p:grpSpPr>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
        <p:nvSpPr>
          <p:cNvPr id="4" name="Subtitle">
            <a:extLst>
              <a:ext uri="{FF2B5EF4-FFF2-40B4-BE49-F238E27FC236}">
                <a16:creationId xmlns:a16="http://schemas.microsoft.com/office/drawing/2014/main" id="{7B8705A1-F90D-651D-FF89-00CA07C3F51D}"/>
              </a:ext>
            </a:extLst>
          </p:cNvPr>
          <p:cNvSpPr>
            <a:spLocks noGrp="1"/>
          </p:cNvSpPr>
          <p:nvPr>
            <p:ph type="body" sz="quarter" idx="16" hasCustomPrompt="1"/>
          </p:nvPr>
        </p:nvSpPr>
        <p:spPr>
          <a:xfrm>
            <a:off x="3292352" y="797676"/>
            <a:ext cx="8449647" cy="246221"/>
          </a:xfrm>
          <a:noFill/>
        </p:spPr>
        <p:txBody>
          <a:bodyPr vert="horz" wrap="square" lIns="0" tIns="0" rIns="0" bIns="0" rtlCol="0">
            <a:spAutoFit/>
          </a:bodyPr>
          <a:lstStyle>
            <a:lvl1pPr>
              <a:defRPr lang="en-GB" sz="1600" b="1" dirty="0">
                <a:solidFill>
                  <a:schemeClr val="tx2"/>
                </a:solidFill>
              </a:defRPr>
            </a:lvl1pPr>
          </a:lstStyle>
          <a:p>
            <a:pPr lvl="0">
              <a:lnSpc>
                <a:spcPct val="100000"/>
              </a:lnSpc>
            </a:pPr>
            <a:r>
              <a:rPr lang="en-GB"/>
              <a:t>Subtitle here</a:t>
            </a:r>
          </a:p>
        </p:txBody>
      </p:sp>
      <p:sp>
        <p:nvSpPr>
          <p:cNvPr id="5" name="Subtitle">
            <a:extLst>
              <a:ext uri="{FF2B5EF4-FFF2-40B4-BE49-F238E27FC236}">
                <a16:creationId xmlns:a16="http://schemas.microsoft.com/office/drawing/2014/main" id="{022391FE-E03A-8FC0-1296-4D2D37A6852B}"/>
              </a:ext>
            </a:extLst>
          </p:cNvPr>
          <p:cNvSpPr>
            <a:spLocks noGrp="1"/>
          </p:cNvSpPr>
          <p:nvPr>
            <p:ph type="body" sz="quarter" idx="17" hasCustomPrompt="1"/>
          </p:nvPr>
        </p:nvSpPr>
        <p:spPr>
          <a:xfrm>
            <a:off x="3292352" y="5548253"/>
            <a:ext cx="8449647" cy="400110"/>
          </a:xfrm>
          <a:noFill/>
        </p:spPr>
        <p:txBody>
          <a:bodyPr vert="horz" wrap="square" lIns="0" tIns="0" rIns="0" bIns="0" rtlCol="0">
            <a:spAutoFit/>
          </a:bodyPr>
          <a:lstStyle>
            <a:lvl1pPr>
              <a:spcBef>
                <a:spcPts val="0"/>
              </a:spcBef>
              <a:spcAft>
                <a:spcPts val="600"/>
              </a:spcAft>
              <a:defRPr lang="en-GB" sz="1050" b="0" dirty="0">
                <a:solidFill>
                  <a:schemeClr val="tx1"/>
                </a:solidFill>
              </a:defRPr>
            </a:lvl1pPr>
          </a:lstStyle>
          <a:p>
            <a:pPr lvl="0">
              <a:lnSpc>
                <a:spcPct val="100000"/>
              </a:lnSpc>
            </a:pPr>
            <a:r>
              <a:rPr lang="en-GB"/>
              <a:t>Q.</a:t>
            </a:r>
          </a:p>
          <a:p>
            <a:pPr lvl="0">
              <a:lnSpc>
                <a:spcPct val="100000"/>
              </a:lnSpc>
            </a:pPr>
            <a:r>
              <a:rPr lang="en-GB"/>
              <a:t>Base:</a:t>
            </a:r>
          </a:p>
        </p:txBody>
      </p:sp>
      <p:sp>
        <p:nvSpPr>
          <p:cNvPr id="6" name="Title" descr="Header">
            <a:extLst>
              <a:ext uri="{FF2B5EF4-FFF2-40B4-BE49-F238E27FC236}">
                <a16:creationId xmlns:a16="http://schemas.microsoft.com/office/drawing/2014/main" id="{87D29276-BD8C-56BA-B073-12387915A999}"/>
              </a:ext>
            </a:extLst>
          </p:cNvPr>
          <p:cNvSpPr>
            <a:spLocks noGrp="1"/>
          </p:cNvSpPr>
          <p:nvPr>
            <p:ph type="title"/>
          </p:nvPr>
        </p:nvSpPr>
        <p:spPr>
          <a:xfrm>
            <a:off x="3292352" y="82007"/>
            <a:ext cx="8449647" cy="715669"/>
          </a:xfrm>
        </p:spPr>
        <p:txBody>
          <a:bodyPr anchor="b"/>
          <a:lstStyle/>
          <a:p>
            <a:r>
              <a:rPr lang="en-US"/>
              <a:t>Click to edit Master title style</a:t>
            </a:r>
            <a:endParaRPr lang="en-GB"/>
          </a:p>
        </p:txBody>
      </p:sp>
    </p:spTree>
    <p:extLst>
      <p:ext uri="{BB962C8B-B14F-4D97-AF65-F5344CB8AC3E}">
        <p14:creationId xmlns:p14="http://schemas.microsoft.com/office/powerpoint/2010/main" val="267295690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3-column image left">
    <p:spTree>
      <p:nvGrpSpPr>
        <p:cNvPr id="1" name=""/>
        <p:cNvGrpSpPr/>
        <p:nvPr/>
      </p:nvGrpSpPr>
      <p:grpSpPr>
        <a:xfrm>
          <a:off x="0" y="0"/>
          <a:ext cx="0" cy="0"/>
          <a:chOff x="0" y="0"/>
          <a:chExt cx="0" cy="0"/>
        </a:xfrm>
      </p:grpSpPr>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9150349"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
        <p:nvSpPr>
          <p:cNvPr id="2" name="Subtitle">
            <a:extLst>
              <a:ext uri="{FF2B5EF4-FFF2-40B4-BE49-F238E27FC236}">
                <a16:creationId xmlns:a16="http://schemas.microsoft.com/office/drawing/2014/main" id="{86FEA771-C003-548C-17B2-6DA677E8C07C}"/>
              </a:ext>
            </a:extLst>
          </p:cNvPr>
          <p:cNvSpPr>
            <a:spLocks noGrp="1"/>
          </p:cNvSpPr>
          <p:nvPr>
            <p:ph type="body" sz="quarter" idx="16" hasCustomPrompt="1"/>
          </p:nvPr>
        </p:nvSpPr>
        <p:spPr>
          <a:xfrm>
            <a:off x="248895" y="797676"/>
            <a:ext cx="8449647" cy="246221"/>
          </a:xfrm>
          <a:noFill/>
        </p:spPr>
        <p:txBody>
          <a:bodyPr vert="horz" wrap="square" lIns="0" tIns="0" rIns="0" bIns="0" rtlCol="0">
            <a:spAutoFit/>
          </a:bodyPr>
          <a:lstStyle>
            <a:lvl1pPr>
              <a:defRPr lang="en-GB" sz="1600" b="1" dirty="0">
                <a:solidFill>
                  <a:schemeClr val="tx2"/>
                </a:solidFill>
              </a:defRPr>
            </a:lvl1pPr>
          </a:lstStyle>
          <a:p>
            <a:pPr lvl="0">
              <a:lnSpc>
                <a:spcPct val="100000"/>
              </a:lnSpc>
            </a:pPr>
            <a:r>
              <a:rPr lang="en-GB"/>
              <a:t>Subtitle here</a:t>
            </a:r>
          </a:p>
        </p:txBody>
      </p:sp>
      <p:sp>
        <p:nvSpPr>
          <p:cNvPr id="3" name="Subtitle">
            <a:extLst>
              <a:ext uri="{FF2B5EF4-FFF2-40B4-BE49-F238E27FC236}">
                <a16:creationId xmlns:a16="http://schemas.microsoft.com/office/drawing/2014/main" id="{0A672156-1C79-E7A4-067B-A67C8B0F9ED1}"/>
              </a:ext>
            </a:extLst>
          </p:cNvPr>
          <p:cNvSpPr>
            <a:spLocks noGrp="1"/>
          </p:cNvSpPr>
          <p:nvPr>
            <p:ph type="body" sz="quarter" idx="17" hasCustomPrompt="1"/>
          </p:nvPr>
        </p:nvSpPr>
        <p:spPr>
          <a:xfrm>
            <a:off x="248895" y="5548253"/>
            <a:ext cx="8449647" cy="400110"/>
          </a:xfrm>
          <a:noFill/>
        </p:spPr>
        <p:txBody>
          <a:bodyPr vert="horz" wrap="square" lIns="0" tIns="0" rIns="0" bIns="0" rtlCol="0">
            <a:spAutoFit/>
          </a:bodyPr>
          <a:lstStyle>
            <a:lvl1pPr>
              <a:spcBef>
                <a:spcPts val="0"/>
              </a:spcBef>
              <a:spcAft>
                <a:spcPts val="600"/>
              </a:spcAft>
              <a:defRPr lang="en-GB" sz="1050" b="0" dirty="0">
                <a:solidFill>
                  <a:schemeClr val="tx1"/>
                </a:solidFill>
              </a:defRPr>
            </a:lvl1pPr>
          </a:lstStyle>
          <a:p>
            <a:pPr lvl="0">
              <a:lnSpc>
                <a:spcPct val="100000"/>
              </a:lnSpc>
            </a:pPr>
            <a:r>
              <a:rPr lang="en-GB"/>
              <a:t>Q.</a:t>
            </a:r>
          </a:p>
          <a:p>
            <a:pPr lvl="0">
              <a:lnSpc>
                <a:spcPct val="100000"/>
              </a:lnSpc>
            </a:pPr>
            <a:r>
              <a:rPr lang="en-GB"/>
              <a:t>Base:</a:t>
            </a:r>
          </a:p>
        </p:txBody>
      </p:sp>
      <p:sp>
        <p:nvSpPr>
          <p:cNvPr id="7" name="Title" descr="Header">
            <a:extLst>
              <a:ext uri="{FF2B5EF4-FFF2-40B4-BE49-F238E27FC236}">
                <a16:creationId xmlns:a16="http://schemas.microsoft.com/office/drawing/2014/main" id="{4152E8C8-BE49-A3AA-356D-5CFE0500EE3E}"/>
              </a:ext>
            </a:extLst>
          </p:cNvPr>
          <p:cNvSpPr>
            <a:spLocks noGrp="1"/>
          </p:cNvSpPr>
          <p:nvPr>
            <p:ph type="title"/>
          </p:nvPr>
        </p:nvSpPr>
        <p:spPr>
          <a:xfrm>
            <a:off x="248895" y="82007"/>
            <a:ext cx="8449647" cy="715669"/>
          </a:xfrm>
        </p:spPr>
        <p:txBody>
          <a:bodyPr anchor="b"/>
          <a:lstStyle/>
          <a:p>
            <a:r>
              <a:rPr lang="en-US"/>
              <a:t>Click to edit Master title style</a:t>
            </a:r>
            <a:endParaRPr lang="en-GB"/>
          </a:p>
        </p:txBody>
      </p:sp>
    </p:spTree>
    <p:extLst>
      <p:ext uri="{BB962C8B-B14F-4D97-AF65-F5344CB8AC3E}">
        <p14:creationId xmlns:p14="http://schemas.microsoft.com/office/powerpoint/2010/main" val="3489020960"/>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coloured_content_no box">
    <p:bg>
      <p:bgPr>
        <a:solidFill>
          <a:schemeClr val="bg2"/>
        </a:solidFill>
        <a:effectLst/>
      </p:bgPr>
    </p:bg>
    <p:spTree>
      <p:nvGrpSpPr>
        <p:cNvPr id="1" name=""/>
        <p:cNvGrpSpPr/>
        <p:nvPr/>
      </p:nvGrpSpPr>
      <p:grpSpPr>
        <a:xfrm>
          <a:off x="0" y="0"/>
          <a:ext cx="0" cy="0"/>
          <a:chOff x="0" y="0"/>
          <a:chExt cx="0" cy="0"/>
        </a:xfrm>
      </p:grpSpPr>
      <p:sp>
        <p:nvSpPr>
          <p:cNvPr id="6" name="Title" descr="Header">
            <a:extLst>
              <a:ext uri="{FF2B5EF4-FFF2-40B4-BE49-F238E27FC236}">
                <a16:creationId xmlns:a16="http://schemas.microsoft.com/office/drawing/2014/main" id="{820744D4-4F37-4496-8C6E-073984E812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Base &amp; Source">
            <a:extLst>
              <a:ext uri="{FF2B5EF4-FFF2-40B4-BE49-F238E27FC236}">
                <a16:creationId xmlns:a16="http://schemas.microsoft.com/office/drawing/2014/main" id="{1C5B7D9D-98FE-46F9-8538-605AD31EFD2B}"/>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9" name="Slide Number">
            <a:extLst>
              <a:ext uri="{FF2B5EF4-FFF2-40B4-BE49-F238E27FC236}">
                <a16:creationId xmlns:a16="http://schemas.microsoft.com/office/drawing/2014/main" id="{08840428-B260-4958-A149-63C86CC793AD}"/>
              </a:ext>
              <a:ext uri="{C183D7F6-B498-43B3-948B-1728B52AA6E4}">
                <adec:decorative xmlns:adec="http://schemas.microsoft.com/office/drawing/2017/decorative" val="1"/>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 name="Ipsos Logo">
            <a:extLst>
              <a:ext uri="{FF2B5EF4-FFF2-40B4-BE49-F238E27FC236}">
                <a16:creationId xmlns:a16="http://schemas.microsoft.com/office/drawing/2014/main" id="{8F2AE137-769A-0CF4-1B91-11957FAA24B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810821" y="6165850"/>
            <a:ext cx="938214" cy="446400"/>
          </a:xfrm>
          <a:prstGeom prst="rect">
            <a:avLst/>
          </a:prstGeom>
        </p:spPr>
      </p:pic>
    </p:spTree>
    <p:extLst>
      <p:ext uri="{BB962C8B-B14F-4D97-AF65-F5344CB8AC3E}">
        <p14:creationId xmlns:p14="http://schemas.microsoft.com/office/powerpoint/2010/main" val="238591517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06053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9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85553" y="656788"/>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85554" y="244616"/>
            <a:ext cx="9787893" cy="370620"/>
          </a:xfrm>
          <a:prstGeom prst="rect">
            <a:avLst/>
          </a:prstGeom>
        </p:spPr>
        <p:txBody>
          <a:bodyPr/>
          <a:lstStyle>
            <a:lvl1pPr algn="l" rtl="0" fontAlgn="base">
              <a:lnSpc>
                <a:spcPct val="90000"/>
              </a:lnSpc>
              <a:spcBef>
                <a:spcPct val="0"/>
              </a:spcBef>
              <a:spcAft>
                <a:spcPct val="0"/>
              </a:spcAft>
              <a:tabLst/>
              <a:defRPr lang="pt-BR" sz="2400" b="1" kern="1200" dirty="0">
                <a:solidFill>
                  <a:srgbClr val="54C0E8"/>
                </a:solidFill>
                <a:latin typeface="Trebuchet MS" panose="020B0603020202020204" pitchFamily="34" charset="0"/>
                <a:ea typeface="Verdana" pitchFamily="34" charset="0"/>
                <a:cs typeface="Verdana" pitchFamily="34" charset="0"/>
              </a:defRPr>
            </a:lvl1pPr>
          </a:lstStyle>
          <a:p>
            <a:r>
              <a:rPr lang="pt-BR" err="1"/>
              <a:t>Trebuchet</a:t>
            </a:r>
            <a:r>
              <a:rPr lang="pt-BR"/>
              <a:t> M </a:t>
            </a:r>
            <a:r>
              <a:rPr lang="pt-BR" err="1"/>
              <a:t>font</a:t>
            </a:r>
            <a:r>
              <a:rPr lang="pt-BR"/>
              <a:t> normal (</a:t>
            </a:r>
            <a:r>
              <a:rPr lang="pt-BR" err="1"/>
              <a:t>size</a:t>
            </a:r>
            <a:r>
              <a:rPr lang="pt-BR"/>
              <a:t> 24)</a:t>
            </a:r>
          </a:p>
        </p:txBody>
      </p:sp>
    </p:spTree>
    <p:extLst>
      <p:ext uri="{BB962C8B-B14F-4D97-AF65-F5344CB8AC3E}">
        <p14:creationId xmlns:p14="http://schemas.microsoft.com/office/powerpoint/2010/main" val="3730278013"/>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USE THIS SLIDE DARK">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b="1" cap="none">
                <a:solidFill>
                  <a:schemeClr val="bg1"/>
                </a:solidFill>
              </a:defRPr>
            </a:lvl1pPr>
          </a:lstStyle>
          <a:p>
            <a:r>
              <a:rPr lang="fr-FR" err="1"/>
              <a:t>Title</a:t>
            </a:r>
            <a:r>
              <a:rPr lang="fr-FR"/>
              <a:t> of the slide</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0" name="Text Placeholder 5">
            <a:extLst>
              <a:ext uri="{FF2B5EF4-FFF2-40B4-BE49-F238E27FC236}">
                <a16:creationId xmlns:a16="http://schemas.microsoft.com/office/drawing/2014/main" id="{45D7D27C-78A9-42B0-BF87-F097DEF202C2}"/>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
        <p:nvSpPr>
          <p:cNvPr id="5" name="Slide Number Placeholder 2">
            <a:extLst>
              <a:ext uri="{FF2B5EF4-FFF2-40B4-BE49-F238E27FC236}">
                <a16:creationId xmlns:a16="http://schemas.microsoft.com/office/drawing/2014/main" id="{81A12EDB-BA6B-0B0B-02B9-D2020578B875}"/>
              </a:ext>
            </a:extLst>
          </p:cNvPr>
          <p:cNvSpPr txBox="1">
            <a:spLocks/>
          </p:cNvSpPr>
          <p:nvPr userDrawn="1"/>
        </p:nvSpPr>
        <p:spPr>
          <a:xfrm>
            <a:off x="449431" y="6219234"/>
            <a:ext cx="4596394" cy="365125"/>
          </a:xfrm>
          <a:prstGeom prst="rect">
            <a:avLst/>
          </a:prstGeom>
        </p:spPr>
        <p:txBody>
          <a:bodyPr vert="horz" lIns="0" tIns="45720" rIns="0" bIns="45720" rtlCol="0" anchor="ctr"/>
          <a:lstStyle>
            <a:defPPr>
              <a:defRPr lang="fr-FR"/>
            </a:defPPr>
            <a:lvl1pPr marL="0" algn="r" defTabSz="914400" rtl="0" eaLnBrk="1" latinLnBrk="0" hangingPunct="1">
              <a:defRPr sz="9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chemeClr val="bg1"/>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chemeClr val="bg1"/>
                </a:solidFill>
                <a:effectLst/>
                <a:uLnTx/>
                <a:uFillTx/>
                <a:latin typeface="Arial Black"/>
                <a:ea typeface="+mn-ea"/>
                <a:cs typeface="+mn-cs"/>
              </a:rPr>
              <a:t> </a:t>
            </a:r>
            <a:r>
              <a:rPr kumimoji="0" lang="en-GB" sz="900" b="0" i="0" u="none" strike="noStrike" kern="1200" cap="none" spc="0" normalizeH="0" baseline="0" noProof="0">
                <a:ln>
                  <a:noFill/>
                </a:ln>
                <a:solidFill>
                  <a:schemeClr val="bg1"/>
                </a:solidFill>
                <a:effectLst/>
                <a:uLnTx/>
                <a:uFillTx/>
                <a:latin typeface="Arial Black"/>
                <a:ea typeface="+mn-ea"/>
                <a:cs typeface="+mn-cs"/>
              </a:rPr>
              <a:t>‒</a:t>
            </a:r>
            <a:r>
              <a:rPr kumimoji="0" lang="en-GB" sz="900" b="1" i="0" u="none" strike="noStrike" kern="1200" cap="none" spc="0" normalizeH="0" baseline="0" noProof="0">
                <a:ln>
                  <a:noFill/>
                </a:ln>
                <a:solidFill>
                  <a:schemeClr val="bg1"/>
                </a:solidFill>
                <a:effectLst/>
                <a:uLnTx/>
                <a:uFillTx/>
                <a:latin typeface="Arial Black"/>
                <a:ea typeface="+mn-ea"/>
                <a:cs typeface="+mn-cs"/>
              </a:rPr>
              <a:t> </a:t>
            </a:r>
            <a:r>
              <a:rPr kumimoji="0" lang="en-GB" sz="900" b="0" i="0" u="none" strike="noStrike" kern="1200" cap="none" spc="0" normalizeH="0" baseline="0" noProof="0">
                <a:ln>
                  <a:noFill/>
                </a:ln>
                <a:solidFill>
                  <a:schemeClr val="bg1"/>
                </a:solidFill>
                <a:effectLst/>
                <a:uLnTx/>
                <a:uFillTx/>
                <a:latin typeface="+mn-lt"/>
                <a:ea typeface="+mn-ea"/>
                <a:cs typeface="+mn-cs"/>
              </a:rPr>
              <a:t>© Ipsos | International Women’s Day 2024 </a:t>
            </a:r>
          </a:p>
        </p:txBody>
      </p:sp>
      <p:pic>
        <p:nvPicPr>
          <p:cNvPr id="8" name="Graphique 8">
            <a:extLst>
              <a:ext uri="{FF2B5EF4-FFF2-40B4-BE49-F238E27FC236}">
                <a16:creationId xmlns:a16="http://schemas.microsoft.com/office/drawing/2014/main" id="{48AC1C6E-B6D2-92ED-87D7-D282132656A4}"/>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11346837" y="6197600"/>
            <a:ext cx="441682" cy="404565"/>
          </a:xfrm>
          <a:prstGeom prst="rect">
            <a:avLst/>
          </a:prstGeom>
        </p:spPr>
      </p:pic>
      <p:grpSp>
        <p:nvGrpSpPr>
          <p:cNvPr id="36" name="Group 35">
            <a:extLst>
              <a:ext uri="{FF2B5EF4-FFF2-40B4-BE49-F238E27FC236}">
                <a16:creationId xmlns:a16="http://schemas.microsoft.com/office/drawing/2014/main" id="{1CF3209E-D02E-E83C-A6A1-222BD4DB5D0A}"/>
              </a:ext>
            </a:extLst>
          </p:cNvPr>
          <p:cNvGrpSpPr/>
          <p:nvPr userDrawn="1"/>
        </p:nvGrpSpPr>
        <p:grpSpPr>
          <a:xfrm>
            <a:off x="9973062" y="6200775"/>
            <a:ext cx="1167425" cy="396875"/>
            <a:chOff x="9884636" y="6176814"/>
            <a:chExt cx="1311807" cy="445959"/>
          </a:xfrm>
        </p:grpSpPr>
        <p:pic>
          <p:nvPicPr>
            <p:cNvPr id="37" name="Picture 36" descr="Text&#10;&#10;Description automatically generated">
              <a:extLst>
                <a:ext uri="{FF2B5EF4-FFF2-40B4-BE49-F238E27FC236}">
                  <a16:creationId xmlns:a16="http://schemas.microsoft.com/office/drawing/2014/main" id="{529E60F3-F306-8B31-9340-AD0B50E4210D}"/>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884636" y="6176814"/>
              <a:ext cx="633223" cy="445011"/>
            </a:xfrm>
            <a:prstGeom prst="rect">
              <a:avLst/>
            </a:prstGeom>
          </p:spPr>
        </p:pic>
        <p:grpSp>
          <p:nvGrpSpPr>
            <p:cNvPr id="38" name="Group 37">
              <a:extLst>
                <a:ext uri="{FF2B5EF4-FFF2-40B4-BE49-F238E27FC236}">
                  <a16:creationId xmlns:a16="http://schemas.microsoft.com/office/drawing/2014/main" id="{78125F58-613E-BE2F-CE6D-8BFC0995B5AC}"/>
                </a:ext>
              </a:extLst>
            </p:cNvPr>
            <p:cNvGrpSpPr/>
            <p:nvPr userDrawn="1"/>
          </p:nvGrpSpPr>
          <p:grpSpPr>
            <a:xfrm>
              <a:off x="10613828" y="6177609"/>
              <a:ext cx="582615" cy="445164"/>
              <a:chOff x="10672883" y="6177609"/>
              <a:chExt cx="582615" cy="445164"/>
            </a:xfrm>
          </p:grpSpPr>
          <p:sp>
            <p:nvSpPr>
              <p:cNvPr id="39" name="Freeform 5">
                <a:extLst>
                  <a:ext uri="{FF2B5EF4-FFF2-40B4-BE49-F238E27FC236}">
                    <a16:creationId xmlns:a16="http://schemas.microsoft.com/office/drawing/2014/main" id="{0091C5F4-61ED-3393-9304-92D2864F094C}"/>
                  </a:ext>
                </a:extLst>
              </p:cNvPr>
              <p:cNvSpPr>
                <a:spLocks/>
              </p:cNvSpPr>
              <p:nvPr/>
            </p:nvSpPr>
            <p:spPr bwMode="auto">
              <a:xfrm>
                <a:off x="10672883" y="6177609"/>
                <a:ext cx="582615" cy="445164"/>
              </a:xfrm>
              <a:custGeom>
                <a:avLst/>
                <a:gdLst>
                  <a:gd name="T0" fmla="*/ 657 w 657"/>
                  <a:gd name="T1" fmla="*/ 502 h 502"/>
                  <a:gd name="T2" fmla="*/ 0 w 657"/>
                  <a:gd name="T3" fmla="*/ 502 h 502"/>
                  <a:gd name="T4" fmla="*/ 0 w 657"/>
                  <a:gd name="T5" fmla="*/ 0 h 502"/>
                  <a:gd name="T6" fmla="*/ 657 w 657"/>
                  <a:gd name="T7" fmla="*/ 0 h 502"/>
                  <a:gd name="T8" fmla="*/ 657 w 657"/>
                  <a:gd name="T9" fmla="*/ 502 h 502"/>
                  <a:gd name="T10" fmla="*/ 657 w 657"/>
                  <a:gd name="T11" fmla="*/ 502 h 502"/>
                </a:gdLst>
                <a:ahLst/>
                <a:cxnLst>
                  <a:cxn ang="0">
                    <a:pos x="T0" y="T1"/>
                  </a:cxn>
                  <a:cxn ang="0">
                    <a:pos x="T2" y="T3"/>
                  </a:cxn>
                  <a:cxn ang="0">
                    <a:pos x="T4" y="T5"/>
                  </a:cxn>
                  <a:cxn ang="0">
                    <a:pos x="T6" y="T7"/>
                  </a:cxn>
                  <a:cxn ang="0">
                    <a:pos x="T8" y="T9"/>
                  </a:cxn>
                  <a:cxn ang="0">
                    <a:pos x="T10" y="T11"/>
                  </a:cxn>
                </a:cxnLst>
                <a:rect l="0" t="0" r="r" b="b"/>
                <a:pathLst>
                  <a:path w="657" h="502">
                    <a:moveTo>
                      <a:pt x="657" y="502"/>
                    </a:moveTo>
                    <a:lnTo>
                      <a:pt x="0" y="502"/>
                    </a:lnTo>
                    <a:lnTo>
                      <a:pt x="0" y="0"/>
                    </a:lnTo>
                    <a:lnTo>
                      <a:pt x="657" y="0"/>
                    </a:lnTo>
                    <a:lnTo>
                      <a:pt x="657" y="502"/>
                    </a:lnTo>
                    <a:lnTo>
                      <a:pt x="657" y="502"/>
                    </a:lnTo>
                    <a:close/>
                  </a:path>
                </a:pathLst>
              </a:custGeom>
              <a:solidFill>
                <a:srgbClr val="E41F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0" name="Freeform 6">
                <a:extLst>
                  <a:ext uri="{FF2B5EF4-FFF2-40B4-BE49-F238E27FC236}">
                    <a16:creationId xmlns:a16="http://schemas.microsoft.com/office/drawing/2014/main" id="{45BEDA9B-A2AD-2517-4CD0-B03C62A88549}"/>
                  </a:ext>
                </a:extLst>
              </p:cNvPr>
              <p:cNvSpPr>
                <a:spLocks/>
              </p:cNvSpPr>
              <p:nvPr/>
            </p:nvSpPr>
            <p:spPr bwMode="auto">
              <a:xfrm>
                <a:off x="10899012" y="6338117"/>
                <a:ext cx="64735" cy="69169"/>
              </a:xfrm>
              <a:custGeom>
                <a:avLst/>
                <a:gdLst>
                  <a:gd name="T0" fmla="*/ 34 w 39"/>
                  <a:gd name="T1" fmla="*/ 14 h 41"/>
                  <a:gd name="T2" fmla="*/ 35 w 39"/>
                  <a:gd name="T3" fmla="*/ 13 h 41"/>
                  <a:gd name="T4" fmla="*/ 39 w 39"/>
                  <a:gd name="T5" fmla="*/ 3 h 41"/>
                  <a:gd name="T6" fmla="*/ 38 w 39"/>
                  <a:gd name="T7" fmla="*/ 1 h 41"/>
                  <a:gd name="T8" fmla="*/ 37 w 39"/>
                  <a:gd name="T9" fmla="*/ 2 h 41"/>
                  <a:gd name="T10" fmla="*/ 35 w 39"/>
                  <a:gd name="T11" fmla="*/ 4 h 41"/>
                  <a:gd name="T12" fmla="*/ 34 w 39"/>
                  <a:gd name="T13" fmla="*/ 3 h 41"/>
                  <a:gd name="T14" fmla="*/ 26 w 39"/>
                  <a:gd name="T15" fmla="*/ 0 h 41"/>
                  <a:gd name="T16" fmla="*/ 0 w 39"/>
                  <a:gd name="T17" fmla="*/ 28 h 41"/>
                  <a:gd name="T18" fmla="*/ 11 w 39"/>
                  <a:gd name="T19" fmla="*/ 40 h 41"/>
                  <a:gd name="T20" fmla="*/ 21 w 39"/>
                  <a:gd name="T21" fmla="*/ 38 h 41"/>
                  <a:gd name="T22" fmla="*/ 23 w 39"/>
                  <a:gd name="T23" fmla="*/ 37 h 41"/>
                  <a:gd name="T24" fmla="*/ 25 w 39"/>
                  <a:gd name="T25" fmla="*/ 40 h 41"/>
                  <a:gd name="T26" fmla="*/ 25 w 39"/>
                  <a:gd name="T27" fmla="*/ 41 h 41"/>
                  <a:gd name="T28" fmla="*/ 26 w 39"/>
                  <a:gd name="T29" fmla="*/ 40 h 41"/>
                  <a:gd name="T30" fmla="*/ 30 w 39"/>
                  <a:gd name="T31" fmla="*/ 29 h 41"/>
                  <a:gd name="T32" fmla="*/ 30 w 39"/>
                  <a:gd name="T33" fmla="*/ 28 h 41"/>
                  <a:gd name="T34" fmla="*/ 28 w 39"/>
                  <a:gd name="T35" fmla="*/ 29 h 41"/>
                  <a:gd name="T36" fmla="*/ 12 w 39"/>
                  <a:gd name="T37" fmla="*/ 38 h 41"/>
                  <a:gd name="T38" fmla="*/ 5 w 39"/>
                  <a:gd name="T39" fmla="*/ 29 h 41"/>
                  <a:gd name="T40" fmla="*/ 25 w 39"/>
                  <a:gd name="T41" fmla="*/ 2 h 41"/>
                  <a:gd name="T42" fmla="*/ 34 w 39"/>
                  <a:gd name="T43" fmla="*/ 11 h 41"/>
                  <a:gd name="T44" fmla="*/ 34 w 39"/>
                  <a:gd name="T45" fmla="*/ 13 h 41"/>
                  <a:gd name="T46" fmla="*/ 34 w 39"/>
                  <a:gd name="T47" fmla="*/ 14 h 41"/>
                  <a:gd name="T48" fmla="*/ 34 w 39"/>
                  <a:gd name="T49"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41">
                    <a:moveTo>
                      <a:pt x="34" y="14"/>
                    </a:moveTo>
                    <a:cubicBezTo>
                      <a:pt x="35" y="14"/>
                      <a:pt x="35" y="13"/>
                      <a:pt x="35" y="13"/>
                    </a:cubicBezTo>
                    <a:cubicBezTo>
                      <a:pt x="39" y="3"/>
                      <a:pt x="39" y="3"/>
                      <a:pt x="39" y="3"/>
                    </a:cubicBezTo>
                    <a:cubicBezTo>
                      <a:pt x="39" y="2"/>
                      <a:pt x="39" y="1"/>
                      <a:pt x="38" y="1"/>
                    </a:cubicBezTo>
                    <a:cubicBezTo>
                      <a:pt x="38" y="1"/>
                      <a:pt x="38" y="1"/>
                      <a:pt x="37" y="2"/>
                    </a:cubicBezTo>
                    <a:cubicBezTo>
                      <a:pt x="37" y="3"/>
                      <a:pt x="36" y="4"/>
                      <a:pt x="35" y="4"/>
                    </a:cubicBezTo>
                    <a:cubicBezTo>
                      <a:pt x="35" y="4"/>
                      <a:pt x="35" y="4"/>
                      <a:pt x="34" y="3"/>
                    </a:cubicBezTo>
                    <a:cubicBezTo>
                      <a:pt x="32" y="0"/>
                      <a:pt x="29" y="0"/>
                      <a:pt x="26" y="0"/>
                    </a:cubicBezTo>
                    <a:cubicBezTo>
                      <a:pt x="12" y="0"/>
                      <a:pt x="0" y="14"/>
                      <a:pt x="0" y="28"/>
                    </a:cubicBezTo>
                    <a:cubicBezTo>
                      <a:pt x="0" y="36"/>
                      <a:pt x="4" y="40"/>
                      <a:pt x="11" y="40"/>
                    </a:cubicBezTo>
                    <a:cubicBezTo>
                      <a:pt x="14" y="40"/>
                      <a:pt x="17" y="40"/>
                      <a:pt x="21" y="38"/>
                    </a:cubicBezTo>
                    <a:cubicBezTo>
                      <a:pt x="22" y="38"/>
                      <a:pt x="23" y="37"/>
                      <a:pt x="23" y="37"/>
                    </a:cubicBezTo>
                    <a:cubicBezTo>
                      <a:pt x="24" y="37"/>
                      <a:pt x="24" y="38"/>
                      <a:pt x="25" y="40"/>
                    </a:cubicBezTo>
                    <a:cubicBezTo>
                      <a:pt x="25" y="41"/>
                      <a:pt x="25" y="41"/>
                      <a:pt x="25" y="41"/>
                    </a:cubicBezTo>
                    <a:cubicBezTo>
                      <a:pt x="26" y="41"/>
                      <a:pt x="26" y="41"/>
                      <a:pt x="26" y="40"/>
                    </a:cubicBezTo>
                    <a:cubicBezTo>
                      <a:pt x="30" y="29"/>
                      <a:pt x="30" y="29"/>
                      <a:pt x="30" y="29"/>
                    </a:cubicBezTo>
                    <a:cubicBezTo>
                      <a:pt x="31" y="28"/>
                      <a:pt x="30" y="28"/>
                      <a:pt x="30" y="28"/>
                    </a:cubicBezTo>
                    <a:cubicBezTo>
                      <a:pt x="29" y="28"/>
                      <a:pt x="29" y="28"/>
                      <a:pt x="28" y="29"/>
                    </a:cubicBezTo>
                    <a:cubicBezTo>
                      <a:pt x="25" y="34"/>
                      <a:pt x="18" y="38"/>
                      <a:pt x="12" y="38"/>
                    </a:cubicBezTo>
                    <a:cubicBezTo>
                      <a:pt x="7" y="38"/>
                      <a:pt x="5" y="34"/>
                      <a:pt x="5" y="29"/>
                    </a:cubicBezTo>
                    <a:cubicBezTo>
                      <a:pt x="5" y="17"/>
                      <a:pt x="16" y="2"/>
                      <a:pt x="25" y="2"/>
                    </a:cubicBezTo>
                    <a:cubicBezTo>
                      <a:pt x="30" y="2"/>
                      <a:pt x="34" y="5"/>
                      <a:pt x="34" y="11"/>
                    </a:cubicBezTo>
                    <a:cubicBezTo>
                      <a:pt x="34" y="11"/>
                      <a:pt x="34" y="12"/>
                      <a:pt x="34" y="13"/>
                    </a:cubicBezTo>
                    <a:cubicBezTo>
                      <a:pt x="34" y="13"/>
                      <a:pt x="34" y="14"/>
                      <a:pt x="34" y="14"/>
                    </a:cubicBezTo>
                    <a:cubicBezTo>
                      <a:pt x="34" y="14"/>
                      <a:pt x="34" y="14"/>
                      <a:pt x="34"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1" name="Freeform 7">
                <a:extLst>
                  <a:ext uri="{FF2B5EF4-FFF2-40B4-BE49-F238E27FC236}">
                    <a16:creationId xmlns:a16="http://schemas.microsoft.com/office/drawing/2014/main" id="{F675F083-B229-F57B-375C-22B7C9107CB6}"/>
                  </a:ext>
                </a:extLst>
              </p:cNvPr>
              <p:cNvSpPr>
                <a:spLocks noEditPoints="1"/>
              </p:cNvSpPr>
              <p:nvPr/>
            </p:nvSpPr>
            <p:spPr bwMode="auto">
              <a:xfrm>
                <a:off x="10961086" y="6354965"/>
                <a:ext cx="38132" cy="50547"/>
              </a:xfrm>
              <a:custGeom>
                <a:avLst/>
                <a:gdLst>
                  <a:gd name="T0" fmla="*/ 16 w 23"/>
                  <a:gd name="T1" fmla="*/ 2 h 30"/>
                  <a:gd name="T2" fmla="*/ 20 w 23"/>
                  <a:gd name="T3" fmla="*/ 6 h 30"/>
                  <a:gd name="T4" fmla="*/ 7 w 23"/>
                  <a:gd name="T5" fmla="*/ 27 h 30"/>
                  <a:gd name="T6" fmla="*/ 4 w 23"/>
                  <a:gd name="T7" fmla="*/ 23 h 30"/>
                  <a:gd name="T8" fmla="*/ 16 w 23"/>
                  <a:gd name="T9" fmla="*/ 2 h 30"/>
                  <a:gd name="T10" fmla="*/ 16 w 23"/>
                  <a:gd name="T11" fmla="*/ 2 h 30"/>
                  <a:gd name="T12" fmla="*/ 16 w 23"/>
                  <a:gd name="T13" fmla="*/ 0 h 30"/>
                  <a:gd name="T14" fmla="*/ 0 w 23"/>
                  <a:gd name="T15" fmla="*/ 21 h 30"/>
                  <a:gd name="T16" fmla="*/ 7 w 23"/>
                  <a:gd name="T17" fmla="*/ 30 h 30"/>
                  <a:gd name="T18" fmla="*/ 23 w 23"/>
                  <a:gd name="T19" fmla="*/ 8 h 30"/>
                  <a:gd name="T20" fmla="*/ 16 w 23"/>
                  <a:gd name="T21" fmla="*/ 0 h 30"/>
                  <a:gd name="T22" fmla="*/ 16 w 23"/>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6" y="2"/>
                    </a:moveTo>
                    <a:cubicBezTo>
                      <a:pt x="19" y="2"/>
                      <a:pt x="20" y="4"/>
                      <a:pt x="20" y="6"/>
                    </a:cubicBezTo>
                    <a:cubicBezTo>
                      <a:pt x="20" y="13"/>
                      <a:pt x="12" y="27"/>
                      <a:pt x="7" y="27"/>
                    </a:cubicBezTo>
                    <a:cubicBezTo>
                      <a:pt x="5" y="27"/>
                      <a:pt x="4" y="26"/>
                      <a:pt x="4" y="23"/>
                    </a:cubicBezTo>
                    <a:cubicBezTo>
                      <a:pt x="4" y="15"/>
                      <a:pt x="11" y="2"/>
                      <a:pt x="16" y="2"/>
                    </a:cubicBezTo>
                    <a:cubicBezTo>
                      <a:pt x="16" y="2"/>
                      <a:pt x="16" y="2"/>
                      <a:pt x="16" y="2"/>
                    </a:cubicBezTo>
                    <a:close/>
                    <a:moveTo>
                      <a:pt x="16" y="0"/>
                    </a:moveTo>
                    <a:cubicBezTo>
                      <a:pt x="7" y="0"/>
                      <a:pt x="0" y="10"/>
                      <a:pt x="0" y="21"/>
                    </a:cubicBezTo>
                    <a:cubicBezTo>
                      <a:pt x="0" y="26"/>
                      <a:pt x="2" y="30"/>
                      <a:pt x="7" y="30"/>
                    </a:cubicBezTo>
                    <a:cubicBezTo>
                      <a:pt x="16" y="30"/>
                      <a:pt x="23" y="18"/>
                      <a:pt x="23" y="8"/>
                    </a:cubicBezTo>
                    <a:cubicBezTo>
                      <a:pt x="23" y="4"/>
                      <a:pt x="21" y="0"/>
                      <a:pt x="16" y="0"/>
                    </a:cubicBezTo>
                    <a:cubicBezTo>
                      <a:pt x="16" y="0"/>
                      <a:pt x="1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2" name="Freeform 8">
                <a:extLst>
                  <a:ext uri="{FF2B5EF4-FFF2-40B4-BE49-F238E27FC236}">
                    <a16:creationId xmlns:a16="http://schemas.microsoft.com/office/drawing/2014/main" id="{0F00FF09-8841-14AE-D2EF-F0082AB971D7}"/>
                  </a:ext>
                </a:extLst>
              </p:cNvPr>
              <p:cNvSpPr>
                <a:spLocks/>
              </p:cNvSpPr>
              <p:nvPr/>
            </p:nvSpPr>
            <p:spPr bwMode="auto">
              <a:xfrm>
                <a:off x="11000992" y="6338117"/>
                <a:ext cx="34585" cy="67395"/>
              </a:xfrm>
              <a:custGeom>
                <a:avLst/>
                <a:gdLst>
                  <a:gd name="T0" fmla="*/ 15 w 21"/>
                  <a:gd name="T1" fmla="*/ 3 h 40"/>
                  <a:gd name="T2" fmla="*/ 15 w 21"/>
                  <a:gd name="T3" fmla="*/ 3 h 40"/>
                  <a:gd name="T4" fmla="*/ 1 w 21"/>
                  <a:gd name="T5" fmla="*/ 36 h 40"/>
                  <a:gd name="T6" fmla="*/ 0 w 21"/>
                  <a:gd name="T7" fmla="*/ 38 h 40"/>
                  <a:gd name="T8" fmla="*/ 2 w 21"/>
                  <a:gd name="T9" fmla="*/ 40 h 40"/>
                  <a:gd name="T10" fmla="*/ 4 w 21"/>
                  <a:gd name="T11" fmla="*/ 40 h 40"/>
                  <a:gd name="T12" fmla="*/ 11 w 21"/>
                  <a:gd name="T13" fmla="*/ 35 h 40"/>
                  <a:gd name="T14" fmla="*/ 12 w 21"/>
                  <a:gd name="T15" fmla="*/ 34 h 40"/>
                  <a:gd name="T16" fmla="*/ 11 w 21"/>
                  <a:gd name="T17" fmla="*/ 33 h 40"/>
                  <a:gd name="T18" fmla="*/ 11 w 21"/>
                  <a:gd name="T19" fmla="*/ 33 h 40"/>
                  <a:gd name="T20" fmla="*/ 6 w 21"/>
                  <a:gd name="T21" fmla="*/ 36 h 40"/>
                  <a:gd name="T22" fmla="*/ 6 w 21"/>
                  <a:gd name="T23" fmla="*/ 37 h 40"/>
                  <a:gd name="T24" fmla="*/ 5 w 21"/>
                  <a:gd name="T25" fmla="*/ 36 h 40"/>
                  <a:gd name="T26" fmla="*/ 5 w 21"/>
                  <a:gd name="T27" fmla="*/ 36 h 40"/>
                  <a:gd name="T28" fmla="*/ 20 w 21"/>
                  <a:gd name="T29" fmla="*/ 1 h 40"/>
                  <a:gd name="T30" fmla="*/ 21 w 21"/>
                  <a:gd name="T31" fmla="*/ 0 h 40"/>
                  <a:gd name="T32" fmla="*/ 20 w 21"/>
                  <a:gd name="T33" fmla="*/ 0 h 40"/>
                  <a:gd name="T34" fmla="*/ 17 w 21"/>
                  <a:gd name="T35" fmla="*/ 0 h 40"/>
                  <a:gd name="T36" fmla="*/ 12 w 21"/>
                  <a:gd name="T37" fmla="*/ 0 h 40"/>
                  <a:gd name="T38" fmla="*/ 11 w 21"/>
                  <a:gd name="T39" fmla="*/ 1 h 40"/>
                  <a:gd name="T40" fmla="*/ 12 w 21"/>
                  <a:gd name="T41" fmla="*/ 2 h 40"/>
                  <a:gd name="T42" fmla="*/ 15 w 21"/>
                  <a:gd name="T43" fmla="*/ 2 h 40"/>
                  <a:gd name="T44" fmla="*/ 15 w 21"/>
                  <a:gd name="T45" fmla="*/ 3 h 40"/>
                  <a:gd name="T46" fmla="*/ 15 w 21"/>
                  <a:gd name="T4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0">
                    <a:moveTo>
                      <a:pt x="15" y="3"/>
                    </a:moveTo>
                    <a:cubicBezTo>
                      <a:pt x="15" y="3"/>
                      <a:pt x="15" y="3"/>
                      <a:pt x="15" y="3"/>
                    </a:cubicBezTo>
                    <a:cubicBezTo>
                      <a:pt x="10" y="14"/>
                      <a:pt x="5" y="25"/>
                      <a:pt x="1" y="36"/>
                    </a:cubicBezTo>
                    <a:cubicBezTo>
                      <a:pt x="1" y="37"/>
                      <a:pt x="0" y="38"/>
                      <a:pt x="0" y="38"/>
                    </a:cubicBezTo>
                    <a:cubicBezTo>
                      <a:pt x="0" y="39"/>
                      <a:pt x="1" y="40"/>
                      <a:pt x="2" y="40"/>
                    </a:cubicBezTo>
                    <a:cubicBezTo>
                      <a:pt x="3" y="40"/>
                      <a:pt x="3" y="40"/>
                      <a:pt x="4" y="40"/>
                    </a:cubicBezTo>
                    <a:cubicBezTo>
                      <a:pt x="7" y="39"/>
                      <a:pt x="9" y="37"/>
                      <a:pt x="11" y="35"/>
                    </a:cubicBezTo>
                    <a:cubicBezTo>
                      <a:pt x="12" y="35"/>
                      <a:pt x="12" y="34"/>
                      <a:pt x="12" y="34"/>
                    </a:cubicBezTo>
                    <a:cubicBezTo>
                      <a:pt x="12" y="33"/>
                      <a:pt x="12" y="33"/>
                      <a:pt x="11" y="33"/>
                    </a:cubicBezTo>
                    <a:cubicBezTo>
                      <a:pt x="11" y="33"/>
                      <a:pt x="11" y="33"/>
                      <a:pt x="11" y="33"/>
                    </a:cubicBezTo>
                    <a:cubicBezTo>
                      <a:pt x="10" y="34"/>
                      <a:pt x="8" y="35"/>
                      <a:pt x="6" y="36"/>
                    </a:cubicBezTo>
                    <a:cubicBezTo>
                      <a:pt x="6" y="36"/>
                      <a:pt x="6" y="37"/>
                      <a:pt x="6" y="37"/>
                    </a:cubicBezTo>
                    <a:cubicBezTo>
                      <a:pt x="5" y="37"/>
                      <a:pt x="5" y="37"/>
                      <a:pt x="5" y="36"/>
                    </a:cubicBezTo>
                    <a:cubicBezTo>
                      <a:pt x="5" y="36"/>
                      <a:pt x="5" y="36"/>
                      <a:pt x="5" y="36"/>
                    </a:cubicBezTo>
                    <a:cubicBezTo>
                      <a:pt x="20" y="1"/>
                      <a:pt x="20" y="1"/>
                      <a:pt x="20" y="1"/>
                    </a:cubicBezTo>
                    <a:cubicBezTo>
                      <a:pt x="21" y="1"/>
                      <a:pt x="21" y="0"/>
                      <a:pt x="21" y="0"/>
                    </a:cubicBezTo>
                    <a:cubicBezTo>
                      <a:pt x="21" y="0"/>
                      <a:pt x="20" y="0"/>
                      <a:pt x="20" y="0"/>
                    </a:cubicBezTo>
                    <a:cubicBezTo>
                      <a:pt x="19" y="0"/>
                      <a:pt x="18" y="0"/>
                      <a:pt x="17" y="0"/>
                    </a:cubicBezTo>
                    <a:cubicBezTo>
                      <a:pt x="16" y="0"/>
                      <a:pt x="14" y="0"/>
                      <a:pt x="12" y="0"/>
                    </a:cubicBezTo>
                    <a:cubicBezTo>
                      <a:pt x="12" y="0"/>
                      <a:pt x="11" y="1"/>
                      <a:pt x="11" y="1"/>
                    </a:cubicBezTo>
                    <a:cubicBezTo>
                      <a:pt x="11" y="1"/>
                      <a:pt x="12" y="2"/>
                      <a:pt x="12" y="2"/>
                    </a:cubicBezTo>
                    <a:cubicBezTo>
                      <a:pt x="13" y="2"/>
                      <a:pt x="14" y="2"/>
                      <a:pt x="15" y="2"/>
                    </a:cubicBezTo>
                    <a:cubicBezTo>
                      <a:pt x="15" y="2"/>
                      <a:pt x="15" y="2"/>
                      <a:pt x="15" y="3"/>
                    </a:cubicBezTo>
                    <a:cubicBezTo>
                      <a:pt x="15" y="3"/>
                      <a:pt x="15" y="3"/>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3" name="Freeform 9">
                <a:extLst>
                  <a:ext uri="{FF2B5EF4-FFF2-40B4-BE49-F238E27FC236}">
                    <a16:creationId xmlns:a16="http://schemas.microsoft.com/office/drawing/2014/main" id="{915A5D8B-6326-C95F-84D2-9B7BA5497425}"/>
                  </a:ext>
                </a:extLst>
              </p:cNvPr>
              <p:cNvSpPr>
                <a:spLocks/>
              </p:cNvSpPr>
              <p:nvPr/>
            </p:nvSpPr>
            <p:spPr bwMode="auto">
              <a:xfrm>
                <a:off x="11025822" y="6338117"/>
                <a:ext cx="34585" cy="67395"/>
              </a:xfrm>
              <a:custGeom>
                <a:avLst/>
                <a:gdLst>
                  <a:gd name="T0" fmla="*/ 15 w 21"/>
                  <a:gd name="T1" fmla="*/ 3 h 40"/>
                  <a:gd name="T2" fmla="*/ 15 w 21"/>
                  <a:gd name="T3" fmla="*/ 3 h 40"/>
                  <a:gd name="T4" fmla="*/ 1 w 21"/>
                  <a:gd name="T5" fmla="*/ 36 h 40"/>
                  <a:gd name="T6" fmla="*/ 0 w 21"/>
                  <a:gd name="T7" fmla="*/ 38 h 40"/>
                  <a:gd name="T8" fmla="*/ 2 w 21"/>
                  <a:gd name="T9" fmla="*/ 40 h 40"/>
                  <a:gd name="T10" fmla="*/ 5 w 21"/>
                  <a:gd name="T11" fmla="*/ 40 h 40"/>
                  <a:gd name="T12" fmla="*/ 12 w 21"/>
                  <a:gd name="T13" fmla="*/ 35 h 40"/>
                  <a:gd name="T14" fmla="*/ 12 w 21"/>
                  <a:gd name="T15" fmla="*/ 34 h 40"/>
                  <a:gd name="T16" fmla="*/ 12 w 21"/>
                  <a:gd name="T17" fmla="*/ 33 h 40"/>
                  <a:gd name="T18" fmla="*/ 11 w 21"/>
                  <a:gd name="T19" fmla="*/ 33 h 40"/>
                  <a:gd name="T20" fmla="*/ 7 w 21"/>
                  <a:gd name="T21" fmla="*/ 36 h 40"/>
                  <a:gd name="T22" fmla="*/ 6 w 21"/>
                  <a:gd name="T23" fmla="*/ 37 h 40"/>
                  <a:gd name="T24" fmla="*/ 6 w 21"/>
                  <a:gd name="T25" fmla="*/ 36 h 40"/>
                  <a:gd name="T26" fmla="*/ 6 w 21"/>
                  <a:gd name="T27" fmla="*/ 36 h 40"/>
                  <a:gd name="T28" fmla="*/ 21 w 21"/>
                  <a:gd name="T29" fmla="*/ 1 h 40"/>
                  <a:gd name="T30" fmla="*/ 21 w 21"/>
                  <a:gd name="T31" fmla="*/ 0 h 40"/>
                  <a:gd name="T32" fmla="*/ 20 w 21"/>
                  <a:gd name="T33" fmla="*/ 0 h 40"/>
                  <a:gd name="T34" fmla="*/ 17 w 21"/>
                  <a:gd name="T35" fmla="*/ 0 h 40"/>
                  <a:gd name="T36" fmla="*/ 12 w 21"/>
                  <a:gd name="T37" fmla="*/ 0 h 40"/>
                  <a:gd name="T38" fmla="*/ 12 w 21"/>
                  <a:gd name="T39" fmla="*/ 1 h 40"/>
                  <a:gd name="T40" fmla="*/ 12 w 21"/>
                  <a:gd name="T41" fmla="*/ 2 h 40"/>
                  <a:gd name="T42" fmla="*/ 15 w 21"/>
                  <a:gd name="T43" fmla="*/ 2 h 40"/>
                  <a:gd name="T44" fmla="*/ 15 w 21"/>
                  <a:gd name="T45" fmla="*/ 3 h 40"/>
                  <a:gd name="T46" fmla="*/ 15 w 21"/>
                  <a:gd name="T4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0">
                    <a:moveTo>
                      <a:pt x="15" y="3"/>
                    </a:moveTo>
                    <a:cubicBezTo>
                      <a:pt x="15" y="3"/>
                      <a:pt x="15" y="3"/>
                      <a:pt x="15" y="3"/>
                    </a:cubicBezTo>
                    <a:cubicBezTo>
                      <a:pt x="10" y="14"/>
                      <a:pt x="6" y="25"/>
                      <a:pt x="1" y="36"/>
                    </a:cubicBezTo>
                    <a:cubicBezTo>
                      <a:pt x="1" y="37"/>
                      <a:pt x="0" y="38"/>
                      <a:pt x="0" y="38"/>
                    </a:cubicBezTo>
                    <a:cubicBezTo>
                      <a:pt x="0" y="39"/>
                      <a:pt x="1" y="40"/>
                      <a:pt x="2" y="40"/>
                    </a:cubicBezTo>
                    <a:cubicBezTo>
                      <a:pt x="3" y="40"/>
                      <a:pt x="4" y="40"/>
                      <a:pt x="5" y="40"/>
                    </a:cubicBezTo>
                    <a:cubicBezTo>
                      <a:pt x="7" y="39"/>
                      <a:pt x="10" y="37"/>
                      <a:pt x="12" y="35"/>
                    </a:cubicBezTo>
                    <a:cubicBezTo>
                      <a:pt x="12" y="35"/>
                      <a:pt x="12" y="34"/>
                      <a:pt x="12" y="34"/>
                    </a:cubicBezTo>
                    <a:cubicBezTo>
                      <a:pt x="12" y="33"/>
                      <a:pt x="12" y="33"/>
                      <a:pt x="12" y="33"/>
                    </a:cubicBezTo>
                    <a:cubicBezTo>
                      <a:pt x="11" y="33"/>
                      <a:pt x="11" y="33"/>
                      <a:pt x="11" y="33"/>
                    </a:cubicBezTo>
                    <a:cubicBezTo>
                      <a:pt x="10" y="34"/>
                      <a:pt x="9" y="35"/>
                      <a:pt x="7" y="36"/>
                    </a:cubicBezTo>
                    <a:cubicBezTo>
                      <a:pt x="6" y="36"/>
                      <a:pt x="6" y="37"/>
                      <a:pt x="6" y="37"/>
                    </a:cubicBezTo>
                    <a:cubicBezTo>
                      <a:pt x="6" y="37"/>
                      <a:pt x="6" y="37"/>
                      <a:pt x="6" y="36"/>
                    </a:cubicBezTo>
                    <a:cubicBezTo>
                      <a:pt x="6" y="36"/>
                      <a:pt x="6" y="36"/>
                      <a:pt x="6" y="36"/>
                    </a:cubicBezTo>
                    <a:cubicBezTo>
                      <a:pt x="21" y="1"/>
                      <a:pt x="21" y="1"/>
                      <a:pt x="21" y="1"/>
                    </a:cubicBezTo>
                    <a:cubicBezTo>
                      <a:pt x="21" y="1"/>
                      <a:pt x="21" y="0"/>
                      <a:pt x="21" y="0"/>
                    </a:cubicBezTo>
                    <a:cubicBezTo>
                      <a:pt x="21" y="0"/>
                      <a:pt x="21" y="0"/>
                      <a:pt x="20" y="0"/>
                    </a:cubicBezTo>
                    <a:cubicBezTo>
                      <a:pt x="19" y="0"/>
                      <a:pt x="18" y="0"/>
                      <a:pt x="17" y="0"/>
                    </a:cubicBezTo>
                    <a:cubicBezTo>
                      <a:pt x="16" y="0"/>
                      <a:pt x="14" y="0"/>
                      <a:pt x="12" y="0"/>
                    </a:cubicBezTo>
                    <a:cubicBezTo>
                      <a:pt x="12" y="0"/>
                      <a:pt x="12" y="1"/>
                      <a:pt x="12" y="1"/>
                    </a:cubicBezTo>
                    <a:cubicBezTo>
                      <a:pt x="12" y="1"/>
                      <a:pt x="12" y="2"/>
                      <a:pt x="12" y="2"/>
                    </a:cubicBezTo>
                    <a:cubicBezTo>
                      <a:pt x="13" y="2"/>
                      <a:pt x="14" y="2"/>
                      <a:pt x="15" y="2"/>
                    </a:cubicBezTo>
                    <a:cubicBezTo>
                      <a:pt x="15" y="2"/>
                      <a:pt x="15" y="2"/>
                      <a:pt x="15" y="3"/>
                    </a:cubicBezTo>
                    <a:cubicBezTo>
                      <a:pt x="15" y="3"/>
                      <a:pt x="15" y="3"/>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4" name="Freeform 10">
                <a:extLst>
                  <a:ext uri="{FF2B5EF4-FFF2-40B4-BE49-F238E27FC236}">
                    <a16:creationId xmlns:a16="http://schemas.microsoft.com/office/drawing/2014/main" id="{F09AC471-29CE-4BDA-7A9B-3AE274CA8589}"/>
                  </a:ext>
                </a:extLst>
              </p:cNvPr>
              <p:cNvSpPr>
                <a:spLocks noEditPoints="1"/>
              </p:cNvSpPr>
              <p:nvPr/>
            </p:nvSpPr>
            <p:spPr bwMode="auto">
              <a:xfrm>
                <a:off x="11055972" y="6354965"/>
                <a:ext cx="39905" cy="50547"/>
              </a:xfrm>
              <a:custGeom>
                <a:avLst/>
                <a:gdLst>
                  <a:gd name="T0" fmla="*/ 14 w 24"/>
                  <a:gd name="T1" fmla="*/ 12 h 30"/>
                  <a:gd name="T2" fmla="*/ 7 w 24"/>
                  <a:gd name="T3" fmla="*/ 14 h 30"/>
                  <a:gd name="T4" fmla="*/ 13 w 24"/>
                  <a:gd name="T5" fmla="*/ 6 h 30"/>
                  <a:gd name="T6" fmla="*/ 18 w 24"/>
                  <a:gd name="T7" fmla="*/ 3 h 30"/>
                  <a:gd name="T8" fmla="*/ 20 w 24"/>
                  <a:gd name="T9" fmla="*/ 5 h 30"/>
                  <a:gd name="T10" fmla="*/ 14 w 24"/>
                  <a:gd name="T11" fmla="*/ 12 h 30"/>
                  <a:gd name="T12" fmla="*/ 14 w 24"/>
                  <a:gd name="T13" fmla="*/ 12 h 30"/>
                  <a:gd name="T14" fmla="*/ 17 w 24"/>
                  <a:gd name="T15" fmla="*/ 24 h 30"/>
                  <a:gd name="T16" fmla="*/ 18 w 24"/>
                  <a:gd name="T17" fmla="*/ 23 h 30"/>
                  <a:gd name="T18" fmla="*/ 17 w 24"/>
                  <a:gd name="T19" fmla="*/ 22 h 30"/>
                  <a:gd name="T20" fmla="*/ 16 w 24"/>
                  <a:gd name="T21" fmla="*/ 22 h 30"/>
                  <a:gd name="T22" fmla="*/ 8 w 24"/>
                  <a:gd name="T23" fmla="*/ 27 h 30"/>
                  <a:gd name="T24" fmla="*/ 4 w 24"/>
                  <a:gd name="T25" fmla="*/ 22 h 30"/>
                  <a:gd name="T26" fmla="*/ 6 w 24"/>
                  <a:gd name="T27" fmla="*/ 16 h 30"/>
                  <a:gd name="T28" fmla="*/ 14 w 24"/>
                  <a:gd name="T29" fmla="*/ 15 h 30"/>
                  <a:gd name="T30" fmla="*/ 24 w 24"/>
                  <a:gd name="T31" fmla="*/ 5 h 30"/>
                  <a:gd name="T32" fmla="*/ 19 w 24"/>
                  <a:gd name="T33" fmla="*/ 0 h 30"/>
                  <a:gd name="T34" fmla="*/ 0 w 24"/>
                  <a:gd name="T35" fmla="*/ 23 h 30"/>
                  <a:gd name="T36" fmla="*/ 6 w 24"/>
                  <a:gd name="T37" fmla="*/ 30 h 30"/>
                  <a:gd name="T38" fmla="*/ 17 w 24"/>
                  <a:gd name="T39" fmla="*/ 24 h 30"/>
                  <a:gd name="T40" fmla="*/ 17 w 24"/>
                  <a:gd name="T4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30">
                    <a:moveTo>
                      <a:pt x="14" y="12"/>
                    </a:moveTo>
                    <a:cubicBezTo>
                      <a:pt x="11" y="13"/>
                      <a:pt x="9" y="14"/>
                      <a:pt x="7" y="14"/>
                    </a:cubicBezTo>
                    <a:cubicBezTo>
                      <a:pt x="9" y="11"/>
                      <a:pt x="11" y="8"/>
                      <a:pt x="13" y="6"/>
                    </a:cubicBezTo>
                    <a:cubicBezTo>
                      <a:pt x="14" y="4"/>
                      <a:pt x="16" y="3"/>
                      <a:pt x="18" y="3"/>
                    </a:cubicBezTo>
                    <a:cubicBezTo>
                      <a:pt x="20" y="3"/>
                      <a:pt x="20" y="4"/>
                      <a:pt x="20" y="5"/>
                    </a:cubicBezTo>
                    <a:cubicBezTo>
                      <a:pt x="20" y="9"/>
                      <a:pt x="17" y="11"/>
                      <a:pt x="14" y="12"/>
                    </a:cubicBezTo>
                    <a:cubicBezTo>
                      <a:pt x="14" y="12"/>
                      <a:pt x="14" y="12"/>
                      <a:pt x="14" y="12"/>
                    </a:cubicBezTo>
                    <a:close/>
                    <a:moveTo>
                      <a:pt x="17" y="24"/>
                    </a:moveTo>
                    <a:cubicBezTo>
                      <a:pt x="18" y="23"/>
                      <a:pt x="18" y="23"/>
                      <a:pt x="18" y="23"/>
                    </a:cubicBezTo>
                    <a:cubicBezTo>
                      <a:pt x="18" y="22"/>
                      <a:pt x="17" y="22"/>
                      <a:pt x="17" y="22"/>
                    </a:cubicBezTo>
                    <a:cubicBezTo>
                      <a:pt x="17" y="22"/>
                      <a:pt x="16" y="22"/>
                      <a:pt x="16" y="22"/>
                    </a:cubicBezTo>
                    <a:cubicBezTo>
                      <a:pt x="14" y="24"/>
                      <a:pt x="12" y="27"/>
                      <a:pt x="8" y="27"/>
                    </a:cubicBezTo>
                    <a:cubicBezTo>
                      <a:pt x="6" y="27"/>
                      <a:pt x="4" y="25"/>
                      <a:pt x="4" y="22"/>
                    </a:cubicBezTo>
                    <a:cubicBezTo>
                      <a:pt x="4" y="20"/>
                      <a:pt x="5" y="18"/>
                      <a:pt x="6" y="16"/>
                    </a:cubicBezTo>
                    <a:cubicBezTo>
                      <a:pt x="8" y="16"/>
                      <a:pt x="12" y="15"/>
                      <a:pt x="14" y="15"/>
                    </a:cubicBezTo>
                    <a:cubicBezTo>
                      <a:pt x="21" y="12"/>
                      <a:pt x="24" y="9"/>
                      <a:pt x="24" y="5"/>
                    </a:cubicBezTo>
                    <a:cubicBezTo>
                      <a:pt x="24" y="2"/>
                      <a:pt x="22" y="0"/>
                      <a:pt x="19" y="0"/>
                    </a:cubicBezTo>
                    <a:cubicBezTo>
                      <a:pt x="11" y="0"/>
                      <a:pt x="0" y="12"/>
                      <a:pt x="0" y="23"/>
                    </a:cubicBezTo>
                    <a:cubicBezTo>
                      <a:pt x="0" y="27"/>
                      <a:pt x="2" y="30"/>
                      <a:pt x="6" y="30"/>
                    </a:cubicBezTo>
                    <a:cubicBezTo>
                      <a:pt x="11" y="30"/>
                      <a:pt x="14" y="27"/>
                      <a:pt x="17" y="24"/>
                    </a:cubicBezTo>
                    <a:cubicBezTo>
                      <a:pt x="17" y="24"/>
                      <a:pt x="17" y="24"/>
                      <a:pt x="1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5" name="Freeform 11">
                <a:extLst>
                  <a:ext uri="{FF2B5EF4-FFF2-40B4-BE49-F238E27FC236}">
                    <a16:creationId xmlns:a16="http://schemas.microsoft.com/office/drawing/2014/main" id="{1EFC98C9-12EA-C5DD-10AC-2A7A9E2063AC}"/>
                  </a:ext>
                </a:extLst>
              </p:cNvPr>
              <p:cNvSpPr>
                <a:spLocks noEditPoints="1"/>
              </p:cNvSpPr>
              <p:nvPr/>
            </p:nvSpPr>
            <p:spPr bwMode="auto">
              <a:xfrm>
                <a:off x="11139329" y="6354965"/>
                <a:ext cx="41679" cy="50547"/>
              </a:xfrm>
              <a:custGeom>
                <a:avLst/>
                <a:gdLst>
                  <a:gd name="T0" fmla="*/ 14 w 25"/>
                  <a:gd name="T1" fmla="*/ 12 h 30"/>
                  <a:gd name="T2" fmla="*/ 7 w 25"/>
                  <a:gd name="T3" fmla="*/ 14 h 30"/>
                  <a:gd name="T4" fmla="*/ 13 w 25"/>
                  <a:gd name="T5" fmla="*/ 6 h 30"/>
                  <a:gd name="T6" fmla="*/ 18 w 25"/>
                  <a:gd name="T7" fmla="*/ 3 h 30"/>
                  <a:gd name="T8" fmla="*/ 21 w 25"/>
                  <a:gd name="T9" fmla="*/ 5 h 30"/>
                  <a:gd name="T10" fmla="*/ 14 w 25"/>
                  <a:gd name="T11" fmla="*/ 12 h 30"/>
                  <a:gd name="T12" fmla="*/ 14 w 25"/>
                  <a:gd name="T13" fmla="*/ 12 h 30"/>
                  <a:gd name="T14" fmla="*/ 18 w 25"/>
                  <a:gd name="T15" fmla="*/ 24 h 30"/>
                  <a:gd name="T16" fmla="*/ 18 w 25"/>
                  <a:gd name="T17" fmla="*/ 23 h 30"/>
                  <a:gd name="T18" fmla="*/ 17 w 25"/>
                  <a:gd name="T19" fmla="*/ 22 h 30"/>
                  <a:gd name="T20" fmla="*/ 16 w 25"/>
                  <a:gd name="T21" fmla="*/ 22 h 30"/>
                  <a:gd name="T22" fmla="*/ 9 w 25"/>
                  <a:gd name="T23" fmla="*/ 27 h 30"/>
                  <a:gd name="T24" fmla="*/ 5 w 25"/>
                  <a:gd name="T25" fmla="*/ 22 h 30"/>
                  <a:gd name="T26" fmla="*/ 6 w 25"/>
                  <a:gd name="T27" fmla="*/ 16 h 30"/>
                  <a:gd name="T28" fmla="*/ 14 w 25"/>
                  <a:gd name="T29" fmla="*/ 15 h 30"/>
                  <a:gd name="T30" fmla="*/ 25 w 25"/>
                  <a:gd name="T31" fmla="*/ 5 h 30"/>
                  <a:gd name="T32" fmla="*/ 20 w 25"/>
                  <a:gd name="T33" fmla="*/ 0 h 30"/>
                  <a:gd name="T34" fmla="*/ 0 w 25"/>
                  <a:gd name="T35" fmla="*/ 23 h 30"/>
                  <a:gd name="T36" fmla="*/ 6 w 25"/>
                  <a:gd name="T37" fmla="*/ 30 h 30"/>
                  <a:gd name="T38" fmla="*/ 18 w 25"/>
                  <a:gd name="T39" fmla="*/ 24 h 30"/>
                  <a:gd name="T40" fmla="*/ 18 w 25"/>
                  <a:gd name="T4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0">
                    <a:moveTo>
                      <a:pt x="14" y="12"/>
                    </a:moveTo>
                    <a:cubicBezTo>
                      <a:pt x="11" y="13"/>
                      <a:pt x="9" y="14"/>
                      <a:pt x="7" y="14"/>
                    </a:cubicBezTo>
                    <a:cubicBezTo>
                      <a:pt x="9" y="11"/>
                      <a:pt x="11" y="8"/>
                      <a:pt x="13" y="6"/>
                    </a:cubicBezTo>
                    <a:cubicBezTo>
                      <a:pt x="14" y="4"/>
                      <a:pt x="16" y="3"/>
                      <a:pt x="18" y="3"/>
                    </a:cubicBezTo>
                    <a:cubicBezTo>
                      <a:pt x="20" y="3"/>
                      <a:pt x="21" y="4"/>
                      <a:pt x="21" y="5"/>
                    </a:cubicBezTo>
                    <a:cubicBezTo>
                      <a:pt x="21" y="9"/>
                      <a:pt x="18" y="11"/>
                      <a:pt x="14" y="12"/>
                    </a:cubicBezTo>
                    <a:cubicBezTo>
                      <a:pt x="14" y="12"/>
                      <a:pt x="14" y="12"/>
                      <a:pt x="14" y="12"/>
                    </a:cubicBezTo>
                    <a:close/>
                    <a:moveTo>
                      <a:pt x="18" y="24"/>
                    </a:moveTo>
                    <a:cubicBezTo>
                      <a:pt x="18" y="23"/>
                      <a:pt x="18" y="23"/>
                      <a:pt x="18" y="23"/>
                    </a:cubicBezTo>
                    <a:cubicBezTo>
                      <a:pt x="18" y="22"/>
                      <a:pt x="18" y="22"/>
                      <a:pt x="17" y="22"/>
                    </a:cubicBezTo>
                    <a:cubicBezTo>
                      <a:pt x="17" y="22"/>
                      <a:pt x="17" y="22"/>
                      <a:pt x="16" y="22"/>
                    </a:cubicBezTo>
                    <a:cubicBezTo>
                      <a:pt x="15" y="24"/>
                      <a:pt x="12" y="27"/>
                      <a:pt x="9" y="27"/>
                    </a:cubicBezTo>
                    <a:cubicBezTo>
                      <a:pt x="6" y="27"/>
                      <a:pt x="5" y="25"/>
                      <a:pt x="5" y="22"/>
                    </a:cubicBezTo>
                    <a:cubicBezTo>
                      <a:pt x="5" y="20"/>
                      <a:pt x="6" y="18"/>
                      <a:pt x="6" y="16"/>
                    </a:cubicBezTo>
                    <a:cubicBezTo>
                      <a:pt x="8" y="16"/>
                      <a:pt x="12" y="15"/>
                      <a:pt x="14" y="15"/>
                    </a:cubicBezTo>
                    <a:cubicBezTo>
                      <a:pt x="21" y="12"/>
                      <a:pt x="25" y="9"/>
                      <a:pt x="25" y="5"/>
                    </a:cubicBezTo>
                    <a:cubicBezTo>
                      <a:pt x="25" y="2"/>
                      <a:pt x="23" y="0"/>
                      <a:pt x="20" y="0"/>
                    </a:cubicBezTo>
                    <a:cubicBezTo>
                      <a:pt x="11" y="0"/>
                      <a:pt x="0" y="12"/>
                      <a:pt x="0" y="23"/>
                    </a:cubicBezTo>
                    <a:cubicBezTo>
                      <a:pt x="0" y="27"/>
                      <a:pt x="2" y="30"/>
                      <a:pt x="6" y="30"/>
                    </a:cubicBezTo>
                    <a:cubicBezTo>
                      <a:pt x="11" y="30"/>
                      <a:pt x="15" y="27"/>
                      <a:pt x="18" y="24"/>
                    </a:cubicBezTo>
                    <a:cubicBezTo>
                      <a:pt x="18" y="24"/>
                      <a:pt x="18" y="24"/>
                      <a:pt x="18"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6" name="Freeform 12">
                <a:extLst>
                  <a:ext uri="{FF2B5EF4-FFF2-40B4-BE49-F238E27FC236}">
                    <a16:creationId xmlns:a16="http://schemas.microsoft.com/office/drawing/2014/main" id="{6A022F43-1603-D016-176A-2B54DD4ECC78}"/>
                  </a:ext>
                </a:extLst>
              </p:cNvPr>
              <p:cNvSpPr>
                <a:spLocks noEditPoints="1"/>
              </p:cNvSpPr>
              <p:nvPr/>
            </p:nvSpPr>
            <p:spPr bwMode="auto">
              <a:xfrm>
                <a:off x="11085236" y="6354965"/>
                <a:ext cx="60301" cy="67395"/>
              </a:xfrm>
              <a:custGeom>
                <a:avLst/>
                <a:gdLst>
                  <a:gd name="T0" fmla="*/ 13 w 36"/>
                  <a:gd name="T1" fmla="*/ 38 h 40"/>
                  <a:gd name="T2" fmla="*/ 5 w 36"/>
                  <a:gd name="T3" fmla="*/ 33 h 40"/>
                  <a:gd name="T4" fmla="*/ 12 w 36"/>
                  <a:gd name="T5" fmla="*/ 27 h 40"/>
                  <a:gd name="T6" fmla="*/ 17 w 36"/>
                  <a:gd name="T7" fmla="*/ 30 h 40"/>
                  <a:gd name="T8" fmla="*/ 20 w 36"/>
                  <a:gd name="T9" fmla="*/ 33 h 40"/>
                  <a:gd name="T10" fmla="*/ 13 w 36"/>
                  <a:gd name="T11" fmla="*/ 38 h 40"/>
                  <a:gd name="T12" fmla="*/ 13 w 36"/>
                  <a:gd name="T13" fmla="*/ 38 h 40"/>
                  <a:gd name="T14" fmla="*/ 18 w 36"/>
                  <a:gd name="T15" fmla="*/ 16 h 40"/>
                  <a:gd name="T16" fmla="*/ 15 w 36"/>
                  <a:gd name="T17" fmla="*/ 13 h 40"/>
                  <a:gd name="T18" fmla="*/ 17 w 36"/>
                  <a:gd name="T19" fmla="*/ 7 h 40"/>
                  <a:gd name="T20" fmla="*/ 24 w 36"/>
                  <a:gd name="T21" fmla="*/ 2 h 40"/>
                  <a:gd name="T22" fmla="*/ 26 w 36"/>
                  <a:gd name="T23" fmla="*/ 5 h 40"/>
                  <a:gd name="T24" fmla="*/ 24 w 36"/>
                  <a:gd name="T25" fmla="*/ 11 h 40"/>
                  <a:gd name="T26" fmla="*/ 18 w 36"/>
                  <a:gd name="T27" fmla="*/ 16 h 40"/>
                  <a:gd name="T28" fmla="*/ 18 w 36"/>
                  <a:gd name="T29" fmla="*/ 16 h 40"/>
                  <a:gd name="T30" fmla="*/ 30 w 36"/>
                  <a:gd name="T31" fmla="*/ 7 h 40"/>
                  <a:gd name="T32" fmla="*/ 30 w 36"/>
                  <a:gd name="T33" fmla="*/ 4 h 40"/>
                  <a:gd name="T34" fmla="*/ 31 w 36"/>
                  <a:gd name="T35" fmla="*/ 3 h 40"/>
                  <a:gd name="T36" fmla="*/ 35 w 36"/>
                  <a:gd name="T37" fmla="*/ 3 h 40"/>
                  <a:gd name="T38" fmla="*/ 36 w 36"/>
                  <a:gd name="T39" fmla="*/ 2 h 40"/>
                  <a:gd name="T40" fmla="*/ 34 w 36"/>
                  <a:gd name="T41" fmla="*/ 0 h 40"/>
                  <a:gd name="T42" fmla="*/ 30 w 36"/>
                  <a:gd name="T43" fmla="*/ 1 h 40"/>
                  <a:gd name="T44" fmla="*/ 29 w 36"/>
                  <a:gd name="T45" fmla="*/ 2 h 40"/>
                  <a:gd name="T46" fmla="*/ 28 w 36"/>
                  <a:gd name="T47" fmla="*/ 1 h 40"/>
                  <a:gd name="T48" fmla="*/ 23 w 36"/>
                  <a:gd name="T49" fmla="*/ 0 h 40"/>
                  <a:gd name="T50" fmla="*/ 14 w 36"/>
                  <a:gd name="T51" fmla="*/ 5 h 40"/>
                  <a:gd name="T52" fmla="*/ 11 w 36"/>
                  <a:gd name="T53" fmla="*/ 12 h 40"/>
                  <a:gd name="T54" fmla="*/ 12 w 36"/>
                  <a:gd name="T55" fmla="*/ 16 h 40"/>
                  <a:gd name="T56" fmla="*/ 13 w 36"/>
                  <a:gd name="T57" fmla="*/ 16 h 40"/>
                  <a:gd name="T58" fmla="*/ 11 w 36"/>
                  <a:gd name="T59" fmla="*/ 17 h 40"/>
                  <a:gd name="T60" fmla="*/ 7 w 36"/>
                  <a:gd name="T61" fmla="*/ 21 h 40"/>
                  <a:gd name="T62" fmla="*/ 10 w 36"/>
                  <a:gd name="T63" fmla="*/ 26 h 40"/>
                  <a:gd name="T64" fmla="*/ 0 w 36"/>
                  <a:gd name="T65" fmla="*/ 33 h 40"/>
                  <a:gd name="T66" fmla="*/ 13 w 36"/>
                  <a:gd name="T67" fmla="*/ 40 h 40"/>
                  <a:gd name="T68" fmla="*/ 25 w 36"/>
                  <a:gd name="T69" fmla="*/ 32 h 40"/>
                  <a:gd name="T70" fmla="*/ 18 w 36"/>
                  <a:gd name="T71" fmla="*/ 25 h 40"/>
                  <a:gd name="T72" fmla="*/ 11 w 36"/>
                  <a:gd name="T73" fmla="*/ 20 h 40"/>
                  <a:gd name="T74" fmla="*/ 14 w 36"/>
                  <a:gd name="T75" fmla="*/ 18 h 40"/>
                  <a:gd name="T76" fmla="*/ 18 w 36"/>
                  <a:gd name="T77" fmla="*/ 19 h 40"/>
                  <a:gd name="T78" fmla="*/ 29 w 36"/>
                  <a:gd name="T79" fmla="*/ 12 h 40"/>
                  <a:gd name="T80" fmla="*/ 30 w 36"/>
                  <a:gd name="T81" fmla="*/ 7 h 40"/>
                  <a:gd name="T82" fmla="*/ 30 w 36"/>
                  <a:gd name="T83"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40">
                    <a:moveTo>
                      <a:pt x="13" y="38"/>
                    </a:moveTo>
                    <a:cubicBezTo>
                      <a:pt x="8" y="38"/>
                      <a:pt x="5" y="35"/>
                      <a:pt x="5" y="33"/>
                    </a:cubicBezTo>
                    <a:cubicBezTo>
                      <a:pt x="5" y="30"/>
                      <a:pt x="8" y="28"/>
                      <a:pt x="12" y="27"/>
                    </a:cubicBezTo>
                    <a:cubicBezTo>
                      <a:pt x="13" y="28"/>
                      <a:pt x="15" y="29"/>
                      <a:pt x="17" y="30"/>
                    </a:cubicBezTo>
                    <a:cubicBezTo>
                      <a:pt x="19" y="31"/>
                      <a:pt x="20" y="32"/>
                      <a:pt x="20" y="33"/>
                    </a:cubicBezTo>
                    <a:cubicBezTo>
                      <a:pt x="20" y="36"/>
                      <a:pt x="17" y="38"/>
                      <a:pt x="13" y="38"/>
                    </a:cubicBezTo>
                    <a:cubicBezTo>
                      <a:pt x="13" y="38"/>
                      <a:pt x="13" y="38"/>
                      <a:pt x="13" y="38"/>
                    </a:cubicBezTo>
                    <a:close/>
                    <a:moveTo>
                      <a:pt x="18" y="16"/>
                    </a:moveTo>
                    <a:cubicBezTo>
                      <a:pt x="16" y="16"/>
                      <a:pt x="15" y="15"/>
                      <a:pt x="15" y="13"/>
                    </a:cubicBezTo>
                    <a:cubicBezTo>
                      <a:pt x="15" y="12"/>
                      <a:pt x="16" y="10"/>
                      <a:pt x="17" y="7"/>
                    </a:cubicBezTo>
                    <a:cubicBezTo>
                      <a:pt x="19" y="4"/>
                      <a:pt x="21" y="2"/>
                      <a:pt x="24" y="2"/>
                    </a:cubicBezTo>
                    <a:cubicBezTo>
                      <a:pt x="25" y="2"/>
                      <a:pt x="26" y="3"/>
                      <a:pt x="26" y="5"/>
                    </a:cubicBezTo>
                    <a:cubicBezTo>
                      <a:pt x="26" y="6"/>
                      <a:pt x="26" y="9"/>
                      <a:pt x="24" y="11"/>
                    </a:cubicBezTo>
                    <a:cubicBezTo>
                      <a:pt x="22" y="16"/>
                      <a:pt x="19" y="16"/>
                      <a:pt x="18" y="16"/>
                    </a:cubicBezTo>
                    <a:cubicBezTo>
                      <a:pt x="18" y="16"/>
                      <a:pt x="18" y="16"/>
                      <a:pt x="18" y="16"/>
                    </a:cubicBezTo>
                    <a:close/>
                    <a:moveTo>
                      <a:pt x="30" y="7"/>
                    </a:moveTo>
                    <a:cubicBezTo>
                      <a:pt x="30" y="5"/>
                      <a:pt x="30" y="4"/>
                      <a:pt x="30" y="4"/>
                    </a:cubicBezTo>
                    <a:cubicBezTo>
                      <a:pt x="30" y="3"/>
                      <a:pt x="30" y="3"/>
                      <a:pt x="31" y="3"/>
                    </a:cubicBezTo>
                    <a:cubicBezTo>
                      <a:pt x="33" y="3"/>
                      <a:pt x="34" y="3"/>
                      <a:pt x="35" y="3"/>
                    </a:cubicBezTo>
                    <a:cubicBezTo>
                      <a:pt x="36" y="3"/>
                      <a:pt x="36" y="3"/>
                      <a:pt x="36" y="2"/>
                    </a:cubicBezTo>
                    <a:cubicBezTo>
                      <a:pt x="36" y="0"/>
                      <a:pt x="36" y="0"/>
                      <a:pt x="34" y="0"/>
                    </a:cubicBezTo>
                    <a:cubicBezTo>
                      <a:pt x="33" y="0"/>
                      <a:pt x="32" y="0"/>
                      <a:pt x="30" y="1"/>
                    </a:cubicBezTo>
                    <a:cubicBezTo>
                      <a:pt x="30" y="1"/>
                      <a:pt x="29" y="2"/>
                      <a:pt x="29" y="2"/>
                    </a:cubicBezTo>
                    <a:cubicBezTo>
                      <a:pt x="29" y="2"/>
                      <a:pt x="28" y="2"/>
                      <a:pt x="28" y="1"/>
                    </a:cubicBezTo>
                    <a:cubicBezTo>
                      <a:pt x="27" y="1"/>
                      <a:pt x="26" y="0"/>
                      <a:pt x="23" y="0"/>
                    </a:cubicBezTo>
                    <a:cubicBezTo>
                      <a:pt x="20" y="0"/>
                      <a:pt x="16" y="2"/>
                      <a:pt x="14" y="5"/>
                    </a:cubicBezTo>
                    <a:cubicBezTo>
                      <a:pt x="12" y="8"/>
                      <a:pt x="11" y="10"/>
                      <a:pt x="11" y="12"/>
                    </a:cubicBezTo>
                    <a:cubicBezTo>
                      <a:pt x="11" y="13"/>
                      <a:pt x="12" y="15"/>
                      <a:pt x="12" y="16"/>
                    </a:cubicBezTo>
                    <a:cubicBezTo>
                      <a:pt x="13" y="16"/>
                      <a:pt x="13" y="16"/>
                      <a:pt x="13" y="16"/>
                    </a:cubicBezTo>
                    <a:cubicBezTo>
                      <a:pt x="13" y="17"/>
                      <a:pt x="12" y="17"/>
                      <a:pt x="11" y="17"/>
                    </a:cubicBezTo>
                    <a:cubicBezTo>
                      <a:pt x="9" y="17"/>
                      <a:pt x="7" y="19"/>
                      <a:pt x="7" y="21"/>
                    </a:cubicBezTo>
                    <a:cubicBezTo>
                      <a:pt x="7" y="23"/>
                      <a:pt x="8" y="24"/>
                      <a:pt x="10" y="26"/>
                    </a:cubicBezTo>
                    <a:cubicBezTo>
                      <a:pt x="6" y="27"/>
                      <a:pt x="0" y="29"/>
                      <a:pt x="0" y="33"/>
                    </a:cubicBezTo>
                    <a:cubicBezTo>
                      <a:pt x="0" y="37"/>
                      <a:pt x="5" y="40"/>
                      <a:pt x="13" y="40"/>
                    </a:cubicBezTo>
                    <a:cubicBezTo>
                      <a:pt x="20" y="40"/>
                      <a:pt x="25" y="37"/>
                      <a:pt x="25" y="32"/>
                    </a:cubicBezTo>
                    <a:cubicBezTo>
                      <a:pt x="25" y="30"/>
                      <a:pt x="22" y="27"/>
                      <a:pt x="18" y="25"/>
                    </a:cubicBezTo>
                    <a:cubicBezTo>
                      <a:pt x="14" y="23"/>
                      <a:pt x="11" y="22"/>
                      <a:pt x="11" y="20"/>
                    </a:cubicBezTo>
                    <a:cubicBezTo>
                      <a:pt x="11" y="19"/>
                      <a:pt x="12" y="18"/>
                      <a:pt x="14" y="18"/>
                    </a:cubicBezTo>
                    <a:cubicBezTo>
                      <a:pt x="15" y="18"/>
                      <a:pt x="17" y="19"/>
                      <a:pt x="18" y="19"/>
                    </a:cubicBezTo>
                    <a:cubicBezTo>
                      <a:pt x="21" y="19"/>
                      <a:pt x="26" y="18"/>
                      <a:pt x="29" y="12"/>
                    </a:cubicBezTo>
                    <a:cubicBezTo>
                      <a:pt x="29" y="10"/>
                      <a:pt x="30" y="8"/>
                      <a:pt x="30" y="7"/>
                    </a:cubicBezTo>
                    <a:cubicBezTo>
                      <a:pt x="30" y="7"/>
                      <a:pt x="30" y="7"/>
                      <a:pt x="3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7" name="Freeform 13">
                <a:extLst>
                  <a:ext uri="{FF2B5EF4-FFF2-40B4-BE49-F238E27FC236}">
                    <a16:creationId xmlns:a16="http://schemas.microsoft.com/office/drawing/2014/main" id="{7C1AF0A2-7B02-0BDA-A2E0-3F7E6E5B4453}"/>
                  </a:ext>
                </a:extLst>
              </p:cNvPr>
              <p:cNvSpPr>
                <a:spLocks/>
              </p:cNvSpPr>
              <p:nvPr/>
            </p:nvSpPr>
            <p:spPr bwMode="auto">
              <a:xfrm>
                <a:off x="10749146" y="6526114"/>
                <a:ext cx="430089" cy="4434"/>
              </a:xfrm>
              <a:custGeom>
                <a:avLst/>
                <a:gdLst>
                  <a:gd name="T0" fmla="*/ 485 w 485"/>
                  <a:gd name="T1" fmla="*/ 0 h 5"/>
                  <a:gd name="T2" fmla="*/ 0 w 485"/>
                  <a:gd name="T3" fmla="*/ 0 h 5"/>
                  <a:gd name="T4" fmla="*/ 0 w 485"/>
                  <a:gd name="T5" fmla="*/ 5 h 5"/>
                  <a:gd name="T6" fmla="*/ 485 w 485"/>
                  <a:gd name="T7" fmla="*/ 5 h 5"/>
                  <a:gd name="T8" fmla="*/ 485 w 485"/>
                  <a:gd name="T9" fmla="*/ 0 h 5"/>
                  <a:gd name="T10" fmla="*/ 485 w 485"/>
                  <a:gd name="T11" fmla="*/ 0 h 5"/>
                </a:gdLst>
                <a:ahLst/>
                <a:cxnLst>
                  <a:cxn ang="0">
                    <a:pos x="T0" y="T1"/>
                  </a:cxn>
                  <a:cxn ang="0">
                    <a:pos x="T2" y="T3"/>
                  </a:cxn>
                  <a:cxn ang="0">
                    <a:pos x="T4" y="T5"/>
                  </a:cxn>
                  <a:cxn ang="0">
                    <a:pos x="T6" y="T7"/>
                  </a:cxn>
                  <a:cxn ang="0">
                    <a:pos x="T8" y="T9"/>
                  </a:cxn>
                  <a:cxn ang="0">
                    <a:pos x="T10" y="T11"/>
                  </a:cxn>
                </a:cxnLst>
                <a:rect l="0" t="0" r="r" b="b"/>
                <a:pathLst>
                  <a:path w="485" h="5">
                    <a:moveTo>
                      <a:pt x="485" y="0"/>
                    </a:moveTo>
                    <a:lnTo>
                      <a:pt x="0" y="0"/>
                    </a:lnTo>
                    <a:lnTo>
                      <a:pt x="0" y="5"/>
                    </a:lnTo>
                    <a:lnTo>
                      <a:pt x="485" y="5"/>
                    </a:lnTo>
                    <a:lnTo>
                      <a:pt x="485" y="0"/>
                    </a:lnTo>
                    <a:lnTo>
                      <a:pt x="4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8" name="Freeform 14">
                <a:extLst>
                  <a:ext uri="{FF2B5EF4-FFF2-40B4-BE49-F238E27FC236}">
                    <a16:creationId xmlns:a16="http://schemas.microsoft.com/office/drawing/2014/main" id="{48D62566-2DF0-8A89-61B0-DFB6E972F2D4}"/>
                  </a:ext>
                </a:extLst>
              </p:cNvPr>
              <p:cNvSpPr>
                <a:spLocks/>
              </p:cNvSpPr>
              <p:nvPr/>
            </p:nvSpPr>
            <p:spPr bwMode="auto">
              <a:xfrm>
                <a:off x="10749146" y="6545623"/>
                <a:ext cx="430089" cy="10641"/>
              </a:xfrm>
              <a:custGeom>
                <a:avLst/>
                <a:gdLst>
                  <a:gd name="T0" fmla="*/ 485 w 485"/>
                  <a:gd name="T1" fmla="*/ 0 h 12"/>
                  <a:gd name="T2" fmla="*/ 0 w 485"/>
                  <a:gd name="T3" fmla="*/ 0 h 12"/>
                  <a:gd name="T4" fmla="*/ 0 w 485"/>
                  <a:gd name="T5" fmla="*/ 12 h 12"/>
                  <a:gd name="T6" fmla="*/ 485 w 485"/>
                  <a:gd name="T7" fmla="*/ 12 h 12"/>
                  <a:gd name="T8" fmla="*/ 485 w 485"/>
                  <a:gd name="T9" fmla="*/ 0 h 12"/>
                  <a:gd name="T10" fmla="*/ 485 w 485"/>
                  <a:gd name="T11" fmla="*/ 0 h 12"/>
                </a:gdLst>
                <a:ahLst/>
                <a:cxnLst>
                  <a:cxn ang="0">
                    <a:pos x="T0" y="T1"/>
                  </a:cxn>
                  <a:cxn ang="0">
                    <a:pos x="T2" y="T3"/>
                  </a:cxn>
                  <a:cxn ang="0">
                    <a:pos x="T4" y="T5"/>
                  </a:cxn>
                  <a:cxn ang="0">
                    <a:pos x="T6" y="T7"/>
                  </a:cxn>
                  <a:cxn ang="0">
                    <a:pos x="T8" y="T9"/>
                  </a:cxn>
                  <a:cxn ang="0">
                    <a:pos x="T10" y="T11"/>
                  </a:cxn>
                </a:cxnLst>
                <a:rect l="0" t="0" r="r" b="b"/>
                <a:pathLst>
                  <a:path w="485" h="12">
                    <a:moveTo>
                      <a:pt x="485" y="0"/>
                    </a:moveTo>
                    <a:lnTo>
                      <a:pt x="0" y="0"/>
                    </a:lnTo>
                    <a:lnTo>
                      <a:pt x="0" y="12"/>
                    </a:lnTo>
                    <a:lnTo>
                      <a:pt x="485" y="12"/>
                    </a:lnTo>
                    <a:lnTo>
                      <a:pt x="485" y="0"/>
                    </a:lnTo>
                    <a:lnTo>
                      <a:pt x="4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9" name="Freeform 15">
                <a:extLst>
                  <a:ext uri="{FF2B5EF4-FFF2-40B4-BE49-F238E27FC236}">
                    <a16:creationId xmlns:a16="http://schemas.microsoft.com/office/drawing/2014/main" id="{F575BD41-4BA5-9D15-7B10-DF5AB291EE2B}"/>
                  </a:ext>
                </a:extLst>
              </p:cNvPr>
              <p:cNvSpPr>
                <a:spLocks/>
              </p:cNvSpPr>
              <p:nvPr/>
            </p:nvSpPr>
            <p:spPr bwMode="auto">
              <a:xfrm>
                <a:off x="11027595" y="6247665"/>
                <a:ext cx="83357" cy="78924"/>
              </a:xfrm>
              <a:custGeom>
                <a:avLst/>
                <a:gdLst>
                  <a:gd name="T0" fmla="*/ 44 w 50"/>
                  <a:gd name="T1" fmla="*/ 32 h 47"/>
                  <a:gd name="T2" fmla="*/ 49 w 50"/>
                  <a:gd name="T3" fmla="*/ 27 h 47"/>
                  <a:gd name="T4" fmla="*/ 50 w 50"/>
                  <a:gd name="T5" fmla="*/ 26 h 47"/>
                  <a:gd name="T6" fmla="*/ 49 w 50"/>
                  <a:gd name="T7" fmla="*/ 25 h 47"/>
                  <a:gd name="T8" fmla="*/ 30 w 50"/>
                  <a:gd name="T9" fmla="*/ 25 h 47"/>
                  <a:gd name="T10" fmla="*/ 28 w 50"/>
                  <a:gd name="T11" fmla="*/ 26 h 47"/>
                  <a:gd name="T12" fmla="*/ 30 w 50"/>
                  <a:gd name="T13" fmla="*/ 27 h 47"/>
                  <a:gd name="T14" fmla="*/ 36 w 50"/>
                  <a:gd name="T15" fmla="*/ 32 h 47"/>
                  <a:gd name="T16" fmla="*/ 36 w 50"/>
                  <a:gd name="T17" fmla="*/ 38 h 47"/>
                  <a:gd name="T18" fmla="*/ 35 w 50"/>
                  <a:gd name="T19" fmla="*/ 41 h 47"/>
                  <a:gd name="T20" fmla="*/ 25 w 50"/>
                  <a:gd name="T21" fmla="*/ 44 h 47"/>
                  <a:gd name="T22" fmla="*/ 8 w 50"/>
                  <a:gd name="T23" fmla="*/ 24 h 47"/>
                  <a:gd name="T24" fmla="*/ 26 w 50"/>
                  <a:gd name="T25" fmla="*/ 3 h 47"/>
                  <a:gd name="T26" fmla="*/ 43 w 50"/>
                  <a:gd name="T27" fmla="*/ 13 h 47"/>
                  <a:gd name="T28" fmla="*/ 44 w 50"/>
                  <a:gd name="T29" fmla="*/ 14 h 47"/>
                  <a:gd name="T30" fmla="*/ 45 w 50"/>
                  <a:gd name="T31" fmla="*/ 13 h 47"/>
                  <a:gd name="T32" fmla="*/ 45 w 50"/>
                  <a:gd name="T33" fmla="*/ 3 h 47"/>
                  <a:gd name="T34" fmla="*/ 44 w 50"/>
                  <a:gd name="T35" fmla="*/ 2 h 47"/>
                  <a:gd name="T36" fmla="*/ 43 w 50"/>
                  <a:gd name="T37" fmla="*/ 3 h 47"/>
                  <a:gd name="T38" fmla="*/ 42 w 50"/>
                  <a:gd name="T39" fmla="*/ 5 h 47"/>
                  <a:gd name="T40" fmla="*/ 40 w 50"/>
                  <a:gd name="T41" fmla="*/ 4 h 47"/>
                  <a:gd name="T42" fmla="*/ 26 w 50"/>
                  <a:gd name="T43" fmla="*/ 0 h 47"/>
                  <a:gd name="T44" fmla="*/ 0 w 50"/>
                  <a:gd name="T45" fmla="*/ 24 h 47"/>
                  <a:gd name="T46" fmla="*/ 25 w 50"/>
                  <a:gd name="T47" fmla="*/ 47 h 47"/>
                  <a:gd name="T48" fmla="*/ 44 w 50"/>
                  <a:gd name="T49" fmla="*/ 40 h 47"/>
                  <a:gd name="T50" fmla="*/ 44 w 50"/>
                  <a:gd name="T51"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47">
                    <a:moveTo>
                      <a:pt x="44" y="32"/>
                    </a:moveTo>
                    <a:cubicBezTo>
                      <a:pt x="44" y="28"/>
                      <a:pt x="46" y="27"/>
                      <a:pt x="49" y="27"/>
                    </a:cubicBezTo>
                    <a:cubicBezTo>
                      <a:pt x="49" y="27"/>
                      <a:pt x="50" y="27"/>
                      <a:pt x="50" y="26"/>
                    </a:cubicBezTo>
                    <a:cubicBezTo>
                      <a:pt x="50" y="26"/>
                      <a:pt x="49" y="25"/>
                      <a:pt x="49" y="25"/>
                    </a:cubicBezTo>
                    <a:cubicBezTo>
                      <a:pt x="30" y="25"/>
                      <a:pt x="30" y="25"/>
                      <a:pt x="30" y="25"/>
                    </a:cubicBezTo>
                    <a:cubicBezTo>
                      <a:pt x="29" y="25"/>
                      <a:pt x="28" y="26"/>
                      <a:pt x="28" y="26"/>
                    </a:cubicBezTo>
                    <a:cubicBezTo>
                      <a:pt x="28" y="27"/>
                      <a:pt x="29" y="27"/>
                      <a:pt x="30" y="27"/>
                    </a:cubicBezTo>
                    <a:cubicBezTo>
                      <a:pt x="33" y="28"/>
                      <a:pt x="36" y="28"/>
                      <a:pt x="36" y="32"/>
                    </a:cubicBezTo>
                    <a:cubicBezTo>
                      <a:pt x="36" y="38"/>
                      <a:pt x="36" y="38"/>
                      <a:pt x="36" y="38"/>
                    </a:cubicBezTo>
                    <a:cubicBezTo>
                      <a:pt x="36" y="39"/>
                      <a:pt x="36" y="40"/>
                      <a:pt x="35" y="41"/>
                    </a:cubicBezTo>
                    <a:cubicBezTo>
                      <a:pt x="31" y="44"/>
                      <a:pt x="28" y="44"/>
                      <a:pt x="25" y="44"/>
                    </a:cubicBezTo>
                    <a:cubicBezTo>
                      <a:pt x="13" y="44"/>
                      <a:pt x="8" y="34"/>
                      <a:pt x="8" y="24"/>
                    </a:cubicBezTo>
                    <a:cubicBezTo>
                      <a:pt x="8" y="10"/>
                      <a:pt x="16" y="3"/>
                      <a:pt x="26" y="3"/>
                    </a:cubicBezTo>
                    <a:cubicBezTo>
                      <a:pt x="34" y="3"/>
                      <a:pt x="40" y="7"/>
                      <a:pt x="43" y="13"/>
                    </a:cubicBezTo>
                    <a:cubicBezTo>
                      <a:pt x="44" y="14"/>
                      <a:pt x="44" y="14"/>
                      <a:pt x="44" y="14"/>
                    </a:cubicBezTo>
                    <a:cubicBezTo>
                      <a:pt x="45" y="14"/>
                      <a:pt x="45" y="14"/>
                      <a:pt x="45" y="13"/>
                    </a:cubicBezTo>
                    <a:cubicBezTo>
                      <a:pt x="45" y="3"/>
                      <a:pt x="45" y="3"/>
                      <a:pt x="45" y="3"/>
                    </a:cubicBezTo>
                    <a:cubicBezTo>
                      <a:pt x="45" y="3"/>
                      <a:pt x="45" y="2"/>
                      <a:pt x="44" y="2"/>
                    </a:cubicBezTo>
                    <a:cubicBezTo>
                      <a:pt x="44" y="2"/>
                      <a:pt x="44" y="3"/>
                      <a:pt x="43" y="3"/>
                    </a:cubicBezTo>
                    <a:cubicBezTo>
                      <a:pt x="43" y="4"/>
                      <a:pt x="43" y="5"/>
                      <a:pt x="42" y="5"/>
                    </a:cubicBezTo>
                    <a:cubicBezTo>
                      <a:pt x="41" y="5"/>
                      <a:pt x="40" y="5"/>
                      <a:pt x="40" y="4"/>
                    </a:cubicBezTo>
                    <a:cubicBezTo>
                      <a:pt x="36" y="2"/>
                      <a:pt x="33" y="0"/>
                      <a:pt x="26" y="0"/>
                    </a:cubicBezTo>
                    <a:cubicBezTo>
                      <a:pt x="14" y="0"/>
                      <a:pt x="0" y="7"/>
                      <a:pt x="0" y="24"/>
                    </a:cubicBezTo>
                    <a:cubicBezTo>
                      <a:pt x="0" y="41"/>
                      <a:pt x="13" y="47"/>
                      <a:pt x="25" y="47"/>
                    </a:cubicBezTo>
                    <a:cubicBezTo>
                      <a:pt x="35" y="47"/>
                      <a:pt x="42" y="42"/>
                      <a:pt x="44" y="40"/>
                    </a:cubicBezTo>
                    <a:cubicBezTo>
                      <a:pt x="44" y="32"/>
                      <a:pt x="44" y="32"/>
                      <a:pt x="44"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0" name="Freeform 16">
                <a:extLst>
                  <a:ext uri="{FF2B5EF4-FFF2-40B4-BE49-F238E27FC236}">
                    <a16:creationId xmlns:a16="http://schemas.microsoft.com/office/drawing/2014/main" id="{B450E89D-CCD0-A901-FAC3-5DCE12F4387D}"/>
                  </a:ext>
                </a:extLst>
              </p:cNvPr>
              <p:cNvSpPr>
                <a:spLocks/>
              </p:cNvSpPr>
              <p:nvPr/>
            </p:nvSpPr>
            <p:spPr bwMode="auto">
              <a:xfrm>
                <a:off x="11113613" y="6247665"/>
                <a:ext cx="13302" cy="22170"/>
              </a:xfrm>
              <a:custGeom>
                <a:avLst/>
                <a:gdLst>
                  <a:gd name="T0" fmla="*/ 3 w 8"/>
                  <a:gd name="T1" fmla="*/ 7 h 13"/>
                  <a:gd name="T2" fmla="*/ 5 w 8"/>
                  <a:gd name="T3" fmla="*/ 6 h 13"/>
                  <a:gd name="T4" fmla="*/ 5 w 8"/>
                  <a:gd name="T5" fmla="*/ 7 h 13"/>
                  <a:gd name="T6" fmla="*/ 1 w 8"/>
                  <a:gd name="T7" fmla="*/ 12 h 13"/>
                  <a:gd name="T8" fmla="*/ 1 w 8"/>
                  <a:gd name="T9" fmla="*/ 13 h 13"/>
                  <a:gd name="T10" fmla="*/ 2 w 8"/>
                  <a:gd name="T11" fmla="*/ 13 h 13"/>
                  <a:gd name="T12" fmla="*/ 8 w 8"/>
                  <a:gd name="T13" fmla="*/ 5 h 13"/>
                  <a:gd name="T14" fmla="*/ 4 w 8"/>
                  <a:gd name="T15" fmla="*/ 0 h 13"/>
                  <a:gd name="T16" fmla="*/ 0 w 8"/>
                  <a:gd name="T17" fmla="*/ 4 h 13"/>
                  <a:gd name="T18" fmla="*/ 3 w 8"/>
                  <a:gd name="T19" fmla="*/ 7 h 13"/>
                  <a:gd name="T20" fmla="*/ 3 w 8"/>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3">
                    <a:moveTo>
                      <a:pt x="3" y="7"/>
                    </a:moveTo>
                    <a:cubicBezTo>
                      <a:pt x="4" y="7"/>
                      <a:pt x="5" y="7"/>
                      <a:pt x="5" y="6"/>
                    </a:cubicBezTo>
                    <a:cubicBezTo>
                      <a:pt x="5" y="6"/>
                      <a:pt x="5" y="7"/>
                      <a:pt x="5" y="7"/>
                    </a:cubicBezTo>
                    <a:cubicBezTo>
                      <a:pt x="5" y="9"/>
                      <a:pt x="4" y="11"/>
                      <a:pt x="1" y="12"/>
                    </a:cubicBezTo>
                    <a:cubicBezTo>
                      <a:pt x="1" y="12"/>
                      <a:pt x="1" y="12"/>
                      <a:pt x="1" y="13"/>
                    </a:cubicBezTo>
                    <a:cubicBezTo>
                      <a:pt x="1" y="13"/>
                      <a:pt x="1" y="13"/>
                      <a:pt x="2" y="13"/>
                    </a:cubicBezTo>
                    <a:cubicBezTo>
                      <a:pt x="6" y="13"/>
                      <a:pt x="8" y="9"/>
                      <a:pt x="8" y="5"/>
                    </a:cubicBezTo>
                    <a:cubicBezTo>
                      <a:pt x="8" y="2"/>
                      <a:pt x="6" y="0"/>
                      <a:pt x="4" y="0"/>
                    </a:cubicBezTo>
                    <a:cubicBezTo>
                      <a:pt x="2" y="0"/>
                      <a:pt x="0" y="1"/>
                      <a:pt x="0" y="4"/>
                    </a:cubicBezTo>
                    <a:cubicBezTo>
                      <a:pt x="0" y="6"/>
                      <a:pt x="1" y="7"/>
                      <a:pt x="3" y="7"/>
                    </a:cubicBezTo>
                    <a:cubicBezTo>
                      <a:pt x="3" y="7"/>
                      <a:pt x="3" y="7"/>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1" name="Freeform 17">
                <a:extLst>
                  <a:ext uri="{FF2B5EF4-FFF2-40B4-BE49-F238E27FC236}">
                    <a16:creationId xmlns:a16="http://schemas.microsoft.com/office/drawing/2014/main" id="{7DB348EA-016B-46AB-31E5-60B57B20A1E7}"/>
                  </a:ext>
                </a:extLst>
              </p:cNvPr>
              <p:cNvSpPr>
                <a:spLocks/>
              </p:cNvSpPr>
              <p:nvPr/>
            </p:nvSpPr>
            <p:spPr bwMode="auto">
              <a:xfrm>
                <a:off x="11132235" y="6247665"/>
                <a:ext cx="53207" cy="78924"/>
              </a:xfrm>
              <a:custGeom>
                <a:avLst/>
                <a:gdLst>
                  <a:gd name="T0" fmla="*/ 27 w 32"/>
                  <a:gd name="T1" fmla="*/ 12 h 47"/>
                  <a:gd name="T2" fmla="*/ 28 w 32"/>
                  <a:gd name="T3" fmla="*/ 11 h 47"/>
                  <a:gd name="T4" fmla="*/ 27 w 32"/>
                  <a:gd name="T5" fmla="*/ 1 h 47"/>
                  <a:gd name="T6" fmla="*/ 26 w 32"/>
                  <a:gd name="T7" fmla="*/ 0 h 47"/>
                  <a:gd name="T8" fmla="*/ 25 w 32"/>
                  <a:gd name="T9" fmla="*/ 1 h 47"/>
                  <a:gd name="T10" fmla="*/ 23 w 32"/>
                  <a:gd name="T11" fmla="*/ 2 h 47"/>
                  <a:gd name="T12" fmla="*/ 15 w 32"/>
                  <a:gd name="T13" fmla="*/ 0 h 47"/>
                  <a:gd name="T14" fmla="*/ 2 w 32"/>
                  <a:gd name="T15" fmla="*/ 11 h 47"/>
                  <a:gd name="T16" fmla="*/ 14 w 32"/>
                  <a:gd name="T17" fmla="*/ 25 h 47"/>
                  <a:gd name="T18" fmla="*/ 25 w 32"/>
                  <a:gd name="T19" fmla="*/ 35 h 47"/>
                  <a:gd name="T20" fmla="*/ 15 w 32"/>
                  <a:gd name="T21" fmla="*/ 44 h 47"/>
                  <a:gd name="T22" fmla="*/ 2 w 32"/>
                  <a:gd name="T23" fmla="*/ 34 h 47"/>
                  <a:gd name="T24" fmla="*/ 1 w 32"/>
                  <a:gd name="T25" fmla="*/ 33 h 47"/>
                  <a:gd name="T26" fmla="*/ 0 w 32"/>
                  <a:gd name="T27" fmla="*/ 34 h 47"/>
                  <a:gd name="T28" fmla="*/ 0 w 32"/>
                  <a:gd name="T29" fmla="*/ 45 h 47"/>
                  <a:gd name="T30" fmla="*/ 1 w 32"/>
                  <a:gd name="T31" fmla="*/ 46 h 47"/>
                  <a:gd name="T32" fmla="*/ 2 w 32"/>
                  <a:gd name="T33" fmla="*/ 45 h 47"/>
                  <a:gd name="T34" fmla="*/ 4 w 32"/>
                  <a:gd name="T35" fmla="*/ 44 h 47"/>
                  <a:gd name="T36" fmla="*/ 16 w 32"/>
                  <a:gd name="T37" fmla="*/ 47 h 47"/>
                  <a:gd name="T38" fmla="*/ 32 w 32"/>
                  <a:gd name="T39" fmla="*/ 33 h 47"/>
                  <a:gd name="T40" fmla="*/ 18 w 32"/>
                  <a:gd name="T41" fmla="*/ 19 h 47"/>
                  <a:gd name="T42" fmla="*/ 8 w 32"/>
                  <a:gd name="T43" fmla="*/ 10 h 47"/>
                  <a:gd name="T44" fmla="*/ 16 w 32"/>
                  <a:gd name="T45" fmla="*/ 3 h 47"/>
                  <a:gd name="T46" fmla="*/ 26 w 32"/>
                  <a:gd name="T47" fmla="*/ 11 h 47"/>
                  <a:gd name="T48" fmla="*/ 27 w 32"/>
                  <a:gd name="T49" fmla="*/ 12 h 47"/>
                  <a:gd name="T50" fmla="*/ 27 w 32"/>
                  <a:gd name="T5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47">
                    <a:moveTo>
                      <a:pt x="27" y="12"/>
                    </a:moveTo>
                    <a:cubicBezTo>
                      <a:pt x="28" y="12"/>
                      <a:pt x="28" y="11"/>
                      <a:pt x="28" y="11"/>
                    </a:cubicBezTo>
                    <a:cubicBezTo>
                      <a:pt x="27" y="1"/>
                      <a:pt x="27" y="1"/>
                      <a:pt x="27" y="1"/>
                    </a:cubicBezTo>
                    <a:cubicBezTo>
                      <a:pt x="26" y="0"/>
                      <a:pt x="26" y="0"/>
                      <a:pt x="26" y="0"/>
                    </a:cubicBezTo>
                    <a:cubicBezTo>
                      <a:pt x="25" y="0"/>
                      <a:pt x="25" y="0"/>
                      <a:pt x="25" y="1"/>
                    </a:cubicBezTo>
                    <a:cubicBezTo>
                      <a:pt x="25" y="1"/>
                      <a:pt x="24" y="2"/>
                      <a:pt x="23" y="2"/>
                    </a:cubicBezTo>
                    <a:cubicBezTo>
                      <a:pt x="22" y="2"/>
                      <a:pt x="20" y="0"/>
                      <a:pt x="15" y="0"/>
                    </a:cubicBezTo>
                    <a:cubicBezTo>
                      <a:pt x="9" y="0"/>
                      <a:pt x="2" y="3"/>
                      <a:pt x="2" y="11"/>
                    </a:cubicBezTo>
                    <a:cubicBezTo>
                      <a:pt x="2" y="20"/>
                      <a:pt x="8" y="23"/>
                      <a:pt x="14" y="25"/>
                    </a:cubicBezTo>
                    <a:cubicBezTo>
                      <a:pt x="21" y="27"/>
                      <a:pt x="25" y="29"/>
                      <a:pt x="25" y="35"/>
                    </a:cubicBezTo>
                    <a:cubicBezTo>
                      <a:pt x="25" y="41"/>
                      <a:pt x="20" y="44"/>
                      <a:pt x="15" y="44"/>
                    </a:cubicBezTo>
                    <a:cubicBezTo>
                      <a:pt x="10" y="44"/>
                      <a:pt x="4" y="41"/>
                      <a:pt x="2" y="34"/>
                    </a:cubicBezTo>
                    <a:cubicBezTo>
                      <a:pt x="2" y="33"/>
                      <a:pt x="2" y="33"/>
                      <a:pt x="1" y="33"/>
                    </a:cubicBezTo>
                    <a:cubicBezTo>
                      <a:pt x="0" y="33"/>
                      <a:pt x="0" y="33"/>
                      <a:pt x="0" y="34"/>
                    </a:cubicBezTo>
                    <a:cubicBezTo>
                      <a:pt x="0" y="45"/>
                      <a:pt x="0" y="45"/>
                      <a:pt x="0" y="45"/>
                    </a:cubicBezTo>
                    <a:cubicBezTo>
                      <a:pt x="0" y="45"/>
                      <a:pt x="0" y="46"/>
                      <a:pt x="1" y="46"/>
                    </a:cubicBezTo>
                    <a:cubicBezTo>
                      <a:pt x="1" y="46"/>
                      <a:pt x="2" y="46"/>
                      <a:pt x="2" y="45"/>
                    </a:cubicBezTo>
                    <a:cubicBezTo>
                      <a:pt x="2" y="45"/>
                      <a:pt x="3" y="44"/>
                      <a:pt x="4" y="44"/>
                    </a:cubicBezTo>
                    <a:cubicBezTo>
                      <a:pt x="6" y="44"/>
                      <a:pt x="9" y="47"/>
                      <a:pt x="16" y="47"/>
                    </a:cubicBezTo>
                    <a:cubicBezTo>
                      <a:pt x="22" y="47"/>
                      <a:pt x="32" y="44"/>
                      <a:pt x="32" y="33"/>
                    </a:cubicBezTo>
                    <a:cubicBezTo>
                      <a:pt x="32" y="28"/>
                      <a:pt x="30" y="22"/>
                      <a:pt x="18" y="19"/>
                    </a:cubicBezTo>
                    <a:cubicBezTo>
                      <a:pt x="10" y="17"/>
                      <a:pt x="8" y="14"/>
                      <a:pt x="8" y="10"/>
                    </a:cubicBezTo>
                    <a:cubicBezTo>
                      <a:pt x="8" y="6"/>
                      <a:pt x="10" y="3"/>
                      <a:pt x="16" y="3"/>
                    </a:cubicBezTo>
                    <a:cubicBezTo>
                      <a:pt x="19" y="3"/>
                      <a:pt x="23" y="5"/>
                      <a:pt x="26" y="11"/>
                    </a:cubicBezTo>
                    <a:cubicBezTo>
                      <a:pt x="27" y="11"/>
                      <a:pt x="27" y="12"/>
                      <a:pt x="27" y="12"/>
                    </a:cubicBezTo>
                    <a:cubicBezTo>
                      <a:pt x="27" y="12"/>
                      <a:pt x="27" y="12"/>
                      <a:pt x="27"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2" name="Freeform 18">
                <a:extLst>
                  <a:ext uri="{FF2B5EF4-FFF2-40B4-BE49-F238E27FC236}">
                    <a16:creationId xmlns:a16="http://schemas.microsoft.com/office/drawing/2014/main" id="{03D9CBEF-C062-DD27-8AEC-819102E4A901}"/>
                  </a:ext>
                </a:extLst>
              </p:cNvPr>
              <p:cNvSpPr>
                <a:spLocks/>
              </p:cNvSpPr>
              <p:nvPr/>
            </p:nvSpPr>
            <p:spPr bwMode="auto">
              <a:xfrm>
                <a:off x="10892804" y="6249439"/>
                <a:ext cx="31038" cy="77150"/>
              </a:xfrm>
              <a:custGeom>
                <a:avLst/>
                <a:gdLst>
                  <a:gd name="T0" fmla="*/ 13 w 19"/>
                  <a:gd name="T1" fmla="*/ 7 h 46"/>
                  <a:gd name="T2" fmla="*/ 18 w 19"/>
                  <a:gd name="T3" fmla="*/ 1 h 46"/>
                  <a:gd name="T4" fmla="*/ 19 w 19"/>
                  <a:gd name="T5" fmla="*/ 0 h 46"/>
                  <a:gd name="T6" fmla="*/ 18 w 19"/>
                  <a:gd name="T7" fmla="*/ 0 h 46"/>
                  <a:gd name="T8" fmla="*/ 1 w 19"/>
                  <a:gd name="T9" fmla="*/ 0 h 46"/>
                  <a:gd name="T10" fmla="*/ 0 w 19"/>
                  <a:gd name="T11" fmla="*/ 0 h 46"/>
                  <a:gd name="T12" fmla="*/ 1 w 19"/>
                  <a:gd name="T13" fmla="*/ 1 h 46"/>
                  <a:gd name="T14" fmla="*/ 6 w 19"/>
                  <a:gd name="T15" fmla="*/ 7 h 46"/>
                  <a:gd name="T16" fmla="*/ 6 w 19"/>
                  <a:gd name="T17" fmla="*/ 38 h 46"/>
                  <a:gd name="T18" fmla="*/ 1 w 19"/>
                  <a:gd name="T19" fmla="*/ 44 h 46"/>
                  <a:gd name="T20" fmla="*/ 0 w 19"/>
                  <a:gd name="T21" fmla="*/ 45 h 46"/>
                  <a:gd name="T22" fmla="*/ 1 w 19"/>
                  <a:gd name="T23" fmla="*/ 46 h 46"/>
                  <a:gd name="T24" fmla="*/ 18 w 19"/>
                  <a:gd name="T25" fmla="*/ 46 h 46"/>
                  <a:gd name="T26" fmla="*/ 19 w 19"/>
                  <a:gd name="T27" fmla="*/ 45 h 46"/>
                  <a:gd name="T28" fmla="*/ 18 w 19"/>
                  <a:gd name="T29" fmla="*/ 44 h 46"/>
                  <a:gd name="T30" fmla="*/ 13 w 19"/>
                  <a:gd name="T31" fmla="*/ 38 h 46"/>
                  <a:gd name="T32" fmla="*/ 13 w 19"/>
                  <a:gd name="T3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6">
                    <a:moveTo>
                      <a:pt x="13" y="7"/>
                    </a:moveTo>
                    <a:cubicBezTo>
                      <a:pt x="13" y="4"/>
                      <a:pt x="14" y="2"/>
                      <a:pt x="18" y="1"/>
                    </a:cubicBezTo>
                    <a:cubicBezTo>
                      <a:pt x="18" y="1"/>
                      <a:pt x="19" y="1"/>
                      <a:pt x="19" y="0"/>
                    </a:cubicBezTo>
                    <a:cubicBezTo>
                      <a:pt x="19" y="0"/>
                      <a:pt x="18" y="0"/>
                      <a:pt x="18" y="0"/>
                    </a:cubicBezTo>
                    <a:cubicBezTo>
                      <a:pt x="1" y="0"/>
                      <a:pt x="1" y="0"/>
                      <a:pt x="1" y="0"/>
                    </a:cubicBezTo>
                    <a:cubicBezTo>
                      <a:pt x="0" y="0"/>
                      <a:pt x="0" y="0"/>
                      <a:pt x="0" y="0"/>
                    </a:cubicBezTo>
                    <a:cubicBezTo>
                      <a:pt x="0" y="1"/>
                      <a:pt x="0" y="1"/>
                      <a:pt x="1" y="1"/>
                    </a:cubicBezTo>
                    <a:cubicBezTo>
                      <a:pt x="5" y="2"/>
                      <a:pt x="6" y="4"/>
                      <a:pt x="6" y="7"/>
                    </a:cubicBezTo>
                    <a:cubicBezTo>
                      <a:pt x="6" y="38"/>
                      <a:pt x="6" y="38"/>
                      <a:pt x="6" y="38"/>
                    </a:cubicBezTo>
                    <a:cubicBezTo>
                      <a:pt x="6" y="42"/>
                      <a:pt x="5" y="43"/>
                      <a:pt x="1" y="44"/>
                    </a:cubicBezTo>
                    <a:cubicBezTo>
                      <a:pt x="0" y="44"/>
                      <a:pt x="0" y="44"/>
                      <a:pt x="0" y="45"/>
                    </a:cubicBezTo>
                    <a:cubicBezTo>
                      <a:pt x="0" y="45"/>
                      <a:pt x="0" y="46"/>
                      <a:pt x="1" y="46"/>
                    </a:cubicBezTo>
                    <a:cubicBezTo>
                      <a:pt x="18" y="46"/>
                      <a:pt x="18" y="46"/>
                      <a:pt x="18" y="46"/>
                    </a:cubicBezTo>
                    <a:cubicBezTo>
                      <a:pt x="18" y="46"/>
                      <a:pt x="19" y="45"/>
                      <a:pt x="19" y="45"/>
                    </a:cubicBezTo>
                    <a:cubicBezTo>
                      <a:pt x="19" y="44"/>
                      <a:pt x="18" y="44"/>
                      <a:pt x="18" y="44"/>
                    </a:cubicBezTo>
                    <a:cubicBezTo>
                      <a:pt x="14" y="43"/>
                      <a:pt x="13" y="42"/>
                      <a:pt x="13" y="38"/>
                    </a:cubicBezTo>
                    <a:cubicBezTo>
                      <a:pt x="13" y="7"/>
                      <a:pt x="13" y="7"/>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3" name="Freeform 19">
                <a:extLst>
                  <a:ext uri="{FF2B5EF4-FFF2-40B4-BE49-F238E27FC236}">
                    <a16:creationId xmlns:a16="http://schemas.microsoft.com/office/drawing/2014/main" id="{54606045-8C73-5B24-46DC-3689FFF5EDB3}"/>
                  </a:ext>
                </a:extLst>
              </p:cNvPr>
              <p:cNvSpPr>
                <a:spLocks/>
              </p:cNvSpPr>
              <p:nvPr/>
            </p:nvSpPr>
            <p:spPr bwMode="auto">
              <a:xfrm>
                <a:off x="10934483" y="6249439"/>
                <a:ext cx="86018" cy="77150"/>
              </a:xfrm>
              <a:custGeom>
                <a:avLst/>
                <a:gdLst>
                  <a:gd name="T0" fmla="*/ 46 w 52"/>
                  <a:gd name="T1" fmla="*/ 8 h 46"/>
                  <a:gd name="T2" fmla="*/ 51 w 52"/>
                  <a:gd name="T3" fmla="*/ 1 h 46"/>
                  <a:gd name="T4" fmla="*/ 52 w 52"/>
                  <a:gd name="T5" fmla="*/ 0 h 46"/>
                  <a:gd name="T6" fmla="*/ 51 w 52"/>
                  <a:gd name="T7" fmla="*/ 0 h 46"/>
                  <a:gd name="T8" fmla="*/ 37 w 52"/>
                  <a:gd name="T9" fmla="*/ 0 h 46"/>
                  <a:gd name="T10" fmla="*/ 36 w 52"/>
                  <a:gd name="T11" fmla="*/ 0 h 46"/>
                  <a:gd name="T12" fmla="*/ 37 w 52"/>
                  <a:gd name="T13" fmla="*/ 1 h 46"/>
                  <a:gd name="T14" fmla="*/ 42 w 52"/>
                  <a:gd name="T15" fmla="*/ 8 h 46"/>
                  <a:gd name="T16" fmla="*/ 43 w 52"/>
                  <a:gd name="T17" fmla="*/ 33 h 46"/>
                  <a:gd name="T18" fmla="*/ 13 w 52"/>
                  <a:gd name="T19" fmla="*/ 0 h 46"/>
                  <a:gd name="T20" fmla="*/ 1 w 52"/>
                  <a:gd name="T21" fmla="*/ 0 h 46"/>
                  <a:gd name="T22" fmla="*/ 0 w 52"/>
                  <a:gd name="T23" fmla="*/ 0 h 46"/>
                  <a:gd name="T24" fmla="*/ 1 w 52"/>
                  <a:gd name="T25" fmla="*/ 1 h 46"/>
                  <a:gd name="T26" fmla="*/ 6 w 52"/>
                  <a:gd name="T27" fmla="*/ 6 h 46"/>
                  <a:gd name="T28" fmla="*/ 6 w 52"/>
                  <a:gd name="T29" fmla="*/ 37 h 46"/>
                  <a:gd name="T30" fmla="*/ 1 w 52"/>
                  <a:gd name="T31" fmla="*/ 44 h 46"/>
                  <a:gd name="T32" fmla="*/ 0 w 52"/>
                  <a:gd name="T33" fmla="*/ 45 h 46"/>
                  <a:gd name="T34" fmla="*/ 1 w 52"/>
                  <a:gd name="T35" fmla="*/ 46 h 46"/>
                  <a:gd name="T36" fmla="*/ 15 w 52"/>
                  <a:gd name="T37" fmla="*/ 46 h 46"/>
                  <a:gd name="T38" fmla="*/ 16 w 52"/>
                  <a:gd name="T39" fmla="*/ 45 h 46"/>
                  <a:gd name="T40" fmla="*/ 15 w 52"/>
                  <a:gd name="T41" fmla="*/ 44 h 46"/>
                  <a:gd name="T42" fmla="*/ 10 w 52"/>
                  <a:gd name="T43" fmla="*/ 37 h 46"/>
                  <a:gd name="T44" fmla="*/ 9 w 52"/>
                  <a:gd name="T45" fmla="*/ 7 h 46"/>
                  <a:gd name="T46" fmla="*/ 44 w 52"/>
                  <a:gd name="T47" fmla="*/ 46 h 46"/>
                  <a:gd name="T48" fmla="*/ 46 w 52"/>
                  <a:gd name="T49" fmla="*/ 46 h 46"/>
                  <a:gd name="T50" fmla="*/ 46 w 52"/>
                  <a:gd name="T51" fmla="*/ 8 h 46"/>
                  <a:gd name="T52" fmla="*/ 46 w 52"/>
                  <a:gd name="T53"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46">
                    <a:moveTo>
                      <a:pt x="46" y="8"/>
                    </a:moveTo>
                    <a:cubicBezTo>
                      <a:pt x="46" y="3"/>
                      <a:pt x="47" y="2"/>
                      <a:pt x="51" y="1"/>
                    </a:cubicBezTo>
                    <a:cubicBezTo>
                      <a:pt x="51" y="1"/>
                      <a:pt x="52" y="1"/>
                      <a:pt x="52" y="0"/>
                    </a:cubicBezTo>
                    <a:cubicBezTo>
                      <a:pt x="52" y="0"/>
                      <a:pt x="51" y="0"/>
                      <a:pt x="51" y="0"/>
                    </a:cubicBezTo>
                    <a:cubicBezTo>
                      <a:pt x="37" y="0"/>
                      <a:pt x="37" y="0"/>
                      <a:pt x="37" y="0"/>
                    </a:cubicBezTo>
                    <a:cubicBezTo>
                      <a:pt x="36" y="0"/>
                      <a:pt x="36" y="0"/>
                      <a:pt x="36" y="0"/>
                    </a:cubicBezTo>
                    <a:cubicBezTo>
                      <a:pt x="36" y="1"/>
                      <a:pt x="36" y="1"/>
                      <a:pt x="37" y="1"/>
                    </a:cubicBezTo>
                    <a:cubicBezTo>
                      <a:pt x="40" y="2"/>
                      <a:pt x="42" y="2"/>
                      <a:pt x="42" y="8"/>
                    </a:cubicBezTo>
                    <a:cubicBezTo>
                      <a:pt x="43" y="14"/>
                      <a:pt x="43" y="33"/>
                      <a:pt x="43" y="33"/>
                    </a:cubicBezTo>
                    <a:cubicBezTo>
                      <a:pt x="13" y="0"/>
                      <a:pt x="13" y="0"/>
                      <a:pt x="13" y="0"/>
                    </a:cubicBezTo>
                    <a:cubicBezTo>
                      <a:pt x="1" y="0"/>
                      <a:pt x="1" y="0"/>
                      <a:pt x="1" y="0"/>
                    </a:cubicBezTo>
                    <a:cubicBezTo>
                      <a:pt x="1" y="0"/>
                      <a:pt x="0" y="0"/>
                      <a:pt x="0" y="0"/>
                    </a:cubicBezTo>
                    <a:cubicBezTo>
                      <a:pt x="0" y="1"/>
                      <a:pt x="1" y="1"/>
                      <a:pt x="1" y="1"/>
                    </a:cubicBezTo>
                    <a:cubicBezTo>
                      <a:pt x="3" y="2"/>
                      <a:pt x="6" y="3"/>
                      <a:pt x="6" y="6"/>
                    </a:cubicBezTo>
                    <a:cubicBezTo>
                      <a:pt x="6" y="15"/>
                      <a:pt x="6" y="27"/>
                      <a:pt x="6" y="37"/>
                    </a:cubicBezTo>
                    <a:cubicBezTo>
                      <a:pt x="5" y="42"/>
                      <a:pt x="5" y="43"/>
                      <a:pt x="1" y="44"/>
                    </a:cubicBezTo>
                    <a:cubicBezTo>
                      <a:pt x="0" y="44"/>
                      <a:pt x="0" y="44"/>
                      <a:pt x="0" y="45"/>
                    </a:cubicBezTo>
                    <a:cubicBezTo>
                      <a:pt x="0" y="45"/>
                      <a:pt x="0" y="46"/>
                      <a:pt x="1" y="46"/>
                    </a:cubicBezTo>
                    <a:cubicBezTo>
                      <a:pt x="15" y="46"/>
                      <a:pt x="15" y="46"/>
                      <a:pt x="15" y="46"/>
                    </a:cubicBezTo>
                    <a:cubicBezTo>
                      <a:pt x="16" y="46"/>
                      <a:pt x="16" y="45"/>
                      <a:pt x="16" y="45"/>
                    </a:cubicBezTo>
                    <a:cubicBezTo>
                      <a:pt x="16" y="44"/>
                      <a:pt x="16" y="44"/>
                      <a:pt x="15" y="44"/>
                    </a:cubicBezTo>
                    <a:cubicBezTo>
                      <a:pt x="12" y="43"/>
                      <a:pt x="10" y="43"/>
                      <a:pt x="10" y="37"/>
                    </a:cubicBezTo>
                    <a:cubicBezTo>
                      <a:pt x="9" y="31"/>
                      <a:pt x="9" y="7"/>
                      <a:pt x="9" y="7"/>
                    </a:cubicBezTo>
                    <a:cubicBezTo>
                      <a:pt x="44" y="46"/>
                      <a:pt x="44" y="46"/>
                      <a:pt x="44" y="46"/>
                    </a:cubicBezTo>
                    <a:cubicBezTo>
                      <a:pt x="46" y="46"/>
                      <a:pt x="46" y="46"/>
                      <a:pt x="46" y="46"/>
                    </a:cubicBezTo>
                    <a:cubicBezTo>
                      <a:pt x="46" y="46"/>
                      <a:pt x="46" y="18"/>
                      <a:pt x="46" y="8"/>
                    </a:cubicBezTo>
                    <a:cubicBezTo>
                      <a:pt x="46" y="8"/>
                      <a:pt x="46" y="8"/>
                      <a:pt x="4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4" name="Freeform 20">
                <a:extLst>
                  <a:ext uri="{FF2B5EF4-FFF2-40B4-BE49-F238E27FC236}">
                    <a16:creationId xmlns:a16="http://schemas.microsoft.com/office/drawing/2014/main" id="{68D39311-EA4B-BD3E-1D92-ACA572896B8C}"/>
                  </a:ext>
                </a:extLst>
              </p:cNvPr>
              <p:cNvSpPr>
                <a:spLocks/>
              </p:cNvSpPr>
              <p:nvPr/>
            </p:nvSpPr>
            <p:spPr bwMode="auto">
              <a:xfrm>
                <a:off x="10743825" y="6249439"/>
                <a:ext cx="149866" cy="154300"/>
              </a:xfrm>
              <a:custGeom>
                <a:avLst/>
                <a:gdLst>
                  <a:gd name="T0" fmla="*/ 24 w 90"/>
                  <a:gd name="T1" fmla="*/ 14 h 92"/>
                  <a:gd name="T2" fmla="*/ 36 w 90"/>
                  <a:gd name="T3" fmla="*/ 3 h 92"/>
                  <a:gd name="T4" fmla="*/ 37 w 90"/>
                  <a:gd name="T5" fmla="*/ 1 h 92"/>
                  <a:gd name="T6" fmla="*/ 36 w 90"/>
                  <a:gd name="T7" fmla="*/ 0 h 92"/>
                  <a:gd name="T8" fmla="*/ 19 w 90"/>
                  <a:gd name="T9" fmla="*/ 0 h 92"/>
                  <a:gd name="T10" fmla="*/ 2 w 90"/>
                  <a:gd name="T11" fmla="*/ 0 h 92"/>
                  <a:gd name="T12" fmla="*/ 0 w 90"/>
                  <a:gd name="T13" fmla="*/ 1 h 92"/>
                  <a:gd name="T14" fmla="*/ 2 w 90"/>
                  <a:gd name="T15" fmla="*/ 2 h 92"/>
                  <a:gd name="T16" fmla="*/ 11 w 90"/>
                  <a:gd name="T17" fmla="*/ 14 h 92"/>
                  <a:gd name="T18" fmla="*/ 12 w 90"/>
                  <a:gd name="T19" fmla="*/ 52 h 92"/>
                  <a:gd name="T20" fmla="*/ 11 w 90"/>
                  <a:gd name="T21" fmla="*/ 78 h 92"/>
                  <a:gd name="T22" fmla="*/ 2 w 90"/>
                  <a:gd name="T23" fmla="*/ 90 h 92"/>
                  <a:gd name="T24" fmla="*/ 0 w 90"/>
                  <a:gd name="T25" fmla="*/ 91 h 92"/>
                  <a:gd name="T26" fmla="*/ 2 w 90"/>
                  <a:gd name="T27" fmla="*/ 92 h 92"/>
                  <a:gd name="T28" fmla="*/ 19 w 90"/>
                  <a:gd name="T29" fmla="*/ 92 h 92"/>
                  <a:gd name="T30" fmla="*/ 37 w 90"/>
                  <a:gd name="T31" fmla="*/ 92 h 92"/>
                  <a:gd name="T32" fmla="*/ 38 w 90"/>
                  <a:gd name="T33" fmla="*/ 91 h 92"/>
                  <a:gd name="T34" fmla="*/ 37 w 90"/>
                  <a:gd name="T35" fmla="*/ 89 h 92"/>
                  <a:gd name="T36" fmla="*/ 24 w 90"/>
                  <a:gd name="T37" fmla="*/ 78 h 92"/>
                  <a:gd name="T38" fmla="*/ 24 w 90"/>
                  <a:gd name="T39" fmla="*/ 64 h 92"/>
                  <a:gd name="T40" fmla="*/ 24 w 90"/>
                  <a:gd name="T41" fmla="*/ 51 h 92"/>
                  <a:gd name="T42" fmla="*/ 26 w 90"/>
                  <a:gd name="T43" fmla="*/ 49 h 92"/>
                  <a:gd name="T44" fmla="*/ 28 w 90"/>
                  <a:gd name="T45" fmla="*/ 50 h 92"/>
                  <a:gd name="T46" fmla="*/ 65 w 90"/>
                  <a:gd name="T47" fmla="*/ 92 h 92"/>
                  <a:gd name="T48" fmla="*/ 89 w 90"/>
                  <a:gd name="T49" fmla="*/ 92 h 92"/>
                  <a:gd name="T50" fmla="*/ 90 w 90"/>
                  <a:gd name="T51" fmla="*/ 91 h 92"/>
                  <a:gd name="T52" fmla="*/ 89 w 90"/>
                  <a:gd name="T53" fmla="*/ 90 h 92"/>
                  <a:gd name="T54" fmla="*/ 76 w 90"/>
                  <a:gd name="T55" fmla="*/ 84 h 92"/>
                  <a:gd name="T56" fmla="*/ 37 w 90"/>
                  <a:gd name="T57" fmla="*/ 40 h 92"/>
                  <a:gd name="T58" fmla="*/ 63 w 90"/>
                  <a:gd name="T59" fmla="*/ 14 h 92"/>
                  <a:gd name="T60" fmla="*/ 82 w 90"/>
                  <a:gd name="T61" fmla="*/ 3 h 92"/>
                  <a:gd name="T62" fmla="*/ 83 w 90"/>
                  <a:gd name="T63" fmla="*/ 1 h 92"/>
                  <a:gd name="T64" fmla="*/ 81 w 90"/>
                  <a:gd name="T65" fmla="*/ 0 h 92"/>
                  <a:gd name="T66" fmla="*/ 68 w 90"/>
                  <a:gd name="T67" fmla="*/ 0 h 92"/>
                  <a:gd name="T68" fmla="*/ 53 w 90"/>
                  <a:gd name="T69" fmla="*/ 0 h 92"/>
                  <a:gd name="T70" fmla="*/ 51 w 90"/>
                  <a:gd name="T71" fmla="*/ 1 h 92"/>
                  <a:gd name="T72" fmla="*/ 53 w 90"/>
                  <a:gd name="T73" fmla="*/ 3 h 92"/>
                  <a:gd name="T74" fmla="*/ 57 w 90"/>
                  <a:gd name="T75" fmla="*/ 4 h 92"/>
                  <a:gd name="T76" fmla="*/ 59 w 90"/>
                  <a:gd name="T77" fmla="*/ 7 h 92"/>
                  <a:gd name="T78" fmla="*/ 58 w 90"/>
                  <a:gd name="T79" fmla="*/ 11 h 92"/>
                  <a:gd name="T80" fmla="*/ 49 w 90"/>
                  <a:gd name="T81" fmla="*/ 21 h 92"/>
                  <a:gd name="T82" fmla="*/ 26 w 90"/>
                  <a:gd name="T83" fmla="*/ 44 h 92"/>
                  <a:gd name="T84" fmla="*/ 25 w 90"/>
                  <a:gd name="T85" fmla="*/ 44 h 92"/>
                  <a:gd name="T86" fmla="*/ 24 w 90"/>
                  <a:gd name="T87" fmla="*/ 43 h 92"/>
                  <a:gd name="T88" fmla="*/ 24 w 90"/>
                  <a:gd name="T89" fmla="*/ 14 h 92"/>
                  <a:gd name="T90" fmla="*/ 24 w 90"/>
                  <a:gd name="T91"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92">
                    <a:moveTo>
                      <a:pt x="24" y="14"/>
                    </a:moveTo>
                    <a:cubicBezTo>
                      <a:pt x="25" y="8"/>
                      <a:pt x="25" y="4"/>
                      <a:pt x="36" y="3"/>
                    </a:cubicBezTo>
                    <a:cubicBezTo>
                      <a:pt x="37" y="2"/>
                      <a:pt x="37" y="2"/>
                      <a:pt x="37" y="1"/>
                    </a:cubicBezTo>
                    <a:cubicBezTo>
                      <a:pt x="37" y="0"/>
                      <a:pt x="37" y="0"/>
                      <a:pt x="36" y="0"/>
                    </a:cubicBezTo>
                    <a:cubicBezTo>
                      <a:pt x="29" y="0"/>
                      <a:pt x="27" y="0"/>
                      <a:pt x="19" y="0"/>
                    </a:cubicBezTo>
                    <a:cubicBezTo>
                      <a:pt x="12" y="0"/>
                      <a:pt x="3" y="0"/>
                      <a:pt x="2" y="0"/>
                    </a:cubicBezTo>
                    <a:cubicBezTo>
                      <a:pt x="1" y="0"/>
                      <a:pt x="0" y="0"/>
                      <a:pt x="0" y="1"/>
                    </a:cubicBezTo>
                    <a:cubicBezTo>
                      <a:pt x="0" y="2"/>
                      <a:pt x="1" y="2"/>
                      <a:pt x="2" y="2"/>
                    </a:cubicBezTo>
                    <a:cubicBezTo>
                      <a:pt x="5" y="3"/>
                      <a:pt x="11" y="4"/>
                      <a:pt x="11" y="14"/>
                    </a:cubicBezTo>
                    <a:cubicBezTo>
                      <a:pt x="12" y="18"/>
                      <a:pt x="12" y="34"/>
                      <a:pt x="12" y="52"/>
                    </a:cubicBezTo>
                    <a:cubicBezTo>
                      <a:pt x="12" y="63"/>
                      <a:pt x="12" y="73"/>
                      <a:pt x="11" y="78"/>
                    </a:cubicBezTo>
                    <a:cubicBezTo>
                      <a:pt x="11" y="88"/>
                      <a:pt x="5" y="89"/>
                      <a:pt x="2" y="90"/>
                    </a:cubicBezTo>
                    <a:cubicBezTo>
                      <a:pt x="1" y="90"/>
                      <a:pt x="0" y="90"/>
                      <a:pt x="0" y="91"/>
                    </a:cubicBezTo>
                    <a:cubicBezTo>
                      <a:pt x="0" y="92"/>
                      <a:pt x="1" y="92"/>
                      <a:pt x="2" y="92"/>
                    </a:cubicBezTo>
                    <a:cubicBezTo>
                      <a:pt x="3" y="92"/>
                      <a:pt x="12" y="92"/>
                      <a:pt x="19" y="92"/>
                    </a:cubicBezTo>
                    <a:cubicBezTo>
                      <a:pt x="27" y="92"/>
                      <a:pt x="30" y="92"/>
                      <a:pt x="37" y="92"/>
                    </a:cubicBezTo>
                    <a:cubicBezTo>
                      <a:pt x="38" y="92"/>
                      <a:pt x="38" y="92"/>
                      <a:pt x="38" y="91"/>
                    </a:cubicBezTo>
                    <a:cubicBezTo>
                      <a:pt x="38" y="90"/>
                      <a:pt x="38" y="90"/>
                      <a:pt x="37" y="89"/>
                    </a:cubicBezTo>
                    <a:cubicBezTo>
                      <a:pt x="26" y="88"/>
                      <a:pt x="25" y="84"/>
                      <a:pt x="24" y="78"/>
                    </a:cubicBezTo>
                    <a:cubicBezTo>
                      <a:pt x="24" y="76"/>
                      <a:pt x="24" y="70"/>
                      <a:pt x="24" y="64"/>
                    </a:cubicBezTo>
                    <a:cubicBezTo>
                      <a:pt x="24" y="58"/>
                      <a:pt x="24" y="52"/>
                      <a:pt x="24" y="51"/>
                    </a:cubicBezTo>
                    <a:cubicBezTo>
                      <a:pt x="24" y="50"/>
                      <a:pt x="25" y="49"/>
                      <a:pt x="26" y="49"/>
                    </a:cubicBezTo>
                    <a:cubicBezTo>
                      <a:pt x="26" y="49"/>
                      <a:pt x="27" y="50"/>
                      <a:pt x="28" y="50"/>
                    </a:cubicBezTo>
                    <a:cubicBezTo>
                      <a:pt x="34" y="55"/>
                      <a:pt x="54" y="79"/>
                      <a:pt x="65" y="92"/>
                    </a:cubicBezTo>
                    <a:cubicBezTo>
                      <a:pt x="89" y="92"/>
                      <a:pt x="89" y="92"/>
                      <a:pt x="89" y="92"/>
                    </a:cubicBezTo>
                    <a:cubicBezTo>
                      <a:pt x="90" y="92"/>
                      <a:pt x="90" y="92"/>
                      <a:pt x="90" y="91"/>
                    </a:cubicBezTo>
                    <a:cubicBezTo>
                      <a:pt x="90" y="90"/>
                      <a:pt x="89" y="90"/>
                      <a:pt x="89" y="90"/>
                    </a:cubicBezTo>
                    <a:cubicBezTo>
                      <a:pt x="84" y="89"/>
                      <a:pt x="81" y="88"/>
                      <a:pt x="76" y="84"/>
                    </a:cubicBezTo>
                    <a:cubicBezTo>
                      <a:pt x="70" y="79"/>
                      <a:pt x="37" y="40"/>
                      <a:pt x="37" y="40"/>
                    </a:cubicBezTo>
                    <a:cubicBezTo>
                      <a:pt x="40" y="37"/>
                      <a:pt x="55" y="22"/>
                      <a:pt x="63" y="14"/>
                    </a:cubicBezTo>
                    <a:cubicBezTo>
                      <a:pt x="74" y="5"/>
                      <a:pt x="78" y="4"/>
                      <a:pt x="82" y="3"/>
                    </a:cubicBezTo>
                    <a:cubicBezTo>
                      <a:pt x="83" y="2"/>
                      <a:pt x="83" y="2"/>
                      <a:pt x="83" y="1"/>
                    </a:cubicBezTo>
                    <a:cubicBezTo>
                      <a:pt x="83" y="0"/>
                      <a:pt x="82" y="0"/>
                      <a:pt x="81" y="0"/>
                    </a:cubicBezTo>
                    <a:cubicBezTo>
                      <a:pt x="79" y="0"/>
                      <a:pt x="72" y="0"/>
                      <a:pt x="68" y="0"/>
                    </a:cubicBezTo>
                    <a:cubicBezTo>
                      <a:pt x="60" y="0"/>
                      <a:pt x="54" y="0"/>
                      <a:pt x="53" y="0"/>
                    </a:cubicBezTo>
                    <a:cubicBezTo>
                      <a:pt x="52" y="0"/>
                      <a:pt x="51" y="0"/>
                      <a:pt x="51" y="1"/>
                    </a:cubicBezTo>
                    <a:cubicBezTo>
                      <a:pt x="51" y="2"/>
                      <a:pt x="51" y="3"/>
                      <a:pt x="53" y="3"/>
                    </a:cubicBezTo>
                    <a:cubicBezTo>
                      <a:pt x="54" y="3"/>
                      <a:pt x="55" y="3"/>
                      <a:pt x="57" y="4"/>
                    </a:cubicBezTo>
                    <a:cubicBezTo>
                      <a:pt x="58" y="4"/>
                      <a:pt x="59" y="5"/>
                      <a:pt x="59" y="7"/>
                    </a:cubicBezTo>
                    <a:cubicBezTo>
                      <a:pt x="59" y="8"/>
                      <a:pt x="59" y="9"/>
                      <a:pt x="58" y="11"/>
                    </a:cubicBezTo>
                    <a:cubicBezTo>
                      <a:pt x="56" y="14"/>
                      <a:pt x="53" y="17"/>
                      <a:pt x="49" y="21"/>
                    </a:cubicBezTo>
                    <a:cubicBezTo>
                      <a:pt x="41" y="30"/>
                      <a:pt x="30" y="41"/>
                      <a:pt x="26" y="44"/>
                    </a:cubicBezTo>
                    <a:cubicBezTo>
                      <a:pt x="25" y="44"/>
                      <a:pt x="25" y="44"/>
                      <a:pt x="25" y="44"/>
                    </a:cubicBezTo>
                    <a:cubicBezTo>
                      <a:pt x="24" y="44"/>
                      <a:pt x="24" y="44"/>
                      <a:pt x="24" y="43"/>
                    </a:cubicBezTo>
                    <a:cubicBezTo>
                      <a:pt x="24" y="42"/>
                      <a:pt x="24" y="25"/>
                      <a:pt x="24" y="14"/>
                    </a:cubicBezTo>
                    <a:cubicBezTo>
                      <a:pt x="24" y="14"/>
                      <a:pt x="24" y="14"/>
                      <a:pt x="24"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5" name="Freeform 21">
                <a:extLst>
                  <a:ext uri="{FF2B5EF4-FFF2-40B4-BE49-F238E27FC236}">
                    <a16:creationId xmlns:a16="http://schemas.microsoft.com/office/drawing/2014/main" id="{E4195D10-9247-01D5-F52B-A47C0A6E24DE}"/>
                  </a:ext>
                </a:extLst>
              </p:cNvPr>
              <p:cNvSpPr>
                <a:spLocks/>
              </p:cNvSpPr>
              <p:nvPr/>
            </p:nvSpPr>
            <p:spPr bwMode="auto">
              <a:xfrm>
                <a:off x="10749146" y="6435663"/>
                <a:ext cx="60301" cy="64735"/>
              </a:xfrm>
              <a:custGeom>
                <a:avLst/>
                <a:gdLst>
                  <a:gd name="T0" fmla="*/ 0 w 36"/>
                  <a:gd name="T1" fmla="*/ 0 h 39"/>
                  <a:gd name="T2" fmla="*/ 0 w 36"/>
                  <a:gd name="T3" fmla="*/ 0 h 39"/>
                  <a:gd name="T4" fmla="*/ 1 w 36"/>
                  <a:gd name="T5" fmla="*/ 1 h 39"/>
                  <a:gd name="T6" fmla="*/ 5 w 36"/>
                  <a:gd name="T7" fmla="*/ 6 h 39"/>
                  <a:gd name="T8" fmla="*/ 5 w 36"/>
                  <a:gd name="T9" fmla="*/ 33 h 39"/>
                  <a:gd name="T10" fmla="*/ 1 w 36"/>
                  <a:gd name="T11" fmla="*/ 38 h 39"/>
                  <a:gd name="T12" fmla="*/ 0 w 36"/>
                  <a:gd name="T13" fmla="*/ 39 h 39"/>
                  <a:gd name="T14" fmla="*/ 0 w 36"/>
                  <a:gd name="T15" fmla="*/ 39 h 39"/>
                  <a:gd name="T16" fmla="*/ 34 w 36"/>
                  <a:gd name="T17" fmla="*/ 39 h 39"/>
                  <a:gd name="T18" fmla="*/ 36 w 36"/>
                  <a:gd name="T19" fmla="*/ 28 h 39"/>
                  <a:gd name="T20" fmla="*/ 35 w 36"/>
                  <a:gd name="T21" fmla="*/ 27 h 39"/>
                  <a:gd name="T22" fmla="*/ 34 w 36"/>
                  <a:gd name="T23" fmla="*/ 28 h 39"/>
                  <a:gd name="T24" fmla="*/ 19 w 36"/>
                  <a:gd name="T25" fmla="*/ 37 h 39"/>
                  <a:gd name="T26" fmla="*/ 11 w 36"/>
                  <a:gd name="T27" fmla="*/ 32 h 39"/>
                  <a:gd name="T28" fmla="*/ 11 w 36"/>
                  <a:gd name="T29" fmla="*/ 5 h 39"/>
                  <a:gd name="T30" fmla="*/ 16 w 36"/>
                  <a:gd name="T31" fmla="*/ 1 h 39"/>
                  <a:gd name="T32" fmla="*/ 17 w 36"/>
                  <a:gd name="T33" fmla="*/ 0 h 39"/>
                  <a:gd name="T34" fmla="*/ 16 w 36"/>
                  <a:gd name="T35" fmla="*/ 0 h 39"/>
                  <a:gd name="T36" fmla="*/ 0 w 36"/>
                  <a:gd name="T3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9">
                    <a:moveTo>
                      <a:pt x="0" y="0"/>
                    </a:moveTo>
                    <a:cubicBezTo>
                      <a:pt x="0" y="0"/>
                      <a:pt x="0" y="0"/>
                      <a:pt x="0" y="0"/>
                    </a:cubicBezTo>
                    <a:cubicBezTo>
                      <a:pt x="0" y="1"/>
                      <a:pt x="0" y="1"/>
                      <a:pt x="1" y="1"/>
                    </a:cubicBezTo>
                    <a:cubicBezTo>
                      <a:pt x="4" y="1"/>
                      <a:pt x="5" y="3"/>
                      <a:pt x="5" y="6"/>
                    </a:cubicBezTo>
                    <a:cubicBezTo>
                      <a:pt x="5" y="33"/>
                      <a:pt x="5" y="33"/>
                      <a:pt x="5" y="33"/>
                    </a:cubicBezTo>
                    <a:cubicBezTo>
                      <a:pt x="5" y="36"/>
                      <a:pt x="4" y="38"/>
                      <a:pt x="1" y="38"/>
                    </a:cubicBezTo>
                    <a:cubicBezTo>
                      <a:pt x="0" y="38"/>
                      <a:pt x="0" y="38"/>
                      <a:pt x="0" y="39"/>
                    </a:cubicBezTo>
                    <a:cubicBezTo>
                      <a:pt x="0" y="39"/>
                      <a:pt x="0" y="39"/>
                      <a:pt x="0" y="39"/>
                    </a:cubicBezTo>
                    <a:cubicBezTo>
                      <a:pt x="34" y="39"/>
                      <a:pt x="34" y="39"/>
                      <a:pt x="34" y="39"/>
                    </a:cubicBezTo>
                    <a:cubicBezTo>
                      <a:pt x="36" y="28"/>
                      <a:pt x="36" y="28"/>
                      <a:pt x="36" y="28"/>
                    </a:cubicBezTo>
                    <a:cubicBezTo>
                      <a:pt x="36" y="27"/>
                      <a:pt x="35" y="27"/>
                      <a:pt x="35" y="27"/>
                    </a:cubicBezTo>
                    <a:cubicBezTo>
                      <a:pt x="34" y="27"/>
                      <a:pt x="34" y="27"/>
                      <a:pt x="34" y="28"/>
                    </a:cubicBezTo>
                    <a:cubicBezTo>
                      <a:pt x="31" y="36"/>
                      <a:pt x="26" y="37"/>
                      <a:pt x="19" y="37"/>
                    </a:cubicBezTo>
                    <a:cubicBezTo>
                      <a:pt x="13" y="37"/>
                      <a:pt x="11" y="36"/>
                      <a:pt x="11" y="32"/>
                    </a:cubicBezTo>
                    <a:cubicBezTo>
                      <a:pt x="11" y="5"/>
                      <a:pt x="11" y="5"/>
                      <a:pt x="11" y="5"/>
                    </a:cubicBezTo>
                    <a:cubicBezTo>
                      <a:pt x="11" y="2"/>
                      <a:pt x="14" y="1"/>
                      <a:pt x="16" y="1"/>
                    </a:cubicBezTo>
                    <a:cubicBezTo>
                      <a:pt x="16" y="1"/>
                      <a:pt x="17" y="1"/>
                      <a:pt x="17" y="0"/>
                    </a:cubicBezTo>
                    <a:cubicBezTo>
                      <a:pt x="17" y="0"/>
                      <a:pt x="16" y="0"/>
                      <a:pt x="16"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6" name="Freeform 22">
                <a:extLst>
                  <a:ext uri="{FF2B5EF4-FFF2-40B4-BE49-F238E27FC236}">
                    <a16:creationId xmlns:a16="http://schemas.microsoft.com/office/drawing/2014/main" id="{0FD7EBF9-892D-0709-B1F1-A5E589D2CAC0}"/>
                  </a:ext>
                </a:extLst>
              </p:cNvPr>
              <p:cNvSpPr>
                <a:spLocks noEditPoints="1"/>
              </p:cNvSpPr>
              <p:nvPr/>
            </p:nvSpPr>
            <p:spPr bwMode="auto">
              <a:xfrm>
                <a:off x="10813881" y="6433889"/>
                <a:ext cx="65622" cy="68282"/>
              </a:xfrm>
              <a:custGeom>
                <a:avLst/>
                <a:gdLst>
                  <a:gd name="T0" fmla="*/ 6 w 39"/>
                  <a:gd name="T1" fmla="*/ 20 h 41"/>
                  <a:gd name="T2" fmla="*/ 19 w 39"/>
                  <a:gd name="T3" fmla="*/ 3 h 41"/>
                  <a:gd name="T4" fmla="*/ 33 w 39"/>
                  <a:gd name="T5" fmla="*/ 20 h 41"/>
                  <a:gd name="T6" fmla="*/ 19 w 39"/>
                  <a:gd name="T7" fmla="*/ 38 h 41"/>
                  <a:gd name="T8" fmla="*/ 6 w 39"/>
                  <a:gd name="T9" fmla="*/ 20 h 41"/>
                  <a:gd name="T10" fmla="*/ 6 w 39"/>
                  <a:gd name="T11" fmla="*/ 20 h 41"/>
                  <a:gd name="T12" fmla="*/ 19 w 39"/>
                  <a:gd name="T13" fmla="*/ 41 h 41"/>
                  <a:gd name="T14" fmla="*/ 39 w 39"/>
                  <a:gd name="T15" fmla="*/ 20 h 41"/>
                  <a:gd name="T16" fmla="*/ 19 w 39"/>
                  <a:gd name="T17" fmla="*/ 0 h 41"/>
                  <a:gd name="T18" fmla="*/ 0 w 39"/>
                  <a:gd name="T19" fmla="*/ 20 h 41"/>
                  <a:gd name="T20" fmla="*/ 19 w 39"/>
                  <a:gd name="T21" fmla="*/ 41 h 41"/>
                  <a:gd name="T22" fmla="*/ 19 w 39"/>
                  <a:gd name="T2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1">
                    <a:moveTo>
                      <a:pt x="6" y="20"/>
                    </a:moveTo>
                    <a:cubicBezTo>
                      <a:pt x="6" y="10"/>
                      <a:pt x="11" y="3"/>
                      <a:pt x="19" y="3"/>
                    </a:cubicBezTo>
                    <a:cubicBezTo>
                      <a:pt x="27" y="3"/>
                      <a:pt x="33" y="10"/>
                      <a:pt x="33" y="20"/>
                    </a:cubicBezTo>
                    <a:cubicBezTo>
                      <a:pt x="33" y="33"/>
                      <a:pt x="27" y="38"/>
                      <a:pt x="19" y="38"/>
                    </a:cubicBezTo>
                    <a:cubicBezTo>
                      <a:pt x="12" y="38"/>
                      <a:pt x="6" y="31"/>
                      <a:pt x="6" y="20"/>
                    </a:cubicBezTo>
                    <a:cubicBezTo>
                      <a:pt x="6" y="20"/>
                      <a:pt x="6" y="20"/>
                      <a:pt x="6" y="20"/>
                    </a:cubicBezTo>
                    <a:close/>
                    <a:moveTo>
                      <a:pt x="19" y="41"/>
                    </a:moveTo>
                    <a:cubicBezTo>
                      <a:pt x="31" y="41"/>
                      <a:pt x="39" y="33"/>
                      <a:pt x="39" y="20"/>
                    </a:cubicBezTo>
                    <a:cubicBezTo>
                      <a:pt x="39" y="9"/>
                      <a:pt x="31" y="0"/>
                      <a:pt x="19" y="0"/>
                    </a:cubicBezTo>
                    <a:cubicBezTo>
                      <a:pt x="8" y="0"/>
                      <a:pt x="0" y="9"/>
                      <a:pt x="0" y="20"/>
                    </a:cubicBezTo>
                    <a:cubicBezTo>
                      <a:pt x="0" y="32"/>
                      <a:pt x="7" y="41"/>
                      <a:pt x="19" y="41"/>
                    </a:cubicBezTo>
                    <a:cubicBezTo>
                      <a:pt x="19" y="41"/>
                      <a:pt x="19" y="41"/>
                      <a:pt x="19"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7" name="Freeform 23">
                <a:extLst>
                  <a:ext uri="{FF2B5EF4-FFF2-40B4-BE49-F238E27FC236}">
                    <a16:creationId xmlns:a16="http://schemas.microsoft.com/office/drawing/2014/main" id="{4FAAD1C3-614D-8B0E-06B3-946C6778C91F}"/>
                  </a:ext>
                </a:extLst>
              </p:cNvPr>
              <p:cNvSpPr>
                <a:spLocks/>
              </p:cNvSpPr>
              <p:nvPr/>
            </p:nvSpPr>
            <p:spPr bwMode="auto">
              <a:xfrm>
                <a:off x="10883937" y="6435663"/>
                <a:ext cx="75377" cy="64735"/>
              </a:xfrm>
              <a:custGeom>
                <a:avLst/>
                <a:gdLst>
                  <a:gd name="T0" fmla="*/ 39 w 45"/>
                  <a:gd name="T1" fmla="*/ 39 h 39"/>
                  <a:gd name="T2" fmla="*/ 40 w 45"/>
                  <a:gd name="T3" fmla="*/ 6 h 39"/>
                  <a:gd name="T4" fmla="*/ 44 w 45"/>
                  <a:gd name="T5" fmla="*/ 1 h 39"/>
                  <a:gd name="T6" fmla="*/ 45 w 45"/>
                  <a:gd name="T7" fmla="*/ 0 h 39"/>
                  <a:gd name="T8" fmla="*/ 44 w 45"/>
                  <a:gd name="T9" fmla="*/ 0 h 39"/>
                  <a:gd name="T10" fmla="*/ 32 w 45"/>
                  <a:gd name="T11" fmla="*/ 0 h 39"/>
                  <a:gd name="T12" fmla="*/ 31 w 45"/>
                  <a:gd name="T13" fmla="*/ 0 h 39"/>
                  <a:gd name="T14" fmla="*/ 32 w 45"/>
                  <a:gd name="T15" fmla="*/ 1 h 39"/>
                  <a:gd name="T16" fmla="*/ 36 w 45"/>
                  <a:gd name="T17" fmla="*/ 6 h 39"/>
                  <a:gd name="T18" fmla="*/ 37 w 45"/>
                  <a:gd name="T19" fmla="*/ 29 h 39"/>
                  <a:gd name="T20" fmla="*/ 12 w 45"/>
                  <a:gd name="T21" fmla="*/ 0 h 39"/>
                  <a:gd name="T22" fmla="*/ 1 w 45"/>
                  <a:gd name="T23" fmla="*/ 0 h 39"/>
                  <a:gd name="T24" fmla="*/ 1 w 45"/>
                  <a:gd name="T25" fmla="*/ 0 h 39"/>
                  <a:gd name="T26" fmla="*/ 1 w 45"/>
                  <a:gd name="T27" fmla="*/ 1 h 39"/>
                  <a:gd name="T28" fmla="*/ 5 w 45"/>
                  <a:gd name="T29" fmla="*/ 5 h 39"/>
                  <a:gd name="T30" fmla="*/ 5 w 45"/>
                  <a:gd name="T31" fmla="*/ 33 h 39"/>
                  <a:gd name="T32" fmla="*/ 1 w 45"/>
                  <a:gd name="T33" fmla="*/ 38 h 39"/>
                  <a:gd name="T34" fmla="*/ 0 w 45"/>
                  <a:gd name="T35" fmla="*/ 39 h 39"/>
                  <a:gd name="T36" fmla="*/ 1 w 45"/>
                  <a:gd name="T37" fmla="*/ 39 h 39"/>
                  <a:gd name="T38" fmla="*/ 13 w 45"/>
                  <a:gd name="T39" fmla="*/ 39 h 39"/>
                  <a:gd name="T40" fmla="*/ 14 w 45"/>
                  <a:gd name="T41" fmla="*/ 39 h 39"/>
                  <a:gd name="T42" fmla="*/ 13 w 45"/>
                  <a:gd name="T43" fmla="*/ 38 h 39"/>
                  <a:gd name="T44" fmla="*/ 8 w 45"/>
                  <a:gd name="T45" fmla="*/ 33 h 39"/>
                  <a:gd name="T46" fmla="*/ 8 w 45"/>
                  <a:gd name="T47" fmla="*/ 5 h 39"/>
                  <a:gd name="T48" fmla="*/ 37 w 45"/>
                  <a:gd name="T49" fmla="*/ 39 h 39"/>
                  <a:gd name="T50" fmla="*/ 39 w 45"/>
                  <a:gd name="T5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39">
                    <a:moveTo>
                      <a:pt x="39" y="39"/>
                    </a:moveTo>
                    <a:cubicBezTo>
                      <a:pt x="40" y="6"/>
                      <a:pt x="40" y="6"/>
                      <a:pt x="40" y="6"/>
                    </a:cubicBezTo>
                    <a:cubicBezTo>
                      <a:pt x="40" y="3"/>
                      <a:pt x="41" y="2"/>
                      <a:pt x="44" y="1"/>
                    </a:cubicBezTo>
                    <a:cubicBezTo>
                      <a:pt x="44" y="1"/>
                      <a:pt x="45" y="1"/>
                      <a:pt x="45" y="0"/>
                    </a:cubicBezTo>
                    <a:cubicBezTo>
                      <a:pt x="45" y="0"/>
                      <a:pt x="44" y="0"/>
                      <a:pt x="44" y="0"/>
                    </a:cubicBezTo>
                    <a:cubicBezTo>
                      <a:pt x="32" y="0"/>
                      <a:pt x="32" y="0"/>
                      <a:pt x="32" y="0"/>
                    </a:cubicBezTo>
                    <a:cubicBezTo>
                      <a:pt x="31" y="0"/>
                      <a:pt x="31" y="0"/>
                      <a:pt x="31" y="0"/>
                    </a:cubicBezTo>
                    <a:cubicBezTo>
                      <a:pt x="31" y="1"/>
                      <a:pt x="31" y="1"/>
                      <a:pt x="32" y="1"/>
                    </a:cubicBezTo>
                    <a:cubicBezTo>
                      <a:pt x="35" y="2"/>
                      <a:pt x="36" y="3"/>
                      <a:pt x="36" y="6"/>
                    </a:cubicBezTo>
                    <a:cubicBezTo>
                      <a:pt x="37" y="29"/>
                      <a:pt x="37" y="29"/>
                      <a:pt x="37" y="29"/>
                    </a:cubicBezTo>
                    <a:cubicBezTo>
                      <a:pt x="12" y="0"/>
                      <a:pt x="12" y="0"/>
                      <a:pt x="12" y="0"/>
                    </a:cubicBezTo>
                    <a:cubicBezTo>
                      <a:pt x="1" y="0"/>
                      <a:pt x="1" y="0"/>
                      <a:pt x="1" y="0"/>
                    </a:cubicBezTo>
                    <a:cubicBezTo>
                      <a:pt x="1" y="0"/>
                      <a:pt x="1" y="0"/>
                      <a:pt x="1" y="0"/>
                    </a:cubicBezTo>
                    <a:cubicBezTo>
                      <a:pt x="1" y="1"/>
                      <a:pt x="1" y="1"/>
                      <a:pt x="1" y="1"/>
                    </a:cubicBezTo>
                    <a:cubicBezTo>
                      <a:pt x="4" y="2"/>
                      <a:pt x="5" y="2"/>
                      <a:pt x="5" y="5"/>
                    </a:cubicBezTo>
                    <a:cubicBezTo>
                      <a:pt x="5" y="33"/>
                      <a:pt x="5" y="33"/>
                      <a:pt x="5" y="33"/>
                    </a:cubicBezTo>
                    <a:cubicBezTo>
                      <a:pt x="5" y="36"/>
                      <a:pt x="4" y="37"/>
                      <a:pt x="1" y="38"/>
                    </a:cubicBezTo>
                    <a:cubicBezTo>
                      <a:pt x="0" y="38"/>
                      <a:pt x="0" y="38"/>
                      <a:pt x="0" y="39"/>
                    </a:cubicBezTo>
                    <a:cubicBezTo>
                      <a:pt x="0" y="39"/>
                      <a:pt x="0" y="39"/>
                      <a:pt x="1" y="39"/>
                    </a:cubicBezTo>
                    <a:cubicBezTo>
                      <a:pt x="13" y="39"/>
                      <a:pt x="13" y="39"/>
                      <a:pt x="13" y="39"/>
                    </a:cubicBezTo>
                    <a:cubicBezTo>
                      <a:pt x="13" y="39"/>
                      <a:pt x="14" y="39"/>
                      <a:pt x="14" y="39"/>
                    </a:cubicBezTo>
                    <a:cubicBezTo>
                      <a:pt x="14" y="38"/>
                      <a:pt x="13" y="38"/>
                      <a:pt x="13" y="38"/>
                    </a:cubicBezTo>
                    <a:cubicBezTo>
                      <a:pt x="11" y="37"/>
                      <a:pt x="8" y="37"/>
                      <a:pt x="8" y="33"/>
                    </a:cubicBezTo>
                    <a:cubicBezTo>
                      <a:pt x="8" y="5"/>
                      <a:pt x="8" y="5"/>
                      <a:pt x="8" y="5"/>
                    </a:cubicBezTo>
                    <a:cubicBezTo>
                      <a:pt x="37" y="39"/>
                      <a:pt x="37" y="39"/>
                      <a:pt x="37" y="39"/>
                    </a:cubicBezTo>
                    <a:cubicBezTo>
                      <a:pt x="39" y="39"/>
                      <a:pt x="39" y="39"/>
                      <a:pt x="39"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8" name="Freeform 24">
                <a:extLst>
                  <a:ext uri="{FF2B5EF4-FFF2-40B4-BE49-F238E27FC236}">
                    <a16:creationId xmlns:a16="http://schemas.microsoft.com/office/drawing/2014/main" id="{EA38F37C-85F0-5EBE-B8EF-0EFFF36B8A73}"/>
                  </a:ext>
                </a:extLst>
              </p:cNvPr>
              <p:cNvSpPr>
                <a:spLocks noEditPoints="1"/>
              </p:cNvSpPr>
              <p:nvPr/>
            </p:nvSpPr>
            <p:spPr bwMode="auto">
              <a:xfrm>
                <a:off x="10963747" y="6435663"/>
                <a:ext cx="70056" cy="64735"/>
              </a:xfrm>
              <a:custGeom>
                <a:avLst/>
                <a:gdLst>
                  <a:gd name="T0" fmla="*/ 11 w 42"/>
                  <a:gd name="T1" fmla="*/ 6 h 39"/>
                  <a:gd name="T2" fmla="*/ 18 w 42"/>
                  <a:gd name="T3" fmla="*/ 2 h 39"/>
                  <a:gd name="T4" fmla="*/ 35 w 42"/>
                  <a:gd name="T5" fmla="*/ 19 h 39"/>
                  <a:gd name="T6" fmla="*/ 19 w 42"/>
                  <a:gd name="T7" fmla="*/ 37 h 39"/>
                  <a:gd name="T8" fmla="*/ 17 w 42"/>
                  <a:gd name="T9" fmla="*/ 37 h 39"/>
                  <a:gd name="T10" fmla="*/ 11 w 42"/>
                  <a:gd name="T11" fmla="*/ 31 h 39"/>
                  <a:gd name="T12" fmla="*/ 11 w 42"/>
                  <a:gd name="T13" fmla="*/ 6 h 39"/>
                  <a:gd name="T14" fmla="*/ 1 w 42"/>
                  <a:gd name="T15" fmla="*/ 0 h 39"/>
                  <a:gd name="T16" fmla="*/ 0 w 42"/>
                  <a:gd name="T17" fmla="*/ 0 h 39"/>
                  <a:gd name="T18" fmla="*/ 1 w 42"/>
                  <a:gd name="T19" fmla="*/ 1 h 39"/>
                  <a:gd name="T20" fmla="*/ 5 w 42"/>
                  <a:gd name="T21" fmla="*/ 6 h 39"/>
                  <a:gd name="T22" fmla="*/ 5 w 42"/>
                  <a:gd name="T23" fmla="*/ 33 h 39"/>
                  <a:gd name="T24" fmla="*/ 1 w 42"/>
                  <a:gd name="T25" fmla="*/ 38 h 39"/>
                  <a:gd name="T26" fmla="*/ 0 w 42"/>
                  <a:gd name="T27" fmla="*/ 39 h 39"/>
                  <a:gd name="T28" fmla="*/ 1 w 42"/>
                  <a:gd name="T29" fmla="*/ 39 h 39"/>
                  <a:gd name="T30" fmla="*/ 20 w 42"/>
                  <a:gd name="T31" fmla="*/ 39 h 39"/>
                  <a:gd name="T32" fmla="*/ 42 w 42"/>
                  <a:gd name="T33" fmla="*/ 19 h 39"/>
                  <a:gd name="T34" fmla="*/ 20 w 42"/>
                  <a:gd name="T35" fmla="*/ 0 h 39"/>
                  <a:gd name="T36" fmla="*/ 1 w 42"/>
                  <a:gd name="T3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9">
                    <a:moveTo>
                      <a:pt x="11" y="6"/>
                    </a:moveTo>
                    <a:cubicBezTo>
                      <a:pt x="11" y="2"/>
                      <a:pt x="13" y="2"/>
                      <a:pt x="18" y="2"/>
                    </a:cubicBezTo>
                    <a:cubicBezTo>
                      <a:pt x="27" y="2"/>
                      <a:pt x="35" y="6"/>
                      <a:pt x="35" y="19"/>
                    </a:cubicBezTo>
                    <a:cubicBezTo>
                      <a:pt x="35" y="31"/>
                      <a:pt x="28" y="37"/>
                      <a:pt x="19" y="37"/>
                    </a:cubicBezTo>
                    <a:cubicBezTo>
                      <a:pt x="17" y="37"/>
                      <a:pt x="17" y="37"/>
                      <a:pt x="17" y="37"/>
                    </a:cubicBezTo>
                    <a:cubicBezTo>
                      <a:pt x="14" y="37"/>
                      <a:pt x="11" y="36"/>
                      <a:pt x="11" y="31"/>
                    </a:cubicBezTo>
                    <a:cubicBezTo>
                      <a:pt x="11" y="6"/>
                      <a:pt x="11" y="6"/>
                      <a:pt x="11" y="6"/>
                    </a:cubicBezTo>
                    <a:close/>
                    <a:moveTo>
                      <a:pt x="1" y="0"/>
                    </a:moveTo>
                    <a:cubicBezTo>
                      <a:pt x="0" y="0"/>
                      <a:pt x="0" y="0"/>
                      <a:pt x="0" y="0"/>
                    </a:cubicBezTo>
                    <a:cubicBezTo>
                      <a:pt x="0" y="1"/>
                      <a:pt x="0" y="1"/>
                      <a:pt x="1" y="1"/>
                    </a:cubicBezTo>
                    <a:cubicBezTo>
                      <a:pt x="4" y="1"/>
                      <a:pt x="5" y="3"/>
                      <a:pt x="5" y="6"/>
                    </a:cubicBezTo>
                    <a:cubicBezTo>
                      <a:pt x="5" y="33"/>
                      <a:pt x="5" y="33"/>
                      <a:pt x="5" y="33"/>
                    </a:cubicBezTo>
                    <a:cubicBezTo>
                      <a:pt x="5" y="36"/>
                      <a:pt x="4" y="38"/>
                      <a:pt x="1" y="38"/>
                    </a:cubicBezTo>
                    <a:cubicBezTo>
                      <a:pt x="0" y="38"/>
                      <a:pt x="0" y="38"/>
                      <a:pt x="0" y="39"/>
                    </a:cubicBezTo>
                    <a:cubicBezTo>
                      <a:pt x="0" y="39"/>
                      <a:pt x="0" y="39"/>
                      <a:pt x="1" y="39"/>
                    </a:cubicBezTo>
                    <a:cubicBezTo>
                      <a:pt x="20" y="39"/>
                      <a:pt x="20" y="39"/>
                      <a:pt x="20" y="39"/>
                    </a:cubicBezTo>
                    <a:cubicBezTo>
                      <a:pt x="28" y="39"/>
                      <a:pt x="42" y="35"/>
                      <a:pt x="42" y="19"/>
                    </a:cubicBezTo>
                    <a:cubicBezTo>
                      <a:pt x="42" y="5"/>
                      <a:pt x="31" y="0"/>
                      <a:pt x="2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9" name="Freeform 25">
                <a:extLst>
                  <a:ext uri="{FF2B5EF4-FFF2-40B4-BE49-F238E27FC236}">
                    <a16:creationId xmlns:a16="http://schemas.microsoft.com/office/drawing/2014/main" id="{6140BC8B-EB8C-7AB0-B911-C0250386D9FD}"/>
                  </a:ext>
                </a:extLst>
              </p:cNvPr>
              <p:cNvSpPr>
                <a:spLocks noEditPoints="1"/>
              </p:cNvSpPr>
              <p:nvPr/>
            </p:nvSpPr>
            <p:spPr bwMode="auto">
              <a:xfrm>
                <a:off x="11042670" y="6433889"/>
                <a:ext cx="66509" cy="68282"/>
              </a:xfrm>
              <a:custGeom>
                <a:avLst/>
                <a:gdLst>
                  <a:gd name="T0" fmla="*/ 7 w 40"/>
                  <a:gd name="T1" fmla="*/ 20 h 41"/>
                  <a:gd name="T2" fmla="*/ 20 w 40"/>
                  <a:gd name="T3" fmla="*/ 3 h 41"/>
                  <a:gd name="T4" fmla="*/ 33 w 40"/>
                  <a:gd name="T5" fmla="*/ 20 h 41"/>
                  <a:gd name="T6" fmla="*/ 20 w 40"/>
                  <a:gd name="T7" fmla="*/ 38 h 41"/>
                  <a:gd name="T8" fmla="*/ 7 w 40"/>
                  <a:gd name="T9" fmla="*/ 20 h 41"/>
                  <a:gd name="T10" fmla="*/ 7 w 40"/>
                  <a:gd name="T11" fmla="*/ 20 h 41"/>
                  <a:gd name="T12" fmla="*/ 20 w 40"/>
                  <a:gd name="T13" fmla="*/ 41 h 41"/>
                  <a:gd name="T14" fmla="*/ 40 w 40"/>
                  <a:gd name="T15" fmla="*/ 20 h 41"/>
                  <a:gd name="T16" fmla="*/ 20 w 40"/>
                  <a:gd name="T17" fmla="*/ 0 h 41"/>
                  <a:gd name="T18" fmla="*/ 0 w 40"/>
                  <a:gd name="T19" fmla="*/ 20 h 41"/>
                  <a:gd name="T20" fmla="*/ 20 w 40"/>
                  <a:gd name="T21" fmla="*/ 41 h 41"/>
                  <a:gd name="T22" fmla="*/ 20 w 40"/>
                  <a:gd name="T2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41">
                    <a:moveTo>
                      <a:pt x="7" y="20"/>
                    </a:moveTo>
                    <a:cubicBezTo>
                      <a:pt x="7" y="10"/>
                      <a:pt x="11" y="3"/>
                      <a:pt x="20" y="3"/>
                    </a:cubicBezTo>
                    <a:cubicBezTo>
                      <a:pt x="27" y="3"/>
                      <a:pt x="33" y="10"/>
                      <a:pt x="33" y="20"/>
                    </a:cubicBezTo>
                    <a:cubicBezTo>
                      <a:pt x="33" y="33"/>
                      <a:pt x="28" y="38"/>
                      <a:pt x="20" y="38"/>
                    </a:cubicBezTo>
                    <a:cubicBezTo>
                      <a:pt x="12" y="38"/>
                      <a:pt x="7" y="31"/>
                      <a:pt x="7" y="20"/>
                    </a:cubicBezTo>
                    <a:cubicBezTo>
                      <a:pt x="7" y="20"/>
                      <a:pt x="7" y="20"/>
                      <a:pt x="7" y="20"/>
                    </a:cubicBezTo>
                    <a:close/>
                    <a:moveTo>
                      <a:pt x="20" y="41"/>
                    </a:moveTo>
                    <a:cubicBezTo>
                      <a:pt x="31" y="41"/>
                      <a:pt x="40" y="33"/>
                      <a:pt x="40" y="20"/>
                    </a:cubicBezTo>
                    <a:cubicBezTo>
                      <a:pt x="40" y="9"/>
                      <a:pt x="32" y="0"/>
                      <a:pt x="20" y="0"/>
                    </a:cubicBezTo>
                    <a:cubicBezTo>
                      <a:pt x="8" y="0"/>
                      <a:pt x="0" y="9"/>
                      <a:pt x="0" y="20"/>
                    </a:cubicBezTo>
                    <a:cubicBezTo>
                      <a:pt x="0" y="32"/>
                      <a:pt x="8" y="41"/>
                      <a:pt x="20" y="41"/>
                    </a:cubicBezTo>
                    <a:cubicBezTo>
                      <a:pt x="20" y="41"/>
                      <a:pt x="20" y="41"/>
                      <a:pt x="20"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60" name="Freeform 26">
                <a:extLst>
                  <a:ext uri="{FF2B5EF4-FFF2-40B4-BE49-F238E27FC236}">
                    <a16:creationId xmlns:a16="http://schemas.microsoft.com/office/drawing/2014/main" id="{6951E105-1C10-2494-0B80-4C4204990C77}"/>
                  </a:ext>
                </a:extLst>
              </p:cNvPr>
              <p:cNvSpPr>
                <a:spLocks/>
              </p:cNvSpPr>
              <p:nvPr/>
            </p:nvSpPr>
            <p:spPr bwMode="auto">
              <a:xfrm>
                <a:off x="11112726" y="6435663"/>
                <a:ext cx="74490" cy="64735"/>
              </a:xfrm>
              <a:custGeom>
                <a:avLst/>
                <a:gdLst>
                  <a:gd name="T0" fmla="*/ 40 w 45"/>
                  <a:gd name="T1" fmla="*/ 39 h 39"/>
                  <a:gd name="T2" fmla="*/ 40 w 45"/>
                  <a:gd name="T3" fmla="*/ 6 h 39"/>
                  <a:gd name="T4" fmla="*/ 44 w 45"/>
                  <a:gd name="T5" fmla="*/ 1 h 39"/>
                  <a:gd name="T6" fmla="*/ 45 w 45"/>
                  <a:gd name="T7" fmla="*/ 0 h 39"/>
                  <a:gd name="T8" fmla="*/ 44 w 45"/>
                  <a:gd name="T9" fmla="*/ 0 h 39"/>
                  <a:gd name="T10" fmla="*/ 32 w 45"/>
                  <a:gd name="T11" fmla="*/ 0 h 39"/>
                  <a:gd name="T12" fmla="*/ 31 w 45"/>
                  <a:gd name="T13" fmla="*/ 0 h 39"/>
                  <a:gd name="T14" fmla="*/ 32 w 45"/>
                  <a:gd name="T15" fmla="*/ 1 h 39"/>
                  <a:gd name="T16" fmla="*/ 37 w 45"/>
                  <a:gd name="T17" fmla="*/ 6 h 39"/>
                  <a:gd name="T18" fmla="*/ 37 w 45"/>
                  <a:gd name="T19" fmla="*/ 29 h 39"/>
                  <a:gd name="T20" fmla="*/ 12 w 45"/>
                  <a:gd name="T21" fmla="*/ 0 h 39"/>
                  <a:gd name="T22" fmla="*/ 2 w 45"/>
                  <a:gd name="T23" fmla="*/ 0 h 39"/>
                  <a:gd name="T24" fmla="*/ 1 w 45"/>
                  <a:gd name="T25" fmla="*/ 0 h 39"/>
                  <a:gd name="T26" fmla="*/ 2 w 45"/>
                  <a:gd name="T27" fmla="*/ 1 h 39"/>
                  <a:gd name="T28" fmla="*/ 6 w 45"/>
                  <a:gd name="T29" fmla="*/ 5 h 39"/>
                  <a:gd name="T30" fmla="*/ 5 w 45"/>
                  <a:gd name="T31" fmla="*/ 33 h 39"/>
                  <a:gd name="T32" fmla="*/ 1 w 45"/>
                  <a:gd name="T33" fmla="*/ 38 h 39"/>
                  <a:gd name="T34" fmla="*/ 0 w 45"/>
                  <a:gd name="T35" fmla="*/ 39 h 39"/>
                  <a:gd name="T36" fmla="*/ 1 w 45"/>
                  <a:gd name="T37" fmla="*/ 39 h 39"/>
                  <a:gd name="T38" fmla="*/ 13 w 45"/>
                  <a:gd name="T39" fmla="*/ 39 h 39"/>
                  <a:gd name="T40" fmla="*/ 14 w 45"/>
                  <a:gd name="T41" fmla="*/ 39 h 39"/>
                  <a:gd name="T42" fmla="*/ 13 w 45"/>
                  <a:gd name="T43" fmla="*/ 38 h 39"/>
                  <a:gd name="T44" fmla="*/ 9 w 45"/>
                  <a:gd name="T45" fmla="*/ 33 h 39"/>
                  <a:gd name="T46" fmla="*/ 8 w 45"/>
                  <a:gd name="T47" fmla="*/ 5 h 39"/>
                  <a:gd name="T48" fmla="*/ 38 w 45"/>
                  <a:gd name="T49" fmla="*/ 39 h 39"/>
                  <a:gd name="T50" fmla="*/ 40 w 45"/>
                  <a:gd name="T5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39">
                    <a:moveTo>
                      <a:pt x="40" y="39"/>
                    </a:moveTo>
                    <a:cubicBezTo>
                      <a:pt x="40" y="6"/>
                      <a:pt x="40" y="6"/>
                      <a:pt x="40" y="6"/>
                    </a:cubicBezTo>
                    <a:cubicBezTo>
                      <a:pt x="40" y="3"/>
                      <a:pt x="41" y="2"/>
                      <a:pt x="44" y="1"/>
                    </a:cubicBezTo>
                    <a:cubicBezTo>
                      <a:pt x="45" y="1"/>
                      <a:pt x="45" y="1"/>
                      <a:pt x="45" y="0"/>
                    </a:cubicBezTo>
                    <a:cubicBezTo>
                      <a:pt x="45" y="0"/>
                      <a:pt x="45" y="0"/>
                      <a:pt x="44" y="0"/>
                    </a:cubicBezTo>
                    <a:cubicBezTo>
                      <a:pt x="32" y="0"/>
                      <a:pt x="32" y="0"/>
                      <a:pt x="32" y="0"/>
                    </a:cubicBezTo>
                    <a:cubicBezTo>
                      <a:pt x="32" y="0"/>
                      <a:pt x="31" y="0"/>
                      <a:pt x="31" y="0"/>
                    </a:cubicBezTo>
                    <a:cubicBezTo>
                      <a:pt x="31" y="1"/>
                      <a:pt x="32" y="1"/>
                      <a:pt x="32" y="1"/>
                    </a:cubicBezTo>
                    <a:cubicBezTo>
                      <a:pt x="35" y="2"/>
                      <a:pt x="37" y="3"/>
                      <a:pt x="37" y="6"/>
                    </a:cubicBezTo>
                    <a:cubicBezTo>
                      <a:pt x="37" y="29"/>
                      <a:pt x="37" y="29"/>
                      <a:pt x="37" y="29"/>
                    </a:cubicBezTo>
                    <a:cubicBezTo>
                      <a:pt x="12" y="0"/>
                      <a:pt x="12" y="0"/>
                      <a:pt x="12" y="0"/>
                    </a:cubicBezTo>
                    <a:cubicBezTo>
                      <a:pt x="2" y="0"/>
                      <a:pt x="2" y="0"/>
                      <a:pt x="2" y="0"/>
                    </a:cubicBezTo>
                    <a:cubicBezTo>
                      <a:pt x="1" y="0"/>
                      <a:pt x="1" y="0"/>
                      <a:pt x="1" y="0"/>
                    </a:cubicBezTo>
                    <a:cubicBezTo>
                      <a:pt x="1" y="1"/>
                      <a:pt x="1" y="1"/>
                      <a:pt x="2" y="1"/>
                    </a:cubicBezTo>
                    <a:cubicBezTo>
                      <a:pt x="4" y="2"/>
                      <a:pt x="6" y="2"/>
                      <a:pt x="6" y="5"/>
                    </a:cubicBezTo>
                    <a:cubicBezTo>
                      <a:pt x="5" y="33"/>
                      <a:pt x="5" y="33"/>
                      <a:pt x="5" y="33"/>
                    </a:cubicBezTo>
                    <a:cubicBezTo>
                      <a:pt x="5" y="36"/>
                      <a:pt x="4" y="37"/>
                      <a:pt x="1" y="38"/>
                    </a:cubicBezTo>
                    <a:cubicBezTo>
                      <a:pt x="1" y="38"/>
                      <a:pt x="0" y="38"/>
                      <a:pt x="0" y="39"/>
                    </a:cubicBezTo>
                    <a:cubicBezTo>
                      <a:pt x="0" y="39"/>
                      <a:pt x="0" y="39"/>
                      <a:pt x="1" y="39"/>
                    </a:cubicBezTo>
                    <a:cubicBezTo>
                      <a:pt x="13" y="39"/>
                      <a:pt x="13" y="39"/>
                      <a:pt x="13" y="39"/>
                    </a:cubicBezTo>
                    <a:cubicBezTo>
                      <a:pt x="14" y="39"/>
                      <a:pt x="14" y="39"/>
                      <a:pt x="14" y="39"/>
                    </a:cubicBezTo>
                    <a:cubicBezTo>
                      <a:pt x="14" y="38"/>
                      <a:pt x="14" y="38"/>
                      <a:pt x="13" y="38"/>
                    </a:cubicBezTo>
                    <a:cubicBezTo>
                      <a:pt x="11" y="37"/>
                      <a:pt x="9" y="37"/>
                      <a:pt x="9" y="33"/>
                    </a:cubicBezTo>
                    <a:cubicBezTo>
                      <a:pt x="8" y="5"/>
                      <a:pt x="8" y="5"/>
                      <a:pt x="8" y="5"/>
                    </a:cubicBezTo>
                    <a:cubicBezTo>
                      <a:pt x="38" y="39"/>
                      <a:pt x="38" y="39"/>
                      <a:pt x="38" y="39"/>
                    </a:cubicBezTo>
                    <a:cubicBezTo>
                      <a:pt x="40" y="39"/>
                      <a:pt x="40" y="39"/>
                      <a:pt x="40"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grpSp>
      </p:grpSp>
    </p:spTree>
    <p:extLst>
      <p:ext uri="{BB962C8B-B14F-4D97-AF65-F5344CB8AC3E}">
        <p14:creationId xmlns:p14="http://schemas.microsoft.com/office/powerpoint/2010/main" val="22465397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STYLE 3">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2B650A8-9C21-DC86-F471-38B40FC6D582}"/>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sz="1800"/>
            </a:lvl1pPr>
          </a:lstStyle>
          <a:p>
            <a:pPr lvl="0" algn="ctr"/>
            <a:r>
              <a:rPr lang="en-GB"/>
              <a:t>Click icon to insert image</a:t>
            </a:r>
          </a:p>
        </p:txBody>
      </p:sp>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3" name="Text Placeholder 16">
            <a:extLst>
              <a:ext uri="{FF2B5EF4-FFF2-40B4-BE49-F238E27FC236}">
                <a16:creationId xmlns:a16="http://schemas.microsoft.com/office/drawing/2014/main" id="{291164C1-FFDE-EA90-BDBC-A8ECC8F00D0B}"/>
              </a:ext>
            </a:extLst>
          </p:cNvPr>
          <p:cNvSpPr>
            <a:spLocks noGrp="1"/>
          </p:cNvSpPr>
          <p:nvPr>
            <p:ph type="body" sz="quarter" idx="12" hasCustomPrompt="1"/>
          </p:nvPr>
        </p:nvSpPr>
        <p:spPr>
          <a:xfrm>
            <a:off x="431800" y="3494989"/>
            <a:ext cx="4720771" cy="1274763"/>
          </a:xfrm>
        </p:spPr>
        <p:txBody>
          <a:bodyPr/>
          <a:lstStyle>
            <a:lvl1pPr>
              <a:defRPr sz="2400">
                <a:solidFill>
                  <a:schemeClr val="bg1"/>
                </a:solidFill>
              </a:defRPr>
            </a:lvl1pPr>
            <a:lvl2pPr marL="0" indent="0">
              <a:buNone/>
              <a:defRPr/>
            </a:lvl2pPr>
          </a:lstStyle>
          <a:p>
            <a:pPr lvl="0"/>
            <a:r>
              <a:rPr lang="en-US"/>
              <a:t>Optional additional information</a:t>
            </a:r>
          </a:p>
        </p:txBody>
      </p:sp>
      <p:pic>
        <p:nvPicPr>
          <p:cNvPr id="8" name="Picture 7" descr="A blue and black logo&#10;&#10;Description automatically generated">
            <a:extLst>
              <a:ext uri="{FF2B5EF4-FFF2-40B4-BE49-F238E27FC236}">
                <a16:creationId xmlns:a16="http://schemas.microsoft.com/office/drawing/2014/main" id="{A2843BB3-3C12-A413-8488-9937E353F8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3051" y="6129569"/>
            <a:ext cx="1000010" cy="475749"/>
          </a:xfrm>
          <a:prstGeom prst="rect">
            <a:avLst/>
          </a:prstGeom>
        </p:spPr>
      </p:pic>
    </p:spTree>
    <p:extLst>
      <p:ext uri="{BB962C8B-B14F-4D97-AF65-F5344CB8AC3E}">
        <p14:creationId xmlns:p14="http://schemas.microsoft.com/office/powerpoint/2010/main" val="2799147108"/>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3_Layout Personalizado">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CAF4F-56E1-4C6F-AB00-FC44946BC5C9}"/>
              </a:ext>
            </a:extLst>
          </p:cNvPr>
          <p:cNvSpPr>
            <a:spLocks noGrp="1"/>
          </p:cNvSpPr>
          <p:nvPr>
            <p:ph type="pic" sz="quarter" idx="10"/>
          </p:nvPr>
        </p:nvSpPr>
        <p:spPr>
          <a:xfrm>
            <a:off x="0" y="0"/>
            <a:ext cx="4548188" cy="6858000"/>
          </a:xfrm>
          <a:prstGeom prst="rect">
            <a:avLst/>
          </a:prstGeom>
        </p:spPr>
        <p:txBody>
          <a:bodyPr/>
          <a:lstStyle/>
          <a:p>
            <a:endParaRPr lang="en-IE"/>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4740442" y="258471"/>
            <a:ext cx="5333004" cy="370620"/>
          </a:xfrm>
          <a:prstGeom prst="rect">
            <a:avLst/>
          </a:prstGeom>
        </p:spPr>
        <p:txBody>
          <a:bodyPr/>
          <a:lstStyle>
            <a:lvl1pPr algn="l" rtl="0" fontAlgn="base">
              <a:lnSpc>
                <a:spcPct val="90000"/>
              </a:lnSpc>
              <a:spcBef>
                <a:spcPct val="0"/>
              </a:spcBef>
              <a:spcAft>
                <a:spcPct val="0"/>
              </a:spcAft>
              <a:tabLst/>
              <a:defRPr lang="pt-BR" sz="2400" b="1" kern="1200" dirty="0">
                <a:solidFill>
                  <a:srgbClr val="00000C"/>
                </a:solidFill>
                <a:latin typeface="Barlow" panose="00000500000000000000" pitchFamily="2" charset="0"/>
                <a:ea typeface="+mj-ea"/>
                <a:cs typeface="Arial" panose="020B0604020202020204" pitchFamily="34" charset="0"/>
              </a:defRPr>
            </a:lvl1pPr>
          </a:lstStyle>
          <a:p>
            <a:r>
              <a:rPr lang="pt-BR"/>
              <a:t>Trebuchet M font normal (size 24)</a:t>
            </a:r>
          </a:p>
        </p:txBody>
      </p:sp>
      <p:sp>
        <p:nvSpPr>
          <p:cNvPr id="5" name="Content Placeholder 2">
            <a:extLst>
              <a:ext uri="{FF2B5EF4-FFF2-40B4-BE49-F238E27FC236}">
                <a16:creationId xmlns:a16="http://schemas.microsoft.com/office/drawing/2014/main" id="{DE46EA81-0DC5-4F7E-811B-8679B853B098}"/>
              </a:ext>
            </a:extLst>
          </p:cNvPr>
          <p:cNvSpPr>
            <a:spLocks noGrp="1"/>
          </p:cNvSpPr>
          <p:nvPr>
            <p:ph idx="1" hasCustomPrompt="1"/>
          </p:nvPr>
        </p:nvSpPr>
        <p:spPr>
          <a:xfrm>
            <a:off x="4740442" y="1191520"/>
            <a:ext cx="6785960" cy="5158934"/>
          </a:xfrm>
          <a:prstGeom prst="rect">
            <a:avLst/>
          </a:prstGeom>
        </p:spPr>
        <p:txBody>
          <a:bodyPr>
            <a:noAutofit/>
          </a:bodyPr>
          <a:lstStyle>
            <a:lvl1pPr algn="l" rtl="0" fontAlgn="base">
              <a:lnSpc>
                <a:spcPct val="90000"/>
              </a:lnSpc>
              <a:spcBef>
                <a:spcPts val="414"/>
              </a:spcBef>
              <a:spcAft>
                <a:spcPts val="414"/>
              </a:spcAft>
              <a:buClr>
                <a:srgbClr val="0000CC"/>
              </a:buClr>
              <a:buSzPct val="90000"/>
              <a:buFont typeface="Verdana" pitchFamily="34" charset="0"/>
              <a:buChar char="●"/>
              <a:defRPr lang="en-US" sz="1600" kern="1200" noProof="0" dirty="0">
                <a:solidFill>
                  <a:srgbClr val="00000C"/>
                </a:solidFill>
                <a:latin typeface="Barlow" panose="00000500000000000000" pitchFamily="2" charset="0"/>
                <a:ea typeface="Verdana" pitchFamily="34" charset="0"/>
                <a:cs typeface="Arial" panose="020B0604020202020204" pitchFamily="34" charset="0"/>
              </a:defRPr>
            </a:lvl1pPr>
            <a:lvl2pPr marL="668233" indent="-256997" algn="l" rtl="0" fontAlgn="base">
              <a:lnSpc>
                <a:spcPct val="90000"/>
              </a:lnSpc>
              <a:spcBef>
                <a:spcPts val="414"/>
              </a:spcBef>
              <a:spcAft>
                <a:spcPts val="414"/>
              </a:spcAft>
              <a:buClr>
                <a:schemeClr val="tx1">
                  <a:lumMod val="50000"/>
                  <a:lumOff val="50000"/>
                </a:schemeClr>
              </a:buClr>
              <a:buSzPct val="80000"/>
              <a:buFont typeface="Wingdings" pitchFamily="2" charset="2"/>
              <a:buChar char="v"/>
              <a:defRPr lang="en-US" sz="1600" kern="1200" noProof="0" dirty="0">
                <a:solidFill>
                  <a:srgbClr val="00000C"/>
                </a:solidFill>
                <a:latin typeface="Barlow" panose="00000500000000000000" pitchFamily="2" charset="0"/>
                <a:ea typeface="Verdana" pitchFamily="34" charset="0"/>
                <a:cs typeface="Arial" panose="020B0604020202020204" pitchFamily="34" charset="0"/>
              </a:defRPr>
            </a:lvl2pPr>
            <a:lvl3pPr marL="1143000" indent="-228600" algn="l" rtl="0" fontAlgn="base">
              <a:lnSpc>
                <a:spcPct val="90000"/>
              </a:lnSpc>
              <a:spcBef>
                <a:spcPts val="414"/>
              </a:spcBef>
              <a:spcAft>
                <a:spcPts val="414"/>
              </a:spcAft>
              <a:buClr>
                <a:schemeClr val="tx1">
                  <a:lumMod val="50000"/>
                  <a:lumOff val="50000"/>
                </a:schemeClr>
              </a:buClr>
              <a:buSzPct val="80000"/>
              <a:buFont typeface="Wingdings" panose="05000000000000000000" pitchFamily="2" charset="2"/>
              <a:buChar char="§"/>
              <a:defRPr lang="en-US" sz="1600" kern="1200" noProof="0" dirty="0">
                <a:solidFill>
                  <a:srgbClr val="00000C"/>
                </a:solidFill>
                <a:latin typeface="Barlow" panose="00000500000000000000" pitchFamily="2" charset="0"/>
                <a:ea typeface="Verdana" pitchFamily="34" charset="0"/>
                <a:cs typeface="Arial" panose="020B0604020202020204" pitchFamily="34" charset="0"/>
              </a:defRPr>
            </a:lvl3pPr>
            <a:lvl4pPr algn="l" rtl="0" fontAlgn="base">
              <a:lnSpc>
                <a:spcPct val="90000"/>
              </a:lnSpc>
              <a:spcBef>
                <a:spcPts val="414"/>
              </a:spcBef>
              <a:spcAft>
                <a:spcPts val="414"/>
              </a:spcAft>
              <a:buClr>
                <a:schemeClr val="bg2">
                  <a:lumMod val="75000"/>
                </a:schemeClr>
              </a:buClr>
              <a:buSzPct val="80000"/>
              <a:defRPr lang="en-US" sz="1600" kern="1200" noProof="0" dirty="0">
                <a:solidFill>
                  <a:srgbClr val="00000C"/>
                </a:solidFill>
                <a:latin typeface="Barlow" panose="00000500000000000000" pitchFamily="2" charset="0"/>
                <a:ea typeface="Verdana" pitchFamily="34" charset="0"/>
                <a:cs typeface="Arial" panose="020B0604020202020204" pitchFamily="34" charset="0"/>
              </a:defRPr>
            </a:lvl4pPr>
            <a:lvl5pPr algn="l" rtl="0" fontAlgn="base">
              <a:lnSpc>
                <a:spcPct val="90000"/>
              </a:lnSpc>
              <a:spcBef>
                <a:spcPts val="414"/>
              </a:spcBef>
              <a:spcAft>
                <a:spcPts val="414"/>
              </a:spcAft>
              <a:buClr>
                <a:schemeClr val="bg2">
                  <a:lumMod val="75000"/>
                </a:schemeClr>
              </a:buClr>
              <a:buSzPct val="80000"/>
              <a:defRPr lang="en-GB" sz="1600" kern="1200" noProof="0" dirty="0">
                <a:solidFill>
                  <a:schemeClr val="tx1">
                    <a:lumMod val="85000"/>
                    <a:lumOff val="1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138201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_Layout Personalizado">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CAF4F-56E1-4C6F-AB00-FC44946BC5C9}"/>
              </a:ext>
            </a:extLst>
          </p:cNvPr>
          <p:cNvSpPr>
            <a:spLocks noGrp="1"/>
          </p:cNvSpPr>
          <p:nvPr>
            <p:ph type="pic" sz="quarter" idx="10"/>
          </p:nvPr>
        </p:nvSpPr>
        <p:spPr>
          <a:xfrm>
            <a:off x="0" y="0"/>
            <a:ext cx="4548188" cy="6858000"/>
          </a:xfrm>
          <a:prstGeom prst="rect">
            <a:avLst/>
          </a:prstGeom>
        </p:spPr>
        <p:txBody>
          <a:bodyPr/>
          <a:lstStyle/>
          <a:p>
            <a:endParaRPr lang="en-IE"/>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4740442" y="258471"/>
            <a:ext cx="5333004" cy="370620"/>
          </a:xfrm>
          <a:prstGeom prst="rect">
            <a:avLst/>
          </a:prstGeom>
        </p:spPr>
        <p:txBody>
          <a:bodyPr/>
          <a:lstStyle>
            <a:lvl1pPr algn="l" rtl="0" fontAlgn="base">
              <a:lnSpc>
                <a:spcPct val="90000"/>
              </a:lnSpc>
              <a:spcBef>
                <a:spcPct val="0"/>
              </a:spcBef>
              <a:spcAft>
                <a:spcPct val="0"/>
              </a:spcAft>
              <a:tabLst/>
              <a:defRPr lang="pt-BR" sz="2400" b="1" kern="1200" dirty="0">
                <a:solidFill>
                  <a:srgbClr val="0000CC"/>
                </a:solidFill>
                <a:latin typeface="Constantia" panose="02030602050306030303" pitchFamily="18" charset="0"/>
                <a:ea typeface="+mj-ea"/>
                <a:cs typeface="+mj-cs"/>
              </a:defRPr>
            </a:lvl1pPr>
          </a:lstStyle>
          <a:p>
            <a:r>
              <a:rPr lang="pt-BR"/>
              <a:t>Trebuchet M font normal (size 24)</a:t>
            </a:r>
          </a:p>
        </p:txBody>
      </p:sp>
      <p:sp>
        <p:nvSpPr>
          <p:cNvPr id="5" name="Content Placeholder 2">
            <a:extLst>
              <a:ext uri="{FF2B5EF4-FFF2-40B4-BE49-F238E27FC236}">
                <a16:creationId xmlns:a16="http://schemas.microsoft.com/office/drawing/2014/main" id="{DE46EA81-0DC5-4F7E-811B-8679B853B098}"/>
              </a:ext>
            </a:extLst>
          </p:cNvPr>
          <p:cNvSpPr>
            <a:spLocks noGrp="1"/>
          </p:cNvSpPr>
          <p:nvPr>
            <p:ph idx="1" hasCustomPrompt="1"/>
          </p:nvPr>
        </p:nvSpPr>
        <p:spPr>
          <a:xfrm>
            <a:off x="4740442" y="1191520"/>
            <a:ext cx="6785960" cy="5158934"/>
          </a:xfrm>
          <a:prstGeom prst="rect">
            <a:avLst/>
          </a:prstGeom>
        </p:spPr>
        <p:txBody>
          <a:bodyPr>
            <a:noAutofit/>
          </a:bodyPr>
          <a:lstStyle>
            <a:lvl1pPr algn="l" rtl="0" fontAlgn="base">
              <a:lnSpc>
                <a:spcPct val="90000"/>
              </a:lnSpc>
              <a:spcBef>
                <a:spcPts val="414"/>
              </a:spcBef>
              <a:spcAft>
                <a:spcPts val="414"/>
              </a:spcAft>
              <a:buClr>
                <a:srgbClr val="0000CC"/>
              </a:buClr>
              <a:buSzPct val="90000"/>
              <a:buFont typeface="Verdana" pitchFamily="34" charset="0"/>
              <a:buChar char="●"/>
              <a:defRPr lang="en-US" sz="1600" kern="1200" noProof="0" dirty="0">
                <a:solidFill>
                  <a:srgbClr val="002060"/>
                </a:solidFill>
                <a:latin typeface="Barlow" panose="00000500000000000000" pitchFamily="2" charset="0"/>
                <a:ea typeface="Verdana" pitchFamily="34" charset="0"/>
                <a:cs typeface="Arial" panose="020B0604020202020204" pitchFamily="34" charset="0"/>
              </a:defRPr>
            </a:lvl1pPr>
            <a:lvl2pPr marL="668233" indent="-256997" algn="l" rtl="0" fontAlgn="base">
              <a:lnSpc>
                <a:spcPct val="90000"/>
              </a:lnSpc>
              <a:spcBef>
                <a:spcPts val="414"/>
              </a:spcBef>
              <a:spcAft>
                <a:spcPts val="414"/>
              </a:spcAft>
              <a:buClr>
                <a:schemeClr val="tx1">
                  <a:lumMod val="50000"/>
                  <a:lumOff val="50000"/>
                </a:schemeClr>
              </a:buClr>
              <a:buSzPct val="80000"/>
              <a:buFont typeface="Wingdings" pitchFamily="2" charset="2"/>
              <a:buChar char="v"/>
              <a:defRPr lang="en-US" sz="1600" kern="1200" noProof="0" dirty="0">
                <a:solidFill>
                  <a:srgbClr val="002060"/>
                </a:solidFill>
                <a:latin typeface="Barlow" panose="00000500000000000000" pitchFamily="2" charset="0"/>
                <a:ea typeface="Verdana" pitchFamily="34" charset="0"/>
                <a:cs typeface="Arial" panose="020B0604020202020204" pitchFamily="34" charset="0"/>
              </a:defRPr>
            </a:lvl2pPr>
            <a:lvl3pPr marL="1143000" indent="-228600" algn="l" rtl="0" fontAlgn="base">
              <a:lnSpc>
                <a:spcPct val="90000"/>
              </a:lnSpc>
              <a:spcBef>
                <a:spcPts val="414"/>
              </a:spcBef>
              <a:spcAft>
                <a:spcPts val="414"/>
              </a:spcAft>
              <a:buClr>
                <a:schemeClr val="tx1">
                  <a:lumMod val="50000"/>
                  <a:lumOff val="50000"/>
                </a:schemeClr>
              </a:buClr>
              <a:buSzPct val="80000"/>
              <a:buFont typeface="Wingdings" panose="05000000000000000000" pitchFamily="2" charset="2"/>
              <a:buChar char="§"/>
              <a:defRPr lang="en-US" sz="1600" kern="1200" noProof="0" dirty="0">
                <a:solidFill>
                  <a:srgbClr val="002060"/>
                </a:solidFill>
                <a:latin typeface="Barlow" panose="00000500000000000000" pitchFamily="2" charset="0"/>
                <a:ea typeface="Verdana" pitchFamily="34" charset="0"/>
                <a:cs typeface="Arial" panose="020B0604020202020204" pitchFamily="34" charset="0"/>
              </a:defRPr>
            </a:lvl3pPr>
            <a:lvl4pPr algn="l" rtl="0" fontAlgn="base">
              <a:lnSpc>
                <a:spcPct val="90000"/>
              </a:lnSpc>
              <a:spcBef>
                <a:spcPts val="414"/>
              </a:spcBef>
              <a:spcAft>
                <a:spcPts val="414"/>
              </a:spcAft>
              <a:buClr>
                <a:schemeClr val="bg2">
                  <a:lumMod val="75000"/>
                </a:schemeClr>
              </a:buClr>
              <a:buSzPct val="80000"/>
              <a:defRPr lang="en-US" sz="1600" kern="1200" noProof="0" dirty="0">
                <a:solidFill>
                  <a:srgbClr val="002060"/>
                </a:solidFill>
                <a:latin typeface="Barlow" panose="00000500000000000000" pitchFamily="2" charset="0"/>
                <a:ea typeface="Verdana" pitchFamily="34" charset="0"/>
                <a:cs typeface="Arial" panose="020B0604020202020204" pitchFamily="34" charset="0"/>
              </a:defRPr>
            </a:lvl4pPr>
            <a:lvl5pPr algn="l" rtl="0" fontAlgn="base">
              <a:lnSpc>
                <a:spcPct val="90000"/>
              </a:lnSpc>
              <a:spcBef>
                <a:spcPts val="414"/>
              </a:spcBef>
              <a:spcAft>
                <a:spcPts val="414"/>
              </a:spcAft>
              <a:buClr>
                <a:schemeClr val="bg2">
                  <a:lumMod val="75000"/>
                </a:schemeClr>
              </a:buClr>
              <a:buSzPct val="80000"/>
              <a:defRPr lang="en-GB" sz="1600" kern="1200" noProof="0" dirty="0">
                <a:solidFill>
                  <a:schemeClr val="tx1">
                    <a:lumMod val="85000"/>
                    <a:lumOff val="1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132663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8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58897" y="670647"/>
            <a:ext cx="6829140" cy="323941"/>
          </a:xfrm>
          <a:prstGeom prst="rect">
            <a:avLst/>
          </a:prstGeom>
        </p:spPr>
        <p:txBody>
          <a:bodyPr/>
          <a:lstStyle>
            <a:lvl1pPr marL="0" indent="0" algn="l">
              <a:buNone/>
              <a:defRPr sz="1400">
                <a:solidFill>
                  <a:schemeClr val="tx1"/>
                </a:solidFill>
                <a:latin typeface="+mn-lt"/>
              </a:defRPr>
            </a:lvl1pPr>
          </a:lstStyle>
          <a:p>
            <a:pPr lvl="0"/>
            <a:r>
              <a:rPr lang="pt-BR"/>
              <a:t>Arial (size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58898" y="258471"/>
            <a:ext cx="9787894" cy="370620"/>
          </a:xfrm>
          <a:prstGeom prst="rect">
            <a:avLst/>
          </a:prstGeom>
        </p:spPr>
        <p:txBody>
          <a:bodyPr/>
          <a:lstStyle>
            <a:lvl1pPr algn="l">
              <a:tabLst/>
              <a:defRPr sz="2400" b="1">
                <a:solidFill>
                  <a:schemeClr val="tx1"/>
                </a:solidFill>
                <a:latin typeface="Barlow" panose="00000500000000000000" pitchFamily="2" charset="0"/>
              </a:defRPr>
            </a:lvl1pPr>
          </a:lstStyle>
          <a:p>
            <a:r>
              <a:rPr lang="pt-BR"/>
              <a:t>Arial (size 26)</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845771" y="6528172"/>
            <a:ext cx="6866282" cy="285204"/>
          </a:xfrm>
          <a:prstGeom prst="rect">
            <a:avLst/>
          </a:prstGeom>
        </p:spPr>
        <p:txBody>
          <a:bodyPr>
            <a:normAutofit/>
          </a:bodyPr>
          <a:lstStyle>
            <a:lvl1pPr marL="0" indent="0" algn="l">
              <a:buNone/>
              <a:defRPr sz="900" i="0">
                <a:solidFill>
                  <a:schemeClr val="tx1"/>
                </a:solidFill>
                <a:latin typeface="+mn-lt"/>
              </a:defRPr>
            </a:lvl1pPr>
          </a:lstStyle>
          <a:p>
            <a:pPr lvl="0"/>
            <a:r>
              <a:rPr lang="pt-BR"/>
              <a:t>Calibri font normal (size 10)</a:t>
            </a:r>
          </a:p>
        </p:txBody>
      </p:sp>
      <p:pic>
        <p:nvPicPr>
          <p:cNvPr id="6" name="Graphic 5" descr="Badge Question Mark with solid fill">
            <a:extLst>
              <a:ext uri="{FF2B5EF4-FFF2-40B4-BE49-F238E27FC236}">
                <a16:creationId xmlns:a16="http://schemas.microsoft.com/office/drawing/2014/main" id="{8D66E5D1-D4C3-1372-B704-31297D23CC5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0023" y="6513056"/>
            <a:ext cx="251637" cy="251637"/>
          </a:xfrm>
          <a:prstGeom prst="rect">
            <a:avLst/>
          </a:prstGeom>
        </p:spPr>
      </p:pic>
    </p:spTree>
    <p:extLst>
      <p:ext uri="{BB962C8B-B14F-4D97-AF65-F5344CB8AC3E}">
        <p14:creationId xmlns:p14="http://schemas.microsoft.com/office/powerpoint/2010/main" val="16004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agram (long) x 1 box">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a:xfrm>
            <a:off x="438993" y="115057"/>
            <a:ext cx="11285432" cy="715669"/>
          </a:xfrm>
        </p:spPr>
        <p:txBody>
          <a:bodyPr anchor="b" anchorCtr="0"/>
          <a:lstStyle>
            <a:lvl1pPr>
              <a:defRPr sz="2400"/>
            </a:lvl1pPr>
          </a:lstStyle>
          <a:p>
            <a:r>
              <a:rPr lang="en-US"/>
              <a:t>Click to edit Master title style</a:t>
            </a:r>
            <a:endParaRPr lang="en-GB"/>
          </a:p>
        </p:txBody>
      </p:sp>
      <p:sp>
        <p:nvSpPr>
          <p:cNvPr id="3" name="Chart / Diagram">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Insert diagram here</a:t>
            </a:r>
          </a:p>
        </p:txBody>
      </p:sp>
      <p:sp>
        <p:nvSpPr>
          <p:cNvPr id="11" name="Slide Number">
            <a:extLst>
              <a:ext uri="{FF2B5EF4-FFF2-40B4-BE49-F238E27FC236}">
                <a16:creationId xmlns:a16="http://schemas.microsoft.com/office/drawing/2014/main" id="{0BB3773D-6CED-4B8A-A46D-AF2BA032FCD8}"/>
              </a:ext>
              <a:ext uri="{C183D7F6-B498-43B3-948B-1728B52AA6E4}">
                <adec:decorative xmlns:adec="http://schemas.microsoft.com/office/drawing/2017/decorative" val="1"/>
              </a:ext>
            </a:extLst>
          </p:cNvPr>
          <p:cNvSpPr>
            <a:spLocks noGrp="1"/>
          </p:cNvSpPr>
          <p:nvPr>
            <p:ph type="sldNum" sz="quarter" idx="19"/>
          </p:nvPr>
        </p:nvSpPr>
        <p:spPr/>
        <p:txBody>
          <a:bodyPr/>
          <a:lstStyle/>
          <a:p>
            <a:r>
              <a:rPr lang="en-GB"/>
              <a:t> </a:t>
            </a:r>
          </a:p>
        </p:txBody>
      </p:sp>
      <p:sp>
        <p:nvSpPr>
          <p:cNvPr id="2" name="Subtitle">
            <a:extLst>
              <a:ext uri="{FF2B5EF4-FFF2-40B4-BE49-F238E27FC236}">
                <a16:creationId xmlns:a16="http://schemas.microsoft.com/office/drawing/2014/main" id="{94A477D8-0A36-8B24-8B3A-B85F5EE57772}"/>
              </a:ext>
            </a:extLst>
          </p:cNvPr>
          <p:cNvSpPr>
            <a:spLocks noGrp="1"/>
          </p:cNvSpPr>
          <p:nvPr>
            <p:ph type="body" sz="quarter" idx="15" hasCustomPrompt="1"/>
          </p:nvPr>
        </p:nvSpPr>
        <p:spPr>
          <a:xfrm>
            <a:off x="450000" y="830726"/>
            <a:ext cx="9341700" cy="246221"/>
          </a:xfrm>
          <a:noFill/>
        </p:spPr>
        <p:txBody>
          <a:bodyPr vert="horz" wrap="square" lIns="0" tIns="0" rIns="0" bIns="0" rtlCol="0">
            <a:spAutoFit/>
          </a:bodyPr>
          <a:lstStyle>
            <a:lvl1pPr>
              <a:lnSpc>
                <a:spcPct val="110000"/>
              </a:lnSpc>
              <a:defRPr lang="en-GB" sz="1600" b="1" dirty="0">
                <a:solidFill>
                  <a:schemeClr val="tx2"/>
                </a:solidFill>
              </a:defRPr>
            </a:lvl1pPr>
          </a:lstStyle>
          <a:p>
            <a:pPr lvl="0">
              <a:lnSpc>
                <a:spcPct val="100000"/>
              </a:lnSpc>
            </a:pPr>
            <a:r>
              <a:rPr lang="en-GB"/>
              <a:t>Subtitle here</a:t>
            </a:r>
          </a:p>
        </p:txBody>
      </p:sp>
      <p:sp>
        <p:nvSpPr>
          <p:cNvPr id="4" name="Subtitle">
            <a:extLst>
              <a:ext uri="{FF2B5EF4-FFF2-40B4-BE49-F238E27FC236}">
                <a16:creationId xmlns:a16="http://schemas.microsoft.com/office/drawing/2014/main" id="{066EF9DE-5FC4-17E3-4BAA-BC4F9AF60062}"/>
              </a:ext>
            </a:extLst>
          </p:cNvPr>
          <p:cNvSpPr>
            <a:spLocks noGrp="1"/>
          </p:cNvSpPr>
          <p:nvPr>
            <p:ph type="body" sz="quarter" idx="17" hasCustomPrompt="1"/>
          </p:nvPr>
        </p:nvSpPr>
        <p:spPr>
          <a:xfrm>
            <a:off x="450000" y="6018482"/>
            <a:ext cx="9341700" cy="333425"/>
          </a:xfrm>
          <a:noFill/>
        </p:spPr>
        <p:txBody>
          <a:bodyPr vert="horz" wrap="square" lIns="0" tIns="0" rIns="0" bIns="0" rtlCol="0">
            <a:spAutoFit/>
          </a:bodyPr>
          <a:lstStyle>
            <a:lvl1pPr>
              <a:spcBef>
                <a:spcPts val="0"/>
              </a:spcBef>
              <a:spcAft>
                <a:spcPts val="200"/>
              </a:spcAft>
              <a:defRPr lang="en-GB" sz="1000" b="0" dirty="0">
                <a:solidFill>
                  <a:schemeClr val="tx1"/>
                </a:solidFill>
              </a:defRPr>
            </a:lvl1pPr>
          </a:lstStyle>
          <a:p>
            <a:pPr lvl="0">
              <a:lnSpc>
                <a:spcPct val="100000"/>
              </a:lnSpc>
            </a:pPr>
            <a:r>
              <a:rPr lang="en-GB"/>
              <a:t>Q.</a:t>
            </a:r>
          </a:p>
          <a:p>
            <a:pPr lvl="0">
              <a:lnSpc>
                <a:spcPct val="100000"/>
              </a:lnSpc>
            </a:pPr>
            <a:r>
              <a:rPr lang="en-GB"/>
              <a:t>Base:</a:t>
            </a:r>
          </a:p>
        </p:txBody>
      </p:sp>
    </p:spTree>
    <p:extLst>
      <p:ext uri="{BB962C8B-B14F-4D97-AF65-F5344CB8AC3E}">
        <p14:creationId xmlns:p14="http://schemas.microsoft.com/office/powerpoint/2010/main" val="9301253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column layou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1800">
                <a:solidFill>
                  <a:schemeClr val="tx1"/>
                </a:solidFill>
              </a:defRPr>
            </a:lvl1pPr>
            <a:lvl2pPr>
              <a:spcBef>
                <a:spcPts val="400"/>
              </a:spcBef>
              <a:defRPr sz="1800">
                <a:solidFill>
                  <a:schemeClr val="tx1"/>
                </a:solidFill>
              </a:defRPr>
            </a:lvl2pPr>
            <a:lvl3pPr>
              <a:spcBef>
                <a:spcPts val="400"/>
              </a:spcBef>
              <a:defRPr sz="18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lang="en-US" sz="2800" b="1" kern="1200" cap="none" spc="0" baseline="0" dirty="0">
                <a:solidFill>
                  <a:schemeClr val="tx1"/>
                </a:solidFill>
                <a:latin typeface="+mn-lt"/>
                <a:ea typeface="+mj-ea"/>
                <a:cs typeface="+mj-cs"/>
              </a:defRPr>
            </a:lvl1pPr>
          </a:lstStyle>
          <a:p>
            <a:r>
              <a:rPr lang="en-US"/>
              <a:t>Single column layout</a:t>
            </a:r>
            <a:endParaRPr lang="en-GB"/>
          </a:p>
        </p:txBody>
      </p:sp>
    </p:spTree>
    <p:extLst>
      <p:ext uri="{BB962C8B-B14F-4D97-AF65-F5344CB8AC3E}">
        <p14:creationId xmlns:p14="http://schemas.microsoft.com/office/powerpoint/2010/main" val="65719670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white_standard_conten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4"/>
            <a:ext cx="11274425" cy="3852861"/>
          </a:xfrm>
        </p:spPr>
        <p:txBody>
          <a:bodyPr numCol="1" spcCol="306000">
            <a:noAutofit/>
          </a:bodyPr>
          <a:lstStyle>
            <a:lvl1pPr>
              <a:spcBef>
                <a:spcPts val="400"/>
              </a:spcBef>
              <a:defRPr sz="1600" b="0">
                <a:solidFill>
                  <a:schemeClr val="tx1"/>
                </a:solidFill>
              </a:defRPr>
            </a:lvl1pPr>
            <a:lvl2pPr>
              <a:spcBef>
                <a:spcPts val="400"/>
              </a:spcBef>
              <a:defRPr sz="1600" b="0">
                <a:solidFill>
                  <a:schemeClr val="tx1"/>
                </a:solidFill>
              </a:defRPr>
            </a:lvl2pPr>
            <a:lvl3pPr>
              <a:spcBef>
                <a:spcPts val="400"/>
              </a:spcBef>
              <a:defRPr sz="16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05856702-F7CA-EFF2-BBCC-1DCC4703E0A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978861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x 2 boxes">
    <p:spTree>
      <p:nvGrpSpPr>
        <p:cNvPr id="1" name=""/>
        <p:cNvGrpSpPr/>
        <p:nvPr/>
      </p:nvGrpSpPr>
      <p:grpSpPr>
        <a:xfrm>
          <a:off x="0" y="0"/>
          <a:ext cx="0" cy="0"/>
          <a:chOff x="0" y="0"/>
          <a:chExt cx="0" cy="0"/>
        </a:xfrm>
      </p:grpSpPr>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p:spPr>
        <p:txBody>
          <a:bodyPr>
            <a:noAutofit/>
          </a:bodyPr>
          <a:lstStyle>
            <a:lvl1pPr>
              <a:spcBef>
                <a:spcPts val="400"/>
              </a:spcBef>
              <a:defRPr sz="1800">
                <a:solidFill>
                  <a:schemeClr val="tx1"/>
                </a:solidFill>
              </a:defRPr>
            </a:lvl1pPr>
            <a:lvl2pPr>
              <a:spcBef>
                <a:spcPts val="400"/>
              </a:spcBef>
              <a:defRPr sz="1800">
                <a:solidFill>
                  <a:schemeClr val="tx1"/>
                </a:solidFill>
              </a:defRPr>
            </a:lvl2pPr>
            <a:lvl3pPr>
              <a:spcBef>
                <a:spcPts val="400"/>
              </a:spcBef>
              <a:defRPr sz="18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p:spPr>
        <p:txBody>
          <a:bodyPr>
            <a:noAutofit/>
          </a:bodyPr>
          <a:lstStyle>
            <a:lvl1pPr>
              <a:spcBef>
                <a:spcPts val="400"/>
              </a:spcBef>
              <a:defRPr sz="1800">
                <a:solidFill>
                  <a:schemeClr val="tx1"/>
                </a:solidFill>
              </a:defRPr>
            </a:lvl1pPr>
            <a:lvl2pPr>
              <a:spcBef>
                <a:spcPts val="400"/>
              </a:spcBef>
              <a:defRPr sz="1800">
                <a:solidFill>
                  <a:schemeClr val="tx1"/>
                </a:solidFill>
              </a:defRPr>
            </a:lvl2pPr>
            <a:lvl3pPr>
              <a:spcBef>
                <a:spcPts val="400"/>
              </a:spcBef>
              <a:defRPr sz="18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descr="Header">
            <a:extLst>
              <a:ext uri="{FF2B5EF4-FFF2-40B4-BE49-F238E27FC236}">
                <a16:creationId xmlns:a16="http://schemas.microsoft.com/office/drawing/2014/main" id="{077A5D45-2436-787C-9566-CBFB23A33B26}"/>
              </a:ext>
            </a:extLst>
          </p:cNvPr>
          <p:cNvSpPr>
            <a:spLocks noGrp="1"/>
          </p:cNvSpPr>
          <p:nvPr>
            <p:ph type="title"/>
          </p:nvPr>
        </p:nvSpPr>
        <p:spPr>
          <a:xfrm>
            <a:off x="450000" y="86731"/>
            <a:ext cx="11299088" cy="715669"/>
          </a:xfrm>
        </p:spPr>
        <p:txBody>
          <a:bodyPr anchor="b"/>
          <a:lstStyle/>
          <a:p>
            <a:r>
              <a:rPr lang="en-US"/>
              <a:t>Click to edit Master title style</a:t>
            </a:r>
            <a:endParaRPr lang="en-GB"/>
          </a:p>
        </p:txBody>
      </p:sp>
      <p:sp>
        <p:nvSpPr>
          <p:cNvPr id="4" name="Subtitle">
            <a:extLst>
              <a:ext uri="{FF2B5EF4-FFF2-40B4-BE49-F238E27FC236}">
                <a16:creationId xmlns:a16="http://schemas.microsoft.com/office/drawing/2014/main" id="{57CBCAE8-356D-9ADC-8A6B-88B2E3D48705}"/>
              </a:ext>
            </a:extLst>
          </p:cNvPr>
          <p:cNvSpPr>
            <a:spLocks noGrp="1"/>
          </p:cNvSpPr>
          <p:nvPr>
            <p:ph type="body" sz="quarter" idx="16" hasCustomPrompt="1"/>
          </p:nvPr>
        </p:nvSpPr>
        <p:spPr>
          <a:xfrm>
            <a:off x="450000" y="830726"/>
            <a:ext cx="9341700" cy="246221"/>
          </a:xfrm>
          <a:noFill/>
        </p:spPr>
        <p:txBody>
          <a:bodyPr vert="horz" wrap="square" lIns="0" tIns="0" rIns="0" bIns="0" rtlCol="0">
            <a:spAutoFit/>
          </a:bodyPr>
          <a:lstStyle>
            <a:lvl1pPr>
              <a:defRPr lang="en-GB" sz="1600" b="1" dirty="0">
                <a:solidFill>
                  <a:schemeClr val="tx2"/>
                </a:solidFill>
              </a:defRPr>
            </a:lvl1pPr>
          </a:lstStyle>
          <a:p>
            <a:pPr lvl="0">
              <a:lnSpc>
                <a:spcPct val="100000"/>
              </a:lnSpc>
            </a:pPr>
            <a:r>
              <a:rPr lang="en-GB"/>
              <a:t>Subtitle here</a:t>
            </a:r>
          </a:p>
        </p:txBody>
      </p:sp>
      <p:sp>
        <p:nvSpPr>
          <p:cNvPr id="5" name="Subtitle">
            <a:extLst>
              <a:ext uri="{FF2B5EF4-FFF2-40B4-BE49-F238E27FC236}">
                <a16:creationId xmlns:a16="http://schemas.microsoft.com/office/drawing/2014/main" id="{9DE1B0E0-28B6-A169-478C-3959166E4C87}"/>
              </a:ext>
            </a:extLst>
          </p:cNvPr>
          <p:cNvSpPr>
            <a:spLocks noGrp="1"/>
          </p:cNvSpPr>
          <p:nvPr>
            <p:ph type="body" sz="quarter" idx="17" hasCustomPrompt="1"/>
          </p:nvPr>
        </p:nvSpPr>
        <p:spPr>
          <a:xfrm>
            <a:off x="450000" y="6018482"/>
            <a:ext cx="9341700" cy="400110"/>
          </a:xfrm>
          <a:noFill/>
        </p:spPr>
        <p:txBody>
          <a:bodyPr vert="horz" wrap="square" lIns="0" tIns="0" rIns="0" bIns="0" rtlCol="0">
            <a:spAutoFit/>
          </a:bodyPr>
          <a:lstStyle>
            <a:lvl1pPr>
              <a:spcBef>
                <a:spcPts val="0"/>
              </a:spcBef>
              <a:spcAft>
                <a:spcPts val="600"/>
              </a:spcAft>
              <a:tabLst>
                <a:tab pos="534988" algn="l"/>
              </a:tabLst>
              <a:defRPr lang="en-GB" sz="1050" b="0" dirty="0">
                <a:solidFill>
                  <a:schemeClr val="tx1"/>
                </a:solidFill>
              </a:defRPr>
            </a:lvl1pPr>
          </a:lstStyle>
          <a:p>
            <a:pPr lvl="0">
              <a:lnSpc>
                <a:spcPct val="100000"/>
              </a:lnSpc>
            </a:pPr>
            <a:r>
              <a:rPr lang="en-GB"/>
              <a:t>Q.	x	</a:t>
            </a:r>
          </a:p>
          <a:p>
            <a:pPr lvl="0">
              <a:lnSpc>
                <a:spcPct val="100000"/>
              </a:lnSpc>
            </a:pPr>
            <a:r>
              <a:rPr lang="en-GB"/>
              <a:t>Base:	x</a:t>
            </a:r>
          </a:p>
        </p:txBody>
      </p:sp>
    </p:spTree>
    <p:extLst>
      <p:ext uri="{BB962C8B-B14F-4D97-AF65-F5344CB8AC3E}">
        <p14:creationId xmlns:p14="http://schemas.microsoft.com/office/powerpoint/2010/main" val="2093080706"/>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40938" y="320852"/>
            <a:ext cx="11285432" cy="715669"/>
          </a:xfrm>
          <a:prstGeom prst="rect">
            <a:avLst/>
          </a:prstGeom>
        </p:spPr>
        <p:txBody>
          <a:bodyPr vert="horz" wrap="square" lIns="0" tIns="0" rIns="0" bIns="0" rtlCol="0" anchor="b">
            <a:noAutofit/>
          </a:bodyPr>
          <a:lstStyle/>
          <a:p>
            <a:r>
              <a:rPr lang="en-GB"/>
              <a:t>Short slide title</a:t>
            </a:r>
          </a:p>
        </p:txBody>
      </p:sp>
      <p:sp>
        <p:nvSpPr>
          <p:cNvPr id="3" name="Placeholder">
            <a:extLst>
              <a:ext uri="{FF2B5EF4-FFF2-40B4-BE49-F238E27FC236}">
                <a16:creationId xmlns:a16="http://schemas.microsoft.com/office/drawing/2014/main" id="{41F54BE0-878D-4EDE-9290-206FC15489D4}"/>
              </a:ext>
            </a:extLst>
          </p:cNvPr>
          <p:cNvSpPr>
            <a:spLocks noGrp="1"/>
          </p:cNvSpPr>
          <p:nvPr>
            <p:ph type="body" idx="1"/>
          </p:nvPr>
        </p:nvSpPr>
        <p:spPr>
          <a:xfrm>
            <a:off x="450000" y="1808163"/>
            <a:ext cx="11299088" cy="3852862"/>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96" name="TextBox 95">
            <a:extLst>
              <a:ext uri="{FF2B5EF4-FFF2-40B4-BE49-F238E27FC236}">
                <a16:creationId xmlns:a16="http://schemas.microsoft.com/office/drawing/2014/main" id="{A19EB2BF-21C7-DA01-6AAC-8D446BDFC72B}"/>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488640"/>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effectLst/>
              </a:rPr>
              <a:t>© Ipsos B&amp;A  | Dóchas Public Engagement Survey | Aug 2024 | Internal | Strictly Confidential</a:t>
            </a:r>
          </a:p>
        </p:txBody>
      </p:sp>
      <p:pic>
        <p:nvPicPr>
          <p:cNvPr id="5" name="Graphic 5">
            <a:extLst>
              <a:ext uri="{FF2B5EF4-FFF2-40B4-BE49-F238E27FC236}">
                <a16:creationId xmlns:a16="http://schemas.microsoft.com/office/drawing/2014/main" id="{24C52533-67B2-A66E-6439-AF0EA8AB64A9}"/>
              </a:ext>
              <a:ext uri="{C183D7F6-B498-43B3-948B-1728B52AA6E4}">
                <adec:decorative xmlns:adec="http://schemas.microsoft.com/office/drawing/2017/decorative" val="1"/>
              </a:ext>
            </a:extLst>
          </p:cNvPr>
          <p:cNvPicPr>
            <a:picLocks noChangeAspect="1"/>
          </p:cNvPicPr>
          <p:nvPr userDrawn="1"/>
        </p:nvPicPr>
        <p:blipFill>
          <a:blip r:embed="rId54" cstate="email">
            <a:extLst>
              <a:ext uri="{28A0092B-C50C-407E-A947-70E740481C1C}">
                <a14:useLocalDpi xmlns:a14="http://schemas.microsoft.com/office/drawing/2010/main"/>
              </a:ext>
            </a:extLst>
          </a:blip>
          <a:srcRect/>
          <a:stretch/>
        </p:blipFill>
        <p:spPr>
          <a:xfrm>
            <a:off x="11172185" y="6317600"/>
            <a:ext cx="722170" cy="342080"/>
          </a:xfrm>
          <a:prstGeom prst="rect">
            <a:avLst/>
          </a:prstGeom>
        </p:spPr>
      </p:pic>
    </p:spTree>
    <p:extLst>
      <p:ext uri="{BB962C8B-B14F-4D97-AF65-F5344CB8AC3E}">
        <p14:creationId xmlns:p14="http://schemas.microsoft.com/office/powerpoint/2010/main" val="282880833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 id="2147483890" r:id="rId29"/>
    <p:sldLayoutId id="2147483891" r:id="rId30"/>
    <p:sldLayoutId id="2147483892" r:id="rId31"/>
    <p:sldLayoutId id="2147483893" r:id="rId32"/>
    <p:sldLayoutId id="2147483894" r:id="rId33"/>
    <p:sldLayoutId id="2147483895" r:id="rId34"/>
    <p:sldLayoutId id="2147483896" r:id="rId35"/>
    <p:sldLayoutId id="2147483897" r:id="rId36"/>
    <p:sldLayoutId id="2147483898" r:id="rId37"/>
    <p:sldLayoutId id="2147483900" r:id="rId38"/>
    <p:sldLayoutId id="2147483901" r:id="rId39"/>
    <p:sldLayoutId id="2147483902" r:id="rId40"/>
    <p:sldLayoutId id="2147483903" r:id="rId41"/>
    <p:sldLayoutId id="2147483904" r:id="rId42"/>
    <p:sldLayoutId id="2147483905" r:id="rId43"/>
    <p:sldLayoutId id="2147483906" r:id="rId44"/>
    <p:sldLayoutId id="2147483907" r:id="rId45"/>
    <p:sldLayoutId id="2147483909" r:id="rId46"/>
    <p:sldLayoutId id="2147483912" r:id="rId47"/>
    <p:sldLayoutId id="2147483915" r:id="rId48"/>
    <p:sldLayoutId id="2147483917" r:id="rId49"/>
    <p:sldLayoutId id="2147483660" r:id="rId50"/>
    <p:sldLayoutId id="2147483695" r:id="rId51"/>
    <p:sldLayoutId id="2147483918" r:id="rId52"/>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800" b="0" kern="1200">
          <a:solidFill>
            <a:schemeClr val="tx1"/>
          </a:solidFill>
          <a:latin typeface="+mn-lt"/>
          <a:ea typeface="+mn-ea"/>
          <a:cs typeface="+mn-cs"/>
        </a:defRPr>
      </a:lvl1pPr>
      <a:lvl2pPr marL="266700" indent="-266700" algn="l" defTabSz="914400" rtl="0" eaLnBrk="1" latinLnBrk="0" hangingPunct="1">
        <a:lnSpc>
          <a:spcPct val="115000"/>
        </a:lnSpc>
        <a:spcBef>
          <a:spcPts val="400"/>
        </a:spcBef>
        <a:spcAft>
          <a:spcPts val="400"/>
        </a:spcAft>
        <a:buSzPct val="100000"/>
        <a:buFont typeface="Barlow" panose="020B0604020202020204" pitchFamily="34" charset="0"/>
        <a:buChar char="•"/>
        <a:defRPr sz="1800" kern="1200">
          <a:solidFill>
            <a:schemeClr val="tx1"/>
          </a:solidFill>
          <a:latin typeface="+mn-lt"/>
          <a:ea typeface="+mn-ea"/>
          <a:cs typeface="+mn-cs"/>
        </a:defRPr>
      </a:lvl2pPr>
      <a:lvl3pPr marL="630238" indent="-260350" algn="l" defTabSz="914400" rtl="0" eaLnBrk="1" latinLnBrk="0" hangingPunct="1">
        <a:lnSpc>
          <a:spcPct val="115000"/>
        </a:lnSpc>
        <a:spcBef>
          <a:spcPts val="400"/>
        </a:spcBef>
        <a:spcAft>
          <a:spcPts val="400"/>
        </a:spcAft>
        <a:buFont typeface="Barlow" panose="020B0604020202020204" pitchFamily="34" charset="0"/>
        <a:buChar char="‒"/>
        <a:defRPr sz="18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Barlow"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Barlow"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436">
          <p15:clr>
            <a:srgbClr val="9FCC3B"/>
          </p15:clr>
        </p15:guide>
        <p15:guide id="23" pos="279">
          <p15:clr>
            <a:srgbClr val="9FCC3B"/>
          </p15:clr>
        </p15:guide>
        <p15:guide id="24" pos="7401">
          <p15:clr>
            <a:srgbClr val="9FCC3B"/>
          </p15:clr>
        </p15:guide>
        <p15:guide id="25" pos="2509">
          <p15:clr>
            <a:srgbClr val="5ACBF0"/>
          </p15:clr>
        </p15:guide>
        <p15:guide id="26" pos="2729">
          <p15:clr>
            <a:srgbClr val="5ACBF0"/>
          </p15:clr>
        </p15:guide>
        <p15:guide id="30" pos="4951">
          <p15:clr>
            <a:srgbClr val="5ACBF0"/>
          </p15:clr>
        </p15:guide>
        <p15:guide id="31" pos="5178">
          <p15:clr>
            <a:srgbClr val="5ACBF0"/>
          </p15:clr>
        </p15:guide>
        <p15:guide id="35" orient="horz" pos="3747">
          <p15:clr>
            <a:srgbClr val="9FCC3B"/>
          </p15:clr>
        </p15:guide>
        <p15:guide id="36" orient="horz" pos="3884">
          <p15:clr>
            <a:srgbClr val="000000"/>
          </p15:clr>
        </p15:guide>
        <p15:guide id="38" orient="horz" pos="913">
          <p15:clr>
            <a:srgbClr val="C35EA4"/>
          </p15:clr>
        </p15:guide>
        <p15:guide id="39" orient="horz" pos="1139">
          <p15:clr>
            <a:srgbClr val="5ACBF0"/>
          </p15:clr>
        </p15:guide>
        <p15:guide id="41" pos="1916">
          <p15:clr>
            <a:srgbClr val="F26B43"/>
          </p15:clr>
        </p15:guide>
        <p15:guide id="42" pos="2114">
          <p15:clr>
            <a:srgbClr val="F26B43"/>
          </p15:clr>
        </p15:guide>
        <p15:guide id="43" pos="3942">
          <p15:clr>
            <a:srgbClr val="F26B43"/>
          </p15:clr>
        </p15:guide>
        <p15:guide id="45" pos="3747">
          <p15:clr>
            <a:srgbClr val="F26B43"/>
          </p15:clr>
        </p15:guide>
        <p15:guide id="46" pos="5574">
          <p15:clr>
            <a:srgbClr val="F26B43"/>
          </p15:clr>
        </p15:guide>
        <p15:guide id="47" pos="5763">
          <p15:clr>
            <a:srgbClr val="F26B43"/>
          </p15:clr>
        </p15:guide>
        <p15:guide id="48" orient="horz" pos="142">
          <p15:clr>
            <a:srgbClr val="000000"/>
          </p15:clr>
        </p15:guide>
        <p15:guide id="49" orient="horz" pos="3566">
          <p15:clr>
            <a:srgbClr val="5ACBF0"/>
          </p15:clr>
        </p15:guide>
        <p15:guide id="50" orient="horz" pos="4166">
          <p15:clr>
            <a:srgbClr val="000000"/>
          </p15:clr>
        </p15:guide>
        <p15:guide id="51" pos="140">
          <p15:clr>
            <a:srgbClr val="000000"/>
          </p15:clr>
        </p15:guide>
        <p15:guide id="52" pos="7537">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chart" Target="../charts/char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7"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chart" Target="../charts/char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50.xml"/></Relationships>
</file>

<file path=ppt/slides/_rels/slide4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notesSlide" Target="../notesSlides/notesSlide6.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slideLayout" Target="../slideLayouts/slideLayout6.xml"/><Relationship Id="rId17" Type="http://schemas.openxmlformats.org/officeDocument/2006/relationships/chart" Target="../charts/chart4.xml"/><Relationship Id="rId2" Type="http://schemas.openxmlformats.org/officeDocument/2006/relationships/tags" Target="../tags/tag4.xml"/><Relationship Id="rId16" Type="http://schemas.openxmlformats.org/officeDocument/2006/relationships/chart" Target="../charts/chart3.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chart" Target="../charts/chart2.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chart" Target="../charts/chart61.xml"/></Relationships>
</file>

<file path=ppt/slides/_rels/slide6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chart" Target="../charts/chart65.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9.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477AC46-52A0-10EE-0FD1-1056FD23493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78DE67DD-2173-5586-B9BD-8A8BD3154D08}"/>
              </a:ext>
            </a:extLst>
          </p:cNvPr>
          <p:cNvSpPr>
            <a:spLocks noGrp="1"/>
          </p:cNvSpPr>
          <p:nvPr>
            <p:ph type="title"/>
          </p:nvPr>
        </p:nvSpPr>
        <p:spPr>
          <a:xfrm>
            <a:off x="432000" y="841392"/>
            <a:ext cx="5664000" cy="1945238"/>
          </a:xfrm>
        </p:spPr>
        <p:txBody>
          <a:bodyPr vert="horz" wrap="square" lIns="0" tIns="0" rIns="0" bIns="0" rtlCol="0" anchor="t">
            <a:noAutofit/>
          </a:bodyPr>
          <a:lstStyle/>
          <a:p>
            <a:r>
              <a:rPr lang="en-US" b="0" dirty="0"/>
              <a:t>Worldview</a:t>
            </a:r>
            <a:br>
              <a:rPr lang="en-US" b="0" dirty="0"/>
            </a:br>
            <a:r>
              <a:rPr lang="en-US" b="0" dirty="0"/>
              <a:t>Dóchas Public Engagement Survey</a:t>
            </a:r>
            <a:br>
              <a:rPr lang="en-US" b="0" dirty="0"/>
            </a:br>
            <a:endParaRPr lang="en-GB" b="0" dirty="0"/>
          </a:p>
        </p:txBody>
      </p:sp>
      <p:sp>
        <p:nvSpPr>
          <p:cNvPr id="29" name="Text Placeholder 28">
            <a:extLst>
              <a:ext uri="{FF2B5EF4-FFF2-40B4-BE49-F238E27FC236}">
                <a16:creationId xmlns:a16="http://schemas.microsoft.com/office/drawing/2014/main" id="{AD142655-6C80-74F2-3FC7-414E43FED1A7}"/>
              </a:ext>
            </a:extLst>
          </p:cNvPr>
          <p:cNvSpPr>
            <a:spLocks noGrp="1"/>
          </p:cNvSpPr>
          <p:nvPr>
            <p:ph type="body" sz="quarter" idx="12"/>
          </p:nvPr>
        </p:nvSpPr>
        <p:spPr>
          <a:xfrm>
            <a:off x="431800" y="3476522"/>
            <a:ext cx="3851275" cy="610112"/>
          </a:xfrm>
        </p:spPr>
        <p:txBody>
          <a:bodyPr/>
          <a:lstStyle/>
          <a:p>
            <a:r>
              <a:rPr lang="en-IE" sz="2400" dirty="0"/>
              <a:t>Topline findings</a:t>
            </a:r>
            <a:endParaRPr lang="en-GB" dirty="0"/>
          </a:p>
        </p:txBody>
      </p:sp>
      <p:sp>
        <p:nvSpPr>
          <p:cNvPr id="27" name="TextBox 26">
            <a:extLst>
              <a:ext uri="{FF2B5EF4-FFF2-40B4-BE49-F238E27FC236}">
                <a16:creationId xmlns:a16="http://schemas.microsoft.com/office/drawing/2014/main" id="{C8156D8E-FE87-2AB6-CD0F-996978C0AE0E}"/>
              </a:ext>
            </a:extLst>
          </p:cNvPr>
          <p:cNvSpPr txBox="1"/>
          <p:nvPr/>
        </p:nvSpPr>
        <p:spPr>
          <a:xfrm>
            <a:off x="430555" y="4086633"/>
            <a:ext cx="4153971"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rlow"/>
                <a:ea typeface="+mn-ea"/>
                <a:cs typeface="+mn-cs"/>
              </a:rPr>
              <a:t>J.235390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rlow"/>
                <a:ea typeface="+mn-ea"/>
                <a:cs typeface="+mn-cs"/>
              </a:rPr>
              <a:t>Presented by:</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solidFill>
                  <a:prstClr val="white"/>
                </a:solidFill>
                <a:effectLst>
                  <a:outerShdw blurRad="38100" dist="38100" dir="2700000" algn="tl">
                    <a:srgbClr val="000000">
                      <a:alpha val="43137"/>
                    </a:srgbClr>
                  </a:outerShdw>
                </a:effectLst>
                <a:latin typeface="Barlow"/>
              </a:rPr>
              <a:t>Luke Reaper &amp; Katie Kirkwood</a:t>
            </a:r>
            <a:endParaRPr kumimoji="0" lang="en-IE"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rlow"/>
              <a:ea typeface="+mn-ea"/>
              <a:cs typeface="+mn-cs"/>
            </a:endParaRPr>
          </a:p>
        </p:txBody>
      </p:sp>
      <p:sp>
        <p:nvSpPr>
          <p:cNvPr id="26" name="TextBox 25">
            <a:extLst>
              <a:ext uri="{FF2B5EF4-FFF2-40B4-BE49-F238E27FC236}">
                <a16:creationId xmlns:a16="http://schemas.microsoft.com/office/drawing/2014/main" id="{74BA5268-2853-0280-7DD8-033F7F894E42}"/>
              </a:ext>
            </a:extLst>
          </p:cNvPr>
          <p:cNvSpPr txBox="1"/>
          <p:nvPr/>
        </p:nvSpPr>
        <p:spPr>
          <a:xfrm>
            <a:off x="430556" y="5294028"/>
            <a:ext cx="223644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Barlow"/>
                <a:ea typeface="+mn-ea"/>
                <a:cs typeface="+mn-cs"/>
              </a:rPr>
              <a:t>September 2024</a:t>
            </a:r>
          </a:p>
        </p:txBody>
      </p:sp>
      <p:sp>
        <p:nvSpPr>
          <p:cNvPr id="11" name="Right Triangle 10">
            <a:extLst>
              <a:ext uri="{FF2B5EF4-FFF2-40B4-BE49-F238E27FC236}">
                <a16:creationId xmlns:a16="http://schemas.microsoft.com/office/drawing/2014/main" id="{E8C2CACD-E824-DE3B-60FE-427B751999B5}"/>
              </a:ext>
              <a:ext uri="{C183D7F6-B498-43B3-948B-1728B52AA6E4}">
                <adec:decorative xmlns:adec="http://schemas.microsoft.com/office/drawing/2017/decorative" val="1"/>
              </a:ext>
            </a:extLst>
          </p:cNvPr>
          <p:cNvSpPr/>
          <p:nvPr/>
        </p:nvSpPr>
        <p:spPr>
          <a:xfrm rot="16200000">
            <a:off x="8661370" y="3324649"/>
            <a:ext cx="3492560" cy="3594098"/>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Barlow"/>
              <a:ea typeface="+mn-ea"/>
              <a:cs typeface="+mn-cs"/>
            </a:endParaRPr>
          </a:p>
        </p:txBody>
      </p:sp>
      <p:sp>
        <p:nvSpPr>
          <p:cNvPr id="9" name="Freeform: Shape 8">
            <a:extLst>
              <a:ext uri="{FF2B5EF4-FFF2-40B4-BE49-F238E27FC236}">
                <a16:creationId xmlns:a16="http://schemas.microsoft.com/office/drawing/2014/main" id="{CEC544CE-DA48-E496-5DA5-4BEDD3E45634}"/>
              </a:ext>
              <a:ext uri="{C183D7F6-B498-43B3-948B-1728B52AA6E4}">
                <adec:decorative xmlns:adec="http://schemas.microsoft.com/office/drawing/2017/decorative" val="1"/>
              </a:ext>
            </a:extLst>
          </p:cNvPr>
          <p:cNvSpPr/>
          <p:nvPr/>
        </p:nvSpPr>
        <p:spPr>
          <a:xfrm rot="8100000">
            <a:off x="7902608" y="5576008"/>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Barlow"/>
              <a:ea typeface="+mn-ea"/>
              <a:cs typeface="+mn-cs"/>
            </a:endParaRPr>
          </a:p>
        </p:txBody>
      </p:sp>
      <p:sp>
        <p:nvSpPr>
          <p:cNvPr id="20" name="Freeform: Shape 19">
            <a:extLst>
              <a:ext uri="{FF2B5EF4-FFF2-40B4-BE49-F238E27FC236}">
                <a16:creationId xmlns:a16="http://schemas.microsoft.com/office/drawing/2014/main" id="{D96FD40F-EE17-C82C-82CB-DF36F7A95CF6}"/>
              </a:ext>
              <a:ext uri="{C183D7F6-B498-43B3-948B-1728B52AA6E4}">
                <adec:decorative xmlns:adec="http://schemas.microsoft.com/office/drawing/2017/decorative" val="1"/>
              </a:ext>
            </a:extLst>
          </p:cNvPr>
          <p:cNvSpPr/>
          <p:nvPr/>
        </p:nvSpPr>
        <p:spPr>
          <a:xfrm rot="18900000">
            <a:off x="6149040" y="431596"/>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Barlow"/>
              <a:ea typeface="+mn-ea"/>
              <a:cs typeface="+mn-cs"/>
            </a:endParaRPr>
          </a:p>
        </p:txBody>
      </p:sp>
      <p:sp>
        <p:nvSpPr>
          <p:cNvPr id="2" name="Classification">
            <a:extLst>
              <a:ext uri="{FF2B5EF4-FFF2-40B4-BE49-F238E27FC236}">
                <a16:creationId xmlns:a16="http://schemas.microsoft.com/office/drawing/2014/main" id="{B127AAF8-966B-58DA-AC4F-5A8E8B43BF2C}"/>
              </a:ext>
              <a:ext uri="{C183D7F6-B498-43B3-948B-1728B52AA6E4}">
                <adec:decorative xmlns:adec="http://schemas.microsoft.com/office/drawing/2017/decorative" val="1"/>
              </a:ext>
            </a:extLst>
          </p:cNvPr>
          <p:cNvSpPr txBox="1">
            <a:spLocks/>
          </p:cNvSpPr>
          <p:nvPr/>
        </p:nvSpPr>
        <p:spPr>
          <a:xfrm>
            <a:off x="440937" y="6251108"/>
            <a:ext cx="16603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Barlow"/>
                <a:ea typeface="+mn-ea"/>
                <a:cs typeface="+mn-cs"/>
              </a:rPr>
              <a:t>© Ipsos B&amp;A  | Dóchas Public Engagement Survey | Aug 2024 | Internal | Strictly Confidential</a:t>
            </a:r>
            <a:endParaRPr kumimoji="0" lang="en-GB" sz="800" b="0" i="0" u="none" strike="noStrike" kern="1200" cap="none" spc="0" normalizeH="0" baseline="0" noProof="0" dirty="0">
              <a:ln>
                <a:noFill/>
              </a:ln>
              <a:solidFill>
                <a:prstClr val="white"/>
              </a:solidFill>
              <a:effectLst/>
              <a:uLnTx/>
              <a:uFillTx/>
              <a:latin typeface="Barlow"/>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FFDE06DB-58B7-8CC4-C57A-E6F933958B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14598" y="6208488"/>
            <a:ext cx="908051" cy="432000"/>
          </a:xfrm>
          <a:prstGeom prst="rect">
            <a:avLst/>
          </a:prstGeom>
        </p:spPr>
      </p:pic>
    </p:spTree>
    <p:extLst>
      <p:ext uri="{BB962C8B-B14F-4D97-AF65-F5344CB8AC3E}">
        <p14:creationId xmlns:p14="http://schemas.microsoft.com/office/powerpoint/2010/main" val="28104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B9FF-445E-482B-A377-D798497F7B51}"/>
              </a:ext>
            </a:extLst>
          </p:cNvPr>
          <p:cNvSpPr>
            <a:spLocks noGrp="1"/>
          </p:cNvSpPr>
          <p:nvPr>
            <p:ph type="title"/>
          </p:nvPr>
        </p:nvSpPr>
        <p:spPr>
          <a:xfrm>
            <a:off x="438993" y="157589"/>
            <a:ext cx="11285432" cy="890226"/>
          </a:xfrm>
        </p:spPr>
        <p:txBody>
          <a:bodyPr>
            <a:noAutofit/>
          </a:bodyPr>
          <a:lstStyle/>
          <a:p>
            <a:r>
              <a:rPr lang="en-US"/>
              <a:t>The Top 3 Most Important Issues Facing Ireland remain the same as in Nov ‘23: house prices (+2%), health services, (-5%), and household bills (-4%). Mentions of immigration continue to grow at a significant rate.</a:t>
            </a:r>
            <a:endParaRPr lang="en-IE"/>
          </a:p>
        </p:txBody>
      </p:sp>
      <p:sp>
        <p:nvSpPr>
          <p:cNvPr id="14" name="Text Placeholder 13">
            <a:extLst>
              <a:ext uri="{FF2B5EF4-FFF2-40B4-BE49-F238E27FC236}">
                <a16:creationId xmlns:a16="http://schemas.microsoft.com/office/drawing/2014/main" id="{0FAB3E4B-1A91-C9C8-C9A5-C7048DCE2218}"/>
              </a:ext>
            </a:extLst>
          </p:cNvPr>
          <p:cNvSpPr>
            <a:spLocks noGrp="1"/>
          </p:cNvSpPr>
          <p:nvPr>
            <p:ph type="body" sz="quarter" idx="17"/>
          </p:nvPr>
        </p:nvSpPr>
        <p:spPr>
          <a:xfrm>
            <a:off x="450000" y="6018482"/>
            <a:ext cx="9341700" cy="360996"/>
          </a:xfrm>
        </p:spPr>
        <p:txBody>
          <a:bodyPr/>
          <a:lstStyle/>
          <a:p>
            <a:r>
              <a:rPr lang="en-US" dirty="0">
                <a:solidFill>
                  <a:srgbClr val="000033"/>
                </a:solidFill>
                <a:latin typeface="Barlow" panose="00000500000000000000" pitchFamily="2" charset="0"/>
              </a:rPr>
              <a:t>Base: All Adults aged 18+ years- 2,504 (Nov 23 N – 2,515)</a:t>
            </a:r>
            <a:endParaRPr lang="en-IE" dirty="0">
              <a:latin typeface="Barlow" panose="00000500000000000000" pitchFamily="2" charset="0"/>
            </a:endParaRPr>
          </a:p>
          <a:p>
            <a:r>
              <a:rPr lang="en-US" dirty="0">
                <a:latin typeface="Barlow" panose="00000500000000000000" pitchFamily="2" charset="0"/>
              </a:rPr>
              <a:t>Q.1  Which of the following do you feel are the 3 most important issues facing Ireland today?</a:t>
            </a:r>
          </a:p>
        </p:txBody>
      </p:sp>
      <p:graphicFrame>
        <p:nvGraphicFramePr>
          <p:cNvPr id="8" name="Chart 7">
            <a:extLst>
              <a:ext uri="{FF2B5EF4-FFF2-40B4-BE49-F238E27FC236}">
                <a16:creationId xmlns:a16="http://schemas.microsoft.com/office/drawing/2014/main" id="{111055FA-35EC-9F63-3DFF-05152ED35102}"/>
              </a:ext>
            </a:extLst>
          </p:cNvPr>
          <p:cNvGraphicFramePr/>
          <p:nvPr>
            <p:extLst>
              <p:ext uri="{D42A27DB-BD31-4B8C-83A1-F6EECF244321}">
                <p14:modId xmlns:p14="http://schemas.microsoft.com/office/powerpoint/2010/main" val="667773561"/>
              </p:ext>
            </p:extLst>
          </p:nvPr>
        </p:nvGraphicFramePr>
        <p:xfrm>
          <a:off x="1489442" y="1552282"/>
          <a:ext cx="7779278" cy="4378903"/>
        </p:xfrm>
        <a:graphic>
          <a:graphicData uri="http://schemas.openxmlformats.org/drawingml/2006/chart">
            <c:chart xmlns:c="http://schemas.openxmlformats.org/drawingml/2006/chart" xmlns:r="http://schemas.openxmlformats.org/officeDocument/2006/relationships" r:id="rId2"/>
          </a:graphicData>
        </a:graphic>
      </p:graphicFrame>
      <p:sp>
        <p:nvSpPr>
          <p:cNvPr id="43" name="TextBox 42">
            <a:extLst>
              <a:ext uri="{FF2B5EF4-FFF2-40B4-BE49-F238E27FC236}">
                <a16:creationId xmlns:a16="http://schemas.microsoft.com/office/drawing/2014/main" id="{2A49BAFF-E995-94A3-4CAC-7C4C293FAE0D}"/>
              </a:ext>
            </a:extLst>
          </p:cNvPr>
          <p:cNvSpPr txBox="1"/>
          <p:nvPr/>
        </p:nvSpPr>
        <p:spPr>
          <a:xfrm>
            <a:off x="6562572" y="1067095"/>
            <a:ext cx="133562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August 2024</a:t>
            </a:r>
          </a:p>
        </p:txBody>
      </p:sp>
      <p:cxnSp>
        <p:nvCxnSpPr>
          <p:cNvPr id="12" name="Straight Arrow Connector 11">
            <a:extLst>
              <a:ext uri="{FF2B5EF4-FFF2-40B4-BE49-F238E27FC236}">
                <a16:creationId xmlns:a16="http://schemas.microsoft.com/office/drawing/2014/main" id="{E0209796-5F6C-6B7D-F5F0-4BEFB27CDC4D}"/>
              </a:ext>
            </a:extLst>
          </p:cNvPr>
          <p:cNvCxnSpPr>
            <a:cxnSpLocks/>
          </p:cNvCxnSpPr>
          <p:nvPr/>
        </p:nvCxnSpPr>
        <p:spPr>
          <a:xfrm>
            <a:off x="9141387" y="1749641"/>
            <a:ext cx="0" cy="201503"/>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CD2212-E8E8-9861-4ECF-76AA76C5E721}"/>
              </a:ext>
            </a:extLst>
          </p:cNvPr>
          <p:cNvSpPr txBox="1"/>
          <p:nvPr/>
        </p:nvSpPr>
        <p:spPr>
          <a:xfrm>
            <a:off x="9141387" y="1749641"/>
            <a:ext cx="1009403" cy="261610"/>
          </a:xfrm>
          <a:prstGeom prst="rect">
            <a:avLst/>
          </a:prstGeom>
          <a:noFill/>
        </p:spPr>
        <p:txBody>
          <a:bodyPr wrap="square" rtlCol="0">
            <a:spAutoFit/>
          </a:bodyPr>
          <a:lstStyle/>
          <a:p>
            <a:r>
              <a:rPr lang="en-IE" sz="1100"/>
              <a:t>Down 5%</a:t>
            </a:r>
            <a:endParaRPr lang="en-GB" sz="1100"/>
          </a:p>
        </p:txBody>
      </p:sp>
      <p:cxnSp>
        <p:nvCxnSpPr>
          <p:cNvPr id="15" name="Straight Arrow Connector 14">
            <a:extLst>
              <a:ext uri="{FF2B5EF4-FFF2-40B4-BE49-F238E27FC236}">
                <a16:creationId xmlns:a16="http://schemas.microsoft.com/office/drawing/2014/main" id="{9D0D86B6-7D59-707E-AD7C-B62034E01830}"/>
              </a:ext>
            </a:extLst>
          </p:cNvPr>
          <p:cNvCxnSpPr>
            <a:cxnSpLocks/>
          </p:cNvCxnSpPr>
          <p:nvPr/>
        </p:nvCxnSpPr>
        <p:spPr>
          <a:xfrm flipV="1">
            <a:off x="8026120" y="2357777"/>
            <a:ext cx="0" cy="2017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C66ED1F-F8A8-DA6D-F2BF-030AEB722A19}"/>
              </a:ext>
            </a:extLst>
          </p:cNvPr>
          <p:cNvCxnSpPr>
            <a:cxnSpLocks/>
          </p:cNvCxnSpPr>
          <p:nvPr/>
        </p:nvCxnSpPr>
        <p:spPr>
          <a:xfrm flipV="1">
            <a:off x="7581798" y="2543091"/>
            <a:ext cx="0" cy="26161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9F68310-EF32-C526-BFC4-D51CE058D1E0}"/>
              </a:ext>
            </a:extLst>
          </p:cNvPr>
          <p:cNvSpPr txBox="1"/>
          <p:nvPr/>
        </p:nvSpPr>
        <p:spPr>
          <a:xfrm>
            <a:off x="7572408" y="2543091"/>
            <a:ext cx="1009403" cy="261610"/>
          </a:xfrm>
          <a:prstGeom prst="rect">
            <a:avLst/>
          </a:prstGeom>
          <a:noFill/>
        </p:spPr>
        <p:txBody>
          <a:bodyPr wrap="square" rtlCol="0">
            <a:spAutoFit/>
          </a:bodyPr>
          <a:lstStyle/>
          <a:p>
            <a:r>
              <a:rPr lang="en-IE" sz="1100"/>
              <a:t>Up 4%</a:t>
            </a:r>
            <a:endParaRPr lang="en-GB" sz="1100"/>
          </a:p>
        </p:txBody>
      </p:sp>
      <p:sp>
        <p:nvSpPr>
          <p:cNvPr id="3" name="TextBox 2">
            <a:extLst>
              <a:ext uri="{FF2B5EF4-FFF2-40B4-BE49-F238E27FC236}">
                <a16:creationId xmlns:a16="http://schemas.microsoft.com/office/drawing/2014/main" id="{009C4940-BA45-3432-495E-F4F9BC314B4D}"/>
              </a:ext>
            </a:extLst>
          </p:cNvPr>
          <p:cNvSpPr txBox="1"/>
          <p:nvPr/>
        </p:nvSpPr>
        <p:spPr>
          <a:xfrm>
            <a:off x="8049901" y="2334894"/>
            <a:ext cx="1009403" cy="261610"/>
          </a:xfrm>
          <a:prstGeom prst="rect">
            <a:avLst/>
          </a:prstGeom>
          <a:noFill/>
        </p:spPr>
        <p:txBody>
          <a:bodyPr wrap="square" rtlCol="0">
            <a:spAutoFit/>
          </a:bodyPr>
          <a:lstStyle/>
          <a:p>
            <a:r>
              <a:rPr lang="en-IE" sz="1100"/>
              <a:t>Up 14%</a:t>
            </a:r>
            <a:endParaRPr lang="en-GB" sz="1100"/>
          </a:p>
        </p:txBody>
      </p:sp>
      <p:sp>
        <p:nvSpPr>
          <p:cNvPr id="17" name="Text Placeholder 2">
            <a:extLst>
              <a:ext uri="{FF2B5EF4-FFF2-40B4-BE49-F238E27FC236}">
                <a16:creationId xmlns:a16="http://schemas.microsoft.com/office/drawing/2014/main" id="{AF52C1A5-2A19-4139-E4FA-7576F78B2CB2}"/>
              </a:ext>
            </a:extLst>
          </p:cNvPr>
          <p:cNvSpPr txBox="1">
            <a:spLocks/>
          </p:cNvSpPr>
          <p:nvPr/>
        </p:nvSpPr>
        <p:spPr>
          <a:xfrm>
            <a:off x="250515" y="668668"/>
            <a:ext cx="6829140" cy="3239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a:p>
        </p:txBody>
      </p:sp>
      <p:cxnSp>
        <p:nvCxnSpPr>
          <p:cNvPr id="20" name="Straight Arrow Connector 19">
            <a:extLst>
              <a:ext uri="{FF2B5EF4-FFF2-40B4-BE49-F238E27FC236}">
                <a16:creationId xmlns:a16="http://schemas.microsoft.com/office/drawing/2014/main" id="{46113050-952F-2A54-4938-3D581548D4F0}"/>
              </a:ext>
            </a:extLst>
          </p:cNvPr>
          <p:cNvCxnSpPr>
            <a:cxnSpLocks/>
          </p:cNvCxnSpPr>
          <p:nvPr/>
        </p:nvCxnSpPr>
        <p:spPr>
          <a:xfrm>
            <a:off x="8705439" y="1957544"/>
            <a:ext cx="0" cy="201503"/>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56E8102-6D5D-0EA7-8633-6F01A0DCD4A3}"/>
              </a:ext>
            </a:extLst>
          </p:cNvPr>
          <p:cNvSpPr txBox="1"/>
          <p:nvPr/>
        </p:nvSpPr>
        <p:spPr>
          <a:xfrm>
            <a:off x="8705439" y="1957544"/>
            <a:ext cx="1009403" cy="261610"/>
          </a:xfrm>
          <a:prstGeom prst="rect">
            <a:avLst/>
          </a:prstGeom>
          <a:noFill/>
        </p:spPr>
        <p:txBody>
          <a:bodyPr wrap="square" rtlCol="0">
            <a:spAutoFit/>
          </a:bodyPr>
          <a:lstStyle/>
          <a:p>
            <a:r>
              <a:rPr lang="en-IE" sz="1100"/>
              <a:t>Down 4%</a:t>
            </a:r>
            <a:endParaRPr lang="en-GB" sz="1100"/>
          </a:p>
        </p:txBody>
      </p:sp>
      <p:graphicFrame>
        <p:nvGraphicFramePr>
          <p:cNvPr id="16" name="Table 15">
            <a:extLst>
              <a:ext uri="{FF2B5EF4-FFF2-40B4-BE49-F238E27FC236}">
                <a16:creationId xmlns:a16="http://schemas.microsoft.com/office/drawing/2014/main" id="{378258C9-2F0E-68F2-FC2D-C957617A05F6}"/>
              </a:ext>
            </a:extLst>
          </p:cNvPr>
          <p:cNvGraphicFramePr>
            <a:graphicFrameLocks noGrp="1"/>
          </p:cNvGraphicFramePr>
          <p:nvPr>
            <p:extLst>
              <p:ext uri="{D42A27DB-BD31-4B8C-83A1-F6EECF244321}">
                <p14:modId xmlns:p14="http://schemas.microsoft.com/office/powerpoint/2010/main" val="2108792488"/>
              </p:ext>
            </p:extLst>
          </p:nvPr>
        </p:nvGraphicFramePr>
        <p:xfrm>
          <a:off x="9928389" y="1141288"/>
          <a:ext cx="1658941" cy="4832195"/>
        </p:xfrm>
        <a:graphic>
          <a:graphicData uri="http://schemas.openxmlformats.org/drawingml/2006/table">
            <a:tbl>
              <a:tblPr bandRow="1">
                <a:tableStyleId>{2A488322-F2BA-4B5B-9748-0D474271808F}</a:tableStyleId>
              </a:tblPr>
              <a:tblGrid>
                <a:gridCol w="772149">
                  <a:extLst>
                    <a:ext uri="{9D8B030D-6E8A-4147-A177-3AD203B41FA5}">
                      <a16:colId xmlns:a16="http://schemas.microsoft.com/office/drawing/2014/main" val="916932659"/>
                    </a:ext>
                  </a:extLst>
                </a:gridCol>
                <a:gridCol w="886792">
                  <a:extLst>
                    <a:ext uri="{9D8B030D-6E8A-4147-A177-3AD203B41FA5}">
                      <a16:colId xmlns:a16="http://schemas.microsoft.com/office/drawing/2014/main" val="3412085339"/>
                    </a:ext>
                  </a:extLst>
                </a:gridCol>
              </a:tblGrid>
              <a:tr h="204480">
                <a:tc>
                  <a:txBody>
                    <a:bodyPr/>
                    <a:lstStyle/>
                    <a:p>
                      <a:pPr algn="ctr" fontAlgn="b"/>
                      <a:r>
                        <a:rPr lang="en-IE" sz="1100" b="1" i="0" u="none" strike="noStrike">
                          <a:solidFill>
                            <a:schemeClr val="bg1"/>
                          </a:solidFill>
                          <a:effectLst/>
                          <a:latin typeface="+mn-lt"/>
                          <a:cs typeface="Arial" panose="020B0604020202020204" pitchFamily="34" charset="0"/>
                        </a:rPr>
                        <a:t>Nov 23</a:t>
                      </a:r>
                    </a:p>
                  </a:txBody>
                  <a:tcPr marL="9525" marR="9525" marT="9525" marB="0" anchor="ct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en-IE" sz="1100" b="1" u="none" strike="noStrike">
                          <a:solidFill>
                            <a:schemeClr val="bg1"/>
                          </a:solidFill>
                          <a:effectLst/>
                          <a:latin typeface="+mn-lt"/>
                          <a:cs typeface="Arial" panose="020B0604020202020204" pitchFamily="34" charset="0"/>
                        </a:rPr>
                        <a:t>Diff vs 2023</a:t>
                      </a:r>
                      <a:endParaRPr lang="en-IE" sz="1100" b="1" i="0" u="none" strike="noStrike">
                        <a:solidFill>
                          <a:schemeClr val="bg1"/>
                        </a:solidFill>
                        <a:effectLst/>
                        <a:latin typeface="+mn-lt"/>
                        <a:cs typeface="Arial" panose="020B0604020202020204" pitchFamily="34" charset="0"/>
                      </a:endParaRPr>
                    </a:p>
                  </a:txBody>
                  <a:tcPr marL="9525" marR="9525" marT="9525" marB="0" anchor="ct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81984618"/>
                  </a:ext>
                </a:extLst>
              </a:tr>
              <a:tr h="201205">
                <a:tc>
                  <a:txBody>
                    <a:bodyPr/>
                    <a:lstStyle/>
                    <a:p>
                      <a:pPr algn="ctr" fontAlgn="t"/>
                      <a:r>
                        <a:rPr lang="en-US" sz="1100" b="1" i="0" u="none" strike="noStrike">
                          <a:solidFill>
                            <a:srgbClr val="000000"/>
                          </a:solidFill>
                          <a:effectLst/>
                          <a:latin typeface="+mn-lt"/>
                        </a:rPr>
                        <a:t>%</a:t>
                      </a:r>
                      <a:endParaRPr lang="en-IE" sz="1100" b="1" i="0" u="none" strike="noStrike">
                        <a:solidFill>
                          <a:srgbClr val="000000"/>
                        </a:solidFill>
                        <a:effectLst/>
                        <a:latin typeface="+mn-lt"/>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mn-lt"/>
                        </a:rPr>
                        <a:t>%</a:t>
                      </a:r>
                      <a:endParaRPr lang="en-IE" sz="1100" b="1" i="0" u="none" strike="noStrike">
                        <a:solidFill>
                          <a:srgbClr val="000000"/>
                        </a:solidFill>
                        <a:effectLst/>
                        <a:latin typeface="+mn-lt"/>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192916"/>
                  </a:ext>
                </a:extLst>
              </a:tr>
              <a:tr h="201205">
                <a:tc>
                  <a:txBody>
                    <a:bodyPr/>
                    <a:lstStyle/>
                    <a:p>
                      <a:pPr algn="ctr" fontAlgn="t"/>
                      <a:r>
                        <a:rPr lang="en-IE" sz="1050" b="1" i="0" u="none" strike="noStrike">
                          <a:solidFill>
                            <a:srgbClr val="000000"/>
                          </a:solidFill>
                          <a:effectLst/>
                          <a:latin typeface="+mn-lt"/>
                        </a:rPr>
                        <a:t>44</a:t>
                      </a: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b"/>
                      <a:r>
                        <a:rPr lang="en-IE" sz="1000" b="1" u="none" strike="noStrike">
                          <a:effectLst/>
                        </a:rPr>
                        <a:t>+2</a:t>
                      </a:r>
                      <a:endParaRPr lang="en-IE" sz="1000" b="1" i="0" u="none" strike="noStrike">
                        <a:solidFill>
                          <a:srgbClr val="000000"/>
                        </a:solidFill>
                        <a:effectLst/>
                        <a:latin typeface="Calibri" panose="020F0502020204030204" pitchFamily="34" charset="0"/>
                      </a:endParaRPr>
                    </a:p>
                  </a:txBody>
                  <a:tcPr marL="8880" marR="8880" marT="888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4007505"/>
                  </a:ext>
                </a:extLst>
              </a:tr>
              <a:tr h="201205">
                <a:tc>
                  <a:txBody>
                    <a:bodyPr/>
                    <a:lstStyle/>
                    <a:p>
                      <a:pPr algn="ctr" fontAlgn="t"/>
                      <a:r>
                        <a:rPr lang="en-IE" sz="1050" b="1" i="0" u="none" strike="noStrike">
                          <a:solidFill>
                            <a:srgbClr val="000000"/>
                          </a:solidFill>
                          <a:effectLst/>
                          <a:latin typeface="+mn-lt"/>
                        </a:rPr>
                        <a:t>48</a:t>
                      </a:r>
                    </a:p>
                  </a:txBody>
                  <a:tcPr marL="9525" marR="9525" marT="9525" marB="0" anchor="ctr"/>
                </a:tc>
                <a:tc>
                  <a:txBody>
                    <a:bodyPr/>
                    <a:lstStyle/>
                    <a:p>
                      <a:pPr algn="ctr" fontAlgn="b"/>
                      <a:r>
                        <a:rPr lang="en-IE" sz="1000" b="1" u="none" strike="noStrike">
                          <a:effectLst/>
                        </a:rPr>
                        <a:t>-5</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701850956"/>
                  </a:ext>
                </a:extLst>
              </a:tr>
              <a:tr h="201205">
                <a:tc>
                  <a:txBody>
                    <a:bodyPr/>
                    <a:lstStyle/>
                    <a:p>
                      <a:pPr algn="ctr" fontAlgn="t"/>
                      <a:r>
                        <a:rPr lang="en-IE" sz="1050" b="1" i="0" u="none" strike="noStrike">
                          <a:solidFill>
                            <a:srgbClr val="000000"/>
                          </a:solidFill>
                          <a:effectLst/>
                          <a:latin typeface="+mn-lt"/>
                        </a:rPr>
                        <a:t>42</a:t>
                      </a:r>
                    </a:p>
                  </a:txBody>
                  <a:tcPr marL="9525" marR="9525" marT="9525" marB="0" anchor="ctr"/>
                </a:tc>
                <a:tc>
                  <a:txBody>
                    <a:bodyPr/>
                    <a:lstStyle/>
                    <a:p>
                      <a:pPr algn="ctr" fontAlgn="b"/>
                      <a:r>
                        <a:rPr lang="en-IE" sz="1000" b="1" u="none" strike="noStrike">
                          <a:effectLst/>
                        </a:rPr>
                        <a:t>-4</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2623079775"/>
                  </a:ext>
                </a:extLst>
              </a:tr>
              <a:tr h="201205">
                <a:tc>
                  <a:txBody>
                    <a:bodyPr/>
                    <a:lstStyle/>
                    <a:p>
                      <a:pPr algn="ctr" fontAlgn="t"/>
                      <a:r>
                        <a:rPr lang="en-IE" sz="1050" b="1" i="0" u="none" strike="noStrike">
                          <a:solidFill>
                            <a:srgbClr val="000000"/>
                          </a:solidFill>
                          <a:effectLst/>
                          <a:latin typeface="+mn-lt"/>
                        </a:rPr>
                        <a:t>35</a:t>
                      </a:r>
                    </a:p>
                  </a:txBody>
                  <a:tcPr marL="9525" marR="9525" marT="9525" marB="0" anchor="ctr"/>
                </a:tc>
                <a:tc>
                  <a:txBody>
                    <a:bodyPr/>
                    <a:lstStyle/>
                    <a:p>
                      <a:pPr algn="ctr" fontAlgn="b"/>
                      <a:r>
                        <a:rPr lang="en-IE" sz="1000" b="1" u="none" strike="noStrike">
                          <a:effectLst/>
                        </a:rPr>
                        <a:t>=</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3171841692"/>
                  </a:ext>
                </a:extLst>
              </a:tr>
              <a:tr h="201205">
                <a:tc>
                  <a:txBody>
                    <a:bodyPr/>
                    <a:lstStyle/>
                    <a:p>
                      <a:pPr algn="ctr" fontAlgn="t"/>
                      <a:r>
                        <a:rPr lang="en-IE" sz="1050" b="1" i="0" u="none" strike="noStrike">
                          <a:solidFill>
                            <a:srgbClr val="000000"/>
                          </a:solidFill>
                          <a:effectLst/>
                          <a:latin typeface="+mn-lt"/>
                        </a:rPr>
                        <a:t>15</a:t>
                      </a:r>
                    </a:p>
                  </a:txBody>
                  <a:tcPr marL="9525" marR="9525" marT="9525" marB="0" anchor="ctr"/>
                </a:tc>
                <a:tc>
                  <a:txBody>
                    <a:bodyPr/>
                    <a:lstStyle/>
                    <a:p>
                      <a:pPr algn="ctr" fontAlgn="b"/>
                      <a:r>
                        <a:rPr lang="en-IE" sz="1000" b="1" u="none" strike="noStrike">
                          <a:effectLst/>
                        </a:rPr>
                        <a:t>+14</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4084600294"/>
                  </a:ext>
                </a:extLst>
              </a:tr>
              <a:tr h="201205">
                <a:tc>
                  <a:txBody>
                    <a:bodyPr/>
                    <a:lstStyle/>
                    <a:p>
                      <a:pPr algn="ctr" fontAlgn="t"/>
                      <a:r>
                        <a:rPr lang="en-IE" sz="1050" b="1" i="0" u="none" strike="noStrike">
                          <a:solidFill>
                            <a:srgbClr val="000000"/>
                          </a:solidFill>
                          <a:effectLst/>
                          <a:latin typeface="+mn-lt"/>
                        </a:rPr>
                        <a:t>19</a:t>
                      </a:r>
                    </a:p>
                  </a:txBody>
                  <a:tcPr marL="9525" marR="9525" marT="9525" marB="0" anchor="ctr"/>
                </a:tc>
                <a:tc>
                  <a:txBody>
                    <a:bodyPr/>
                    <a:lstStyle/>
                    <a:p>
                      <a:pPr algn="ctr" fontAlgn="b"/>
                      <a:r>
                        <a:rPr lang="en-IE" sz="1000" b="1" u="none" strike="noStrike">
                          <a:effectLst/>
                        </a:rPr>
                        <a:t>+4</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882180494"/>
                  </a:ext>
                </a:extLst>
              </a:tr>
              <a:tr h="201205">
                <a:tc>
                  <a:txBody>
                    <a:bodyPr/>
                    <a:lstStyle/>
                    <a:p>
                      <a:pPr algn="ctr" fontAlgn="t"/>
                      <a:r>
                        <a:rPr lang="en-IE" sz="1050" b="1" i="0" u="none" strike="noStrike">
                          <a:solidFill>
                            <a:srgbClr val="000000"/>
                          </a:solidFill>
                          <a:effectLst/>
                          <a:latin typeface="+mn-lt"/>
                        </a:rPr>
                        <a:t>17</a:t>
                      </a:r>
                    </a:p>
                  </a:txBody>
                  <a:tcPr marL="9525" marR="9525" marT="9525" marB="0" anchor="ctr"/>
                </a:tc>
                <a:tc>
                  <a:txBody>
                    <a:bodyPr/>
                    <a:lstStyle/>
                    <a:p>
                      <a:pPr algn="ctr" fontAlgn="b"/>
                      <a:r>
                        <a:rPr lang="en-IE" sz="1000" b="1" u="none" strike="noStrike">
                          <a:effectLst/>
                        </a:rPr>
                        <a:t>-2</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2844597999"/>
                  </a:ext>
                </a:extLst>
              </a:tr>
              <a:tr h="201205">
                <a:tc>
                  <a:txBody>
                    <a:bodyPr/>
                    <a:lstStyle/>
                    <a:p>
                      <a:pPr algn="ctr" fontAlgn="t"/>
                      <a:r>
                        <a:rPr lang="en-IE" sz="1050" b="1" i="0" u="none" strike="noStrike">
                          <a:solidFill>
                            <a:srgbClr val="000000"/>
                          </a:solidFill>
                          <a:effectLst/>
                          <a:latin typeface="+mn-lt"/>
                        </a:rPr>
                        <a:t>16</a:t>
                      </a:r>
                    </a:p>
                  </a:txBody>
                  <a:tcPr marL="9525" marR="9525" marT="9525" marB="0" anchor="ctr"/>
                </a:tc>
                <a:tc>
                  <a:txBody>
                    <a:bodyPr/>
                    <a:lstStyle/>
                    <a:p>
                      <a:pPr algn="ctr" fontAlgn="b"/>
                      <a:r>
                        <a:rPr lang="en-IE" sz="1000" b="1" u="none" strike="noStrike">
                          <a:effectLst/>
                        </a:rPr>
                        <a:t>-3</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986089785"/>
                  </a:ext>
                </a:extLst>
              </a:tr>
              <a:tr h="201205">
                <a:tc>
                  <a:txBody>
                    <a:bodyPr/>
                    <a:lstStyle/>
                    <a:p>
                      <a:pPr algn="ctr" fontAlgn="t"/>
                      <a:r>
                        <a:rPr lang="en-IE" sz="1050" b="1" i="0" u="none" strike="noStrike">
                          <a:solidFill>
                            <a:srgbClr val="000000"/>
                          </a:solidFill>
                          <a:effectLst/>
                          <a:latin typeface="+mn-lt"/>
                        </a:rPr>
                        <a:t>16</a:t>
                      </a:r>
                    </a:p>
                  </a:txBody>
                  <a:tcPr marL="9525" marR="9525" marT="9525" marB="0" anchor="ctr"/>
                </a:tc>
                <a:tc>
                  <a:txBody>
                    <a:bodyPr/>
                    <a:lstStyle/>
                    <a:p>
                      <a:pPr algn="ctr" fontAlgn="b"/>
                      <a:r>
                        <a:rPr lang="en-IE" sz="1000" b="1" u="none" strike="noStrike">
                          <a:effectLst/>
                        </a:rPr>
                        <a:t>-5</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3172969852"/>
                  </a:ext>
                </a:extLst>
              </a:tr>
              <a:tr h="201205">
                <a:tc>
                  <a:txBody>
                    <a:bodyPr/>
                    <a:lstStyle/>
                    <a:p>
                      <a:pPr algn="ctr" fontAlgn="t"/>
                      <a:r>
                        <a:rPr lang="en-IE" sz="1050" b="1" i="0" u="none" strike="noStrike">
                          <a:solidFill>
                            <a:srgbClr val="000000"/>
                          </a:solidFill>
                          <a:effectLst/>
                          <a:latin typeface="+mn-lt"/>
                        </a:rPr>
                        <a:t>8</a:t>
                      </a:r>
                    </a:p>
                  </a:txBody>
                  <a:tcPr marL="9525" marR="9525" marT="9525" marB="0" anchor="ctr"/>
                </a:tc>
                <a:tc>
                  <a:txBody>
                    <a:bodyPr/>
                    <a:lstStyle/>
                    <a:p>
                      <a:pPr algn="ctr" fontAlgn="b"/>
                      <a:r>
                        <a:rPr lang="en-IE" sz="1000" b="1" u="none" strike="noStrike">
                          <a:effectLst/>
                        </a:rPr>
                        <a:t>-2</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3792287003"/>
                  </a:ext>
                </a:extLst>
              </a:tr>
              <a:tr h="201205">
                <a:tc>
                  <a:txBody>
                    <a:bodyPr/>
                    <a:lstStyle/>
                    <a:p>
                      <a:pPr algn="ctr" fontAlgn="t"/>
                      <a:r>
                        <a:rPr lang="en-IE" sz="1050" b="1" i="0" u="none" strike="noStrike">
                          <a:solidFill>
                            <a:srgbClr val="000000"/>
                          </a:solidFill>
                          <a:effectLst/>
                          <a:latin typeface="+mn-lt"/>
                        </a:rPr>
                        <a:t>4</a:t>
                      </a:r>
                    </a:p>
                  </a:txBody>
                  <a:tcPr marL="9525" marR="9525" marT="9525" marB="0" anchor="ctr"/>
                </a:tc>
                <a:tc>
                  <a:txBody>
                    <a:bodyPr/>
                    <a:lstStyle/>
                    <a:p>
                      <a:pPr algn="ctr" fontAlgn="b"/>
                      <a:r>
                        <a:rPr lang="en-IE" sz="1000" b="1" u="none" strike="noStrike">
                          <a:effectLst/>
                        </a:rPr>
                        <a:t>+1</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1303404594"/>
                  </a:ext>
                </a:extLst>
              </a:tr>
              <a:tr h="201205">
                <a:tc>
                  <a:txBody>
                    <a:bodyPr/>
                    <a:lstStyle/>
                    <a:p>
                      <a:pPr algn="ctr" fontAlgn="t"/>
                      <a:r>
                        <a:rPr lang="en-IE" sz="1050" b="1" i="0" u="none" strike="noStrike">
                          <a:solidFill>
                            <a:srgbClr val="000000"/>
                          </a:solidFill>
                          <a:effectLst/>
                          <a:latin typeface="+mn-lt"/>
                        </a:rPr>
                        <a:t>6</a:t>
                      </a:r>
                    </a:p>
                  </a:txBody>
                  <a:tcPr marL="9525" marR="9525" marT="9525" marB="0" anchor="ctr"/>
                </a:tc>
                <a:tc>
                  <a:txBody>
                    <a:bodyPr/>
                    <a:lstStyle/>
                    <a:p>
                      <a:pPr algn="ctr" fontAlgn="b"/>
                      <a:r>
                        <a:rPr lang="en-IE" sz="1000" b="1" u="none" strike="noStrike">
                          <a:effectLst/>
                        </a:rPr>
                        <a:t>-1</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2445532583"/>
                  </a:ext>
                </a:extLst>
              </a:tr>
              <a:tr h="201205">
                <a:tc>
                  <a:txBody>
                    <a:bodyPr/>
                    <a:lstStyle/>
                    <a:p>
                      <a:pPr algn="ctr" fontAlgn="t"/>
                      <a:r>
                        <a:rPr lang="en-IE" sz="1050" b="1" i="0" u="none" strike="noStrike">
                          <a:solidFill>
                            <a:srgbClr val="000000"/>
                          </a:solidFill>
                          <a:effectLst/>
                          <a:latin typeface="+mn-lt"/>
                        </a:rPr>
                        <a:t>6</a:t>
                      </a:r>
                    </a:p>
                  </a:txBody>
                  <a:tcPr marL="9525" marR="9525" marT="9525" marB="0" anchor="ctr"/>
                </a:tc>
                <a:tc>
                  <a:txBody>
                    <a:bodyPr/>
                    <a:lstStyle/>
                    <a:p>
                      <a:pPr algn="ctr" fontAlgn="b"/>
                      <a:r>
                        <a:rPr lang="en-IE" sz="1000" b="1" u="none" strike="noStrike">
                          <a:effectLst/>
                        </a:rPr>
                        <a:t>-1</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332553885"/>
                  </a:ext>
                </a:extLst>
              </a:tr>
              <a:tr h="201205">
                <a:tc>
                  <a:txBody>
                    <a:bodyPr/>
                    <a:lstStyle/>
                    <a:p>
                      <a:pPr algn="ctr" fontAlgn="t"/>
                      <a:r>
                        <a:rPr lang="en-IE" sz="1050" b="1" i="0" u="none" strike="noStrike">
                          <a:solidFill>
                            <a:srgbClr val="000000"/>
                          </a:solidFill>
                          <a:effectLst/>
                          <a:latin typeface="+mn-lt"/>
                        </a:rPr>
                        <a:t>5</a:t>
                      </a:r>
                    </a:p>
                  </a:txBody>
                  <a:tcPr marL="9525" marR="9525" marT="9525" marB="0" anchor="ctr"/>
                </a:tc>
                <a:tc>
                  <a:txBody>
                    <a:bodyPr/>
                    <a:lstStyle/>
                    <a:p>
                      <a:pPr algn="ctr" fontAlgn="b"/>
                      <a:r>
                        <a:rPr lang="en-IE" sz="1000" b="1" u="none" strike="noStrike">
                          <a:effectLst/>
                        </a:rPr>
                        <a:t>=</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3729732436"/>
                  </a:ext>
                </a:extLst>
              </a:tr>
              <a:tr h="201205">
                <a:tc>
                  <a:txBody>
                    <a:bodyPr/>
                    <a:lstStyle/>
                    <a:p>
                      <a:pPr algn="ctr" fontAlgn="t"/>
                      <a:r>
                        <a:rPr lang="en-IE" sz="1050" b="1" i="0" u="none" strike="noStrike">
                          <a:solidFill>
                            <a:srgbClr val="000000"/>
                          </a:solidFill>
                          <a:effectLst/>
                          <a:latin typeface="+mn-lt"/>
                        </a:rPr>
                        <a:t>2</a:t>
                      </a:r>
                    </a:p>
                  </a:txBody>
                  <a:tcPr marL="9525" marR="9525" marT="9525" marB="0" anchor="ctr"/>
                </a:tc>
                <a:tc>
                  <a:txBody>
                    <a:bodyPr/>
                    <a:lstStyle/>
                    <a:p>
                      <a:pPr algn="ctr" fontAlgn="b"/>
                      <a:r>
                        <a:rPr lang="en-IE" sz="1000" b="1" u="none" strike="noStrike">
                          <a:effectLst/>
                        </a:rPr>
                        <a:t>+2</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1982507535"/>
                  </a:ext>
                </a:extLst>
              </a:tr>
              <a:tr h="201205">
                <a:tc>
                  <a:txBody>
                    <a:bodyPr/>
                    <a:lstStyle/>
                    <a:p>
                      <a:pPr algn="ctr" fontAlgn="t"/>
                      <a:r>
                        <a:rPr lang="en-IE" sz="1050" b="1" i="0" u="none" strike="noStrike">
                          <a:solidFill>
                            <a:srgbClr val="000000"/>
                          </a:solidFill>
                          <a:effectLst/>
                          <a:latin typeface="+mn-lt"/>
                        </a:rPr>
                        <a:t>3</a:t>
                      </a:r>
                    </a:p>
                  </a:txBody>
                  <a:tcPr marL="9525" marR="9525" marT="9525" marB="0" anchor="ctr"/>
                </a:tc>
                <a:tc>
                  <a:txBody>
                    <a:bodyPr/>
                    <a:lstStyle/>
                    <a:p>
                      <a:pPr algn="ctr" fontAlgn="b"/>
                      <a:r>
                        <a:rPr lang="en-IE" sz="1000" b="1" u="none" strike="noStrike">
                          <a:effectLst/>
                        </a:rPr>
                        <a:t>+1</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3301433932"/>
                  </a:ext>
                </a:extLst>
              </a:tr>
              <a:tr h="201205">
                <a:tc>
                  <a:txBody>
                    <a:bodyPr/>
                    <a:lstStyle/>
                    <a:p>
                      <a:pPr algn="ctr" fontAlgn="t"/>
                      <a:r>
                        <a:rPr lang="en-IE" sz="1050" b="1" i="0" u="none" strike="noStrike">
                          <a:solidFill>
                            <a:srgbClr val="000000"/>
                          </a:solidFill>
                          <a:effectLst/>
                          <a:latin typeface="+mn-lt"/>
                        </a:rPr>
                        <a:t>5</a:t>
                      </a:r>
                    </a:p>
                  </a:txBody>
                  <a:tcPr marL="9525" marR="9525" marT="9525" marB="0" anchor="ctr"/>
                </a:tc>
                <a:tc>
                  <a:txBody>
                    <a:bodyPr/>
                    <a:lstStyle/>
                    <a:p>
                      <a:pPr algn="ctr" fontAlgn="b"/>
                      <a:r>
                        <a:rPr lang="en-IE" sz="1000" b="1" u="none" strike="noStrike">
                          <a:effectLst/>
                        </a:rPr>
                        <a:t>-2</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3731119654"/>
                  </a:ext>
                </a:extLst>
              </a:tr>
              <a:tr h="201205">
                <a:tc>
                  <a:txBody>
                    <a:bodyPr/>
                    <a:lstStyle/>
                    <a:p>
                      <a:pPr algn="ctr" fontAlgn="t"/>
                      <a:r>
                        <a:rPr lang="en-IE" sz="1050" b="1" i="0" u="none" strike="noStrike">
                          <a:solidFill>
                            <a:srgbClr val="000000"/>
                          </a:solidFill>
                          <a:effectLst/>
                          <a:latin typeface="+mn-lt"/>
                        </a:rPr>
                        <a:t>1</a:t>
                      </a:r>
                    </a:p>
                  </a:txBody>
                  <a:tcPr marL="9525" marR="9525" marT="9525" marB="0" anchor="ctr"/>
                </a:tc>
                <a:tc>
                  <a:txBody>
                    <a:bodyPr/>
                    <a:lstStyle/>
                    <a:p>
                      <a:pPr algn="ctr" fontAlgn="b"/>
                      <a:r>
                        <a:rPr lang="en-IE" sz="1000" b="1" u="none" strike="noStrike">
                          <a:effectLst/>
                        </a:rPr>
                        <a:t>+1</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4243462749"/>
                  </a:ext>
                </a:extLst>
              </a:tr>
              <a:tr h="201205">
                <a:tc>
                  <a:txBody>
                    <a:bodyPr/>
                    <a:lstStyle/>
                    <a:p>
                      <a:pPr algn="ctr" fontAlgn="t"/>
                      <a:r>
                        <a:rPr lang="en-IE" sz="1050" b="1" i="0" u="none" strike="noStrike">
                          <a:solidFill>
                            <a:srgbClr val="000000"/>
                          </a:solidFill>
                          <a:effectLst/>
                          <a:latin typeface="+mn-lt"/>
                        </a:rPr>
                        <a:t>2</a:t>
                      </a:r>
                    </a:p>
                  </a:txBody>
                  <a:tcPr marL="9525" marR="9525" marT="9525" marB="0" anchor="ctr"/>
                </a:tc>
                <a:tc>
                  <a:txBody>
                    <a:bodyPr/>
                    <a:lstStyle/>
                    <a:p>
                      <a:pPr algn="ctr" fontAlgn="b"/>
                      <a:r>
                        <a:rPr lang="en-IE" sz="1000" b="1" u="none" strike="noStrike">
                          <a:effectLst/>
                        </a:rPr>
                        <a:t>-1</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106478950"/>
                  </a:ext>
                </a:extLst>
              </a:tr>
              <a:tr h="201205">
                <a:tc>
                  <a:txBody>
                    <a:bodyPr/>
                    <a:lstStyle/>
                    <a:p>
                      <a:pPr algn="ctr" fontAlgn="t"/>
                      <a:r>
                        <a:rPr lang="en-IE" sz="1050" b="1" i="0" u="none" strike="noStrike">
                          <a:solidFill>
                            <a:srgbClr val="000000"/>
                          </a:solidFill>
                          <a:effectLst/>
                          <a:latin typeface="+mn-lt"/>
                        </a:rPr>
                        <a:t>1</a:t>
                      </a:r>
                    </a:p>
                  </a:txBody>
                  <a:tcPr marL="9525" marR="9525" marT="9525" marB="0" anchor="ctr"/>
                </a:tc>
                <a:tc>
                  <a:txBody>
                    <a:bodyPr/>
                    <a:lstStyle/>
                    <a:p>
                      <a:pPr algn="ctr" fontAlgn="b"/>
                      <a:r>
                        <a:rPr lang="en-IE" sz="1000" b="1" u="none" strike="noStrike">
                          <a:effectLst/>
                        </a:rPr>
                        <a:t>=</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4237492535"/>
                  </a:ext>
                </a:extLst>
              </a:tr>
              <a:tr h="201205">
                <a:tc>
                  <a:txBody>
                    <a:bodyPr/>
                    <a:lstStyle/>
                    <a:p>
                      <a:pPr algn="ctr" fontAlgn="t"/>
                      <a:r>
                        <a:rPr lang="en-IE" sz="1050" b="1" i="0" u="none" strike="noStrike">
                          <a:solidFill>
                            <a:srgbClr val="000000"/>
                          </a:solidFill>
                          <a:effectLst/>
                          <a:latin typeface="+mn-lt"/>
                        </a:rPr>
                        <a:t>1</a:t>
                      </a:r>
                    </a:p>
                  </a:txBody>
                  <a:tcPr marL="9525" marR="9525" marT="9525" marB="0" anchor="ctr"/>
                </a:tc>
                <a:tc>
                  <a:txBody>
                    <a:bodyPr/>
                    <a:lstStyle/>
                    <a:p>
                      <a:pPr algn="ctr" fontAlgn="b"/>
                      <a:r>
                        <a:rPr lang="en-IE" sz="1000" b="1" u="none" strike="noStrike">
                          <a:effectLst/>
                        </a:rPr>
                        <a:t>=</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2714586205"/>
                  </a:ext>
                </a:extLst>
              </a:tr>
              <a:tr h="201205">
                <a:tc>
                  <a:txBody>
                    <a:bodyPr/>
                    <a:lstStyle/>
                    <a:p>
                      <a:pPr algn="ctr" fontAlgn="t"/>
                      <a:r>
                        <a:rPr lang="en-IE" sz="1050" b="1" i="0" u="none" strike="noStrike">
                          <a:solidFill>
                            <a:srgbClr val="000000"/>
                          </a:solidFill>
                          <a:effectLst/>
                          <a:latin typeface="+mn-lt"/>
                        </a:rPr>
                        <a:t>1</a:t>
                      </a:r>
                    </a:p>
                  </a:txBody>
                  <a:tcPr marL="9525" marR="9525" marT="9525" marB="0" anchor="ctr"/>
                </a:tc>
                <a:tc>
                  <a:txBody>
                    <a:bodyPr/>
                    <a:lstStyle/>
                    <a:p>
                      <a:pPr algn="ctr" fontAlgn="b"/>
                      <a:r>
                        <a:rPr lang="en-IE" sz="1000" b="1" u="none" strike="noStrike">
                          <a:effectLst/>
                        </a:rPr>
                        <a:t>=</a:t>
                      </a:r>
                      <a:endParaRPr lang="en-IE" sz="1000" b="1" i="0" u="none" strike="noStrike">
                        <a:solidFill>
                          <a:srgbClr val="000000"/>
                        </a:solidFill>
                        <a:effectLst/>
                        <a:latin typeface="Calibri" panose="020F0502020204030204" pitchFamily="34" charset="0"/>
                      </a:endParaRPr>
                    </a:p>
                  </a:txBody>
                  <a:tcPr marL="8880" marR="8880" marT="8880" marB="0" anchor="ctr"/>
                </a:tc>
                <a:extLst>
                  <a:ext uri="{0D108BD9-81ED-4DB2-BD59-A6C34878D82A}">
                    <a16:rowId xmlns:a16="http://schemas.microsoft.com/office/drawing/2014/main" val="1772470471"/>
                  </a:ext>
                </a:extLst>
              </a:tr>
            </a:tbl>
          </a:graphicData>
        </a:graphic>
      </p:graphicFrame>
      <p:sp>
        <p:nvSpPr>
          <p:cNvPr id="22" name="Contents Box 2">
            <a:extLst>
              <a:ext uri="{FF2B5EF4-FFF2-40B4-BE49-F238E27FC236}">
                <a16:creationId xmlns:a16="http://schemas.microsoft.com/office/drawing/2014/main" id="{70E65D25-8C22-B138-45DC-EE2ABD8C6A6A}"/>
              </a:ext>
            </a:extLst>
          </p:cNvPr>
          <p:cNvSpPr/>
          <p:nvPr/>
        </p:nvSpPr>
        <p:spPr>
          <a:xfrm rot="5400000">
            <a:off x="236040" y="1623837"/>
            <a:ext cx="1612741" cy="1997586"/>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288000" rtlCol="0" anchor="t"/>
          <a:lstStyle/>
          <a:p>
            <a:pPr>
              <a:spcBef>
                <a:spcPts val="500"/>
              </a:spcBef>
              <a:spcAft>
                <a:spcPts val="500"/>
              </a:spcAft>
            </a:pPr>
            <a:r>
              <a:rPr lang="en-US" sz="1300" dirty="0">
                <a:solidFill>
                  <a:schemeClr val="bg2"/>
                </a:solidFill>
              </a:rPr>
              <a:t>Immigration has again seen a major uplift, doubling since Nov ‘23. Since Nov ‘22, immigration has increased by +21%pts</a:t>
            </a:r>
          </a:p>
        </p:txBody>
      </p:sp>
      <p:sp>
        <p:nvSpPr>
          <p:cNvPr id="24" name="Contents Triangle 2">
            <a:extLst>
              <a:ext uri="{FF2B5EF4-FFF2-40B4-BE49-F238E27FC236}">
                <a16:creationId xmlns:a16="http://schemas.microsoft.com/office/drawing/2014/main" id="{F7D16ED9-225F-7C94-9C7D-EEF96328A668}"/>
              </a:ext>
              <a:ext uri="{C183D7F6-B498-43B3-948B-1728B52AA6E4}">
                <adec:decorative xmlns:adec="http://schemas.microsoft.com/office/drawing/2017/decorative" val="1"/>
              </a:ext>
            </a:extLst>
          </p:cNvPr>
          <p:cNvSpPr/>
          <p:nvPr/>
        </p:nvSpPr>
        <p:spPr>
          <a:xfrm rot="5400000">
            <a:off x="48100" y="1805923"/>
            <a:ext cx="308401" cy="31736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err="1">
              <a:solidFill>
                <a:schemeClr val="tx1"/>
              </a:solidFill>
            </a:endParaRPr>
          </a:p>
        </p:txBody>
      </p:sp>
      <p:sp>
        <p:nvSpPr>
          <p:cNvPr id="5" name="Rectangle: Rounded Corners 4">
            <a:extLst>
              <a:ext uri="{FF2B5EF4-FFF2-40B4-BE49-F238E27FC236}">
                <a16:creationId xmlns:a16="http://schemas.microsoft.com/office/drawing/2014/main" id="{6172A3E7-369A-7264-4BFD-62D6144B06B1}"/>
              </a:ext>
            </a:extLst>
          </p:cNvPr>
          <p:cNvSpPr/>
          <p:nvPr/>
        </p:nvSpPr>
        <p:spPr>
          <a:xfrm>
            <a:off x="3535052" y="2334894"/>
            <a:ext cx="6256642" cy="224603"/>
          </a:xfrm>
          <a:prstGeom prst="roundRect">
            <a:avLst/>
          </a:prstGeom>
          <a:noFill/>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28" name="Arrow: Right 27">
            <a:extLst>
              <a:ext uri="{FF2B5EF4-FFF2-40B4-BE49-F238E27FC236}">
                <a16:creationId xmlns:a16="http://schemas.microsoft.com/office/drawing/2014/main" id="{4245B6C2-F149-9645-E915-6423887A94DB}"/>
              </a:ext>
            </a:extLst>
          </p:cNvPr>
          <p:cNvSpPr/>
          <p:nvPr/>
        </p:nvSpPr>
        <p:spPr>
          <a:xfrm rot="10800000">
            <a:off x="2254751" y="2345323"/>
            <a:ext cx="1110581" cy="214174"/>
          </a:xfrm>
          <a:prstGeom prst="rightArrow">
            <a:avLst/>
          </a:prstGeom>
          <a:solidFill>
            <a:srgbClr val="E7EBF0"/>
          </a:solidFill>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Tree>
    <p:extLst>
      <p:ext uri="{BB962C8B-B14F-4D97-AF65-F5344CB8AC3E}">
        <p14:creationId xmlns:p14="http://schemas.microsoft.com/office/powerpoint/2010/main" val="391928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B9FF-445E-482B-A377-D798497F7B51}"/>
              </a:ext>
            </a:extLst>
          </p:cNvPr>
          <p:cNvSpPr>
            <a:spLocks noGrp="1"/>
          </p:cNvSpPr>
          <p:nvPr>
            <p:ph type="title"/>
          </p:nvPr>
        </p:nvSpPr>
        <p:spPr/>
        <p:txBody>
          <a:bodyPr>
            <a:normAutofit/>
          </a:bodyPr>
          <a:lstStyle/>
          <a:p>
            <a:r>
              <a:rPr lang="en-US"/>
              <a:t>Most Important Issues Facing Ireland x Segments</a:t>
            </a:r>
            <a:endParaRPr lang="en-IE"/>
          </a:p>
        </p:txBody>
      </p:sp>
      <p:sp>
        <p:nvSpPr>
          <p:cNvPr id="6" name="Text Placeholder 5">
            <a:extLst>
              <a:ext uri="{FF2B5EF4-FFF2-40B4-BE49-F238E27FC236}">
                <a16:creationId xmlns:a16="http://schemas.microsoft.com/office/drawing/2014/main" id="{AF5651BD-5232-89D3-42CC-51BC1B897C10}"/>
              </a:ext>
            </a:extLst>
          </p:cNvPr>
          <p:cNvSpPr>
            <a:spLocks noGrp="1"/>
          </p:cNvSpPr>
          <p:nvPr>
            <p:ph type="body" sz="quarter" idx="17"/>
          </p:nvPr>
        </p:nvSpPr>
        <p:spPr>
          <a:xfrm>
            <a:off x="450000" y="6039748"/>
            <a:ext cx="9341700" cy="360996"/>
          </a:xfrm>
        </p:spPr>
        <p:txBody>
          <a:bodyPr/>
          <a:lstStyle/>
          <a:p>
            <a:r>
              <a:rPr lang="en-US" dirty="0">
                <a:latin typeface="Barlow" panose="00000500000000000000" pitchFamily="2" charset="0"/>
              </a:rPr>
              <a:t>Base: All adults aged 18+ years- 2,504</a:t>
            </a:r>
          </a:p>
          <a:p>
            <a:r>
              <a:rPr lang="en-US" dirty="0">
                <a:latin typeface="Barlow" panose="00000500000000000000" pitchFamily="2" charset="0"/>
              </a:rPr>
              <a:t>Q.1  Which of the following do you feel are the 3 most important issues facing Ireland today?</a:t>
            </a:r>
          </a:p>
        </p:txBody>
      </p:sp>
      <p:sp>
        <p:nvSpPr>
          <p:cNvPr id="11" name="TextBox 10">
            <a:extLst>
              <a:ext uri="{FF2B5EF4-FFF2-40B4-BE49-F238E27FC236}">
                <a16:creationId xmlns:a16="http://schemas.microsoft.com/office/drawing/2014/main" id="{B7AB81C1-BC82-128D-F19E-D7FAF371C6E9}"/>
              </a:ext>
            </a:extLst>
          </p:cNvPr>
          <p:cNvSpPr txBox="1"/>
          <p:nvPr/>
        </p:nvSpPr>
        <p:spPr>
          <a:xfrm>
            <a:off x="10337428" y="2017002"/>
            <a:ext cx="1476582" cy="769441"/>
          </a:xfrm>
          <a:prstGeom prst="rect">
            <a:avLst/>
          </a:prstGeom>
          <a:solidFill>
            <a:schemeClr val="bg1">
              <a:lumMod val="85000"/>
            </a:schemeClr>
          </a:solidFill>
        </p:spPr>
        <p:txBody>
          <a:bodyPr wrap="square" rtlCol="0">
            <a:spAutoFit/>
          </a:bodyPr>
          <a:lstStyle/>
          <a:p>
            <a:pPr algn="ctr"/>
            <a:r>
              <a:rPr lang="en-IE" sz="1100"/>
              <a:t>Pragmatists are more concerned on average re health services.</a:t>
            </a:r>
          </a:p>
        </p:txBody>
      </p:sp>
      <p:sp>
        <p:nvSpPr>
          <p:cNvPr id="16" name="TextBox 15">
            <a:extLst>
              <a:ext uri="{FF2B5EF4-FFF2-40B4-BE49-F238E27FC236}">
                <a16:creationId xmlns:a16="http://schemas.microsoft.com/office/drawing/2014/main" id="{07218B1C-9AF5-115E-3183-4BD0B6D7806B}"/>
              </a:ext>
            </a:extLst>
          </p:cNvPr>
          <p:cNvSpPr txBox="1"/>
          <p:nvPr/>
        </p:nvSpPr>
        <p:spPr>
          <a:xfrm>
            <a:off x="10337428" y="2881223"/>
            <a:ext cx="1476582" cy="1954381"/>
          </a:xfrm>
          <a:prstGeom prst="rect">
            <a:avLst/>
          </a:prstGeom>
          <a:solidFill>
            <a:schemeClr val="bg1">
              <a:lumMod val="85000"/>
            </a:schemeClr>
          </a:solidFill>
        </p:spPr>
        <p:txBody>
          <a:bodyPr wrap="square" rtlCol="0">
            <a:spAutoFit/>
          </a:bodyPr>
          <a:lstStyle/>
          <a:p>
            <a:pPr algn="ctr"/>
            <a:r>
              <a:rPr lang="en-IE" sz="1100"/>
              <a:t>Community Champions, Multilateralists, and Global citizens over index on Sustainability. Community Champions also over index on homelessness and house prices. </a:t>
            </a:r>
          </a:p>
        </p:txBody>
      </p:sp>
      <p:sp>
        <p:nvSpPr>
          <p:cNvPr id="17" name="TextBox 16">
            <a:extLst>
              <a:ext uri="{FF2B5EF4-FFF2-40B4-BE49-F238E27FC236}">
                <a16:creationId xmlns:a16="http://schemas.microsoft.com/office/drawing/2014/main" id="{18045678-FBF8-F2AB-1AB2-761490DB8CB5}"/>
              </a:ext>
            </a:extLst>
          </p:cNvPr>
          <p:cNvSpPr txBox="1"/>
          <p:nvPr/>
        </p:nvSpPr>
        <p:spPr>
          <a:xfrm>
            <a:off x="10337428" y="4930384"/>
            <a:ext cx="1476582" cy="1107996"/>
          </a:xfrm>
          <a:prstGeom prst="rect">
            <a:avLst/>
          </a:prstGeom>
          <a:solidFill>
            <a:schemeClr val="bg1">
              <a:lumMod val="85000"/>
            </a:schemeClr>
          </a:solidFill>
        </p:spPr>
        <p:txBody>
          <a:bodyPr wrap="square" rtlCol="0">
            <a:spAutoFit/>
          </a:bodyPr>
          <a:lstStyle/>
          <a:p>
            <a:pPr algn="ctr"/>
            <a:r>
              <a:rPr lang="en-IE" sz="1100"/>
              <a:t>Disengaged continue to be the driving factor in the rise of immigration concern (33% in ‘23 to 48% in ‘24)</a:t>
            </a:r>
          </a:p>
        </p:txBody>
      </p:sp>
      <p:graphicFrame>
        <p:nvGraphicFramePr>
          <p:cNvPr id="3" name="Table 2">
            <a:extLst>
              <a:ext uri="{FF2B5EF4-FFF2-40B4-BE49-F238E27FC236}">
                <a16:creationId xmlns:a16="http://schemas.microsoft.com/office/drawing/2014/main" id="{75C8B699-D59D-BB16-D5E3-F8139DAB0E42}"/>
              </a:ext>
            </a:extLst>
          </p:cNvPr>
          <p:cNvGraphicFramePr>
            <a:graphicFrameLocks noGrp="1"/>
          </p:cNvGraphicFramePr>
          <p:nvPr>
            <p:extLst>
              <p:ext uri="{D42A27DB-BD31-4B8C-83A1-F6EECF244321}">
                <p14:modId xmlns:p14="http://schemas.microsoft.com/office/powerpoint/2010/main" val="3065711651"/>
              </p:ext>
            </p:extLst>
          </p:nvPr>
        </p:nvGraphicFramePr>
        <p:xfrm>
          <a:off x="438993" y="963652"/>
          <a:ext cx="9321087" cy="4930084"/>
        </p:xfrm>
        <a:graphic>
          <a:graphicData uri="http://schemas.openxmlformats.org/drawingml/2006/table">
            <a:tbl>
              <a:tblPr/>
              <a:tblGrid>
                <a:gridCol w="3503824">
                  <a:extLst>
                    <a:ext uri="{9D8B030D-6E8A-4147-A177-3AD203B41FA5}">
                      <a16:colId xmlns:a16="http://schemas.microsoft.com/office/drawing/2014/main" val="1808484824"/>
                    </a:ext>
                  </a:extLst>
                </a:gridCol>
                <a:gridCol w="819490">
                  <a:extLst>
                    <a:ext uri="{9D8B030D-6E8A-4147-A177-3AD203B41FA5}">
                      <a16:colId xmlns:a16="http://schemas.microsoft.com/office/drawing/2014/main" val="4005721139"/>
                    </a:ext>
                  </a:extLst>
                </a:gridCol>
                <a:gridCol w="900323">
                  <a:extLst>
                    <a:ext uri="{9D8B030D-6E8A-4147-A177-3AD203B41FA5}">
                      <a16:colId xmlns:a16="http://schemas.microsoft.com/office/drawing/2014/main" val="1647863321"/>
                    </a:ext>
                  </a:extLst>
                </a:gridCol>
                <a:gridCol w="819490">
                  <a:extLst>
                    <a:ext uri="{9D8B030D-6E8A-4147-A177-3AD203B41FA5}">
                      <a16:colId xmlns:a16="http://schemas.microsoft.com/office/drawing/2014/main" val="2472296853"/>
                    </a:ext>
                  </a:extLst>
                </a:gridCol>
                <a:gridCol w="819490">
                  <a:extLst>
                    <a:ext uri="{9D8B030D-6E8A-4147-A177-3AD203B41FA5}">
                      <a16:colId xmlns:a16="http://schemas.microsoft.com/office/drawing/2014/main" val="2933524889"/>
                    </a:ext>
                  </a:extLst>
                </a:gridCol>
                <a:gridCol w="819490">
                  <a:extLst>
                    <a:ext uri="{9D8B030D-6E8A-4147-A177-3AD203B41FA5}">
                      <a16:colId xmlns:a16="http://schemas.microsoft.com/office/drawing/2014/main" val="4090321168"/>
                    </a:ext>
                  </a:extLst>
                </a:gridCol>
                <a:gridCol w="819490">
                  <a:extLst>
                    <a:ext uri="{9D8B030D-6E8A-4147-A177-3AD203B41FA5}">
                      <a16:colId xmlns:a16="http://schemas.microsoft.com/office/drawing/2014/main" val="1492122563"/>
                    </a:ext>
                  </a:extLst>
                </a:gridCol>
                <a:gridCol w="819490">
                  <a:extLst>
                    <a:ext uri="{9D8B030D-6E8A-4147-A177-3AD203B41FA5}">
                      <a16:colId xmlns:a16="http://schemas.microsoft.com/office/drawing/2014/main" val="1082491904"/>
                    </a:ext>
                  </a:extLst>
                </a:gridCol>
              </a:tblGrid>
              <a:tr h="153758">
                <a:tc rowSpan="2">
                  <a:txBody>
                    <a:bodyPr/>
                    <a:lstStyle/>
                    <a:p>
                      <a:pPr algn="l" fontAlgn="t"/>
                      <a:endParaRPr lang="en-GB" sz="1100" b="1" i="0" u="none" strike="noStrike">
                        <a:solidFill>
                          <a:schemeClr val="bg1"/>
                        </a:solidFill>
                        <a:effectLst/>
                        <a:latin typeface="Barlow" panose="00000500000000000000" pitchFamily="2" charset="0"/>
                      </a:endParaRPr>
                    </a:p>
                  </a:txBody>
                  <a:tcPr marL="8043" marR="8043" marT="8043" marB="0">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fontAlgn="t"/>
                      <a:r>
                        <a:rPr lang="en-GB" sz="1100" b="1" i="0" u="none" strike="noStrike">
                          <a:solidFill>
                            <a:schemeClr val="bg1"/>
                          </a:solidFill>
                          <a:effectLst/>
                          <a:latin typeface="Barlow" panose="00000500000000000000" pitchFamily="2" charset="0"/>
                        </a:rPr>
                        <a:t>Total</a:t>
                      </a:r>
                    </a:p>
                  </a:txBody>
                  <a:tcPr marL="8043" marR="8043" marT="804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6">
                  <a:txBody>
                    <a:bodyPr/>
                    <a:lstStyle/>
                    <a:p>
                      <a:pPr algn="ctr" fontAlgn="t"/>
                      <a:r>
                        <a:rPr lang="en-GB" sz="1100" b="1" i="0" u="none" strike="noStrike">
                          <a:solidFill>
                            <a:schemeClr val="bg1"/>
                          </a:solidFill>
                          <a:effectLst/>
                          <a:latin typeface="Barlow" panose="00000500000000000000" pitchFamily="2" charset="0"/>
                        </a:rPr>
                        <a:t>Segments</a:t>
                      </a:r>
                    </a:p>
                  </a:txBody>
                  <a:tcPr marL="8043" marR="8043" marT="8043"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305215"/>
                  </a:ext>
                </a:extLst>
              </a:tr>
              <a:tr h="510781">
                <a:tc vMerge="1">
                  <a:txBody>
                    <a:bodyPr/>
                    <a:lstStyle/>
                    <a:p>
                      <a:endParaRPr lang="en-GB"/>
                    </a:p>
                  </a:txBody>
                  <a:tcPr/>
                </a:tc>
                <a:tc vMerge="1">
                  <a:txBody>
                    <a:bodyPr/>
                    <a:lstStyle/>
                    <a:p>
                      <a:endParaRPr lang="en-GB"/>
                    </a:p>
                  </a:txBody>
                  <a:tcPr/>
                </a:tc>
                <a:tc>
                  <a:txBody>
                    <a:bodyPr/>
                    <a:lstStyle/>
                    <a:p>
                      <a:pPr algn="ctr" rtl="0" fontAlgn="t"/>
                      <a:r>
                        <a:rPr lang="en-GB" sz="1050" b="1" i="0" u="none" strike="noStrike">
                          <a:solidFill>
                            <a:schemeClr val="bg1"/>
                          </a:solidFill>
                          <a:effectLst/>
                          <a:latin typeface="Barlow" panose="00000500000000000000" pitchFamily="2" charset="0"/>
                        </a:rPr>
                        <a:t>Multilatera-lists</a:t>
                      </a:r>
                    </a:p>
                  </a:txBody>
                  <a:tcPr marL="8043" marR="8043" marT="804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solidFill>
                  </a:tcPr>
                </a:tc>
                <a:tc>
                  <a:txBody>
                    <a:bodyPr/>
                    <a:lstStyle/>
                    <a:p>
                      <a:pPr algn="ctr" rtl="0" fontAlgn="t"/>
                      <a:r>
                        <a:rPr lang="en-GB" sz="1050" b="1" i="0" u="none" strike="noStrike">
                          <a:solidFill>
                            <a:schemeClr val="bg1"/>
                          </a:solidFill>
                          <a:effectLst/>
                          <a:latin typeface="Barlow" panose="00000500000000000000" pitchFamily="2" charset="0"/>
                        </a:rPr>
                        <a:t>Community Champions</a:t>
                      </a:r>
                    </a:p>
                  </a:txBody>
                  <a:tcPr marL="8043" marR="8043" marT="804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solidFill>
                  </a:tcPr>
                </a:tc>
                <a:tc>
                  <a:txBody>
                    <a:bodyPr/>
                    <a:lstStyle/>
                    <a:p>
                      <a:pPr algn="ctr" rtl="0" fontAlgn="t"/>
                      <a:r>
                        <a:rPr lang="en-GB" sz="1050" b="1" i="0" u="none" strike="noStrike">
                          <a:solidFill>
                            <a:schemeClr val="bg1"/>
                          </a:solidFill>
                          <a:effectLst/>
                          <a:latin typeface="Barlow" panose="00000500000000000000" pitchFamily="2" charset="0"/>
                        </a:rPr>
                        <a:t>Disengaged</a:t>
                      </a:r>
                    </a:p>
                  </a:txBody>
                  <a:tcPr marL="8043" marR="8043" marT="804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solidFill>
                  </a:tcPr>
                </a:tc>
                <a:tc>
                  <a:txBody>
                    <a:bodyPr/>
                    <a:lstStyle/>
                    <a:p>
                      <a:pPr algn="ctr" rtl="0" fontAlgn="t"/>
                      <a:r>
                        <a:rPr lang="en-GB" sz="1050" b="1" i="0" u="none" strike="noStrike">
                          <a:solidFill>
                            <a:schemeClr val="bg1"/>
                          </a:solidFill>
                          <a:effectLst/>
                          <a:latin typeface="Barlow" panose="00000500000000000000" pitchFamily="2" charset="0"/>
                        </a:rPr>
                        <a:t>Empathisers</a:t>
                      </a:r>
                    </a:p>
                  </a:txBody>
                  <a:tcPr marL="8043" marR="8043" marT="804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solidFill>
                  </a:tcPr>
                </a:tc>
                <a:tc>
                  <a:txBody>
                    <a:bodyPr/>
                    <a:lstStyle/>
                    <a:p>
                      <a:pPr algn="ctr" rtl="0" fontAlgn="t"/>
                      <a:r>
                        <a:rPr lang="en-GB" sz="1050" b="1" i="0" u="none" strike="noStrike">
                          <a:solidFill>
                            <a:schemeClr val="bg1"/>
                          </a:solidFill>
                          <a:effectLst/>
                          <a:latin typeface="Barlow" panose="00000500000000000000" pitchFamily="2" charset="0"/>
                        </a:rPr>
                        <a:t>Global Citizens</a:t>
                      </a:r>
                    </a:p>
                  </a:txBody>
                  <a:tcPr marL="8043" marR="8043" marT="804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solidFill>
                  </a:tcPr>
                </a:tc>
                <a:tc>
                  <a:txBody>
                    <a:bodyPr/>
                    <a:lstStyle/>
                    <a:p>
                      <a:pPr algn="ctr" rtl="0" fontAlgn="t"/>
                      <a:r>
                        <a:rPr lang="en-GB" sz="1050" b="1" i="0" u="none" strike="noStrike">
                          <a:solidFill>
                            <a:schemeClr val="bg1"/>
                          </a:solidFill>
                          <a:effectLst/>
                          <a:latin typeface="Barlow" panose="00000500000000000000" pitchFamily="2" charset="0"/>
                        </a:rPr>
                        <a:t>Pragmatists</a:t>
                      </a:r>
                    </a:p>
                  </a:txBody>
                  <a:tcPr marL="8043" marR="8043" marT="8043"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1841722328"/>
                  </a:ext>
                </a:extLst>
              </a:tr>
              <a:tr h="153758">
                <a:tc>
                  <a:txBody>
                    <a:bodyPr/>
                    <a:lstStyle/>
                    <a:p>
                      <a:pPr algn="l" fontAlgn="t"/>
                      <a:r>
                        <a:rPr lang="en-US" sz="1100" b="1" i="1" u="none" strike="noStrike">
                          <a:solidFill>
                            <a:srgbClr val="000000"/>
                          </a:solidFill>
                          <a:effectLst/>
                          <a:latin typeface="Barlow" panose="00000500000000000000" pitchFamily="2" charset="0"/>
                        </a:rPr>
                        <a:t>Base:</a:t>
                      </a:r>
                      <a:endParaRPr lang="en-GB" sz="1100" b="1" i="1" u="none" strike="noStrike">
                        <a:solidFill>
                          <a:srgbClr val="000000"/>
                        </a:solidFill>
                        <a:effectLst/>
                        <a:latin typeface="Barlow" panose="00000500000000000000" pitchFamily="2" charset="0"/>
                      </a:endParaRP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GB" sz="1100" b="1" i="1" u="none" strike="noStrike">
                          <a:solidFill>
                            <a:srgbClr val="000000"/>
                          </a:solidFill>
                          <a:effectLst/>
                          <a:latin typeface="Barlow" panose="00000500000000000000" pitchFamily="2" charset="0"/>
                        </a:rPr>
                        <a:t>2504</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GB" sz="1100" b="1" i="1" u="none" strike="noStrike">
                          <a:solidFill>
                            <a:srgbClr val="000000"/>
                          </a:solidFill>
                          <a:effectLst/>
                          <a:latin typeface="Barlow" panose="00000500000000000000" pitchFamily="2" charset="0"/>
                        </a:rPr>
                        <a:t>474</a:t>
                      </a:r>
                    </a:p>
                  </a:txBody>
                  <a:tcPr marL="8043" marR="8043" marT="8043" marB="0" anchor="ctr">
                    <a:lnL w="6350" cap="flat" cmpd="sng" algn="ctr">
                      <a:solidFill>
                        <a:schemeClr val="bg2"/>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fontAlgn="t"/>
                      <a:r>
                        <a:rPr lang="en-GB" sz="1100" b="1" i="1" u="none" strike="noStrike">
                          <a:solidFill>
                            <a:srgbClr val="000000"/>
                          </a:solidFill>
                          <a:effectLst/>
                          <a:latin typeface="Barlow" panose="00000500000000000000" pitchFamily="2" charset="0"/>
                        </a:rPr>
                        <a:t>282</a:t>
                      </a:r>
                    </a:p>
                  </a:txBody>
                  <a:tcPr marL="8043" marR="8043" marT="8043"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fontAlgn="t"/>
                      <a:r>
                        <a:rPr lang="en-GB" sz="1100" b="1" i="1" u="none" strike="noStrike">
                          <a:solidFill>
                            <a:srgbClr val="000000"/>
                          </a:solidFill>
                          <a:effectLst/>
                          <a:latin typeface="Barlow" panose="00000500000000000000" pitchFamily="2" charset="0"/>
                        </a:rPr>
                        <a:t>378</a:t>
                      </a:r>
                    </a:p>
                  </a:txBody>
                  <a:tcPr marL="8043" marR="8043" marT="8043"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fontAlgn="t"/>
                      <a:r>
                        <a:rPr lang="en-GB" sz="1100" b="1" i="1" u="none" strike="noStrike">
                          <a:solidFill>
                            <a:srgbClr val="000000"/>
                          </a:solidFill>
                          <a:effectLst/>
                          <a:latin typeface="Barlow" panose="00000500000000000000" pitchFamily="2" charset="0"/>
                        </a:rPr>
                        <a:t>662</a:t>
                      </a:r>
                    </a:p>
                  </a:txBody>
                  <a:tcPr marL="8043" marR="8043" marT="8043"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fontAlgn="t"/>
                      <a:r>
                        <a:rPr lang="en-GB" sz="1100" b="1" i="1" u="none" strike="noStrike">
                          <a:solidFill>
                            <a:srgbClr val="000000"/>
                          </a:solidFill>
                          <a:effectLst/>
                          <a:latin typeface="Barlow" panose="00000500000000000000" pitchFamily="2" charset="0"/>
                        </a:rPr>
                        <a:t>419</a:t>
                      </a:r>
                    </a:p>
                  </a:txBody>
                  <a:tcPr marL="8043" marR="8043" marT="8043" marB="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fontAlgn="t"/>
                      <a:r>
                        <a:rPr lang="en-GB" sz="1100" b="1" i="1" u="none" strike="noStrike">
                          <a:solidFill>
                            <a:srgbClr val="000000"/>
                          </a:solidFill>
                          <a:effectLst/>
                          <a:latin typeface="Barlow" panose="00000500000000000000" pitchFamily="2" charset="0"/>
                        </a:rPr>
                        <a:t>289</a:t>
                      </a:r>
                    </a:p>
                  </a:txBody>
                  <a:tcPr marL="8043" marR="8043" marT="8043" marB="0" anchor="ctr">
                    <a:lnL>
                      <a:noFill/>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18128421"/>
                  </a:ext>
                </a:extLst>
              </a:tr>
              <a:tr h="153758">
                <a:tc>
                  <a:txBody>
                    <a:bodyPr/>
                    <a:lstStyle/>
                    <a:p>
                      <a:pPr algn="l" fontAlgn="t"/>
                      <a:endParaRPr lang="en-GB" sz="1100" b="0" i="0" u="none" strike="noStrike">
                        <a:solidFill>
                          <a:srgbClr val="000000"/>
                        </a:solidFill>
                        <a:effectLst/>
                        <a:latin typeface="Barlow" panose="00000500000000000000" pitchFamily="2" charset="0"/>
                      </a:endParaRP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a:t>
                      </a:r>
                    </a:p>
                  </a:txBody>
                  <a:tcPr marL="8043" marR="8043" marT="8043" marB="0" anchor="ctr">
                    <a:lnL w="6350" cap="flat" cmpd="sng" algn="ctr">
                      <a:solidFill>
                        <a:srgbClr val="000000"/>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a:t>
                      </a:r>
                    </a:p>
                  </a:txBody>
                  <a:tcPr marL="8043" marR="8043" marT="8043" marB="0" anchor="ctr">
                    <a:lnL>
                      <a:noFill/>
                    </a:lnL>
                    <a:lnR>
                      <a:noFill/>
                    </a:lnR>
                    <a:lnT w="6350"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a:t>
                      </a:r>
                    </a:p>
                  </a:txBody>
                  <a:tcPr marL="8043" marR="8043" marT="8043" marB="0" anchor="ctr">
                    <a:lnL>
                      <a:noFill/>
                    </a:lnL>
                    <a:lnR>
                      <a:noFill/>
                    </a:lnR>
                    <a:lnT w="6350"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a:t>
                      </a:r>
                    </a:p>
                  </a:txBody>
                  <a:tcPr marL="8043" marR="8043" marT="8043" marB="0" anchor="ctr">
                    <a:lnL>
                      <a:noFill/>
                    </a:lnL>
                    <a:lnR>
                      <a:noFill/>
                    </a:lnR>
                    <a:lnT w="6350"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a:t>
                      </a:r>
                    </a:p>
                  </a:txBody>
                  <a:tcPr marL="8043" marR="8043" marT="8043" marB="0" anchor="ctr">
                    <a:lnL>
                      <a:noFill/>
                    </a:lnL>
                    <a:lnR>
                      <a:noFill/>
                    </a:lnR>
                    <a:lnT w="6350"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a:t>
                      </a:r>
                    </a:p>
                  </a:txBody>
                  <a:tcPr marL="8043" marR="8043" marT="8043" marB="0" anchor="ctr">
                    <a:lnL>
                      <a:noFill/>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9781017"/>
                  </a:ext>
                </a:extLst>
              </a:tr>
              <a:tr h="176970">
                <a:tc>
                  <a:txBody>
                    <a:bodyPr/>
                    <a:lstStyle/>
                    <a:p>
                      <a:pPr algn="l" fontAlgn="t"/>
                      <a:r>
                        <a:rPr lang="en-US" sz="1100" b="0" i="0" u="none" strike="noStrike">
                          <a:solidFill>
                            <a:srgbClr val="000000"/>
                          </a:solidFill>
                          <a:effectLst/>
                          <a:latin typeface="Barlow" panose="00000500000000000000" pitchFamily="2" charset="0"/>
                        </a:rPr>
                        <a:t>House prices/Cost of Rent/ Mortgage Repayment Rates</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46</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45</a:t>
                      </a:r>
                    </a:p>
                  </a:txBody>
                  <a:tcPr marL="8043" marR="8043" marT="804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54</a:t>
                      </a:r>
                    </a:p>
                  </a:txBody>
                  <a:tcPr marL="8043" marR="8043" marT="8043" marB="0" anchor="ctr">
                    <a:lnL>
                      <a:noFill/>
                    </a:lnL>
                    <a:lnR>
                      <a:noFill/>
                    </a:lnR>
                    <a:lnT w="6350" cap="flat" cmpd="sng" algn="ctr">
                      <a:solidFill>
                        <a:srgbClr val="000000"/>
                      </a:solidFill>
                      <a:prstDash val="solid"/>
                      <a:round/>
                      <a:headEnd type="none" w="med" len="med"/>
                      <a:tailEnd type="none" w="med" len="med"/>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42</a:t>
                      </a:r>
                    </a:p>
                  </a:txBody>
                  <a:tcPr marL="8043" marR="8043" marT="804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47</a:t>
                      </a:r>
                    </a:p>
                  </a:txBody>
                  <a:tcPr marL="8043" marR="8043" marT="804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48</a:t>
                      </a:r>
                    </a:p>
                  </a:txBody>
                  <a:tcPr marL="8043" marR="8043" marT="804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43</a:t>
                      </a:r>
                    </a:p>
                  </a:txBody>
                  <a:tcPr marL="8043" marR="8043" marT="8043"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88868838"/>
                  </a:ext>
                </a:extLst>
              </a:tr>
              <a:tr h="153758">
                <a:tc>
                  <a:txBody>
                    <a:bodyPr/>
                    <a:lstStyle/>
                    <a:p>
                      <a:pPr algn="l" fontAlgn="t"/>
                      <a:r>
                        <a:rPr lang="en-GB" sz="1100" b="0" i="0" u="none" strike="noStrike">
                          <a:solidFill>
                            <a:srgbClr val="000000"/>
                          </a:solidFill>
                          <a:effectLst/>
                          <a:latin typeface="Barlow" panose="00000500000000000000" pitchFamily="2" charset="0"/>
                        </a:rPr>
                        <a:t>Health Services</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43</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39</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41</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37</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47</a:t>
                      </a:r>
                    </a:p>
                  </a:txBody>
                  <a:tcPr marL="8043" marR="8043" marT="8043"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34</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59</a:t>
                      </a:r>
                    </a:p>
                  </a:txBody>
                  <a:tcPr marL="8043" marR="8043" marT="8043" marB="0" anchor="ctr">
                    <a:lnL>
                      <a:noFill/>
                    </a:lnL>
                    <a:lnR w="6350" cap="flat" cmpd="sng" algn="ctr">
                      <a:no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3944492511"/>
                  </a:ext>
                </a:extLst>
              </a:tr>
              <a:tr h="153758">
                <a:tc>
                  <a:txBody>
                    <a:bodyPr/>
                    <a:lstStyle/>
                    <a:p>
                      <a:pPr algn="l" fontAlgn="t"/>
                      <a:r>
                        <a:rPr lang="en-US" sz="1100" b="0" i="0" u="none" strike="noStrike">
                          <a:solidFill>
                            <a:srgbClr val="000000"/>
                          </a:solidFill>
                          <a:effectLst/>
                          <a:latin typeface="Barlow" panose="00000500000000000000" pitchFamily="2" charset="0"/>
                        </a:rPr>
                        <a:t>Household bills (e.g. food, energy, etc.)</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38</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34</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28</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43</a:t>
                      </a:r>
                    </a:p>
                  </a:txBody>
                  <a:tcPr marL="8043" marR="8043" marT="8043"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45</a:t>
                      </a:r>
                    </a:p>
                  </a:txBody>
                  <a:tcPr marL="8043" marR="8043" marT="8043"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31</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38</a:t>
                      </a:r>
                    </a:p>
                  </a:txBody>
                  <a:tcPr marL="8043" marR="8043" marT="8043" marB="0" anchor="ctr">
                    <a:lnL>
                      <a:noFill/>
                    </a:lnL>
                    <a:lnR w="635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38402834"/>
                  </a:ext>
                </a:extLst>
              </a:tr>
              <a:tr h="168025">
                <a:tc>
                  <a:txBody>
                    <a:bodyPr/>
                    <a:lstStyle/>
                    <a:p>
                      <a:pPr algn="l" fontAlgn="t"/>
                      <a:r>
                        <a:rPr lang="en-US" sz="1100" b="0" i="0" u="none" strike="noStrike">
                          <a:solidFill>
                            <a:srgbClr val="000000"/>
                          </a:solidFill>
                          <a:effectLst/>
                          <a:latin typeface="Barlow" panose="00000500000000000000" pitchFamily="2" charset="0"/>
                        </a:rPr>
                        <a:t>The homeless situation/Lack of Local Authority Housing</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35</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37</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47</a:t>
                      </a:r>
                    </a:p>
                  </a:txBody>
                  <a:tcPr marL="8043" marR="8043" marT="8043"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26</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32</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37</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39</a:t>
                      </a:r>
                    </a:p>
                  </a:txBody>
                  <a:tcPr marL="8043" marR="8043" marT="8043" marB="0" anchor="ctr">
                    <a:lnL>
                      <a:noFill/>
                    </a:lnL>
                    <a:lnR w="635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30062736"/>
                  </a:ext>
                </a:extLst>
              </a:tr>
              <a:tr h="153758">
                <a:tc>
                  <a:txBody>
                    <a:bodyPr/>
                    <a:lstStyle/>
                    <a:p>
                      <a:pPr algn="l" fontAlgn="t"/>
                      <a:r>
                        <a:rPr lang="en-GB" sz="1100" b="0" i="0" u="none" strike="noStrike">
                          <a:solidFill>
                            <a:srgbClr val="000000"/>
                          </a:solidFill>
                          <a:effectLst/>
                          <a:latin typeface="Barlow" panose="00000500000000000000" pitchFamily="2" charset="0"/>
                        </a:rPr>
                        <a:t>Immigration</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29</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29</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14</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48</a:t>
                      </a:r>
                    </a:p>
                  </a:txBody>
                  <a:tcPr marL="8043" marR="8043" marT="8043"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29</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17</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32</a:t>
                      </a:r>
                    </a:p>
                  </a:txBody>
                  <a:tcPr marL="8043" marR="8043" marT="8043" marB="0" anchor="ctr">
                    <a:lnL>
                      <a:noFill/>
                    </a:lnL>
                    <a:lnR w="635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82014185"/>
                  </a:ext>
                </a:extLst>
              </a:tr>
              <a:tr h="153758">
                <a:tc>
                  <a:txBody>
                    <a:bodyPr/>
                    <a:lstStyle/>
                    <a:p>
                      <a:pPr algn="l" fontAlgn="t"/>
                      <a:r>
                        <a:rPr lang="en-GB" sz="1100" b="0" i="0" u="none" strike="noStrike">
                          <a:solidFill>
                            <a:srgbClr val="000000"/>
                          </a:solidFill>
                          <a:effectLst/>
                          <a:latin typeface="Barlow" panose="00000500000000000000" pitchFamily="2" charset="0"/>
                        </a:rPr>
                        <a:t>Crime, Law and Order</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23</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24</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24</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25</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19</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20</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28</a:t>
                      </a:r>
                    </a:p>
                  </a:txBody>
                  <a:tcPr marL="8043" marR="8043" marT="8043" marB="0" anchor="ctr">
                    <a:lnL>
                      <a:noFill/>
                    </a:lnL>
                    <a:lnR w="635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74350734"/>
                  </a:ext>
                </a:extLst>
              </a:tr>
              <a:tr h="201624">
                <a:tc>
                  <a:txBody>
                    <a:bodyPr/>
                    <a:lstStyle/>
                    <a:p>
                      <a:pPr algn="l" fontAlgn="t"/>
                      <a:r>
                        <a:rPr lang="en-GB" sz="1100" b="0" i="0" u="none" strike="noStrike">
                          <a:solidFill>
                            <a:srgbClr val="000000"/>
                          </a:solidFill>
                          <a:effectLst/>
                          <a:latin typeface="Barlow" panose="00000500000000000000" pitchFamily="2" charset="0"/>
                        </a:rPr>
                        <a:t>Sustainability / Environmental issues / Climate change</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15</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19</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25</a:t>
                      </a:r>
                    </a:p>
                  </a:txBody>
                  <a:tcPr marL="8043" marR="8043" marT="8043"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4</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12</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20</a:t>
                      </a:r>
                    </a:p>
                  </a:txBody>
                  <a:tcPr marL="8043" marR="8043" marT="8043"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13</a:t>
                      </a:r>
                    </a:p>
                  </a:txBody>
                  <a:tcPr marL="8043" marR="8043" marT="8043" marB="0" anchor="ctr">
                    <a:lnL>
                      <a:noFill/>
                    </a:lnL>
                    <a:lnR w="635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17816469"/>
                  </a:ext>
                </a:extLst>
              </a:tr>
              <a:tr h="153758">
                <a:tc>
                  <a:txBody>
                    <a:bodyPr/>
                    <a:lstStyle/>
                    <a:p>
                      <a:pPr algn="l" fontAlgn="t"/>
                      <a:r>
                        <a:rPr lang="en-GB" sz="1100" b="0" i="0" u="none" strike="noStrike">
                          <a:solidFill>
                            <a:srgbClr val="000000"/>
                          </a:solidFill>
                          <a:effectLst/>
                          <a:latin typeface="Barlow" panose="00000500000000000000" pitchFamily="2" charset="0"/>
                        </a:rPr>
                        <a:t>Mental health</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13</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15</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14</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10</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16</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14</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9</a:t>
                      </a:r>
                    </a:p>
                  </a:txBody>
                  <a:tcPr marL="8043" marR="8043" marT="8043"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284398641"/>
                  </a:ext>
                </a:extLst>
              </a:tr>
              <a:tr h="153758">
                <a:tc>
                  <a:txBody>
                    <a:bodyPr/>
                    <a:lstStyle/>
                    <a:p>
                      <a:pPr algn="l" fontAlgn="t"/>
                      <a:r>
                        <a:rPr lang="en-GB" sz="1100" b="0" i="0" u="none" strike="noStrike">
                          <a:solidFill>
                            <a:srgbClr val="000000"/>
                          </a:solidFill>
                          <a:effectLst/>
                          <a:latin typeface="Barlow" panose="00000500000000000000" pitchFamily="2" charset="0"/>
                        </a:rPr>
                        <a:t>Management of the economy</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11</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9</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8</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12</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12</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12</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11</a:t>
                      </a:r>
                    </a:p>
                  </a:txBody>
                  <a:tcPr marL="8043" marR="8043" marT="8043" marB="0" anchor="ctr">
                    <a:lnL>
                      <a:noFill/>
                    </a:lnL>
                    <a:lnR w="635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67356289"/>
                  </a:ext>
                </a:extLst>
              </a:tr>
              <a:tr h="153758">
                <a:tc>
                  <a:txBody>
                    <a:bodyPr/>
                    <a:lstStyle/>
                    <a:p>
                      <a:pPr algn="l" fontAlgn="t"/>
                      <a:r>
                        <a:rPr lang="en-GB" sz="1100" b="0" i="0" u="none" strike="noStrike">
                          <a:solidFill>
                            <a:srgbClr val="000000"/>
                          </a:solidFill>
                          <a:effectLst/>
                          <a:latin typeface="Barlow" panose="00000500000000000000" pitchFamily="2" charset="0"/>
                        </a:rPr>
                        <a:t>Ageing population/Pensions</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6</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6</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6</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6</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7</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8</a:t>
                      </a:r>
                    </a:p>
                  </a:txBody>
                  <a:tcPr marL="8043" marR="8043" marT="8043" marB="0" anchor="ctr">
                    <a:lnL>
                      <a:noFill/>
                    </a:lnL>
                    <a:lnR w="635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71499705"/>
                  </a:ext>
                </a:extLst>
              </a:tr>
              <a:tr h="153758">
                <a:tc>
                  <a:txBody>
                    <a:bodyPr/>
                    <a:lstStyle/>
                    <a:p>
                      <a:pPr algn="l" fontAlgn="t"/>
                      <a:r>
                        <a:rPr lang="en-GB" sz="1100" b="0" i="0" u="none" strike="noStrike">
                          <a:solidFill>
                            <a:srgbClr val="000000"/>
                          </a:solidFill>
                          <a:effectLst/>
                          <a:latin typeface="Barlow" panose="00000500000000000000" pitchFamily="2" charset="0"/>
                        </a:rPr>
                        <a:t>Unemployment/Jobs</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6</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6</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7</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1815480448"/>
                  </a:ext>
                </a:extLst>
              </a:tr>
              <a:tr h="153758">
                <a:tc>
                  <a:txBody>
                    <a:bodyPr/>
                    <a:lstStyle/>
                    <a:p>
                      <a:pPr algn="l" fontAlgn="t"/>
                      <a:r>
                        <a:rPr lang="en-GB" sz="1100" b="0" i="0" u="none" strike="noStrike">
                          <a:solidFill>
                            <a:srgbClr val="000000"/>
                          </a:solidFill>
                          <a:effectLst/>
                          <a:latin typeface="Barlow" panose="00000500000000000000" pitchFamily="2" charset="0"/>
                        </a:rPr>
                        <a:t>Public transport</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7</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6</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9</a:t>
                      </a:r>
                    </a:p>
                  </a:txBody>
                  <a:tcPr marL="8043" marR="8043" marT="8043"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965101473"/>
                  </a:ext>
                </a:extLst>
              </a:tr>
              <a:tr h="153758">
                <a:tc>
                  <a:txBody>
                    <a:bodyPr/>
                    <a:lstStyle/>
                    <a:p>
                      <a:pPr algn="l" fontAlgn="t"/>
                      <a:r>
                        <a:rPr lang="en-GB" sz="1100" b="0" i="0" u="none" strike="noStrike">
                          <a:solidFill>
                            <a:srgbClr val="000000"/>
                          </a:solidFill>
                          <a:effectLst/>
                          <a:latin typeface="Barlow" panose="00000500000000000000" pitchFamily="2" charset="0"/>
                        </a:rPr>
                        <a:t>Childcare</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7</a:t>
                      </a:r>
                    </a:p>
                  </a:txBody>
                  <a:tcPr marL="8043" marR="8043" marT="8043"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5</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986049736"/>
                  </a:ext>
                </a:extLst>
              </a:tr>
              <a:tr h="153758">
                <a:tc>
                  <a:txBody>
                    <a:bodyPr/>
                    <a:lstStyle/>
                    <a:p>
                      <a:pPr algn="l" fontAlgn="t"/>
                      <a:r>
                        <a:rPr lang="en-GB" sz="1100" b="0" i="0" u="none" strike="noStrike">
                          <a:solidFill>
                            <a:srgbClr val="000000"/>
                          </a:solidFill>
                          <a:effectLst/>
                          <a:latin typeface="Barlow" panose="00000500000000000000" pitchFamily="2" charset="0"/>
                        </a:rPr>
                        <a:t>Rural decline</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7</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7</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6</a:t>
                      </a:r>
                    </a:p>
                  </a:txBody>
                  <a:tcPr marL="8043" marR="8043" marT="8043" marB="0" anchor="ctr">
                    <a:lnL>
                      <a:noFill/>
                    </a:lnL>
                    <a:lnR w="635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97057344"/>
                  </a:ext>
                </a:extLst>
              </a:tr>
              <a:tr h="153758">
                <a:tc>
                  <a:txBody>
                    <a:bodyPr/>
                    <a:lstStyle/>
                    <a:p>
                      <a:pPr algn="l" fontAlgn="t"/>
                      <a:r>
                        <a:rPr lang="en-GB" sz="1100" b="0" i="0" u="none" strike="noStrike">
                          <a:solidFill>
                            <a:srgbClr val="000000"/>
                          </a:solidFill>
                          <a:effectLst/>
                          <a:latin typeface="Barlow" panose="00000500000000000000" pitchFamily="2" charset="0"/>
                        </a:rPr>
                        <a:t>Racial inequality</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7</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10</a:t>
                      </a:r>
                    </a:p>
                  </a:txBody>
                  <a:tcPr marL="8043" marR="8043" marT="8043"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1435492817"/>
                  </a:ext>
                </a:extLst>
              </a:tr>
              <a:tr h="153758">
                <a:tc>
                  <a:txBody>
                    <a:bodyPr/>
                    <a:lstStyle/>
                    <a:p>
                      <a:pPr algn="l" fontAlgn="t"/>
                      <a:r>
                        <a:rPr lang="en-GB" sz="1100" b="0" i="0" u="none" strike="noStrike">
                          <a:solidFill>
                            <a:srgbClr val="000000"/>
                          </a:solidFill>
                          <a:effectLst/>
                          <a:latin typeface="Barlow" panose="00000500000000000000" pitchFamily="2" charset="0"/>
                        </a:rPr>
                        <a:t>Traffic congestion</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8</a:t>
                      </a:r>
                    </a:p>
                  </a:txBody>
                  <a:tcPr marL="8043" marR="8043" marT="8043"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5</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1548753960"/>
                  </a:ext>
                </a:extLst>
              </a:tr>
              <a:tr h="153758">
                <a:tc>
                  <a:txBody>
                    <a:bodyPr/>
                    <a:lstStyle/>
                    <a:p>
                      <a:pPr algn="l" fontAlgn="t"/>
                      <a:r>
                        <a:rPr lang="en-GB" sz="1100" b="0" i="0" u="none" strike="noStrike">
                          <a:solidFill>
                            <a:srgbClr val="000000"/>
                          </a:solidFill>
                          <a:effectLst/>
                          <a:latin typeface="Barlow" panose="00000500000000000000" pitchFamily="2" charset="0"/>
                        </a:rPr>
                        <a:t>Education</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357471947"/>
                  </a:ext>
                </a:extLst>
              </a:tr>
              <a:tr h="153758">
                <a:tc>
                  <a:txBody>
                    <a:bodyPr/>
                    <a:lstStyle/>
                    <a:p>
                      <a:pPr algn="l" fontAlgn="t"/>
                      <a:r>
                        <a:rPr lang="en-US" sz="1100" b="0" i="0" u="none" strike="noStrike">
                          <a:solidFill>
                            <a:srgbClr val="000000"/>
                          </a:solidFill>
                          <a:effectLst/>
                          <a:latin typeface="Barlow" panose="00000500000000000000" pitchFamily="2" charset="0"/>
                        </a:rPr>
                        <a:t>The ability to work from home</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a:t>
                      </a:r>
                    </a:p>
                  </a:txBody>
                  <a:tcPr marL="8043" marR="8043" marT="8043"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3</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a:t>
                      </a:r>
                    </a:p>
                  </a:txBody>
                  <a:tcPr marL="8043" marR="8043" marT="8043"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a:noFill/>
                    </a:lnL>
                    <a:lnR w="635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92185841"/>
                  </a:ext>
                </a:extLst>
              </a:tr>
              <a:tr h="153758">
                <a:tc>
                  <a:txBody>
                    <a:bodyPr/>
                    <a:lstStyle/>
                    <a:p>
                      <a:pPr algn="l" fontAlgn="t"/>
                      <a:r>
                        <a:rPr lang="en-GB" sz="1100" b="0" i="0" u="none" strike="noStrike">
                          <a:solidFill>
                            <a:srgbClr val="000000"/>
                          </a:solidFill>
                          <a:effectLst/>
                          <a:latin typeface="Barlow" panose="00000500000000000000" pitchFamily="2" charset="0"/>
                        </a:rPr>
                        <a:t>Covid</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0</a:t>
                      </a:r>
                    </a:p>
                  </a:txBody>
                  <a:tcPr marL="8043" marR="8043" marT="8043" marB="0" anchor="ctr">
                    <a:lnL>
                      <a:noFill/>
                    </a:lnL>
                    <a:lnR w="635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86883327"/>
                  </a:ext>
                </a:extLst>
              </a:tr>
              <a:tr h="153758">
                <a:tc>
                  <a:txBody>
                    <a:bodyPr/>
                    <a:lstStyle/>
                    <a:p>
                      <a:pPr algn="l" fontAlgn="t"/>
                      <a:r>
                        <a:rPr lang="en-GB" sz="1100" b="0" i="0" u="none" strike="noStrike">
                          <a:solidFill>
                            <a:srgbClr val="000000"/>
                          </a:solidFill>
                          <a:effectLst/>
                          <a:latin typeface="Barlow" panose="00000500000000000000" pitchFamily="2" charset="0"/>
                        </a:rPr>
                        <a:t>Brexit</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a:t>
                      </a:r>
                    </a:p>
                  </a:txBody>
                  <a:tcPr marL="8043" marR="8043" marT="8043"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3720420226"/>
                  </a:ext>
                </a:extLst>
              </a:tr>
              <a:tr h="153758">
                <a:tc>
                  <a:txBody>
                    <a:bodyPr/>
                    <a:lstStyle/>
                    <a:p>
                      <a:pPr algn="l" fontAlgn="t"/>
                      <a:r>
                        <a:rPr lang="en-GB" sz="1100" b="0" i="0" u="none" strike="noStrike">
                          <a:solidFill>
                            <a:srgbClr val="000000"/>
                          </a:solidFill>
                          <a:effectLst/>
                          <a:latin typeface="Barlow" panose="00000500000000000000" pitchFamily="2" charset="0"/>
                        </a:rPr>
                        <a:t>Access to decent broadband</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a:noFill/>
                    </a:lnL>
                    <a:lnR w="6350"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49886367"/>
                  </a:ext>
                </a:extLst>
              </a:tr>
              <a:tr h="153758">
                <a:tc>
                  <a:txBody>
                    <a:bodyPr/>
                    <a:lstStyle/>
                    <a:p>
                      <a:pPr algn="l" fontAlgn="t"/>
                      <a:r>
                        <a:rPr lang="en-US" sz="1100" b="0" i="0" u="none" strike="noStrike">
                          <a:solidFill>
                            <a:srgbClr val="000000"/>
                          </a:solidFill>
                          <a:effectLst/>
                          <a:latin typeface="Barlow" panose="00000500000000000000" pitchFamily="2" charset="0"/>
                        </a:rPr>
                        <a:t>Overseas aid for developing countries</a:t>
                      </a:r>
                    </a:p>
                  </a:txBody>
                  <a:tcPr marL="8043" marR="8043" marT="8043"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w="6350" cap="flat" cmpd="sng" algn="ctr">
                      <a:solidFill>
                        <a:srgbClr val="000000"/>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a:t>
                      </a:r>
                    </a:p>
                  </a:txBody>
                  <a:tcPr marL="8043" marR="8043" marT="8043" marB="0" anchor="ctr">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0</a:t>
                      </a:r>
                    </a:p>
                  </a:txBody>
                  <a:tcPr marL="8043" marR="8043" marT="8043" marB="0" anchor="ctr">
                    <a:lnL>
                      <a:noFill/>
                    </a:lnL>
                    <a:lnR>
                      <a:noFill/>
                    </a:lnR>
                    <a:lnT>
                      <a:noFill/>
                    </a:lnT>
                    <a:lnB w="6350" cap="flat" cmpd="sng" algn="ctr">
                      <a:no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1</a:t>
                      </a:r>
                    </a:p>
                  </a:txBody>
                  <a:tcPr marL="8043" marR="8043" marT="8043" marB="0" anchor="ctr">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a:t>
                      </a:r>
                    </a:p>
                  </a:txBody>
                  <a:tcPr marL="8043" marR="8043" marT="8043" marB="0" anchor="ctr">
                    <a:lnL>
                      <a:noFill/>
                    </a:lnL>
                    <a:lnR>
                      <a:noFill/>
                    </a:lnR>
                    <a:lnT>
                      <a:noFill/>
                    </a:lnT>
                    <a:lnB w="6350" cap="flat" cmpd="sng" algn="ctr">
                      <a:noFill/>
                      <a:prstDash val="solid"/>
                      <a:round/>
                      <a:headEnd type="none" w="med" len="med"/>
                      <a:tailEnd type="none" w="med" len="med"/>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0</a:t>
                      </a:r>
                    </a:p>
                  </a:txBody>
                  <a:tcPr marL="8043" marR="8043" marT="8043"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514590"/>
                  </a:ext>
                </a:extLst>
              </a:tr>
            </a:tbl>
          </a:graphicData>
        </a:graphic>
      </p:graphicFrame>
      <p:grpSp>
        <p:nvGrpSpPr>
          <p:cNvPr id="18" name="Group 17">
            <a:extLst>
              <a:ext uri="{FF2B5EF4-FFF2-40B4-BE49-F238E27FC236}">
                <a16:creationId xmlns:a16="http://schemas.microsoft.com/office/drawing/2014/main" id="{ED5770BB-AE5B-D8C8-8AC0-06BA51834F89}"/>
              </a:ext>
            </a:extLst>
          </p:cNvPr>
          <p:cNvGrpSpPr/>
          <p:nvPr/>
        </p:nvGrpSpPr>
        <p:grpSpPr>
          <a:xfrm>
            <a:off x="9340348" y="422287"/>
            <a:ext cx="2359232" cy="456557"/>
            <a:chOff x="9641528" y="618763"/>
            <a:chExt cx="2436173" cy="595502"/>
          </a:xfrm>
        </p:grpSpPr>
        <p:sp>
          <p:nvSpPr>
            <p:cNvPr id="19" name="Rectangle 18">
              <a:extLst>
                <a:ext uri="{FF2B5EF4-FFF2-40B4-BE49-F238E27FC236}">
                  <a16:creationId xmlns:a16="http://schemas.microsoft.com/office/drawing/2014/main" id="{71840255-E498-AE01-7828-12976723E2A3}"/>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0" name="TextBox 19">
              <a:extLst>
                <a:ext uri="{FF2B5EF4-FFF2-40B4-BE49-F238E27FC236}">
                  <a16:creationId xmlns:a16="http://schemas.microsoft.com/office/drawing/2014/main" id="{86073947-38C1-012E-1C0B-CD9968F78CD1}"/>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21" name="Rectangle 20">
              <a:extLst>
                <a:ext uri="{FF2B5EF4-FFF2-40B4-BE49-F238E27FC236}">
                  <a16:creationId xmlns:a16="http://schemas.microsoft.com/office/drawing/2014/main" id="{D8604D62-57DE-02AF-3131-3A0E8D3318C3}"/>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2" name="TextBox 21">
              <a:extLst>
                <a:ext uri="{FF2B5EF4-FFF2-40B4-BE49-F238E27FC236}">
                  <a16:creationId xmlns:a16="http://schemas.microsoft.com/office/drawing/2014/main" id="{2C48572E-83FC-03D2-E9E9-72B41CDA840D}"/>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315148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BB01FE6-BCDB-4599-E55F-D5938400E38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6BB9FF-445E-482B-A377-D798497F7B51}"/>
              </a:ext>
            </a:extLst>
          </p:cNvPr>
          <p:cNvSpPr>
            <a:spLocks noGrp="1"/>
          </p:cNvSpPr>
          <p:nvPr>
            <p:ph type="title"/>
          </p:nvPr>
        </p:nvSpPr>
        <p:spPr/>
        <p:txBody>
          <a:bodyPr>
            <a:normAutofit/>
          </a:bodyPr>
          <a:lstStyle/>
          <a:p>
            <a:r>
              <a:rPr lang="en-IE"/>
              <a:t>Issues of Personal Concern</a:t>
            </a:r>
          </a:p>
        </p:txBody>
      </p:sp>
      <p:sp>
        <p:nvSpPr>
          <p:cNvPr id="5" name="Text Placeholder 4">
            <a:extLst>
              <a:ext uri="{FF2B5EF4-FFF2-40B4-BE49-F238E27FC236}">
                <a16:creationId xmlns:a16="http://schemas.microsoft.com/office/drawing/2014/main" id="{A9C1CD1B-BC2F-B5B6-CB8B-BF9C245FE159}"/>
              </a:ext>
            </a:extLst>
          </p:cNvPr>
          <p:cNvSpPr>
            <a:spLocks noGrp="1"/>
          </p:cNvSpPr>
          <p:nvPr>
            <p:ph type="body" sz="quarter" idx="15"/>
          </p:nvPr>
        </p:nvSpPr>
        <p:spPr>
          <a:xfrm>
            <a:off x="450000" y="830725"/>
            <a:ext cx="10343692" cy="687368"/>
          </a:xfrm>
        </p:spPr>
        <p:txBody>
          <a:bodyPr/>
          <a:lstStyle/>
          <a:p>
            <a:pPr>
              <a:lnSpc>
                <a:spcPct val="95000"/>
              </a:lnSpc>
            </a:pPr>
            <a:r>
              <a:rPr lang="en-US" sz="1400"/>
              <a:t>Immigration is now the top cited concern, with nearly half the population citing this (+11%). Concerns about war have decreased, now in second place. Economic worries continue to decline as well as concerns surrounding climate change. </a:t>
            </a:r>
          </a:p>
          <a:p>
            <a:pPr>
              <a:lnSpc>
                <a:spcPct val="95000"/>
              </a:lnSpc>
            </a:pPr>
            <a:endParaRPr lang="en-US" sz="1200"/>
          </a:p>
        </p:txBody>
      </p:sp>
      <p:sp>
        <p:nvSpPr>
          <p:cNvPr id="6" name="Text Placeholder 5">
            <a:extLst>
              <a:ext uri="{FF2B5EF4-FFF2-40B4-BE49-F238E27FC236}">
                <a16:creationId xmlns:a16="http://schemas.microsoft.com/office/drawing/2014/main" id="{AF5651BD-5232-89D3-42CC-51BC1B897C10}"/>
              </a:ext>
            </a:extLst>
          </p:cNvPr>
          <p:cNvSpPr>
            <a:spLocks noGrp="1"/>
          </p:cNvSpPr>
          <p:nvPr>
            <p:ph type="body" sz="quarter" idx="17"/>
          </p:nvPr>
        </p:nvSpPr>
        <p:spPr/>
        <p:txBody>
          <a:bodyPr>
            <a:noAutofit/>
          </a:bodyPr>
          <a:lstStyle/>
          <a:p>
            <a:r>
              <a:rPr lang="en-US" dirty="0">
                <a:latin typeface="Barlow" panose="00000500000000000000" pitchFamily="2" charset="0"/>
              </a:rPr>
              <a:t>Base: All Adults aged 18+ years- 2,504 (Nov 23 N – 2,515)</a:t>
            </a:r>
          </a:p>
          <a:p>
            <a:r>
              <a:rPr lang="en-US" dirty="0">
                <a:latin typeface="Barlow" panose="00000500000000000000" pitchFamily="2" charset="0"/>
              </a:rPr>
              <a:t>Q.2 Which of the following issues are you personally most concerned about? </a:t>
            </a:r>
          </a:p>
        </p:txBody>
      </p:sp>
      <p:graphicFrame>
        <p:nvGraphicFramePr>
          <p:cNvPr id="3" name="Chart 8">
            <a:extLst>
              <a:ext uri="{FF2B5EF4-FFF2-40B4-BE49-F238E27FC236}">
                <a16:creationId xmlns:a16="http://schemas.microsoft.com/office/drawing/2014/main" id="{7BA0F8E8-7B51-0981-2D19-7FCB81B6EDE8}"/>
              </a:ext>
            </a:extLst>
          </p:cNvPr>
          <p:cNvGraphicFramePr/>
          <p:nvPr>
            <p:custDataLst>
              <p:tags r:id="rId1"/>
            </p:custDataLst>
            <p:extLst>
              <p:ext uri="{D42A27DB-BD31-4B8C-83A1-F6EECF244321}">
                <p14:modId xmlns:p14="http://schemas.microsoft.com/office/powerpoint/2010/main" val="1687844713"/>
              </p:ext>
            </p:extLst>
          </p:nvPr>
        </p:nvGraphicFramePr>
        <p:xfrm>
          <a:off x="438993" y="1360981"/>
          <a:ext cx="11214663" cy="4508194"/>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a:extLst>
              <a:ext uri="{FF2B5EF4-FFF2-40B4-BE49-F238E27FC236}">
                <a16:creationId xmlns:a16="http://schemas.microsoft.com/office/drawing/2014/main" id="{BC6F1C05-C347-5E03-B45A-97E1B2D14285}"/>
              </a:ext>
            </a:extLst>
          </p:cNvPr>
          <p:cNvCxnSpPr>
            <a:cxnSpLocks/>
          </p:cNvCxnSpPr>
          <p:nvPr/>
        </p:nvCxnSpPr>
        <p:spPr>
          <a:xfrm flipV="1">
            <a:off x="7193779" y="2095691"/>
            <a:ext cx="0" cy="26161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0ADAACB-0423-E767-0F05-E01169AD1425}"/>
              </a:ext>
            </a:extLst>
          </p:cNvPr>
          <p:cNvSpPr txBox="1"/>
          <p:nvPr/>
        </p:nvSpPr>
        <p:spPr>
          <a:xfrm>
            <a:off x="7161880" y="2095691"/>
            <a:ext cx="1009403" cy="261610"/>
          </a:xfrm>
          <a:prstGeom prst="rect">
            <a:avLst/>
          </a:prstGeom>
          <a:noFill/>
        </p:spPr>
        <p:txBody>
          <a:bodyPr wrap="square" rtlCol="0">
            <a:spAutoFit/>
          </a:bodyPr>
          <a:lstStyle/>
          <a:p>
            <a:r>
              <a:rPr lang="en-IE" sz="1100"/>
              <a:t>Up 11%</a:t>
            </a:r>
            <a:endParaRPr lang="en-GB" sz="1100"/>
          </a:p>
        </p:txBody>
      </p:sp>
      <p:cxnSp>
        <p:nvCxnSpPr>
          <p:cNvPr id="11" name="Straight Arrow Connector 10">
            <a:extLst>
              <a:ext uri="{FF2B5EF4-FFF2-40B4-BE49-F238E27FC236}">
                <a16:creationId xmlns:a16="http://schemas.microsoft.com/office/drawing/2014/main" id="{2259D065-7C2E-2CF1-D89C-0100CFF0275D}"/>
              </a:ext>
            </a:extLst>
          </p:cNvPr>
          <p:cNvCxnSpPr>
            <a:cxnSpLocks/>
          </p:cNvCxnSpPr>
          <p:nvPr/>
        </p:nvCxnSpPr>
        <p:spPr>
          <a:xfrm>
            <a:off x="7044286" y="2498258"/>
            <a:ext cx="0" cy="201503"/>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A61F07F-DCBB-6618-F31F-8204CB0DA5F5}"/>
              </a:ext>
            </a:extLst>
          </p:cNvPr>
          <p:cNvSpPr txBox="1"/>
          <p:nvPr/>
        </p:nvSpPr>
        <p:spPr>
          <a:xfrm>
            <a:off x="7044286" y="2498258"/>
            <a:ext cx="1009403" cy="261610"/>
          </a:xfrm>
          <a:prstGeom prst="rect">
            <a:avLst/>
          </a:prstGeom>
          <a:noFill/>
        </p:spPr>
        <p:txBody>
          <a:bodyPr wrap="square" rtlCol="0">
            <a:spAutoFit/>
          </a:bodyPr>
          <a:lstStyle/>
          <a:p>
            <a:r>
              <a:rPr lang="en-IE" sz="1100"/>
              <a:t>Down 10%</a:t>
            </a:r>
            <a:endParaRPr lang="en-GB" sz="1100"/>
          </a:p>
        </p:txBody>
      </p:sp>
      <p:graphicFrame>
        <p:nvGraphicFramePr>
          <p:cNvPr id="14" name="Table 13">
            <a:extLst>
              <a:ext uri="{FF2B5EF4-FFF2-40B4-BE49-F238E27FC236}">
                <a16:creationId xmlns:a16="http://schemas.microsoft.com/office/drawing/2014/main" id="{FC901B5D-F1E7-E91C-944E-94953C8FE7C6}"/>
              </a:ext>
            </a:extLst>
          </p:cNvPr>
          <p:cNvGraphicFramePr>
            <a:graphicFrameLocks noGrp="1"/>
          </p:cNvGraphicFramePr>
          <p:nvPr>
            <p:extLst>
              <p:ext uri="{D42A27DB-BD31-4B8C-83A1-F6EECF244321}">
                <p14:modId xmlns:p14="http://schemas.microsoft.com/office/powerpoint/2010/main" val="1560891718"/>
              </p:ext>
            </p:extLst>
          </p:nvPr>
        </p:nvGraphicFramePr>
        <p:xfrm>
          <a:off x="8060277" y="1490720"/>
          <a:ext cx="1658941" cy="4248715"/>
        </p:xfrm>
        <a:graphic>
          <a:graphicData uri="http://schemas.openxmlformats.org/drawingml/2006/table">
            <a:tbl>
              <a:tblPr bandRow="1">
                <a:tableStyleId>{2A488322-F2BA-4B5B-9748-0D474271808F}</a:tableStyleId>
              </a:tblPr>
              <a:tblGrid>
                <a:gridCol w="772149">
                  <a:extLst>
                    <a:ext uri="{9D8B030D-6E8A-4147-A177-3AD203B41FA5}">
                      <a16:colId xmlns:a16="http://schemas.microsoft.com/office/drawing/2014/main" val="916932659"/>
                    </a:ext>
                  </a:extLst>
                </a:gridCol>
                <a:gridCol w="886792">
                  <a:extLst>
                    <a:ext uri="{9D8B030D-6E8A-4147-A177-3AD203B41FA5}">
                      <a16:colId xmlns:a16="http://schemas.microsoft.com/office/drawing/2014/main" val="3412085339"/>
                    </a:ext>
                  </a:extLst>
                </a:gridCol>
              </a:tblGrid>
              <a:tr h="372170">
                <a:tc>
                  <a:txBody>
                    <a:bodyPr/>
                    <a:lstStyle/>
                    <a:p>
                      <a:pPr algn="ctr" fontAlgn="b"/>
                      <a:r>
                        <a:rPr lang="en-IE" sz="1100" b="1" i="0" u="none" strike="noStrike">
                          <a:solidFill>
                            <a:schemeClr val="bg1"/>
                          </a:solidFill>
                          <a:effectLst/>
                          <a:latin typeface="Barlow" panose="00000500000000000000" pitchFamily="2" charset="0"/>
                          <a:cs typeface="Arial" panose="020B0604020202020204" pitchFamily="34" charset="0"/>
                        </a:rPr>
                        <a:t>Nov 23</a:t>
                      </a:r>
                    </a:p>
                  </a:txBody>
                  <a:tcPr marL="9525" marR="9525" marT="9525" marB="0" anchor="ct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en-IE" sz="1100" b="1" u="none" strike="noStrike">
                          <a:solidFill>
                            <a:schemeClr val="bg1"/>
                          </a:solidFill>
                          <a:effectLst/>
                          <a:latin typeface="Barlow" panose="00000500000000000000" pitchFamily="2" charset="0"/>
                          <a:cs typeface="Arial" panose="020B0604020202020204" pitchFamily="34" charset="0"/>
                        </a:rPr>
                        <a:t>Diff vs 2023</a:t>
                      </a:r>
                      <a:endParaRPr lang="en-IE" sz="1100" b="1" i="0" u="none" strike="noStrike">
                        <a:solidFill>
                          <a:schemeClr val="bg1"/>
                        </a:solidFill>
                        <a:effectLst/>
                        <a:latin typeface="Barlow" panose="00000500000000000000" pitchFamily="2" charset="0"/>
                        <a:cs typeface="Arial" panose="020B0604020202020204" pitchFamily="34" charset="0"/>
                      </a:endParaRPr>
                    </a:p>
                  </a:txBody>
                  <a:tcPr marL="9525" marR="9525" marT="9525" marB="0" anchor="ct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81984618"/>
                  </a:ext>
                </a:extLst>
              </a:tr>
              <a:tr h="214445">
                <a:tc>
                  <a:txBody>
                    <a:bodyPr/>
                    <a:lstStyle/>
                    <a:p>
                      <a:pPr algn="ctr" fontAlgn="t"/>
                      <a:r>
                        <a:rPr lang="en-US" sz="1100" b="0" i="0" u="none" strike="noStrike">
                          <a:solidFill>
                            <a:srgbClr val="000000"/>
                          </a:solidFill>
                          <a:effectLst/>
                          <a:latin typeface="Barlow" panose="00000500000000000000" pitchFamily="2" charset="0"/>
                        </a:rPr>
                        <a:t>%</a:t>
                      </a:r>
                      <a:endParaRPr lang="en-IE" sz="1100" b="0" i="0" u="none" strike="noStrike">
                        <a:solidFill>
                          <a:srgbClr val="000000"/>
                        </a:solidFill>
                        <a:effectLst/>
                        <a:latin typeface="Barlow" panose="00000500000000000000" pitchFamily="2"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Barlow" panose="00000500000000000000" pitchFamily="2" charset="0"/>
                        </a:rPr>
                        <a:t>%</a:t>
                      </a:r>
                      <a:endParaRPr lang="en-IE" sz="1100" b="0" i="0" u="none" strike="noStrike">
                        <a:solidFill>
                          <a:srgbClr val="000000"/>
                        </a:solidFill>
                        <a:effectLst/>
                        <a:latin typeface="Barlow" panose="00000500000000000000" pitchFamily="2"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192916"/>
                  </a:ext>
                </a:extLst>
              </a:tr>
              <a:tr h="366210">
                <a:tc>
                  <a:txBody>
                    <a:bodyPr/>
                    <a:lstStyle/>
                    <a:p>
                      <a:pPr algn="ctr" rtl="0" fontAlgn="t"/>
                      <a:r>
                        <a:rPr lang="en-IE" sz="1100" b="0" i="0" u="none" strike="noStrike">
                          <a:solidFill>
                            <a:srgbClr val="000000"/>
                          </a:solidFill>
                          <a:effectLst/>
                          <a:latin typeface="Barlow" panose="00000500000000000000" pitchFamily="2" charset="0"/>
                        </a:rPr>
                        <a:t>35</a:t>
                      </a: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ctr"/>
                      <a:r>
                        <a:rPr lang="en-IE" sz="1100" b="0" i="0" u="none" strike="noStrike">
                          <a:solidFill>
                            <a:srgbClr val="000000"/>
                          </a:solidFill>
                          <a:effectLst/>
                          <a:latin typeface="Barlow" panose="00000500000000000000" pitchFamily="2" charset="0"/>
                        </a:rPr>
                        <a:t>+11</a:t>
                      </a:r>
                    </a:p>
                  </a:txBody>
                  <a:tcPr marL="9525" marR="9525" marT="9525"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4007505"/>
                  </a:ext>
                </a:extLst>
              </a:tr>
              <a:tr h="366210">
                <a:tc>
                  <a:txBody>
                    <a:bodyPr/>
                    <a:lstStyle/>
                    <a:p>
                      <a:pPr algn="ctr" rtl="0" fontAlgn="t"/>
                      <a:r>
                        <a:rPr lang="en-IE" sz="1100" b="0" i="0" u="none" strike="noStrike">
                          <a:solidFill>
                            <a:srgbClr val="000000"/>
                          </a:solidFill>
                          <a:effectLst/>
                          <a:latin typeface="Barlow" panose="00000500000000000000" pitchFamily="2" charset="0"/>
                        </a:rPr>
                        <a:t>51</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-10</a:t>
                      </a:r>
                    </a:p>
                  </a:txBody>
                  <a:tcPr marL="9525" marR="9525" marT="9525" marB="0" anchor="ctr"/>
                </a:tc>
                <a:extLst>
                  <a:ext uri="{0D108BD9-81ED-4DB2-BD59-A6C34878D82A}">
                    <a16:rowId xmlns:a16="http://schemas.microsoft.com/office/drawing/2014/main" val="701850956"/>
                  </a:ext>
                </a:extLst>
              </a:tr>
              <a:tr h="366210">
                <a:tc>
                  <a:txBody>
                    <a:bodyPr/>
                    <a:lstStyle/>
                    <a:p>
                      <a:pPr algn="ctr" rtl="0" fontAlgn="t"/>
                      <a:r>
                        <a:rPr lang="en-IE" sz="1100" b="0" i="0" u="none" strike="noStrike">
                          <a:solidFill>
                            <a:srgbClr val="000000"/>
                          </a:solidFill>
                          <a:effectLst/>
                          <a:latin typeface="Barlow" panose="00000500000000000000" pitchFamily="2" charset="0"/>
                        </a:rPr>
                        <a:t>43</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-3</a:t>
                      </a:r>
                    </a:p>
                  </a:txBody>
                  <a:tcPr marL="9525" marR="9525" marT="9525" marB="0" anchor="ctr"/>
                </a:tc>
                <a:extLst>
                  <a:ext uri="{0D108BD9-81ED-4DB2-BD59-A6C34878D82A}">
                    <a16:rowId xmlns:a16="http://schemas.microsoft.com/office/drawing/2014/main" val="2623079775"/>
                  </a:ext>
                </a:extLst>
              </a:tr>
              <a:tr h="366210">
                <a:tc>
                  <a:txBody>
                    <a:bodyPr/>
                    <a:lstStyle/>
                    <a:p>
                      <a:pPr algn="ctr" rtl="0" fontAlgn="t"/>
                      <a:r>
                        <a:rPr lang="en-IE" sz="1100" b="0" i="0" u="none" strike="noStrike">
                          <a:solidFill>
                            <a:srgbClr val="000000"/>
                          </a:solidFill>
                          <a:effectLst/>
                          <a:latin typeface="Barlow" panose="00000500000000000000" pitchFamily="2" charset="0"/>
                        </a:rPr>
                        <a:t>39</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-3</a:t>
                      </a:r>
                    </a:p>
                  </a:txBody>
                  <a:tcPr marL="9525" marR="9525" marT="9525" marB="0" anchor="ctr"/>
                </a:tc>
                <a:extLst>
                  <a:ext uri="{0D108BD9-81ED-4DB2-BD59-A6C34878D82A}">
                    <a16:rowId xmlns:a16="http://schemas.microsoft.com/office/drawing/2014/main" val="3171841692"/>
                  </a:ext>
                </a:extLst>
              </a:tr>
              <a:tr h="366210">
                <a:tc>
                  <a:txBody>
                    <a:bodyPr/>
                    <a:lstStyle/>
                    <a:p>
                      <a:pPr algn="ctr" rtl="0" fontAlgn="t"/>
                      <a:r>
                        <a:rPr lang="en-IE" sz="1100" b="0" i="0" u="none" strike="noStrike">
                          <a:solidFill>
                            <a:srgbClr val="000000"/>
                          </a:solidFill>
                          <a:effectLst/>
                          <a:latin typeface="Barlow" panose="00000500000000000000" pitchFamily="2" charset="0"/>
                        </a:rPr>
                        <a:t>34</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-2</a:t>
                      </a:r>
                    </a:p>
                  </a:txBody>
                  <a:tcPr marL="9525" marR="9525" marT="9525" marB="0" anchor="ctr"/>
                </a:tc>
                <a:extLst>
                  <a:ext uri="{0D108BD9-81ED-4DB2-BD59-A6C34878D82A}">
                    <a16:rowId xmlns:a16="http://schemas.microsoft.com/office/drawing/2014/main" val="4084600294"/>
                  </a:ext>
                </a:extLst>
              </a:tr>
              <a:tr h="366210">
                <a:tc>
                  <a:txBody>
                    <a:bodyPr/>
                    <a:lstStyle/>
                    <a:p>
                      <a:pPr algn="ctr" rtl="0" fontAlgn="t"/>
                      <a:r>
                        <a:rPr lang="en-IE" sz="1100" b="0" i="0" u="none" strike="noStrike">
                          <a:solidFill>
                            <a:srgbClr val="000000"/>
                          </a:solidFill>
                          <a:effectLst/>
                          <a:latin typeface="Barlow" panose="00000500000000000000" pitchFamily="2" charset="0"/>
                        </a:rPr>
                        <a:t>29</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a:t>
                      </a:r>
                    </a:p>
                  </a:txBody>
                  <a:tcPr marL="9525" marR="9525" marT="9525" marB="0" anchor="ctr"/>
                </a:tc>
                <a:extLst>
                  <a:ext uri="{0D108BD9-81ED-4DB2-BD59-A6C34878D82A}">
                    <a16:rowId xmlns:a16="http://schemas.microsoft.com/office/drawing/2014/main" val="882180494"/>
                  </a:ext>
                </a:extLst>
              </a:tr>
              <a:tr h="366210">
                <a:tc>
                  <a:txBody>
                    <a:bodyPr/>
                    <a:lstStyle/>
                    <a:p>
                      <a:pPr algn="ctr" rtl="0" fontAlgn="t"/>
                      <a:r>
                        <a:rPr lang="en-IE" sz="1100" b="0" i="0" u="none" strike="noStrike">
                          <a:solidFill>
                            <a:srgbClr val="000000"/>
                          </a:solidFill>
                          <a:effectLst/>
                          <a:latin typeface="Barlow" panose="00000500000000000000" pitchFamily="2" charset="0"/>
                        </a:rPr>
                        <a:t>21</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+5</a:t>
                      </a:r>
                    </a:p>
                  </a:txBody>
                  <a:tcPr marL="9525" marR="9525" marT="9525" marB="0" anchor="ctr"/>
                </a:tc>
                <a:extLst>
                  <a:ext uri="{0D108BD9-81ED-4DB2-BD59-A6C34878D82A}">
                    <a16:rowId xmlns:a16="http://schemas.microsoft.com/office/drawing/2014/main" val="2844597999"/>
                  </a:ext>
                </a:extLst>
              </a:tr>
              <a:tr h="366210">
                <a:tc>
                  <a:txBody>
                    <a:bodyPr/>
                    <a:lstStyle/>
                    <a:p>
                      <a:pPr algn="ctr" rtl="0" fontAlgn="t"/>
                      <a:r>
                        <a:rPr lang="en-IE" sz="1100" b="0" i="0" u="none" strike="noStrike">
                          <a:solidFill>
                            <a:srgbClr val="000000"/>
                          </a:solidFill>
                          <a:effectLst/>
                          <a:latin typeface="Barlow" panose="00000500000000000000" pitchFamily="2" charset="0"/>
                        </a:rPr>
                        <a:t>20</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+5</a:t>
                      </a:r>
                    </a:p>
                  </a:txBody>
                  <a:tcPr marL="9525" marR="9525" marT="9525" marB="0" anchor="ctr"/>
                </a:tc>
                <a:extLst>
                  <a:ext uri="{0D108BD9-81ED-4DB2-BD59-A6C34878D82A}">
                    <a16:rowId xmlns:a16="http://schemas.microsoft.com/office/drawing/2014/main" val="986089785"/>
                  </a:ext>
                </a:extLst>
              </a:tr>
              <a:tr h="366210">
                <a:tc>
                  <a:txBody>
                    <a:bodyPr/>
                    <a:lstStyle/>
                    <a:p>
                      <a:pPr algn="ctr" rtl="0" fontAlgn="t"/>
                      <a:r>
                        <a:rPr lang="en-IE" sz="1100" b="0" i="0" u="none" strike="noStrike">
                          <a:solidFill>
                            <a:srgbClr val="000000"/>
                          </a:solidFill>
                          <a:effectLst/>
                          <a:latin typeface="Barlow" panose="00000500000000000000" pitchFamily="2" charset="0"/>
                        </a:rPr>
                        <a:t>17</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-3</a:t>
                      </a:r>
                    </a:p>
                  </a:txBody>
                  <a:tcPr marL="9525" marR="9525" marT="9525" marB="0" anchor="ctr"/>
                </a:tc>
                <a:extLst>
                  <a:ext uri="{0D108BD9-81ED-4DB2-BD59-A6C34878D82A}">
                    <a16:rowId xmlns:a16="http://schemas.microsoft.com/office/drawing/2014/main" val="3172969852"/>
                  </a:ext>
                </a:extLst>
              </a:tr>
              <a:tr h="366210">
                <a:tc>
                  <a:txBody>
                    <a:bodyPr/>
                    <a:lstStyle/>
                    <a:p>
                      <a:pPr algn="ctr" rtl="0" fontAlgn="t"/>
                      <a:r>
                        <a:rPr lang="en-IE" sz="1100" b="0" i="0" u="none" strike="noStrike">
                          <a:solidFill>
                            <a:srgbClr val="000000"/>
                          </a:solidFill>
                          <a:effectLst/>
                          <a:latin typeface="Barlow" panose="00000500000000000000" pitchFamily="2" charset="0"/>
                        </a:rPr>
                        <a:t>11</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-1</a:t>
                      </a:r>
                    </a:p>
                  </a:txBody>
                  <a:tcPr marL="9525" marR="9525" marT="9525" marB="0" anchor="ctr"/>
                </a:tc>
                <a:extLst>
                  <a:ext uri="{0D108BD9-81ED-4DB2-BD59-A6C34878D82A}">
                    <a16:rowId xmlns:a16="http://schemas.microsoft.com/office/drawing/2014/main" val="3792287003"/>
                  </a:ext>
                </a:extLst>
              </a:tr>
            </a:tbl>
          </a:graphicData>
        </a:graphic>
      </p:graphicFrame>
    </p:spTree>
    <p:extLst>
      <p:ext uri="{BB962C8B-B14F-4D97-AF65-F5344CB8AC3E}">
        <p14:creationId xmlns:p14="http://schemas.microsoft.com/office/powerpoint/2010/main" val="560712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1B9DFB5-8A82-5704-D35C-53AF91DA4D0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6BB9FF-445E-482B-A377-D798497F7B51}"/>
              </a:ext>
            </a:extLst>
          </p:cNvPr>
          <p:cNvSpPr>
            <a:spLocks noGrp="1"/>
          </p:cNvSpPr>
          <p:nvPr>
            <p:ph type="title"/>
          </p:nvPr>
        </p:nvSpPr>
        <p:spPr/>
        <p:txBody>
          <a:bodyPr>
            <a:normAutofit/>
          </a:bodyPr>
          <a:lstStyle/>
          <a:p>
            <a:r>
              <a:rPr lang="en-IE"/>
              <a:t>Issues of Personal Concern x Segments</a:t>
            </a:r>
          </a:p>
        </p:txBody>
      </p:sp>
      <p:sp>
        <p:nvSpPr>
          <p:cNvPr id="6" name="Text Placeholder 5">
            <a:extLst>
              <a:ext uri="{FF2B5EF4-FFF2-40B4-BE49-F238E27FC236}">
                <a16:creationId xmlns:a16="http://schemas.microsoft.com/office/drawing/2014/main" id="{AF5651BD-5232-89D3-42CC-51BC1B897C10}"/>
              </a:ext>
            </a:extLst>
          </p:cNvPr>
          <p:cNvSpPr>
            <a:spLocks noGrp="1"/>
          </p:cNvSpPr>
          <p:nvPr>
            <p:ph type="body" sz="quarter" idx="17"/>
          </p:nvPr>
        </p:nvSpPr>
        <p:spPr/>
        <p:txBody>
          <a:bodyPr>
            <a:noAutofit/>
          </a:bodyPr>
          <a:lstStyle/>
          <a:p>
            <a:r>
              <a:rPr lang="en-US" sz="1000"/>
              <a:t>Base: All </a:t>
            </a:r>
            <a:r>
              <a:rPr lang="en-US" sz="1000" dirty="0"/>
              <a:t>Adults </a:t>
            </a:r>
            <a:r>
              <a:rPr lang="en-US" sz="1000"/>
              <a:t>aged 18+ years- </a:t>
            </a:r>
            <a:r>
              <a:rPr lang="en-US" sz="1000" dirty="0"/>
              <a:t>2,504 </a:t>
            </a:r>
            <a:endParaRPr lang="en-US" sz="1000"/>
          </a:p>
          <a:p>
            <a:r>
              <a:rPr lang="en-US" sz="1000"/>
              <a:t>Q.2 Which of the following issues are you personally most concerned about? </a:t>
            </a:r>
          </a:p>
        </p:txBody>
      </p:sp>
      <p:graphicFrame>
        <p:nvGraphicFramePr>
          <p:cNvPr id="7" name="Table 6">
            <a:extLst>
              <a:ext uri="{FF2B5EF4-FFF2-40B4-BE49-F238E27FC236}">
                <a16:creationId xmlns:a16="http://schemas.microsoft.com/office/drawing/2014/main" id="{3B2D9BF7-5C73-C61C-B08A-3C938E8DEE97}"/>
              </a:ext>
            </a:extLst>
          </p:cNvPr>
          <p:cNvGraphicFramePr>
            <a:graphicFrameLocks noGrp="1"/>
          </p:cNvGraphicFramePr>
          <p:nvPr>
            <p:extLst>
              <p:ext uri="{D42A27DB-BD31-4B8C-83A1-F6EECF244321}">
                <p14:modId xmlns:p14="http://schemas.microsoft.com/office/powerpoint/2010/main" val="3693784964"/>
              </p:ext>
            </p:extLst>
          </p:nvPr>
        </p:nvGraphicFramePr>
        <p:xfrm>
          <a:off x="438993" y="1070425"/>
          <a:ext cx="8777182" cy="4316142"/>
        </p:xfrm>
        <a:graphic>
          <a:graphicData uri="http://schemas.openxmlformats.org/drawingml/2006/table">
            <a:tbl>
              <a:tblPr/>
              <a:tblGrid>
                <a:gridCol w="3182013">
                  <a:extLst>
                    <a:ext uri="{9D8B030D-6E8A-4147-A177-3AD203B41FA5}">
                      <a16:colId xmlns:a16="http://schemas.microsoft.com/office/drawing/2014/main" val="3867659261"/>
                    </a:ext>
                  </a:extLst>
                </a:gridCol>
                <a:gridCol w="718260">
                  <a:extLst>
                    <a:ext uri="{9D8B030D-6E8A-4147-A177-3AD203B41FA5}">
                      <a16:colId xmlns:a16="http://schemas.microsoft.com/office/drawing/2014/main" val="3570090258"/>
                    </a:ext>
                  </a:extLst>
                </a:gridCol>
                <a:gridCol w="747927">
                  <a:extLst>
                    <a:ext uri="{9D8B030D-6E8A-4147-A177-3AD203B41FA5}">
                      <a16:colId xmlns:a16="http://schemas.microsoft.com/office/drawing/2014/main" val="182700958"/>
                    </a:ext>
                  </a:extLst>
                </a:gridCol>
                <a:gridCol w="1066800">
                  <a:extLst>
                    <a:ext uri="{9D8B030D-6E8A-4147-A177-3AD203B41FA5}">
                      <a16:colId xmlns:a16="http://schemas.microsoft.com/office/drawing/2014/main" val="837270628"/>
                    </a:ext>
                  </a:extLst>
                </a:gridCol>
                <a:gridCol w="722286">
                  <a:extLst>
                    <a:ext uri="{9D8B030D-6E8A-4147-A177-3AD203B41FA5}">
                      <a16:colId xmlns:a16="http://schemas.microsoft.com/office/drawing/2014/main" val="882263282"/>
                    </a:ext>
                  </a:extLst>
                </a:gridCol>
                <a:gridCol w="750861">
                  <a:extLst>
                    <a:ext uri="{9D8B030D-6E8A-4147-A177-3AD203B41FA5}">
                      <a16:colId xmlns:a16="http://schemas.microsoft.com/office/drawing/2014/main" val="2411962125"/>
                    </a:ext>
                  </a:extLst>
                </a:gridCol>
                <a:gridCol w="863574">
                  <a:extLst>
                    <a:ext uri="{9D8B030D-6E8A-4147-A177-3AD203B41FA5}">
                      <a16:colId xmlns:a16="http://schemas.microsoft.com/office/drawing/2014/main" val="2607076007"/>
                    </a:ext>
                  </a:extLst>
                </a:gridCol>
                <a:gridCol w="725461">
                  <a:extLst>
                    <a:ext uri="{9D8B030D-6E8A-4147-A177-3AD203B41FA5}">
                      <a16:colId xmlns:a16="http://schemas.microsoft.com/office/drawing/2014/main" val="3773559552"/>
                    </a:ext>
                  </a:extLst>
                </a:gridCol>
              </a:tblGrid>
              <a:tr h="139780">
                <a:tc rowSpan="2">
                  <a:txBody>
                    <a:bodyPr/>
                    <a:lstStyle/>
                    <a:p>
                      <a:pPr algn="l" fontAlgn="t"/>
                      <a:endParaRPr lang="en-IE" sz="1000" b="0" i="0" u="none" strike="noStrike">
                        <a:solidFill>
                          <a:schemeClr val="bg1"/>
                        </a:solidFill>
                        <a:effectLst/>
                        <a:latin typeface="Barlow" panose="00000500000000000000" pitchFamily="2" charset="0"/>
                      </a:endParaRPr>
                    </a:p>
                  </a:txBody>
                  <a:tcPr marL="5543" marR="5543" marT="5543"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algn="ctr" fontAlgn="t"/>
                      <a:r>
                        <a:rPr lang="en-IE" sz="1000" b="1" i="0" u="none" strike="noStrike">
                          <a:solidFill>
                            <a:schemeClr val="bg1"/>
                          </a:solidFill>
                          <a:effectLst/>
                          <a:latin typeface="Barlow" panose="00000500000000000000" pitchFamily="2" charset="0"/>
                        </a:rPr>
                        <a:t>Total</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gridSpan="6">
                  <a:txBody>
                    <a:bodyPr/>
                    <a:lstStyle/>
                    <a:p>
                      <a:pPr algn="ctr" fontAlgn="t"/>
                      <a:r>
                        <a:rPr lang="en-IE" sz="1000" b="1" i="0" u="none" strike="noStrike">
                          <a:solidFill>
                            <a:schemeClr val="bg1"/>
                          </a:solidFill>
                          <a:effectLst/>
                          <a:latin typeface="Barlow" panose="00000500000000000000" pitchFamily="2" charset="0"/>
                        </a:rPr>
                        <a:t>Segments</a:t>
                      </a:r>
                    </a:p>
                  </a:txBody>
                  <a:tcPr marL="5543" marR="5543" marT="5543"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850124588"/>
                  </a:ext>
                </a:extLst>
              </a:tr>
              <a:tr h="303966">
                <a:tc vMerge="1">
                  <a:txBody>
                    <a:bodyPr/>
                    <a:lstStyle/>
                    <a:p>
                      <a:endParaRPr lang="en-IE"/>
                    </a:p>
                  </a:txBody>
                  <a:tcPr/>
                </a:tc>
                <a:tc vMerge="1">
                  <a:txBody>
                    <a:bodyPr/>
                    <a:lstStyle/>
                    <a:p>
                      <a:endParaRPr lang="en-IE"/>
                    </a:p>
                  </a:txBody>
                  <a:tcPr/>
                </a:tc>
                <a:tc>
                  <a:txBody>
                    <a:bodyPr/>
                    <a:lstStyle/>
                    <a:p>
                      <a:pPr algn="ctr" rtl="0" fontAlgn="t"/>
                      <a:r>
                        <a:rPr lang="en-IE" sz="1000" b="1" i="0" u="none" strike="noStrike">
                          <a:solidFill>
                            <a:schemeClr val="bg1"/>
                          </a:solidFill>
                          <a:effectLst/>
                          <a:latin typeface="Barlow" panose="00000500000000000000" pitchFamily="2" charset="0"/>
                        </a:rPr>
                        <a:t>Multi-lateralists</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IE" sz="1000" b="1" i="0" u="none" strike="noStrike">
                          <a:solidFill>
                            <a:schemeClr val="bg1"/>
                          </a:solidFill>
                          <a:effectLst/>
                          <a:latin typeface="Barlow" panose="00000500000000000000" pitchFamily="2" charset="0"/>
                        </a:rPr>
                        <a:t>Community Champions</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IE" sz="1000" b="1" i="0" u="none" strike="noStrike">
                          <a:solidFill>
                            <a:schemeClr val="bg1"/>
                          </a:solidFill>
                          <a:effectLst/>
                          <a:latin typeface="Barlow" panose="00000500000000000000" pitchFamily="2" charset="0"/>
                        </a:rPr>
                        <a:t>Disengaged </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IE" sz="1000" b="1" i="0" u="none" strike="noStrike">
                          <a:solidFill>
                            <a:schemeClr val="bg1"/>
                          </a:solidFill>
                          <a:effectLst/>
                          <a:latin typeface="Barlow" panose="00000500000000000000" pitchFamily="2" charset="0"/>
                        </a:rPr>
                        <a:t>Empathisers</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IE" sz="1000" b="1" i="0" u="none" strike="noStrike">
                          <a:solidFill>
                            <a:schemeClr val="bg1"/>
                          </a:solidFill>
                          <a:effectLst/>
                          <a:latin typeface="Barlow" panose="00000500000000000000" pitchFamily="2" charset="0"/>
                        </a:rPr>
                        <a:t>Global Citizens</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IE" sz="1000" b="1" i="0" u="none" strike="noStrike">
                          <a:solidFill>
                            <a:schemeClr val="bg1"/>
                          </a:solidFill>
                          <a:effectLst/>
                          <a:latin typeface="Barlow" panose="00000500000000000000" pitchFamily="2" charset="0"/>
                        </a:rPr>
                        <a:t>Pragmatists</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081611411"/>
                  </a:ext>
                </a:extLst>
              </a:tr>
              <a:tr h="146524">
                <a:tc>
                  <a:txBody>
                    <a:bodyPr/>
                    <a:lstStyle/>
                    <a:p>
                      <a:pPr algn="l" fontAlgn="t"/>
                      <a:r>
                        <a:rPr lang="en-IE" sz="1050" b="1" i="1" u="none" strike="noStrike">
                          <a:solidFill>
                            <a:srgbClr val="000000"/>
                          </a:solidFill>
                          <a:effectLst/>
                          <a:latin typeface="Barlow" panose="00000500000000000000" pitchFamily="2" charset="0"/>
                        </a:rPr>
                        <a:t>Base </a:t>
                      </a:r>
                    </a:p>
                  </a:txBody>
                  <a:tcPr marL="5543" marR="5543" marT="5543"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50" b="1" i="1" u="none" strike="noStrike">
                          <a:solidFill>
                            <a:srgbClr val="000000"/>
                          </a:solidFill>
                          <a:effectLst/>
                          <a:latin typeface="Barlow" panose="00000500000000000000" pitchFamily="2" charset="0"/>
                        </a:rPr>
                        <a:t>2504</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50" b="1" i="1" u="none" strike="noStrike">
                          <a:solidFill>
                            <a:srgbClr val="000000"/>
                          </a:solidFill>
                          <a:effectLst/>
                          <a:latin typeface="Barlow" panose="00000500000000000000" pitchFamily="2" charset="0"/>
                        </a:rPr>
                        <a:t>474</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50" b="1" i="1" u="none" strike="noStrike">
                          <a:solidFill>
                            <a:srgbClr val="000000"/>
                          </a:solidFill>
                          <a:effectLst/>
                          <a:latin typeface="Barlow" panose="00000500000000000000" pitchFamily="2" charset="0"/>
                        </a:rPr>
                        <a:t>282</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50" b="1" i="1" u="none" strike="noStrike">
                          <a:solidFill>
                            <a:srgbClr val="000000"/>
                          </a:solidFill>
                          <a:effectLst/>
                          <a:latin typeface="Barlow" panose="00000500000000000000" pitchFamily="2" charset="0"/>
                        </a:rPr>
                        <a:t>378</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50" b="1" i="1" u="none" strike="noStrike">
                          <a:solidFill>
                            <a:srgbClr val="000000"/>
                          </a:solidFill>
                          <a:effectLst/>
                          <a:latin typeface="Barlow" panose="00000500000000000000" pitchFamily="2" charset="0"/>
                        </a:rPr>
                        <a:t>662</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50" b="1" i="1" u="none" strike="noStrike">
                          <a:solidFill>
                            <a:srgbClr val="000000"/>
                          </a:solidFill>
                          <a:effectLst/>
                          <a:latin typeface="Barlow" panose="00000500000000000000" pitchFamily="2" charset="0"/>
                        </a:rPr>
                        <a:t>419</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50" b="1" i="1" u="none" strike="noStrike">
                          <a:solidFill>
                            <a:srgbClr val="000000"/>
                          </a:solidFill>
                          <a:effectLst/>
                          <a:latin typeface="Barlow" panose="00000500000000000000" pitchFamily="2" charset="0"/>
                        </a:rPr>
                        <a:t>289</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958191356"/>
                  </a:ext>
                </a:extLst>
              </a:tr>
              <a:tr h="139780">
                <a:tc>
                  <a:txBody>
                    <a:bodyPr/>
                    <a:lstStyle/>
                    <a:p>
                      <a:pPr algn="l" fontAlgn="t"/>
                      <a:endParaRPr lang="en-IE" sz="1000" b="0" i="0" u="none" strike="noStrike">
                        <a:solidFill>
                          <a:srgbClr val="000000"/>
                        </a:solidFill>
                        <a:effectLst/>
                        <a:latin typeface="Barlow" panose="00000500000000000000" pitchFamily="2" charset="0"/>
                      </a:endParaRPr>
                    </a:p>
                  </a:txBody>
                  <a:tcPr marL="5543" marR="5543" marT="5543"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00" b="0" i="0" u="none" strike="noStrike">
                          <a:solidFill>
                            <a:srgbClr val="000000"/>
                          </a:solidFill>
                          <a:effectLst/>
                          <a:latin typeface="Barlow" panose="00000500000000000000" pitchFamily="2" charset="0"/>
                        </a:rPr>
                        <a:t>%</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00" b="0" i="0" u="none" strike="noStrike">
                          <a:solidFill>
                            <a:srgbClr val="000000"/>
                          </a:solidFill>
                          <a:effectLst/>
                          <a:latin typeface="Barlow" panose="00000500000000000000" pitchFamily="2" charset="0"/>
                        </a:rPr>
                        <a:t>%</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00" b="0" i="0" u="none" strike="noStrike">
                          <a:solidFill>
                            <a:srgbClr val="000000"/>
                          </a:solidFill>
                          <a:effectLst/>
                          <a:latin typeface="Barlow" panose="00000500000000000000" pitchFamily="2" charset="0"/>
                        </a:rPr>
                        <a:t>%</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00" b="0" i="0" u="none" strike="noStrike">
                          <a:solidFill>
                            <a:srgbClr val="000000"/>
                          </a:solidFill>
                          <a:effectLst/>
                          <a:latin typeface="Barlow" panose="00000500000000000000" pitchFamily="2" charset="0"/>
                        </a:rPr>
                        <a:t>%</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00" b="0" i="0" u="none" strike="noStrike">
                          <a:solidFill>
                            <a:srgbClr val="000000"/>
                          </a:solidFill>
                          <a:effectLst/>
                          <a:latin typeface="Barlow" panose="00000500000000000000" pitchFamily="2" charset="0"/>
                        </a:rPr>
                        <a:t>%</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00" b="0" i="0" u="none" strike="noStrike">
                          <a:solidFill>
                            <a:srgbClr val="000000"/>
                          </a:solidFill>
                          <a:effectLst/>
                          <a:latin typeface="Barlow" panose="00000500000000000000" pitchFamily="2" charset="0"/>
                        </a:rPr>
                        <a:t>%</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000" b="0" i="0" u="none" strike="noStrike">
                          <a:solidFill>
                            <a:srgbClr val="000000"/>
                          </a:solidFill>
                          <a:effectLst/>
                          <a:latin typeface="Barlow" panose="00000500000000000000" pitchFamily="2" charset="0"/>
                        </a:rPr>
                        <a:t>%</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95332588"/>
                  </a:ext>
                </a:extLst>
              </a:tr>
              <a:tr h="352435">
                <a:tc>
                  <a:txBody>
                    <a:bodyPr/>
                    <a:lstStyle/>
                    <a:p>
                      <a:pPr algn="l" fontAlgn="t"/>
                      <a:r>
                        <a:rPr lang="en-IE" sz="1100" b="0" i="0" u="none" strike="noStrike">
                          <a:solidFill>
                            <a:srgbClr val="000000"/>
                          </a:solidFill>
                          <a:effectLst/>
                          <a:latin typeface="Barlow" panose="00000500000000000000" pitchFamily="2" charset="0"/>
                        </a:rPr>
                        <a:t>Immigration, migration, refugees</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46</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37</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21</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73</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56</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26</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45</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92934328"/>
                  </a:ext>
                </a:extLst>
              </a:tr>
              <a:tr h="352435">
                <a:tc>
                  <a:txBody>
                    <a:bodyPr/>
                    <a:lstStyle/>
                    <a:p>
                      <a:pPr algn="l" fontAlgn="t"/>
                      <a:r>
                        <a:rPr lang="en-IE" sz="1100" b="0" i="0" u="none" strike="noStrike">
                          <a:solidFill>
                            <a:srgbClr val="000000"/>
                          </a:solidFill>
                          <a:effectLst/>
                          <a:latin typeface="Barlow" panose="00000500000000000000" pitchFamily="2" charset="0"/>
                        </a:rPr>
                        <a:t>War, conflict, terrorism</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41</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43</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39</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32</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45</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42</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45</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906452828"/>
                  </a:ext>
                </a:extLst>
              </a:tr>
              <a:tr h="352435">
                <a:tc>
                  <a:txBody>
                    <a:bodyPr/>
                    <a:lstStyle/>
                    <a:p>
                      <a:pPr algn="l" fontAlgn="t"/>
                      <a:r>
                        <a:rPr lang="en-US" sz="1100" b="0" i="0" u="none" strike="noStrike">
                          <a:solidFill>
                            <a:srgbClr val="000000"/>
                          </a:solidFill>
                          <a:effectLst/>
                          <a:latin typeface="Barlow" panose="00000500000000000000" pitchFamily="2" charset="0"/>
                        </a:rPr>
                        <a:t>Economic crises, job security, wages</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40</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34</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24</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51</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51</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33</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32</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63494816"/>
                  </a:ext>
                </a:extLst>
              </a:tr>
              <a:tr h="352435">
                <a:tc>
                  <a:txBody>
                    <a:bodyPr/>
                    <a:lstStyle/>
                    <a:p>
                      <a:pPr algn="l" fontAlgn="t"/>
                      <a:r>
                        <a:rPr lang="en-IE" sz="1100" b="0" i="0" u="none" strike="noStrike">
                          <a:solidFill>
                            <a:srgbClr val="000000"/>
                          </a:solidFill>
                          <a:effectLst/>
                          <a:latin typeface="Barlow" panose="00000500000000000000" pitchFamily="2" charset="0"/>
                        </a:rPr>
                        <a:t>Climate change, the environment, biodiversity, pollution</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36</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42</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56</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14</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31</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46</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37</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605362807"/>
                  </a:ext>
                </a:extLst>
              </a:tr>
              <a:tr h="352435">
                <a:tc>
                  <a:txBody>
                    <a:bodyPr/>
                    <a:lstStyle/>
                    <a:p>
                      <a:pPr algn="l" fontAlgn="t"/>
                      <a:r>
                        <a:rPr lang="en-US" sz="1100" b="0" i="0" u="none" strike="noStrike">
                          <a:solidFill>
                            <a:srgbClr val="000000"/>
                          </a:solidFill>
                          <a:effectLst/>
                          <a:latin typeface="Barlow" panose="00000500000000000000" pitchFamily="2" charset="0"/>
                        </a:rPr>
                        <a:t>Inequality between the rich and the poor</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32</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27</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55</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32</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28</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36</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21</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952811"/>
                  </a:ext>
                </a:extLst>
              </a:tr>
              <a:tr h="352435">
                <a:tc>
                  <a:txBody>
                    <a:bodyPr/>
                    <a:lstStyle/>
                    <a:p>
                      <a:pPr algn="l" fontAlgn="t"/>
                      <a:r>
                        <a:rPr lang="en-US" sz="1100" b="0" i="0" u="none" strike="noStrike">
                          <a:solidFill>
                            <a:srgbClr val="000000"/>
                          </a:solidFill>
                          <a:effectLst/>
                          <a:latin typeface="Barlow" panose="00000500000000000000" pitchFamily="2" charset="0"/>
                        </a:rPr>
                        <a:t>Education, healthcare, clean water and hunger in developing countries</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29</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31</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29</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19</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39</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30</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20</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85069090"/>
                  </a:ext>
                </a:extLst>
              </a:tr>
              <a:tr h="352435">
                <a:tc>
                  <a:txBody>
                    <a:bodyPr/>
                    <a:lstStyle/>
                    <a:p>
                      <a:pPr algn="l" fontAlgn="t"/>
                      <a:r>
                        <a:rPr lang="en-IE" sz="1100" b="0" i="0" u="none" strike="noStrike">
                          <a:solidFill>
                            <a:srgbClr val="000000"/>
                          </a:solidFill>
                          <a:effectLst/>
                          <a:latin typeface="Barlow" panose="00000500000000000000" pitchFamily="2" charset="0"/>
                        </a:rPr>
                        <a:t>Populism, nationalism, political extremism</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26</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33</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40</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13</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12</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36</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41</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414989967"/>
                  </a:ext>
                </a:extLst>
              </a:tr>
              <a:tr h="352435">
                <a:tc>
                  <a:txBody>
                    <a:bodyPr/>
                    <a:lstStyle/>
                    <a:p>
                      <a:pPr algn="l" fontAlgn="t"/>
                      <a:r>
                        <a:rPr lang="en-US" sz="1100" b="0" i="0" u="none" strike="noStrike">
                          <a:solidFill>
                            <a:srgbClr val="000000"/>
                          </a:solidFill>
                          <a:effectLst/>
                          <a:latin typeface="Barlow" panose="00000500000000000000" pitchFamily="2" charset="0"/>
                        </a:rPr>
                        <a:t>Fake news, corruption of information</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25</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27</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18</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33</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15</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28</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33</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607377247"/>
                  </a:ext>
                </a:extLst>
              </a:tr>
              <a:tr h="352435">
                <a:tc>
                  <a:txBody>
                    <a:bodyPr/>
                    <a:lstStyle/>
                    <a:p>
                      <a:pPr algn="l" fontAlgn="t"/>
                      <a:r>
                        <a:rPr lang="en-IE" sz="1100" b="0" i="0" u="none" strike="noStrike">
                          <a:solidFill>
                            <a:srgbClr val="000000"/>
                          </a:solidFill>
                          <a:effectLst/>
                          <a:latin typeface="Barlow" panose="00000500000000000000" pitchFamily="2" charset="0"/>
                        </a:rPr>
                        <a:t>Global diseases and pandemics</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14</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16</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8</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13</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14</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14</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21</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280564389"/>
                  </a:ext>
                </a:extLst>
              </a:tr>
              <a:tr h="352435">
                <a:tc>
                  <a:txBody>
                    <a:bodyPr/>
                    <a:lstStyle/>
                    <a:p>
                      <a:pPr algn="l" fontAlgn="t"/>
                      <a:r>
                        <a:rPr lang="en-IE" sz="1100" b="0" i="0" u="none" strike="noStrike">
                          <a:solidFill>
                            <a:srgbClr val="000000"/>
                          </a:solidFill>
                          <a:effectLst/>
                          <a:latin typeface="Barlow" panose="00000500000000000000" pitchFamily="2" charset="0"/>
                        </a:rPr>
                        <a:t>Technology, automation, artificial intelligence</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10</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10</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9</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19</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8</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10</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7</a:t>
                      </a:r>
                    </a:p>
                  </a:txBody>
                  <a:tcPr marL="5543" marR="5543" marT="554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189149614"/>
                  </a:ext>
                </a:extLst>
              </a:tr>
            </a:tbl>
          </a:graphicData>
        </a:graphic>
      </p:graphicFrame>
      <p:sp>
        <p:nvSpPr>
          <p:cNvPr id="9" name="Placeholder 1">
            <a:extLst>
              <a:ext uri="{FF2B5EF4-FFF2-40B4-BE49-F238E27FC236}">
                <a16:creationId xmlns:a16="http://schemas.microsoft.com/office/drawing/2014/main" id="{E19FC19F-782B-5D52-BDDA-4D1609B8D1C5}"/>
              </a:ext>
            </a:extLst>
          </p:cNvPr>
          <p:cNvSpPr/>
          <p:nvPr/>
        </p:nvSpPr>
        <p:spPr>
          <a:xfrm rot="5400000">
            <a:off x="8423707" y="1940186"/>
            <a:ext cx="4316144" cy="2576624"/>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144000" bIns="144000" rtlCol="0" anchor="t"/>
          <a:lstStyle/>
          <a:p>
            <a:pPr algn="ctr">
              <a:lnSpc>
                <a:spcPct val="110000"/>
              </a:lnSpc>
              <a:spcAft>
                <a:spcPts val="600"/>
              </a:spcAft>
            </a:pPr>
            <a:endParaRPr lang="en-US" sz="1400">
              <a:solidFill>
                <a:schemeClr val="bg1"/>
              </a:solidFill>
              <a:latin typeface="Barlow" panose="00000500000000000000" pitchFamily="2" charset="0"/>
            </a:endParaRPr>
          </a:p>
          <a:p>
            <a:pPr>
              <a:spcAft>
                <a:spcPts val="600"/>
              </a:spcAft>
            </a:pPr>
            <a:r>
              <a:rPr lang="en-IE" sz="1400">
                <a:solidFill>
                  <a:schemeClr val="bg1"/>
                </a:solidFill>
                <a:latin typeface="Barlow" panose="00000500000000000000" pitchFamily="2" charset="0"/>
              </a:rPr>
              <a:t>Concerns about immigration and economic crises are driven by disengaged and empathisers. </a:t>
            </a:r>
          </a:p>
          <a:p>
            <a:pPr>
              <a:spcAft>
                <a:spcPts val="600"/>
              </a:spcAft>
            </a:pPr>
            <a:r>
              <a:rPr lang="en-IE" sz="1400">
                <a:solidFill>
                  <a:schemeClr val="bg1"/>
                </a:solidFill>
                <a:latin typeface="Barlow" panose="00000500000000000000" pitchFamily="2" charset="0"/>
              </a:rPr>
              <a:t>Multilateralists, Community Champions, and Global Citizens continue to display more concern for climate/environment than the average.</a:t>
            </a:r>
          </a:p>
        </p:txBody>
      </p:sp>
      <p:grpSp>
        <p:nvGrpSpPr>
          <p:cNvPr id="10" name="Group 9">
            <a:extLst>
              <a:ext uri="{FF2B5EF4-FFF2-40B4-BE49-F238E27FC236}">
                <a16:creationId xmlns:a16="http://schemas.microsoft.com/office/drawing/2014/main" id="{3F006EA0-08AB-360D-4052-943D62EFC3D0}"/>
              </a:ext>
            </a:extLst>
          </p:cNvPr>
          <p:cNvGrpSpPr/>
          <p:nvPr/>
        </p:nvGrpSpPr>
        <p:grpSpPr>
          <a:xfrm>
            <a:off x="6934235" y="403532"/>
            <a:ext cx="2359232" cy="456557"/>
            <a:chOff x="9641528" y="618763"/>
            <a:chExt cx="2436173" cy="595502"/>
          </a:xfrm>
        </p:grpSpPr>
        <p:sp>
          <p:nvSpPr>
            <p:cNvPr id="11" name="Rectangle 10">
              <a:extLst>
                <a:ext uri="{FF2B5EF4-FFF2-40B4-BE49-F238E27FC236}">
                  <a16:creationId xmlns:a16="http://schemas.microsoft.com/office/drawing/2014/main" id="{92BA757C-CDDD-3EAC-7B2C-0D3FC71B69B0}"/>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2" name="TextBox 11">
              <a:extLst>
                <a:ext uri="{FF2B5EF4-FFF2-40B4-BE49-F238E27FC236}">
                  <a16:creationId xmlns:a16="http://schemas.microsoft.com/office/drawing/2014/main" id="{37702980-7175-04DF-33C0-351FC4E34759}"/>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3" name="Rectangle 12">
              <a:extLst>
                <a:ext uri="{FF2B5EF4-FFF2-40B4-BE49-F238E27FC236}">
                  <a16:creationId xmlns:a16="http://schemas.microsoft.com/office/drawing/2014/main" id="{73BD97B9-127D-C854-1BF3-9A88B1E19D45}"/>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4" name="TextBox 13">
              <a:extLst>
                <a:ext uri="{FF2B5EF4-FFF2-40B4-BE49-F238E27FC236}">
                  <a16:creationId xmlns:a16="http://schemas.microsoft.com/office/drawing/2014/main" id="{237D8DF0-3743-09F1-50E2-321E43E72781}"/>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267617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sz="2700"/>
              <a:t>Perceived Individual Identity – Ranked 1st</a:t>
            </a:r>
            <a:endParaRPr lang="en-IE"/>
          </a:p>
        </p:txBody>
      </p:sp>
      <p:sp>
        <p:nvSpPr>
          <p:cNvPr id="28" name="Text Placeholder 27">
            <a:extLst>
              <a:ext uri="{FF2B5EF4-FFF2-40B4-BE49-F238E27FC236}">
                <a16:creationId xmlns:a16="http://schemas.microsoft.com/office/drawing/2014/main" id="{118EB24C-6A22-5B08-73C5-2E777BEE4FD7}"/>
              </a:ext>
            </a:extLst>
          </p:cNvPr>
          <p:cNvSpPr>
            <a:spLocks noGrp="1"/>
          </p:cNvSpPr>
          <p:nvPr>
            <p:ph type="body" sz="quarter" idx="17"/>
          </p:nvPr>
        </p:nvSpPr>
        <p:spPr>
          <a:xfrm>
            <a:off x="450000" y="6018482"/>
            <a:ext cx="9341700" cy="563616"/>
          </a:xfrm>
          <a:noFill/>
          <a:ln>
            <a:noFill/>
          </a:ln>
        </p:spPr>
        <p:style>
          <a:lnRef idx="2">
            <a:schemeClr val="accent2"/>
          </a:lnRef>
          <a:fillRef idx="1">
            <a:schemeClr val="lt1"/>
          </a:fillRef>
          <a:effectRef idx="0">
            <a:schemeClr val="accent2"/>
          </a:effectRef>
          <a:fontRef idx="minor">
            <a:schemeClr val="dk1"/>
          </a:fontRef>
        </p:style>
        <p:txBody>
          <a:bodyPr/>
          <a:lstStyle/>
          <a:p>
            <a:r>
              <a:rPr lang="en-US" sz="1000">
                <a:latin typeface="Barlow" panose="00000500000000000000" pitchFamily="2" charset="0"/>
              </a:rPr>
              <a:t>Base: All Adults aged 18+ years- 2,504 (Nov 23 N – 2,515, Nov 22 N – 2501; Dec 21 N – 2,026; Feb 21 N – 3,008)</a:t>
            </a:r>
          </a:p>
          <a:p>
            <a:r>
              <a:rPr lang="en-US" sz="1000">
                <a:latin typeface="Barlow" panose="00000500000000000000" pitchFamily="2" charset="0"/>
              </a:rPr>
              <a:t>Q.3 Please think of your own individual identity, and what defines it - Ranked 1st</a:t>
            </a:r>
            <a:endParaRPr lang="en-IE" sz="1000">
              <a:latin typeface="Barlow" panose="00000500000000000000" pitchFamily="2" charset="0"/>
            </a:endParaRPr>
          </a:p>
          <a:p>
            <a:endParaRPr lang="en-IE" sz="1000">
              <a:latin typeface="Barlow" panose="00000500000000000000" pitchFamily="2" charset="0"/>
            </a:endParaRPr>
          </a:p>
        </p:txBody>
      </p:sp>
      <p:sp>
        <p:nvSpPr>
          <p:cNvPr id="11" name="Title 1">
            <a:extLst>
              <a:ext uri="{FF2B5EF4-FFF2-40B4-BE49-F238E27FC236}">
                <a16:creationId xmlns:a16="http://schemas.microsoft.com/office/drawing/2014/main" id="{A416DD4C-FDD4-4A6D-B390-9615C88FE2D6}"/>
              </a:ext>
            </a:extLst>
          </p:cNvPr>
          <p:cNvSpPr txBox="1">
            <a:spLocks/>
          </p:cNvSpPr>
          <p:nvPr/>
        </p:nvSpPr>
        <p:spPr>
          <a:xfrm>
            <a:off x="7808222" y="2251569"/>
            <a:ext cx="2256389" cy="1349780"/>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nSpc>
                <a:spcPct val="80000"/>
              </a:lnSpc>
              <a:spcAft>
                <a:spcPts val="1200"/>
              </a:spcAft>
            </a:pPr>
            <a:r>
              <a:rPr lang="en-US" sz="2000">
                <a:solidFill>
                  <a:schemeClr val="tx1"/>
                </a:solidFill>
                <a:latin typeface="+mn-lt"/>
                <a:cs typeface="Arial" panose="020B0604020202020204" pitchFamily="34" charset="0"/>
              </a:rPr>
              <a:t>As a global citizen</a:t>
            </a:r>
          </a:p>
        </p:txBody>
      </p:sp>
      <p:sp>
        <p:nvSpPr>
          <p:cNvPr id="12" name="Title 1">
            <a:extLst>
              <a:ext uri="{FF2B5EF4-FFF2-40B4-BE49-F238E27FC236}">
                <a16:creationId xmlns:a16="http://schemas.microsoft.com/office/drawing/2014/main" id="{0EDF2D2E-29F8-4BAA-9E30-971857F463FC}"/>
              </a:ext>
            </a:extLst>
          </p:cNvPr>
          <p:cNvSpPr txBox="1">
            <a:spLocks/>
          </p:cNvSpPr>
          <p:nvPr/>
        </p:nvSpPr>
        <p:spPr>
          <a:xfrm>
            <a:off x="5446394" y="2251569"/>
            <a:ext cx="2207836" cy="1349780"/>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nSpc>
                <a:spcPct val="80000"/>
              </a:lnSpc>
              <a:spcAft>
                <a:spcPts val="1200"/>
              </a:spcAft>
            </a:pPr>
            <a:r>
              <a:rPr lang="en-US" sz="2000">
                <a:solidFill>
                  <a:schemeClr val="tx1"/>
                </a:solidFill>
                <a:latin typeface="+mn-lt"/>
                <a:cs typeface="Arial" panose="020B0604020202020204" pitchFamily="34" charset="0"/>
              </a:rPr>
              <a:t>As a European citizen</a:t>
            </a:r>
          </a:p>
        </p:txBody>
      </p:sp>
      <p:sp>
        <p:nvSpPr>
          <p:cNvPr id="13" name="Title 1">
            <a:extLst>
              <a:ext uri="{FF2B5EF4-FFF2-40B4-BE49-F238E27FC236}">
                <a16:creationId xmlns:a16="http://schemas.microsoft.com/office/drawing/2014/main" id="{F181FF63-3035-4ADF-AF8E-82A3B6FBD310}"/>
              </a:ext>
            </a:extLst>
          </p:cNvPr>
          <p:cNvSpPr txBox="1">
            <a:spLocks/>
          </p:cNvSpPr>
          <p:nvPr/>
        </p:nvSpPr>
        <p:spPr>
          <a:xfrm>
            <a:off x="780527" y="2265086"/>
            <a:ext cx="2207836" cy="1349780"/>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nSpc>
                <a:spcPct val="85000"/>
              </a:lnSpc>
              <a:spcAft>
                <a:spcPts val="1200"/>
              </a:spcAft>
            </a:pPr>
            <a:r>
              <a:rPr lang="en-US" sz="2000">
                <a:solidFill>
                  <a:schemeClr val="tx1"/>
                </a:solidFill>
                <a:latin typeface="+mn-lt"/>
                <a:cs typeface="Arial" panose="020B0604020202020204" pitchFamily="34" charset="0"/>
              </a:rPr>
              <a:t>As a citizen of the country I most closely identify with</a:t>
            </a:r>
          </a:p>
        </p:txBody>
      </p:sp>
      <p:sp>
        <p:nvSpPr>
          <p:cNvPr id="14" name="Title 1">
            <a:extLst>
              <a:ext uri="{FF2B5EF4-FFF2-40B4-BE49-F238E27FC236}">
                <a16:creationId xmlns:a16="http://schemas.microsoft.com/office/drawing/2014/main" id="{D56AE8BE-4738-4ED5-861E-DA2D436047C7}"/>
              </a:ext>
            </a:extLst>
          </p:cNvPr>
          <p:cNvSpPr txBox="1">
            <a:spLocks/>
          </p:cNvSpPr>
          <p:nvPr/>
        </p:nvSpPr>
        <p:spPr>
          <a:xfrm>
            <a:off x="3102994" y="2265086"/>
            <a:ext cx="2207836" cy="1349780"/>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nSpc>
                <a:spcPct val="85000"/>
              </a:lnSpc>
              <a:spcAft>
                <a:spcPts val="1200"/>
              </a:spcAft>
            </a:pPr>
            <a:r>
              <a:rPr lang="en-US" sz="2000">
                <a:solidFill>
                  <a:schemeClr val="tx1"/>
                </a:solidFill>
                <a:latin typeface="+mn-lt"/>
                <a:cs typeface="Arial" panose="020B0604020202020204" pitchFamily="34" charset="0"/>
              </a:rPr>
              <a:t>As a citizen  of my local community</a:t>
            </a:r>
          </a:p>
        </p:txBody>
      </p:sp>
      <p:sp>
        <p:nvSpPr>
          <p:cNvPr id="15" name="TextBox 14">
            <a:extLst>
              <a:ext uri="{FF2B5EF4-FFF2-40B4-BE49-F238E27FC236}">
                <a16:creationId xmlns:a16="http://schemas.microsoft.com/office/drawing/2014/main" id="{3D16E9CC-9664-4FB8-84DF-48F82094C6E9}"/>
              </a:ext>
            </a:extLst>
          </p:cNvPr>
          <p:cNvSpPr txBox="1"/>
          <p:nvPr/>
        </p:nvSpPr>
        <p:spPr>
          <a:xfrm>
            <a:off x="797427" y="1531063"/>
            <a:ext cx="365806" cy="707886"/>
          </a:xfrm>
          <a:prstGeom prst="rect">
            <a:avLst/>
          </a:prstGeom>
          <a:noFill/>
        </p:spPr>
        <p:txBody>
          <a:bodyPr wrap="none" rtlCol="0">
            <a:spAutoFit/>
          </a:bodyPr>
          <a:lstStyle/>
          <a:p>
            <a:r>
              <a:rPr lang="en-IE" sz="4000" b="1">
                <a:solidFill>
                  <a:schemeClr val="tx2"/>
                </a:solidFill>
              </a:rPr>
              <a:t>1</a:t>
            </a:r>
          </a:p>
        </p:txBody>
      </p:sp>
      <p:sp>
        <p:nvSpPr>
          <p:cNvPr id="16" name="TextBox 15">
            <a:extLst>
              <a:ext uri="{FF2B5EF4-FFF2-40B4-BE49-F238E27FC236}">
                <a16:creationId xmlns:a16="http://schemas.microsoft.com/office/drawing/2014/main" id="{50CE6ED5-6EE4-4C59-809F-CE4DF8323648}"/>
              </a:ext>
            </a:extLst>
          </p:cNvPr>
          <p:cNvSpPr txBox="1"/>
          <p:nvPr/>
        </p:nvSpPr>
        <p:spPr>
          <a:xfrm>
            <a:off x="3102939" y="1531063"/>
            <a:ext cx="471604" cy="707886"/>
          </a:xfrm>
          <a:prstGeom prst="rect">
            <a:avLst/>
          </a:prstGeom>
          <a:noFill/>
        </p:spPr>
        <p:txBody>
          <a:bodyPr wrap="none" rtlCol="0">
            <a:spAutoFit/>
          </a:bodyPr>
          <a:lstStyle/>
          <a:p>
            <a:r>
              <a:rPr lang="en-IE" sz="4000" b="1">
                <a:solidFill>
                  <a:schemeClr val="accent3"/>
                </a:solidFill>
              </a:rPr>
              <a:t>2</a:t>
            </a:r>
          </a:p>
        </p:txBody>
      </p:sp>
      <p:sp>
        <p:nvSpPr>
          <p:cNvPr id="17" name="TextBox 16">
            <a:extLst>
              <a:ext uri="{FF2B5EF4-FFF2-40B4-BE49-F238E27FC236}">
                <a16:creationId xmlns:a16="http://schemas.microsoft.com/office/drawing/2014/main" id="{DADEE823-D6EF-45FE-8EDB-0ACA9B4D582A}"/>
              </a:ext>
            </a:extLst>
          </p:cNvPr>
          <p:cNvSpPr txBox="1"/>
          <p:nvPr/>
        </p:nvSpPr>
        <p:spPr>
          <a:xfrm>
            <a:off x="5613077" y="1531063"/>
            <a:ext cx="461986" cy="707886"/>
          </a:xfrm>
          <a:prstGeom prst="rect">
            <a:avLst/>
          </a:prstGeom>
          <a:noFill/>
        </p:spPr>
        <p:txBody>
          <a:bodyPr wrap="none" rtlCol="0">
            <a:spAutoFit/>
          </a:bodyPr>
          <a:lstStyle/>
          <a:p>
            <a:r>
              <a:rPr lang="en-IE" sz="4000" b="1">
                <a:solidFill>
                  <a:schemeClr val="accent4"/>
                </a:solidFill>
              </a:rPr>
              <a:t>3</a:t>
            </a:r>
          </a:p>
        </p:txBody>
      </p:sp>
      <p:sp>
        <p:nvSpPr>
          <p:cNvPr id="18" name="TextBox 17">
            <a:extLst>
              <a:ext uri="{FF2B5EF4-FFF2-40B4-BE49-F238E27FC236}">
                <a16:creationId xmlns:a16="http://schemas.microsoft.com/office/drawing/2014/main" id="{7F98C686-0CB9-4F77-9D56-BD1E719DC519}"/>
              </a:ext>
            </a:extLst>
          </p:cNvPr>
          <p:cNvSpPr txBox="1"/>
          <p:nvPr/>
        </p:nvSpPr>
        <p:spPr>
          <a:xfrm>
            <a:off x="7734461" y="1531063"/>
            <a:ext cx="495649" cy="707886"/>
          </a:xfrm>
          <a:prstGeom prst="rect">
            <a:avLst/>
          </a:prstGeom>
          <a:noFill/>
        </p:spPr>
        <p:txBody>
          <a:bodyPr wrap="none" rtlCol="0">
            <a:spAutoFit/>
          </a:bodyPr>
          <a:lstStyle/>
          <a:p>
            <a:r>
              <a:rPr lang="en-IE" sz="4000" b="1">
                <a:solidFill>
                  <a:schemeClr val="accent5"/>
                </a:solidFill>
              </a:rPr>
              <a:t>4</a:t>
            </a:r>
          </a:p>
        </p:txBody>
      </p:sp>
      <p:sp>
        <p:nvSpPr>
          <p:cNvPr id="21" name="Title 1">
            <a:extLst>
              <a:ext uri="{FF2B5EF4-FFF2-40B4-BE49-F238E27FC236}">
                <a16:creationId xmlns:a16="http://schemas.microsoft.com/office/drawing/2014/main" id="{6ECD2F65-483A-4855-8267-141D4C5882EC}"/>
              </a:ext>
            </a:extLst>
          </p:cNvPr>
          <p:cNvSpPr txBox="1">
            <a:spLocks/>
          </p:cNvSpPr>
          <p:nvPr/>
        </p:nvSpPr>
        <p:spPr>
          <a:xfrm>
            <a:off x="313484" y="4139618"/>
            <a:ext cx="2207836" cy="1171634"/>
          </a:xfrm>
          <a:prstGeom prst="rect">
            <a:avLst/>
          </a:prstGeom>
          <a:ln>
            <a:noFill/>
          </a:ln>
        </p:spPr>
        <p:style>
          <a:lnRef idx="2">
            <a:schemeClr val="accent2"/>
          </a:lnRef>
          <a:fillRef idx="1">
            <a:schemeClr val="lt1"/>
          </a:fillRef>
          <a:effectRef idx="0">
            <a:schemeClr val="accent2"/>
          </a:effectRef>
          <a:fontRef idx="minor">
            <a:schemeClr val="dk1"/>
          </a:fontRef>
        </p:style>
        <p:txBody>
          <a:bodyPr lIns="252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gn="ctr">
              <a:lnSpc>
                <a:spcPct val="85000"/>
              </a:lnSpc>
              <a:spcAft>
                <a:spcPts val="0"/>
              </a:spcAft>
            </a:pPr>
            <a:r>
              <a:rPr lang="en-US" sz="2000" b="0">
                <a:solidFill>
                  <a:schemeClr val="tx1"/>
                </a:solidFill>
                <a:latin typeface="+mn-lt"/>
                <a:cs typeface="Arial" panose="020B0604020202020204" pitchFamily="34" charset="0"/>
              </a:rPr>
              <a:t>(45%)</a:t>
            </a:r>
          </a:p>
          <a:p>
            <a:pPr algn="ctr">
              <a:lnSpc>
                <a:spcPct val="85000"/>
              </a:lnSpc>
              <a:spcAft>
                <a:spcPts val="0"/>
              </a:spcAft>
            </a:pPr>
            <a:r>
              <a:rPr lang="en-US" sz="2000" b="0">
                <a:solidFill>
                  <a:schemeClr val="tx1"/>
                </a:solidFill>
                <a:latin typeface="+mn-lt"/>
                <a:cs typeface="Arial" panose="020B0604020202020204" pitchFamily="34" charset="0"/>
              </a:rPr>
              <a:t>(44%)</a:t>
            </a:r>
          </a:p>
          <a:p>
            <a:pPr algn="ctr">
              <a:lnSpc>
                <a:spcPct val="85000"/>
              </a:lnSpc>
              <a:spcAft>
                <a:spcPts val="0"/>
              </a:spcAft>
            </a:pPr>
            <a:r>
              <a:rPr lang="en-US" sz="2000" b="0">
                <a:solidFill>
                  <a:schemeClr val="tx1"/>
                </a:solidFill>
                <a:latin typeface="+mn-lt"/>
                <a:cs typeface="Arial" panose="020B0604020202020204" pitchFamily="34" charset="0"/>
              </a:rPr>
              <a:t>(45%) </a:t>
            </a:r>
          </a:p>
          <a:p>
            <a:pPr algn="ctr">
              <a:lnSpc>
                <a:spcPct val="85000"/>
              </a:lnSpc>
              <a:spcAft>
                <a:spcPts val="0"/>
              </a:spcAft>
            </a:pPr>
            <a:r>
              <a:rPr lang="en-US" sz="2000" b="0">
                <a:solidFill>
                  <a:schemeClr val="tx1"/>
                </a:solidFill>
                <a:latin typeface="+mn-lt"/>
                <a:cs typeface="Arial" panose="020B0604020202020204" pitchFamily="34" charset="0"/>
              </a:rPr>
              <a:t>(44%)</a:t>
            </a:r>
          </a:p>
        </p:txBody>
      </p:sp>
      <p:sp>
        <p:nvSpPr>
          <p:cNvPr id="22" name="Title 1">
            <a:extLst>
              <a:ext uri="{FF2B5EF4-FFF2-40B4-BE49-F238E27FC236}">
                <a16:creationId xmlns:a16="http://schemas.microsoft.com/office/drawing/2014/main" id="{4BAC0C6F-6FC6-423C-A346-399B9E4C4441}"/>
              </a:ext>
            </a:extLst>
          </p:cNvPr>
          <p:cNvSpPr txBox="1">
            <a:spLocks/>
          </p:cNvSpPr>
          <p:nvPr/>
        </p:nvSpPr>
        <p:spPr>
          <a:xfrm>
            <a:off x="2635951" y="4139618"/>
            <a:ext cx="2207836" cy="1171633"/>
          </a:xfrm>
          <a:prstGeom prst="rect">
            <a:avLst/>
          </a:prstGeom>
          <a:ln>
            <a:noFill/>
          </a:ln>
        </p:spPr>
        <p:style>
          <a:lnRef idx="2">
            <a:schemeClr val="accent2"/>
          </a:lnRef>
          <a:fillRef idx="1">
            <a:schemeClr val="lt1"/>
          </a:fillRef>
          <a:effectRef idx="0">
            <a:schemeClr val="accent2"/>
          </a:effectRef>
          <a:fontRef idx="minor">
            <a:schemeClr val="dk1"/>
          </a:fontRef>
        </p:style>
        <p:txBody>
          <a:bodyPr lIns="252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gn="ctr">
              <a:lnSpc>
                <a:spcPct val="85000"/>
              </a:lnSpc>
              <a:spcAft>
                <a:spcPts val="0"/>
              </a:spcAft>
            </a:pPr>
            <a:r>
              <a:rPr lang="en-US" sz="2000" b="0">
                <a:solidFill>
                  <a:schemeClr val="tx1"/>
                </a:solidFill>
                <a:latin typeface="+mn-lt"/>
                <a:cs typeface="Arial" panose="020B0604020202020204" pitchFamily="34" charset="0"/>
              </a:rPr>
              <a:t>(26%)</a:t>
            </a:r>
          </a:p>
          <a:p>
            <a:pPr algn="ctr">
              <a:lnSpc>
                <a:spcPct val="85000"/>
              </a:lnSpc>
              <a:spcAft>
                <a:spcPts val="0"/>
              </a:spcAft>
            </a:pPr>
            <a:r>
              <a:rPr lang="en-US" sz="2000" b="0">
                <a:solidFill>
                  <a:schemeClr val="tx1"/>
                </a:solidFill>
                <a:latin typeface="+mn-lt"/>
                <a:cs typeface="Arial" panose="020B0604020202020204" pitchFamily="34" charset="0"/>
              </a:rPr>
              <a:t>(25%)</a:t>
            </a:r>
          </a:p>
          <a:p>
            <a:pPr algn="ctr">
              <a:lnSpc>
                <a:spcPct val="85000"/>
              </a:lnSpc>
              <a:spcAft>
                <a:spcPts val="0"/>
              </a:spcAft>
            </a:pPr>
            <a:r>
              <a:rPr lang="en-US" sz="2000" b="0">
                <a:solidFill>
                  <a:schemeClr val="tx1"/>
                </a:solidFill>
                <a:latin typeface="+mn-lt"/>
                <a:cs typeface="Arial" panose="020B0604020202020204" pitchFamily="34" charset="0"/>
              </a:rPr>
              <a:t>(23%)</a:t>
            </a:r>
          </a:p>
          <a:p>
            <a:pPr algn="ctr">
              <a:lnSpc>
                <a:spcPct val="85000"/>
              </a:lnSpc>
              <a:spcAft>
                <a:spcPts val="0"/>
              </a:spcAft>
            </a:pPr>
            <a:r>
              <a:rPr lang="en-US" sz="2000" b="0">
                <a:solidFill>
                  <a:schemeClr val="tx1"/>
                </a:solidFill>
                <a:latin typeface="+mn-lt"/>
                <a:cs typeface="Arial" panose="020B0604020202020204" pitchFamily="34" charset="0"/>
              </a:rPr>
              <a:t>(25%)</a:t>
            </a:r>
          </a:p>
        </p:txBody>
      </p:sp>
      <p:sp>
        <p:nvSpPr>
          <p:cNvPr id="23" name="Title 1">
            <a:extLst>
              <a:ext uri="{FF2B5EF4-FFF2-40B4-BE49-F238E27FC236}">
                <a16:creationId xmlns:a16="http://schemas.microsoft.com/office/drawing/2014/main" id="{CE192C0F-D261-4C93-AFBB-EAE077F09971}"/>
              </a:ext>
            </a:extLst>
          </p:cNvPr>
          <p:cNvSpPr txBox="1">
            <a:spLocks/>
          </p:cNvSpPr>
          <p:nvPr/>
        </p:nvSpPr>
        <p:spPr>
          <a:xfrm>
            <a:off x="4990559" y="4139619"/>
            <a:ext cx="2207836" cy="1153411"/>
          </a:xfrm>
          <a:prstGeom prst="rect">
            <a:avLst/>
          </a:prstGeom>
          <a:ln>
            <a:noFill/>
          </a:ln>
        </p:spPr>
        <p:style>
          <a:lnRef idx="2">
            <a:schemeClr val="accent2"/>
          </a:lnRef>
          <a:fillRef idx="1">
            <a:schemeClr val="lt1"/>
          </a:fillRef>
          <a:effectRef idx="0">
            <a:schemeClr val="accent2"/>
          </a:effectRef>
          <a:fontRef idx="minor">
            <a:schemeClr val="dk1"/>
          </a:fontRef>
        </p:style>
        <p:txBody>
          <a:bodyPr lIns="252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gn="ctr">
              <a:lnSpc>
                <a:spcPct val="85000"/>
              </a:lnSpc>
              <a:spcAft>
                <a:spcPts val="0"/>
              </a:spcAft>
            </a:pPr>
            <a:r>
              <a:rPr lang="en-US" sz="2000" b="0">
                <a:solidFill>
                  <a:schemeClr val="tx1"/>
                </a:solidFill>
                <a:latin typeface="+mn-lt"/>
                <a:cs typeface="Arial" panose="020B0604020202020204" pitchFamily="34" charset="0"/>
              </a:rPr>
              <a:t>(18%)</a:t>
            </a:r>
          </a:p>
          <a:p>
            <a:pPr algn="ctr">
              <a:lnSpc>
                <a:spcPct val="85000"/>
              </a:lnSpc>
              <a:spcAft>
                <a:spcPts val="0"/>
              </a:spcAft>
            </a:pPr>
            <a:r>
              <a:rPr lang="en-US" sz="2000" b="0">
                <a:solidFill>
                  <a:schemeClr val="tx1"/>
                </a:solidFill>
                <a:latin typeface="+mn-lt"/>
                <a:cs typeface="Arial" panose="020B0604020202020204" pitchFamily="34" charset="0"/>
              </a:rPr>
              <a:t>(18%)</a:t>
            </a:r>
          </a:p>
          <a:p>
            <a:pPr algn="ctr">
              <a:lnSpc>
                <a:spcPct val="85000"/>
              </a:lnSpc>
              <a:spcAft>
                <a:spcPts val="0"/>
              </a:spcAft>
            </a:pPr>
            <a:r>
              <a:rPr lang="en-US" sz="2000" b="0">
                <a:solidFill>
                  <a:schemeClr val="tx1"/>
                </a:solidFill>
                <a:latin typeface="+mn-lt"/>
                <a:cs typeface="Arial" panose="020B0604020202020204" pitchFamily="34" charset="0"/>
              </a:rPr>
              <a:t>(20%)</a:t>
            </a:r>
          </a:p>
          <a:p>
            <a:pPr algn="ctr">
              <a:lnSpc>
                <a:spcPct val="85000"/>
              </a:lnSpc>
              <a:spcAft>
                <a:spcPts val="0"/>
              </a:spcAft>
            </a:pPr>
            <a:r>
              <a:rPr lang="en-US" sz="2000" b="0">
                <a:solidFill>
                  <a:schemeClr val="tx1"/>
                </a:solidFill>
                <a:latin typeface="+mn-lt"/>
                <a:cs typeface="Arial" panose="020B0604020202020204" pitchFamily="34" charset="0"/>
              </a:rPr>
              <a:t>(19%)</a:t>
            </a:r>
          </a:p>
        </p:txBody>
      </p:sp>
      <p:sp>
        <p:nvSpPr>
          <p:cNvPr id="24" name="Title 1">
            <a:extLst>
              <a:ext uri="{FF2B5EF4-FFF2-40B4-BE49-F238E27FC236}">
                <a16:creationId xmlns:a16="http://schemas.microsoft.com/office/drawing/2014/main" id="{60904212-E918-4A21-B72A-B922E199993A}"/>
              </a:ext>
            </a:extLst>
          </p:cNvPr>
          <p:cNvSpPr txBox="1">
            <a:spLocks/>
          </p:cNvSpPr>
          <p:nvPr/>
        </p:nvSpPr>
        <p:spPr>
          <a:xfrm>
            <a:off x="7365454" y="4139620"/>
            <a:ext cx="2207836" cy="1153410"/>
          </a:xfrm>
          <a:prstGeom prst="rect">
            <a:avLst/>
          </a:prstGeom>
          <a:ln>
            <a:noFill/>
          </a:ln>
        </p:spPr>
        <p:style>
          <a:lnRef idx="2">
            <a:schemeClr val="accent2"/>
          </a:lnRef>
          <a:fillRef idx="1">
            <a:schemeClr val="lt1"/>
          </a:fillRef>
          <a:effectRef idx="0">
            <a:schemeClr val="accent2"/>
          </a:effectRef>
          <a:fontRef idx="minor">
            <a:schemeClr val="dk1"/>
          </a:fontRef>
        </p:style>
        <p:txBody>
          <a:bodyPr lIns="252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gn="ctr">
              <a:lnSpc>
                <a:spcPct val="85000"/>
              </a:lnSpc>
              <a:spcAft>
                <a:spcPts val="0"/>
              </a:spcAft>
            </a:pPr>
            <a:r>
              <a:rPr lang="en-US" sz="2000" b="0">
                <a:solidFill>
                  <a:schemeClr val="tx1"/>
                </a:solidFill>
                <a:latin typeface="+mn-lt"/>
                <a:cs typeface="Arial" panose="020B0604020202020204" pitchFamily="34" charset="0"/>
              </a:rPr>
              <a:t>(10%)</a:t>
            </a:r>
          </a:p>
          <a:p>
            <a:pPr algn="ctr">
              <a:lnSpc>
                <a:spcPct val="85000"/>
              </a:lnSpc>
              <a:spcAft>
                <a:spcPts val="0"/>
              </a:spcAft>
            </a:pPr>
            <a:r>
              <a:rPr lang="en-US" sz="2000" b="0">
                <a:solidFill>
                  <a:schemeClr val="tx1"/>
                </a:solidFill>
                <a:latin typeface="+mn-lt"/>
                <a:cs typeface="Arial" panose="020B0604020202020204" pitchFamily="34" charset="0"/>
              </a:rPr>
              <a:t>(13%)</a:t>
            </a:r>
          </a:p>
          <a:p>
            <a:pPr algn="ctr">
              <a:lnSpc>
                <a:spcPct val="85000"/>
              </a:lnSpc>
              <a:spcAft>
                <a:spcPts val="0"/>
              </a:spcAft>
            </a:pPr>
            <a:r>
              <a:rPr lang="en-US" sz="2000" b="0">
                <a:solidFill>
                  <a:schemeClr val="tx1"/>
                </a:solidFill>
                <a:latin typeface="+mn-lt"/>
                <a:cs typeface="Arial" panose="020B0604020202020204" pitchFamily="34" charset="0"/>
              </a:rPr>
              <a:t>(12%)</a:t>
            </a:r>
          </a:p>
          <a:p>
            <a:pPr algn="ctr">
              <a:lnSpc>
                <a:spcPct val="85000"/>
              </a:lnSpc>
              <a:spcAft>
                <a:spcPts val="0"/>
              </a:spcAft>
            </a:pPr>
            <a:r>
              <a:rPr lang="en-US" sz="2000" b="0">
                <a:solidFill>
                  <a:schemeClr val="tx1"/>
                </a:solidFill>
                <a:latin typeface="+mn-lt"/>
                <a:cs typeface="Arial" panose="020B0604020202020204" pitchFamily="34" charset="0"/>
              </a:rPr>
              <a:t>(13%)</a:t>
            </a:r>
          </a:p>
        </p:txBody>
      </p:sp>
      <p:sp>
        <p:nvSpPr>
          <p:cNvPr id="2" name="TextBox 1">
            <a:extLst>
              <a:ext uri="{FF2B5EF4-FFF2-40B4-BE49-F238E27FC236}">
                <a16:creationId xmlns:a16="http://schemas.microsoft.com/office/drawing/2014/main" id="{96B4C442-F381-43C4-A341-38CFC30AC869}"/>
              </a:ext>
            </a:extLst>
          </p:cNvPr>
          <p:cNvSpPr txBox="1"/>
          <p:nvPr/>
        </p:nvSpPr>
        <p:spPr>
          <a:xfrm>
            <a:off x="338285" y="4960162"/>
            <a:ext cx="708848" cy="307777"/>
          </a:xfrm>
          <a:prstGeom prst="rect">
            <a:avLst/>
          </a:prstGeom>
          <a:noFill/>
        </p:spPr>
        <p:txBody>
          <a:bodyPr wrap="none" rtlCol="0">
            <a:spAutoFit/>
          </a:bodyPr>
          <a:lstStyle/>
          <a:p>
            <a:r>
              <a:rPr lang="en-IE" sz="1400" i="1"/>
              <a:t>Feb. 21</a:t>
            </a:r>
          </a:p>
        </p:txBody>
      </p:sp>
      <p:sp>
        <p:nvSpPr>
          <p:cNvPr id="6" name="TextBox 5">
            <a:extLst>
              <a:ext uri="{FF2B5EF4-FFF2-40B4-BE49-F238E27FC236}">
                <a16:creationId xmlns:a16="http://schemas.microsoft.com/office/drawing/2014/main" id="{4AC542E1-4476-6103-F75C-A579B7B567AD}"/>
              </a:ext>
            </a:extLst>
          </p:cNvPr>
          <p:cNvSpPr txBox="1"/>
          <p:nvPr/>
        </p:nvSpPr>
        <p:spPr>
          <a:xfrm>
            <a:off x="335079" y="4666648"/>
            <a:ext cx="712054" cy="307777"/>
          </a:xfrm>
          <a:prstGeom prst="rect">
            <a:avLst/>
          </a:prstGeom>
          <a:noFill/>
        </p:spPr>
        <p:txBody>
          <a:bodyPr wrap="none" rtlCol="0">
            <a:spAutoFit/>
          </a:bodyPr>
          <a:lstStyle/>
          <a:p>
            <a:r>
              <a:rPr lang="en-IE" sz="1400" i="1"/>
              <a:t>Dec. 21</a:t>
            </a:r>
          </a:p>
        </p:txBody>
      </p:sp>
      <p:sp>
        <p:nvSpPr>
          <p:cNvPr id="8" name="TextBox 7">
            <a:extLst>
              <a:ext uri="{FF2B5EF4-FFF2-40B4-BE49-F238E27FC236}">
                <a16:creationId xmlns:a16="http://schemas.microsoft.com/office/drawing/2014/main" id="{BCD2C775-9D0E-5044-8315-E9F62438BC37}"/>
              </a:ext>
            </a:extLst>
          </p:cNvPr>
          <p:cNvSpPr txBox="1"/>
          <p:nvPr/>
        </p:nvSpPr>
        <p:spPr>
          <a:xfrm>
            <a:off x="3370397" y="3478428"/>
            <a:ext cx="904415" cy="523220"/>
          </a:xfrm>
          <a:prstGeom prst="rect">
            <a:avLst/>
          </a:prstGeom>
          <a:noFill/>
        </p:spPr>
        <p:txBody>
          <a:bodyPr wrap="none" rtlCol="0">
            <a:spAutoFit/>
          </a:bodyPr>
          <a:lstStyle/>
          <a:p>
            <a:r>
              <a:rPr lang="en-IE" sz="2800" b="1">
                <a:solidFill>
                  <a:schemeClr val="accent3"/>
                </a:solidFill>
              </a:rPr>
              <a:t>25%</a:t>
            </a:r>
          </a:p>
        </p:txBody>
      </p:sp>
      <p:sp>
        <p:nvSpPr>
          <p:cNvPr id="9" name="TextBox 8">
            <a:extLst>
              <a:ext uri="{FF2B5EF4-FFF2-40B4-BE49-F238E27FC236}">
                <a16:creationId xmlns:a16="http://schemas.microsoft.com/office/drawing/2014/main" id="{06AA3E86-8C2B-8A9E-72AC-1EB401EB0EB9}"/>
              </a:ext>
            </a:extLst>
          </p:cNvPr>
          <p:cNvSpPr txBox="1"/>
          <p:nvPr/>
        </p:nvSpPr>
        <p:spPr>
          <a:xfrm>
            <a:off x="990974" y="3478428"/>
            <a:ext cx="893193" cy="523220"/>
          </a:xfrm>
          <a:prstGeom prst="rect">
            <a:avLst/>
          </a:prstGeom>
          <a:noFill/>
        </p:spPr>
        <p:txBody>
          <a:bodyPr wrap="none" rtlCol="0">
            <a:spAutoFit/>
          </a:bodyPr>
          <a:lstStyle/>
          <a:p>
            <a:r>
              <a:rPr lang="en-IE" sz="2800" b="1">
                <a:solidFill>
                  <a:schemeClr val="tx2"/>
                </a:solidFill>
              </a:rPr>
              <a:t>45%</a:t>
            </a:r>
          </a:p>
        </p:txBody>
      </p:sp>
      <p:sp>
        <p:nvSpPr>
          <p:cNvPr id="19" name="TextBox 18">
            <a:extLst>
              <a:ext uri="{FF2B5EF4-FFF2-40B4-BE49-F238E27FC236}">
                <a16:creationId xmlns:a16="http://schemas.microsoft.com/office/drawing/2014/main" id="{5F6FE98A-3D9B-41F9-2A33-71977ADB44FD}"/>
              </a:ext>
            </a:extLst>
          </p:cNvPr>
          <p:cNvSpPr txBox="1"/>
          <p:nvPr/>
        </p:nvSpPr>
        <p:spPr>
          <a:xfrm>
            <a:off x="5668586" y="3478428"/>
            <a:ext cx="798617" cy="523220"/>
          </a:xfrm>
          <a:prstGeom prst="rect">
            <a:avLst/>
          </a:prstGeom>
          <a:noFill/>
        </p:spPr>
        <p:txBody>
          <a:bodyPr wrap="none" rtlCol="0">
            <a:spAutoFit/>
          </a:bodyPr>
          <a:lstStyle/>
          <a:p>
            <a:r>
              <a:rPr lang="en-IE" sz="2800" b="1">
                <a:solidFill>
                  <a:schemeClr val="accent4"/>
                </a:solidFill>
              </a:rPr>
              <a:t>19%</a:t>
            </a:r>
          </a:p>
        </p:txBody>
      </p:sp>
      <p:sp>
        <p:nvSpPr>
          <p:cNvPr id="26" name="TextBox 25">
            <a:extLst>
              <a:ext uri="{FF2B5EF4-FFF2-40B4-BE49-F238E27FC236}">
                <a16:creationId xmlns:a16="http://schemas.microsoft.com/office/drawing/2014/main" id="{BC69F0BE-7D24-F733-937E-F61F66601659}"/>
              </a:ext>
            </a:extLst>
          </p:cNvPr>
          <p:cNvSpPr txBox="1"/>
          <p:nvPr/>
        </p:nvSpPr>
        <p:spPr>
          <a:xfrm>
            <a:off x="8026562" y="3478428"/>
            <a:ext cx="734496" cy="523220"/>
          </a:xfrm>
          <a:prstGeom prst="rect">
            <a:avLst/>
          </a:prstGeom>
          <a:noFill/>
        </p:spPr>
        <p:txBody>
          <a:bodyPr wrap="none" rtlCol="0">
            <a:spAutoFit/>
          </a:bodyPr>
          <a:lstStyle/>
          <a:p>
            <a:r>
              <a:rPr lang="en-IE" sz="2800" b="1">
                <a:solidFill>
                  <a:schemeClr val="accent5"/>
                </a:solidFill>
              </a:rPr>
              <a:t>11%</a:t>
            </a:r>
          </a:p>
        </p:txBody>
      </p:sp>
      <p:sp>
        <p:nvSpPr>
          <p:cNvPr id="25" name="Title 1">
            <a:extLst>
              <a:ext uri="{FF2B5EF4-FFF2-40B4-BE49-F238E27FC236}">
                <a16:creationId xmlns:a16="http://schemas.microsoft.com/office/drawing/2014/main" id="{CF5EE776-2B2A-88B1-171C-7A26FE4F785B}"/>
              </a:ext>
            </a:extLst>
          </p:cNvPr>
          <p:cNvSpPr txBox="1">
            <a:spLocks/>
          </p:cNvSpPr>
          <p:nvPr/>
        </p:nvSpPr>
        <p:spPr>
          <a:xfrm>
            <a:off x="10112261" y="2233697"/>
            <a:ext cx="1860079" cy="3059333"/>
          </a:xfrm>
          <a:prstGeom prst="rect">
            <a:avLst/>
          </a:prstGeom>
          <a:solidFill>
            <a:schemeClr val="accent4"/>
          </a:solidFill>
          <a:effectLst>
            <a:outerShdw blurRad="50800" dist="38100" dir="2700000" algn="tl" rotWithShape="0">
              <a:prstClr val="black">
                <a:alpha val="40000"/>
              </a:prstClr>
            </a:outerShdw>
          </a:effectLst>
        </p:spPr>
        <p:txBody>
          <a:bodyPr lIns="252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gn="ctr">
              <a:lnSpc>
                <a:spcPct val="120000"/>
              </a:lnSpc>
              <a:spcAft>
                <a:spcPts val="1800"/>
              </a:spcAft>
            </a:pPr>
            <a:r>
              <a:rPr lang="en-US" sz="2000" b="0" dirty="0">
                <a:solidFill>
                  <a:schemeClr val="bg1"/>
                </a:solidFill>
                <a:latin typeface="Barlow" panose="00000500000000000000" pitchFamily="2" charset="0"/>
                <a:cs typeface="Arial" panose="020B0604020202020204" pitchFamily="34" charset="0"/>
              </a:rPr>
              <a:t>No change in perceived </a:t>
            </a:r>
            <a:r>
              <a:rPr lang="en-US" sz="2000" b="0">
                <a:solidFill>
                  <a:schemeClr val="bg1"/>
                </a:solidFill>
                <a:latin typeface="Barlow" panose="00000500000000000000" pitchFamily="2" charset="0"/>
                <a:cs typeface="Arial" panose="020B0604020202020204" pitchFamily="34" charset="0"/>
              </a:rPr>
              <a:t>identity </a:t>
            </a:r>
            <a:r>
              <a:rPr lang="en-US" sz="2000" b="0" dirty="0">
                <a:solidFill>
                  <a:schemeClr val="bg1"/>
                </a:solidFill>
                <a:latin typeface="Barlow" panose="00000500000000000000" pitchFamily="2" charset="0"/>
                <a:cs typeface="Arial" panose="020B0604020202020204" pitchFamily="34" charset="0"/>
              </a:rPr>
              <a:t>across recent </a:t>
            </a:r>
            <a:r>
              <a:rPr lang="en-US" sz="2000" b="0">
                <a:solidFill>
                  <a:schemeClr val="bg1"/>
                </a:solidFill>
                <a:latin typeface="Barlow" panose="00000500000000000000" pitchFamily="2" charset="0"/>
                <a:cs typeface="Arial" panose="020B0604020202020204" pitchFamily="34" charset="0"/>
              </a:rPr>
              <a:t>waves.</a:t>
            </a:r>
          </a:p>
        </p:txBody>
      </p:sp>
      <p:sp>
        <p:nvSpPr>
          <p:cNvPr id="27" name="TextBox 26">
            <a:extLst>
              <a:ext uri="{FF2B5EF4-FFF2-40B4-BE49-F238E27FC236}">
                <a16:creationId xmlns:a16="http://schemas.microsoft.com/office/drawing/2014/main" id="{9EFA8107-D6C4-9A19-9EFF-63BC4D03EBBF}"/>
              </a:ext>
            </a:extLst>
          </p:cNvPr>
          <p:cNvSpPr txBox="1"/>
          <p:nvPr/>
        </p:nvSpPr>
        <p:spPr>
          <a:xfrm>
            <a:off x="319562" y="4406813"/>
            <a:ext cx="727571" cy="307777"/>
          </a:xfrm>
          <a:prstGeom prst="rect">
            <a:avLst/>
          </a:prstGeom>
          <a:noFill/>
        </p:spPr>
        <p:txBody>
          <a:bodyPr wrap="none" rtlCol="0">
            <a:spAutoFit/>
          </a:bodyPr>
          <a:lstStyle/>
          <a:p>
            <a:r>
              <a:rPr lang="en-IE" sz="1400" i="1"/>
              <a:t>Nov 22</a:t>
            </a:r>
          </a:p>
        </p:txBody>
      </p:sp>
      <p:sp>
        <p:nvSpPr>
          <p:cNvPr id="31" name="TextBox 30">
            <a:extLst>
              <a:ext uri="{FF2B5EF4-FFF2-40B4-BE49-F238E27FC236}">
                <a16:creationId xmlns:a16="http://schemas.microsoft.com/office/drawing/2014/main" id="{E15B69D5-E7A6-6008-653F-D96660AE92E1}"/>
              </a:ext>
            </a:extLst>
          </p:cNvPr>
          <p:cNvSpPr txBox="1"/>
          <p:nvPr/>
        </p:nvSpPr>
        <p:spPr>
          <a:xfrm>
            <a:off x="349506" y="4150907"/>
            <a:ext cx="697627" cy="307777"/>
          </a:xfrm>
          <a:prstGeom prst="rect">
            <a:avLst/>
          </a:prstGeom>
          <a:noFill/>
        </p:spPr>
        <p:txBody>
          <a:bodyPr wrap="none" rtlCol="0">
            <a:spAutoFit/>
          </a:bodyPr>
          <a:lstStyle/>
          <a:p>
            <a:r>
              <a:rPr lang="en-IE" sz="1400" i="1"/>
              <a:t>Nov 23</a:t>
            </a:r>
          </a:p>
        </p:txBody>
      </p:sp>
      <p:cxnSp>
        <p:nvCxnSpPr>
          <p:cNvPr id="34" name="Straight Connector 33">
            <a:extLst>
              <a:ext uri="{FF2B5EF4-FFF2-40B4-BE49-F238E27FC236}">
                <a16:creationId xmlns:a16="http://schemas.microsoft.com/office/drawing/2014/main" id="{79A447C9-BEF2-B890-5D06-2751C788F025}"/>
              </a:ext>
            </a:extLst>
          </p:cNvPr>
          <p:cNvCxnSpPr>
            <a:cxnSpLocks/>
          </p:cNvCxnSpPr>
          <p:nvPr/>
        </p:nvCxnSpPr>
        <p:spPr>
          <a:xfrm>
            <a:off x="780527" y="2265086"/>
            <a:ext cx="1635127"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2323E5-2E0A-F1EF-E3A4-15126B337E3D}"/>
              </a:ext>
            </a:extLst>
          </p:cNvPr>
          <p:cNvCxnSpPr>
            <a:cxnSpLocks/>
          </p:cNvCxnSpPr>
          <p:nvPr/>
        </p:nvCxnSpPr>
        <p:spPr>
          <a:xfrm>
            <a:off x="3102939" y="2265086"/>
            <a:ext cx="1635127" cy="0"/>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CE0D0F9-FCA8-88A7-D647-009D0EFB85D6}"/>
              </a:ext>
            </a:extLst>
          </p:cNvPr>
          <p:cNvCxnSpPr>
            <a:cxnSpLocks/>
          </p:cNvCxnSpPr>
          <p:nvPr/>
        </p:nvCxnSpPr>
        <p:spPr>
          <a:xfrm>
            <a:off x="5563268" y="2265086"/>
            <a:ext cx="1635127" cy="0"/>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CFEB9E6-8F6E-2AEF-ADCB-EC2019AE2CE8}"/>
              </a:ext>
            </a:extLst>
          </p:cNvPr>
          <p:cNvCxnSpPr>
            <a:cxnSpLocks/>
          </p:cNvCxnSpPr>
          <p:nvPr/>
        </p:nvCxnSpPr>
        <p:spPr>
          <a:xfrm>
            <a:off x="7651808" y="2265086"/>
            <a:ext cx="1635127"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9" name="Picture 38" descr="A black background with a black square&#10;&#10;Description automatically generated with medium confidence">
            <a:extLst>
              <a:ext uri="{FF2B5EF4-FFF2-40B4-BE49-F238E27FC236}">
                <a16:creationId xmlns:a16="http://schemas.microsoft.com/office/drawing/2014/main" id="{4286CB1C-1A78-1D29-BF8C-E16E047A3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058" y="1544010"/>
            <a:ext cx="684000" cy="684000"/>
          </a:xfrm>
          <a:prstGeom prst="rect">
            <a:avLst/>
          </a:prstGeom>
        </p:spPr>
      </p:pic>
      <p:pic>
        <p:nvPicPr>
          <p:cNvPr id="1026" name="Picture 2" descr="Population ">
            <a:extLst>
              <a:ext uri="{FF2B5EF4-FFF2-40B4-BE49-F238E27FC236}">
                <a16:creationId xmlns:a16="http://schemas.microsoft.com/office/drawing/2014/main" id="{8FC4E28D-3A1D-C9AE-C100-C9D53954A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952" y="1482063"/>
            <a:ext cx="6840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urope ">
            <a:extLst>
              <a:ext uri="{FF2B5EF4-FFF2-40B4-BE49-F238E27FC236}">
                <a16:creationId xmlns:a16="http://schemas.microsoft.com/office/drawing/2014/main" id="{B250A6A5-02EC-ED21-8936-8A82A7819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987" y="1482063"/>
            <a:ext cx="6840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black background with a black square&#10;&#10;Description automatically generated with medium confidence">
            <a:extLst>
              <a:ext uri="{FF2B5EF4-FFF2-40B4-BE49-F238E27FC236}">
                <a16:creationId xmlns:a16="http://schemas.microsoft.com/office/drawing/2014/main" id="{BB84197D-F6F0-2847-B439-BD07711180C8}"/>
              </a:ext>
            </a:extLst>
          </p:cNvPr>
          <p:cNvPicPr>
            <a:picLocks noChangeAspect="1"/>
          </p:cNvPicPr>
          <p:nvPr/>
        </p:nvPicPr>
        <p:blipFill rotWithShape="1">
          <a:blip r:embed="rId3">
            <a:extLst>
              <a:ext uri="{28A0092B-C50C-407E-A947-70E740481C1C}">
                <a14:useLocalDpi xmlns:a14="http://schemas.microsoft.com/office/drawing/2010/main" val="0"/>
              </a:ext>
            </a:extLst>
          </a:blip>
          <a:srcRect b="41470"/>
          <a:stretch/>
        </p:blipFill>
        <p:spPr>
          <a:xfrm>
            <a:off x="6669955" y="1679010"/>
            <a:ext cx="421902" cy="246939"/>
          </a:xfrm>
          <a:prstGeom prst="rect">
            <a:avLst/>
          </a:prstGeom>
        </p:spPr>
      </p:pic>
      <p:pic>
        <p:nvPicPr>
          <p:cNvPr id="1030" name="Picture 6" descr="Coronavirus ">
            <a:extLst>
              <a:ext uri="{FF2B5EF4-FFF2-40B4-BE49-F238E27FC236}">
                <a16:creationId xmlns:a16="http://schemas.microsoft.com/office/drawing/2014/main" id="{3E6AF2F6-EFF7-18E2-B2A0-A5AC76FF44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4591" y="1511966"/>
            <a:ext cx="684000"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40066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a:t>Perceived Individual Identity</a:t>
            </a: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9341700" cy="888513"/>
          </a:xfrm>
        </p:spPr>
        <p:txBody>
          <a:bodyPr/>
          <a:lstStyle/>
          <a:p>
            <a:r>
              <a:rPr lang="en-US"/>
              <a:t>There is a similar pattern to selection when compared to November 2022, with almost half first identifying with their country. 2 in 3 continue to select global citizen last. </a:t>
            </a:r>
          </a:p>
          <a:p>
            <a:endParaRPr lang="en-US"/>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45778"/>
            <a:ext cx="9341700" cy="307777"/>
          </a:xfrm>
        </p:spPr>
        <p:txBody>
          <a:bodyPr/>
          <a:lstStyle/>
          <a:p>
            <a:pPr marL="357188" indent="-357188">
              <a:lnSpc>
                <a:spcPct val="100000"/>
              </a:lnSpc>
              <a:spcAft>
                <a:spcPts val="0"/>
              </a:spcAft>
            </a:pPr>
            <a:r>
              <a:rPr lang="en-US" sz="1000"/>
              <a:t>Base: All adults aged 18+ years- 2,504 (Nov 23 N 2,515)</a:t>
            </a:r>
          </a:p>
          <a:p>
            <a:pPr marL="357188" indent="-357188">
              <a:lnSpc>
                <a:spcPct val="100000"/>
              </a:lnSpc>
              <a:spcBef>
                <a:spcPts val="0"/>
              </a:spcBef>
              <a:spcAft>
                <a:spcPts val="0"/>
              </a:spcAft>
            </a:pPr>
            <a:r>
              <a:rPr lang="en-US" sz="1000"/>
              <a:t>Q.3 Please think of your own individual identity, and what defines it - Ranked 1st</a:t>
            </a:r>
            <a:endParaRPr lang="en-IE" sz="1000"/>
          </a:p>
        </p:txBody>
      </p:sp>
      <p:graphicFrame>
        <p:nvGraphicFramePr>
          <p:cNvPr id="25" name="Chart 24">
            <a:extLst>
              <a:ext uri="{FF2B5EF4-FFF2-40B4-BE49-F238E27FC236}">
                <a16:creationId xmlns:a16="http://schemas.microsoft.com/office/drawing/2014/main" id="{F789D91E-0C22-2B16-0A9D-DE01F8F989EC}"/>
              </a:ext>
            </a:extLst>
          </p:cNvPr>
          <p:cNvGraphicFramePr/>
          <p:nvPr>
            <p:extLst>
              <p:ext uri="{D42A27DB-BD31-4B8C-83A1-F6EECF244321}">
                <p14:modId xmlns:p14="http://schemas.microsoft.com/office/powerpoint/2010/main" val="1965502130"/>
              </p:ext>
            </p:extLst>
          </p:nvPr>
        </p:nvGraphicFramePr>
        <p:xfrm>
          <a:off x="1093197" y="1155315"/>
          <a:ext cx="8627288" cy="47784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6">
            <a:extLst>
              <a:ext uri="{FF2B5EF4-FFF2-40B4-BE49-F238E27FC236}">
                <a16:creationId xmlns:a16="http://schemas.microsoft.com/office/drawing/2014/main" id="{29763D4C-3A62-6631-F025-171C6DB0F51C}"/>
              </a:ext>
            </a:extLst>
          </p:cNvPr>
          <p:cNvGraphicFramePr>
            <a:graphicFrameLocks noGrp="1"/>
          </p:cNvGraphicFramePr>
          <p:nvPr>
            <p:extLst>
              <p:ext uri="{D42A27DB-BD31-4B8C-83A1-F6EECF244321}">
                <p14:modId xmlns:p14="http://schemas.microsoft.com/office/powerpoint/2010/main" val="2906810322"/>
              </p:ext>
            </p:extLst>
          </p:nvPr>
        </p:nvGraphicFramePr>
        <p:xfrm>
          <a:off x="4602001" y="2429397"/>
          <a:ext cx="5173055" cy="161925"/>
        </p:xfrm>
        <a:graphic>
          <a:graphicData uri="http://schemas.openxmlformats.org/drawingml/2006/table">
            <a:tbl>
              <a:tblPr/>
              <a:tblGrid>
                <a:gridCol w="2060024">
                  <a:extLst>
                    <a:ext uri="{9D8B030D-6E8A-4147-A177-3AD203B41FA5}">
                      <a16:colId xmlns:a16="http://schemas.microsoft.com/office/drawing/2014/main" val="2629226144"/>
                    </a:ext>
                  </a:extLst>
                </a:gridCol>
                <a:gridCol w="1806541">
                  <a:extLst>
                    <a:ext uri="{9D8B030D-6E8A-4147-A177-3AD203B41FA5}">
                      <a16:colId xmlns:a16="http://schemas.microsoft.com/office/drawing/2014/main" val="1508145245"/>
                    </a:ext>
                  </a:extLst>
                </a:gridCol>
                <a:gridCol w="761017">
                  <a:extLst>
                    <a:ext uri="{9D8B030D-6E8A-4147-A177-3AD203B41FA5}">
                      <a16:colId xmlns:a16="http://schemas.microsoft.com/office/drawing/2014/main" val="4257839185"/>
                    </a:ext>
                  </a:extLst>
                </a:gridCol>
                <a:gridCol w="545473">
                  <a:extLst>
                    <a:ext uri="{9D8B030D-6E8A-4147-A177-3AD203B41FA5}">
                      <a16:colId xmlns:a16="http://schemas.microsoft.com/office/drawing/2014/main" val="1972400677"/>
                    </a:ext>
                  </a:extLst>
                </a:gridCol>
              </a:tblGrid>
              <a:tr h="1511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(45)</a:t>
                      </a:r>
                      <a:endParaRPr lang="en-IE" sz="1000" b="0" i="1" u="none" strike="noStrike">
                        <a:solidFill>
                          <a:schemeClr val="bg2">
                            <a:lumMod val="50000"/>
                          </a:schemeClr>
                        </a:solidFill>
                        <a:effectLst/>
                        <a:latin typeface="Barlow" panose="00000500000000000000" pitchFamily="2" charset="0"/>
                      </a:endParaRPr>
                    </a:p>
                  </a:txBody>
                  <a:tcPr marL="9525" marR="9525" marT="9525"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(34)</a:t>
                      </a:r>
                      <a:endParaRPr lang="en-IE" sz="1000" b="0" i="1" u="none" strike="noStrike">
                        <a:solidFill>
                          <a:schemeClr val="bg2">
                            <a:lumMod val="50000"/>
                          </a:schemeClr>
                        </a:solidFill>
                        <a:effectLst/>
                        <a:latin typeface="Barlow" panose="00000500000000000000"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(14)</a:t>
                      </a:r>
                      <a:endParaRPr lang="en-IE" sz="1000" b="0" i="1" u="none" strike="noStrike">
                        <a:solidFill>
                          <a:schemeClr val="bg2">
                            <a:lumMod val="50000"/>
                          </a:schemeClr>
                        </a:solidFill>
                        <a:effectLst/>
                        <a:latin typeface="Barlow" panose="00000500000000000000"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(7)</a:t>
                      </a:r>
                      <a:endParaRPr lang="en-IE" sz="1000" b="0" i="1" u="none" strike="noStrike">
                        <a:solidFill>
                          <a:schemeClr val="bg2">
                            <a:lumMod val="50000"/>
                          </a:schemeClr>
                        </a:solidFill>
                        <a:effectLst/>
                        <a:latin typeface="Barlow" panose="00000500000000000000" pitchFamily="2" charset="0"/>
                      </a:endParaRPr>
                    </a:p>
                  </a:txBody>
                  <a:tcPr marL="9525" marR="9525" marT="9525"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1841472"/>
                  </a:ext>
                </a:extLst>
              </a:tr>
            </a:tbl>
          </a:graphicData>
        </a:graphic>
      </p:graphicFrame>
      <p:graphicFrame>
        <p:nvGraphicFramePr>
          <p:cNvPr id="28" name="Table 27">
            <a:extLst>
              <a:ext uri="{FF2B5EF4-FFF2-40B4-BE49-F238E27FC236}">
                <a16:creationId xmlns:a16="http://schemas.microsoft.com/office/drawing/2014/main" id="{875B3804-1E99-340C-82E2-2B931A4B10DA}"/>
              </a:ext>
            </a:extLst>
          </p:cNvPr>
          <p:cNvGraphicFramePr>
            <a:graphicFrameLocks noGrp="1"/>
          </p:cNvGraphicFramePr>
          <p:nvPr>
            <p:extLst>
              <p:ext uri="{D42A27DB-BD31-4B8C-83A1-F6EECF244321}">
                <p14:modId xmlns:p14="http://schemas.microsoft.com/office/powerpoint/2010/main" val="3457984336"/>
              </p:ext>
            </p:extLst>
          </p:nvPr>
        </p:nvGraphicFramePr>
        <p:xfrm>
          <a:off x="4391002" y="3429167"/>
          <a:ext cx="5027795" cy="161925"/>
        </p:xfrm>
        <a:graphic>
          <a:graphicData uri="http://schemas.openxmlformats.org/drawingml/2006/table">
            <a:tbl>
              <a:tblPr/>
              <a:tblGrid>
                <a:gridCol w="1745611">
                  <a:extLst>
                    <a:ext uri="{9D8B030D-6E8A-4147-A177-3AD203B41FA5}">
                      <a16:colId xmlns:a16="http://schemas.microsoft.com/office/drawing/2014/main" val="2629226144"/>
                    </a:ext>
                  </a:extLst>
                </a:gridCol>
                <a:gridCol w="1823614">
                  <a:extLst>
                    <a:ext uri="{9D8B030D-6E8A-4147-A177-3AD203B41FA5}">
                      <a16:colId xmlns:a16="http://schemas.microsoft.com/office/drawing/2014/main" val="1508145245"/>
                    </a:ext>
                  </a:extLst>
                </a:gridCol>
                <a:gridCol w="784847">
                  <a:extLst>
                    <a:ext uri="{9D8B030D-6E8A-4147-A177-3AD203B41FA5}">
                      <a16:colId xmlns:a16="http://schemas.microsoft.com/office/drawing/2014/main" val="4257839185"/>
                    </a:ext>
                  </a:extLst>
                </a:gridCol>
                <a:gridCol w="673723">
                  <a:extLst>
                    <a:ext uri="{9D8B030D-6E8A-4147-A177-3AD203B41FA5}">
                      <a16:colId xmlns:a16="http://schemas.microsoft.com/office/drawing/2014/main" val="1972400677"/>
                    </a:ext>
                  </a:extLst>
                </a:gridCol>
              </a:tblGrid>
              <a:tr h="1511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(26)</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(38)</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(20)</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(15)</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1841472"/>
                  </a:ext>
                </a:extLst>
              </a:tr>
            </a:tbl>
          </a:graphicData>
        </a:graphic>
      </p:graphicFrame>
      <p:graphicFrame>
        <p:nvGraphicFramePr>
          <p:cNvPr id="29" name="Table 28">
            <a:extLst>
              <a:ext uri="{FF2B5EF4-FFF2-40B4-BE49-F238E27FC236}">
                <a16:creationId xmlns:a16="http://schemas.microsoft.com/office/drawing/2014/main" id="{316136DC-004A-57A6-E560-6DD7942E8FC9}"/>
              </a:ext>
            </a:extLst>
          </p:cNvPr>
          <p:cNvGraphicFramePr>
            <a:graphicFrameLocks noGrp="1"/>
          </p:cNvGraphicFramePr>
          <p:nvPr>
            <p:extLst>
              <p:ext uri="{D42A27DB-BD31-4B8C-83A1-F6EECF244321}">
                <p14:modId xmlns:p14="http://schemas.microsoft.com/office/powerpoint/2010/main" val="2803334901"/>
              </p:ext>
            </p:extLst>
          </p:nvPr>
        </p:nvGraphicFramePr>
        <p:xfrm>
          <a:off x="4561333" y="4537073"/>
          <a:ext cx="5027794" cy="161925"/>
        </p:xfrm>
        <a:graphic>
          <a:graphicData uri="http://schemas.openxmlformats.org/drawingml/2006/table">
            <a:tbl>
              <a:tblPr/>
              <a:tblGrid>
                <a:gridCol w="913192">
                  <a:extLst>
                    <a:ext uri="{9D8B030D-6E8A-4147-A177-3AD203B41FA5}">
                      <a16:colId xmlns:a16="http://schemas.microsoft.com/office/drawing/2014/main" val="2629226144"/>
                    </a:ext>
                  </a:extLst>
                </a:gridCol>
                <a:gridCol w="1116280">
                  <a:extLst>
                    <a:ext uri="{9D8B030D-6E8A-4147-A177-3AD203B41FA5}">
                      <a16:colId xmlns:a16="http://schemas.microsoft.com/office/drawing/2014/main" val="1508145245"/>
                    </a:ext>
                  </a:extLst>
                </a:gridCol>
                <a:gridCol w="2327762">
                  <a:extLst>
                    <a:ext uri="{9D8B030D-6E8A-4147-A177-3AD203B41FA5}">
                      <a16:colId xmlns:a16="http://schemas.microsoft.com/office/drawing/2014/main" val="4257839185"/>
                    </a:ext>
                  </a:extLst>
                </a:gridCol>
                <a:gridCol w="670560">
                  <a:extLst>
                    <a:ext uri="{9D8B030D-6E8A-4147-A177-3AD203B41FA5}">
                      <a16:colId xmlns:a16="http://schemas.microsoft.com/office/drawing/2014/main" val="1972400677"/>
                    </a:ext>
                  </a:extLst>
                </a:gridCol>
              </a:tblGrid>
              <a:tr h="1511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(18)</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(20)</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(51)</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(11)</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1841472"/>
                  </a:ext>
                </a:extLst>
              </a:tr>
            </a:tbl>
          </a:graphicData>
        </a:graphic>
      </p:graphicFrame>
      <p:graphicFrame>
        <p:nvGraphicFramePr>
          <p:cNvPr id="30" name="Table 29">
            <a:extLst>
              <a:ext uri="{FF2B5EF4-FFF2-40B4-BE49-F238E27FC236}">
                <a16:creationId xmlns:a16="http://schemas.microsoft.com/office/drawing/2014/main" id="{9C1426EE-FF0F-F0E5-C2D4-64F105CA3E3C}"/>
              </a:ext>
            </a:extLst>
          </p:cNvPr>
          <p:cNvGraphicFramePr>
            <a:graphicFrameLocks noGrp="1"/>
          </p:cNvGraphicFramePr>
          <p:nvPr>
            <p:extLst>
              <p:ext uri="{D42A27DB-BD31-4B8C-83A1-F6EECF244321}">
                <p14:modId xmlns:p14="http://schemas.microsoft.com/office/powerpoint/2010/main" val="1862816049"/>
              </p:ext>
            </p:extLst>
          </p:nvPr>
        </p:nvGraphicFramePr>
        <p:xfrm>
          <a:off x="4561333" y="5574559"/>
          <a:ext cx="5027794" cy="161925"/>
        </p:xfrm>
        <a:graphic>
          <a:graphicData uri="http://schemas.openxmlformats.org/drawingml/2006/table">
            <a:tbl>
              <a:tblPr/>
              <a:tblGrid>
                <a:gridCol w="628184">
                  <a:extLst>
                    <a:ext uri="{9D8B030D-6E8A-4147-A177-3AD203B41FA5}">
                      <a16:colId xmlns:a16="http://schemas.microsoft.com/office/drawing/2014/main" val="2629226144"/>
                    </a:ext>
                  </a:extLst>
                </a:gridCol>
                <a:gridCol w="438480">
                  <a:extLst>
                    <a:ext uri="{9D8B030D-6E8A-4147-A177-3AD203B41FA5}">
                      <a16:colId xmlns:a16="http://schemas.microsoft.com/office/drawing/2014/main" val="1508145245"/>
                    </a:ext>
                  </a:extLst>
                </a:gridCol>
                <a:gridCol w="755650">
                  <a:extLst>
                    <a:ext uri="{9D8B030D-6E8A-4147-A177-3AD203B41FA5}">
                      <a16:colId xmlns:a16="http://schemas.microsoft.com/office/drawing/2014/main" val="4257839185"/>
                    </a:ext>
                  </a:extLst>
                </a:gridCol>
                <a:gridCol w="3205480">
                  <a:extLst>
                    <a:ext uri="{9D8B030D-6E8A-4147-A177-3AD203B41FA5}">
                      <a16:colId xmlns:a16="http://schemas.microsoft.com/office/drawing/2014/main" val="1972400677"/>
                    </a:ext>
                  </a:extLst>
                </a:gridCol>
              </a:tblGrid>
              <a:tr h="532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(10)</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(8)</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(15)</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(66)</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1841472"/>
                  </a:ext>
                </a:extLst>
              </a:tr>
            </a:tbl>
          </a:graphicData>
        </a:graphic>
      </p:graphicFrame>
      <p:sp>
        <p:nvSpPr>
          <p:cNvPr id="31" name="TextBox 30">
            <a:extLst>
              <a:ext uri="{FF2B5EF4-FFF2-40B4-BE49-F238E27FC236}">
                <a16:creationId xmlns:a16="http://schemas.microsoft.com/office/drawing/2014/main" id="{1BE5B144-FDA5-2B65-8BA7-2314381480CA}"/>
              </a:ext>
            </a:extLst>
          </p:cNvPr>
          <p:cNvSpPr txBox="1"/>
          <p:nvPr/>
        </p:nvSpPr>
        <p:spPr>
          <a:xfrm>
            <a:off x="10241550" y="5574559"/>
            <a:ext cx="1871025" cy="261610"/>
          </a:xfrm>
          <a:prstGeom prst="rect">
            <a:avLst/>
          </a:prstGeom>
          <a:noFill/>
        </p:spPr>
        <p:txBody>
          <a:bodyPr wrap="none" rtlCol="0">
            <a:spAutoFit/>
          </a:bodyPr>
          <a:lstStyle/>
          <a:p>
            <a:pPr defTabSz="457200"/>
            <a:r>
              <a:rPr lang="en-IE" sz="1100" i="1"/>
              <a:t>(Figs in brackets = Nov 23)</a:t>
            </a:r>
          </a:p>
        </p:txBody>
      </p:sp>
    </p:spTree>
    <p:extLst>
      <p:ext uri="{BB962C8B-B14F-4D97-AF65-F5344CB8AC3E}">
        <p14:creationId xmlns:p14="http://schemas.microsoft.com/office/powerpoint/2010/main" val="253458203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b">
            <a:normAutofit/>
          </a:bodyPr>
          <a:lstStyle/>
          <a:p>
            <a:r>
              <a:rPr lang="en-IE"/>
              <a:t>Importance of the sense of being ‘Irish’</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50000" y="830726"/>
            <a:ext cx="9341700" cy="591288"/>
          </a:xfrm>
        </p:spPr>
        <p:txBody>
          <a:bodyPr lIns="91440" tIns="45720" rIns="91440" bIns="45720" anchor="t">
            <a:normAutofit/>
          </a:bodyPr>
          <a:lstStyle/>
          <a:p>
            <a:pPr marL="356870" indent="-356870"/>
            <a:r>
              <a:rPr lang="en-US"/>
              <a:t>There </a:t>
            </a:r>
            <a:r>
              <a:rPr lang="en-US" dirty="0"/>
              <a:t>has </a:t>
            </a:r>
            <a:r>
              <a:rPr lang="en-US"/>
              <a:t>been </a:t>
            </a:r>
            <a:r>
              <a:rPr lang="en-US" dirty="0"/>
              <a:t>a slight decline </a:t>
            </a:r>
            <a:r>
              <a:rPr lang="en-US"/>
              <a:t>in importance placed on being </a:t>
            </a:r>
            <a:r>
              <a:rPr lang="en-US" dirty="0"/>
              <a:t>‘</a:t>
            </a:r>
            <a:r>
              <a:rPr lang="en-US"/>
              <a:t>Irish</a:t>
            </a:r>
            <a:r>
              <a:rPr lang="en-US" dirty="0"/>
              <a:t>’. </a:t>
            </a:r>
            <a:endParaRPr lang="en-US"/>
          </a:p>
        </p:txBody>
      </p:sp>
      <p:sp>
        <p:nvSpPr>
          <p:cNvPr id="3" name="Text Placeholder 2">
            <a:extLst>
              <a:ext uri="{FF2B5EF4-FFF2-40B4-BE49-F238E27FC236}">
                <a16:creationId xmlns:a16="http://schemas.microsoft.com/office/drawing/2014/main" id="{BF931300-5B02-5407-9300-3FCA136B8154}"/>
              </a:ext>
            </a:extLst>
          </p:cNvPr>
          <p:cNvSpPr>
            <a:spLocks noGrp="1"/>
          </p:cNvSpPr>
          <p:nvPr>
            <p:ph type="body" sz="quarter" idx="17"/>
          </p:nvPr>
        </p:nvSpPr>
        <p:spPr>
          <a:xfrm>
            <a:off x="450000" y="6018482"/>
            <a:ext cx="9341700" cy="766235"/>
          </a:xfrm>
        </p:spPr>
        <p:txBody>
          <a:bodyPr/>
          <a:lstStyle/>
          <a:p>
            <a:r>
              <a:rPr lang="en-US" dirty="0">
                <a:latin typeface="Barlow" panose="00000500000000000000" pitchFamily="2" charset="0"/>
              </a:rPr>
              <a:t>Base: All Adults aged 18+ years- 2,504 (Nov 23 N – 2,515, Nov 22 N – 2501; Dec 21 N – 2,026; Feb 21 N – 3,008)</a:t>
            </a:r>
          </a:p>
          <a:p>
            <a:r>
              <a:rPr lang="en-US" dirty="0">
                <a:latin typeface="Barlow" panose="00000500000000000000" pitchFamily="2" charset="0"/>
              </a:rPr>
              <a:t>Q.4 Thinking again of your own individual identity and what defines it, how important is your sense of being Irish to you?</a:t>
            </a:r>
            <a:endParaRPr lang="en-US">
              <a:latin typeface="Barlow" panose="00000500000000000000" pitchFamily="2" charset="0"/>
            </a:endParaRPr>
          </a:p>
          <a:p>
            <a:endParaRPr lang="en-US" dirty="0">
              <a:latin typeface="Barlow" panose="00000500000000000000" pitchFamily="2" charset="0"/>
            </a:endParaRPr>
          </a:p>
          <a:p>
            <a:endParaRPr lang="en-IE">
              <a:latin typeface="Barlow" panose="00000500000000000000" pitchFamily="2" charset="0"/>
            </a:endParaRPr>
          </a:p>
        </p:txBody>
      </p:sp>
      <p:sp>
        <p:nvSpPr>
          <p:cNvPr id="45" name="TextBox 44">
            <a:extLst>
              <a:ext uri="{FF2B5EF4-FFF2-40B4-BE49-F238E27FC236}">
                <a16:creationId xmlns:a16="http://schemas.microsoft.com/office/drawing/2014/main" id="{4F8D3E0F-A138-4F4B-BC97-1CBE5FAE143F}"/>
              </a:ext>
            </a:extLst>
          </p:cNvPr>
          <p:cNvSpPr txBox="1"/>
          <p:nvPr/>
        </p:nvSpPr>
        <p:spPr>
          <a:xfrm>
            <a:off x="5348832" y="1722872"/>
            <a:ext cx="715259"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2,501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51" name="TextBox 50">
            <a:extLst>
              <a:ext uri="{FF2B5EF4-FFF2-40B4-BE49-F238E27FC236}">
                <a16:creationId xmlns:a16="http://schemas.microsoft.com/office/drawing/2014/main" id="{25D5D696-C29F-4ED3-B83D-EA43E8F1CAAA}"/>
              </a:ext>
            </a:extLst>
          </p:cNvPr>
          <p:cNvSpPr txBox="1"/>
          <p:nvPr/>
        </p:nvSpPr>
        <p:spPr>
          <a:xfrm>
            <a:off x="6331704" y="3929968"/>
            <a:ext cx="3332438" cy="261610"/>
          </a:xfrm>
          <a:prstGeom prst="rect">
            <a:avLst/>
          </a:prstGeom>
          <a:noFill/>
        </p:spPr>
        <p:txBody>
          <a:bodyPr wrap="square">
            <a:spAutoFit/>
          </a:bodyPr>
          <a:lstStyle/>
          <a:p>
            <a:r>
              <a:rPr lang="en-IE" sz="1100" b="1" i="0" u="none" strike="noStrike">
                <a:solidFill>
                  <a:srgbClr val="000000"/>
                </a:solidFill>
                <a:effectLst/>
              </a:rPr>
              <a:t>NET 87%</a:t>
            </a:r>
            <a:r>
              <a:rPr lang="en-IE" sz="1100"/>
              <a:t> </a:t>
            </a:r>
          </a:p>
        </p:txBody>
      </p:sp>
      <p:sp>
        <p:nvSpPr>
          <p:cNvPr id="52" name="TextBox 51">
            <a:extLst>
              <a:ext uri="{FF2B5EF4-FFF2-40B4-BE49-F238E27FC236}">
                <a16:creationId xmlns:a16="http://schemas.microsoft.com/office/drawing/2014/main" id="{CA7C93B9-FC43-492C-89C6-89FBB3AFC1BE}"/>
              </a:ext>
            </a:extLst>
          </p:cNvPr>
          <p:cNvSpPr txBox="1"/>
          <p:nvPr/>
        </p:nvSpPr>
        <p:spPr>
          <a:xfrm>
            <a:off x="6290165" y="5086322"/>
            <a:ext cx="2149636" cy="261610"/>
          </a:xfrm>
          <a:prstGeom prst="rect">
            <a:avLst/>
          </a:prstGeom>
          <a:noFill/>
        </p:spPr>
        <p:txBody>
          <a:bodyPr wrap="square">
            <a:spAutoFit/>
          </a:bodyPr>
          <a:lstStyle/>
          <a:p>
            <a:r>
              <a:rPr lang="en-IE" sz="1100" b="1" i="0" u="none" strike="noStrike">
                <a:solidFill>
                  <a:srgbClr val="000000"/>
                </a:solidFill>
                <a:effectLst/>
              </a:rPr>
              <a:t>NET)</a:t>
            </a:r>
            <a:r>
              <a:rPr lang="en-IE" sz="1100"/>
              <a:t> </a:t>
            </a:r>
            <a:r>
              <a:rPr lang="en-IE" sz="1100" b="1" i="0" u="none" strike="noStrike">
                <a:solidFill>
                  <a:srgbClr val="000000"/>
                </a:solidFill>
                <a:effectLst/>
              </a:rPr>
              <a:t>10%</a:t>
            </a:r>
            <a:r>
              <a:rPr lang="en-IE" sz="1100"/>
              <a:t> </a:t>
            </a:r>
          </a:p>
        </p:txBody>
      </p:sp>
      <p:pic>
        <p:nvPicPr>
          <p:cNvPr id="3076" name="Picture 4" descr="Heart with ireland flag Royalty Free Vector Image">
            <a:extLst>
              <a:ext uri="{FF2B5EF4-FFF2-40B4-BE49-F238E27FC236}">
                <a16:creationId xmlns:a16="http://schemas.microsoft.com/office/drawing/2014/main" id="{3B5EB15E-1692-423B-AD63-F9A7BDDCA972}"/>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b="12661"/>
          <a:stretch/>
        </p:blipFill>
        <p:spPr bwMode="auto">
          <a:xfrm>
            <a:off x="377037" y="1496475"/>
            <a:ext cx="1230942" cy="11597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DF7A33-2C14-D20F-E686-C93CE70140D0}"/>
              </a:ext>
            </a:extLst>
          </p:cNvPr>
          <p:cNvSpPr txBox="1"/>
          <p:nvPr/>
        </p:nvSpPr>
        <p:spPr>
          <a:xfrm>
            <a:off x="2514923" y="1722872"/>
            <a:ext cx="696023"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Dec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- 2026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graphicFrame>
        <p:nvGraphicFramePr>
          <p:cNvPr id="8" name="Chart 7">
            <a:extLst>
              <a:ext uri="{FF2B5EF4-FFF2-40B4-BE49-F238E27FC236}">
                <a16:creationId xmlns:a16="http://schemas.microsoft.com/office/drawing/2014/main" id="{941AB112-1D02-421B-131E-F0490A05BF3F}"/>
              </a:ext>
            </a:extLst>
          </p:cNvPr>
          <p:cNvGraphicFramePr/>
          <p:nvPr>
            <p:extLst>
              <p:ext uri="{D42A27DB-BD31-4B8C-83A1-F6EECF244321}">
                <p14:modId xmlns:p14="http://schemas.microsoft.com/office/powerpoint/2010/main" val="2135794785"/>
              </p:ext>
            </p:extLst>
          </p:nvPr>
        </p:nvGraphicFramePr>
        <p:xfrm>
          <a:off x="2020870" y="2238261"/>
          <a:ext cx="1643296" cy="374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a:extLst>
              <a:ext uri="{FF2B5EF4-FFF2-40B4-BE49-F238E27FC236}">
                <a16:creationId xmlns:a16="http://schemas.microsoft.com/office/drawing/2014/main" id="{6320467E-E744-59C2-993F-4F543D32609B}"/>
              </a:ext>
            </a:extLst>
          </p:cNvPr>
          <p:cNvGraphicFramePr>
            <a:graphicFrameLocks noGrp="1"/>
          </p:cNvGraphicFramePr>
          <p:nvPr>
            <p:extLst>
              <p:ext uri="{D42A27DB-BD31-4B8C-83A1-F6EECF244321}">
                <p14:modId xmlns:p14="http://schemas.microsoft.com/office/powerpoint/2010/main" val="3355210867"/>
              </p:ext>
            </p:extLst>
          </p:nvPr>
        </p:nvGraphicFramePr>
        <p:xfrm>
          <a:off x="32371" y="3223493"/>
          <a:ext cx="2132575" cy="2575943"/>
        </p:xfrm>
        <a:graphic>
          <a:graphicData uri="http://schemas.openxmlformats.org/drawingml/2006/table">
            <a:tbl>
              <a:tblPr>
                <a:tableStyleId>{5C22544A-7EE6-4342-B048-85BDC9FD1C3A}</a:tableStyleId>
              </a:tblPr>
              <a:tblGrid>
                <a:gridCol w="2132575">
                  <a:extLst>
                    <a:ext uri="{9D8B030D-6E8A-4147-A177-3AD203B41FA5}">
                      <a16:colId xmlns:a16="http://schemas.microsoft.com/office/drawing/2014/main" val="2192328915"/>
                    </a:ext>
                  </a:extLst>
                </a:gridCol>
              </a:tblGrid>
              <a:tr h="1422148">
                <a:tc>
                  <a:txBody>
                    <a:bodyPr/>
                    <a:lstStyle/>
                    <a:p>
                      <a:pPr algn="r" fontAlgn="t"/>
                      <a:r>
                        <a:rPr lang="en-IE" sz="1200" b="0" i="0" u="none" strike="noStrike">
                          <a:solidFill>
                            <a:schemeClr val="tx1"/>
                          </a:solidFill>
                          <a:effectLst/>
                          <a:latin typeface="+mn-lt"/>
                        </a:rPr>
                        <a:t>Very important</a:t>
                      </a:r>
                      <a:endParaRPr lang="en-IE" sz="1200" b="0" i="0" u="none" strike="noStrike" dirty="0">
                        <a:solidFill>
                          <a:schemeClr val="tx1"/>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393700">
                <a:tc>
                  <a:txBody>
                    <a:bodyPr/>
                    <a:lstStyle/>
                    <a:p>
                      <a:pPr algn="r" fontAlgn="t"/>
                      <a:r>
                        <a:rPr lang="en-IE" sz="1200" b="0" i="0" u="none" strike="noStrike">
                          <a:solidFill>
                            <a:schemeClr val="tx1"/>
                          </a:solidFill>
                          <a:effectLst/>
                          <a:latin typeface="+mn-lt"/>
                        </a:rPr>
                        <a:t>Fairly important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120650">
                <a:tc>
                  <a:txBody>
                    <a:bodyPr/>
                    <a:lstStyle/>
                    <a:p>
                      <a:pPr algn="r" fontAlgn="t"/>
                      <a:r>
                        <a:rPr lang="en-IE" sz="1200" b="0" i="0" u="none" strike="noStrike">
                          <a:solidFill>
                            <a:schemeClr val="tx1"/>
                          </a:solidFill>
                          <a:effectLst/>
                          <a:latin typeface="+mn-lt"/>
                        </a:rPr>
                        <a:t>Not very important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61925">
                <a:tc>
                  <a:txBody>
                    <a:bodyPr/>
                    <a:lstStyle/>
                    <a:p>
                      <a:pPr algn="r" fontAlgn="t"/>
                      <a:r>
                        <a:rPr lang="en-IE" sz="1200" b="0" i="0" u="none" strike="noStrike">
                          <a:solidFill>
                            <a:schemeClr val="tx1"/>
                          </a:solidFill>
                          <a:effectLst/>
                          <a:latin typeface="+mn-lt"/>
                        </a:rPr>
                        <a:t>Not at all important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4465">
                <a:tc>
                  <a:txBody>
                    <a:bodyPr/>
                    <a:lstStyle/>
                    <a:p>
                      <a:pPr algn="r" fontAlgn="t"/>
                      <a:r>
                        <a:rPr lang="en-US" sz="1200" b="0" i="0" u="none" strike="noStrike">
                          <a:solidFill>
                            <a:schemeClr val="tx1"/>
                          </a:solidFill>
                          <a:effectLst/>
                          <a:latin typeface="+mn-lt"/>
                        </a:rPr>
                        <a:t>N/A do not consider myself Irish</a:t>
                      </a:r>
                      <a:endParaRPr lang="en-US" sz="1200" b="0" i="0" u="none" strike="noStrike" dirty="0">
                        <a:solidFill>
                          <a:schemeClr val="tx1"/>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sp>
        <p:nvSpPr>
          <p:cNvPr id="15" name="TextBox 14">
            <a:extLst>
              <a:ext uri="{FF2B5EF4-FFF2-40B4-BE49-F238E27FC236}">
                <a16:creationId xmlns:a16="http://schemas.microsoft.com/office/drawing/2014/main" id="{4D80E385-A4B0-4E36-2660-679C9140C6DA}"/>
              </a:ext>
            </a:extLst>
          </p:cNvPr>
          <p:cNvSpPr txBox="1"/>
          <p:nvPr/>
        </p:nvSpPr>
        <p:spPr>
          <a:xfrm>
            <a:off x="3355344" y="3762954"/>
            <a:ext cx="3332438" cy="430887"/>
          </a:xfrm>
          <a:prstGeom prst="rect">
            <a:avLst/>
          </a:prstGeom>
          <a:noFill/>
        </p:spPr>
        <p:txBody>
          <a:bodyPr wrap="square">
            <a:spAutoFit/>
          </a:bodyPr>
          <a:lstStyle/>
          <a:p>
            <a:r>
              <a:rPr lang="en-IE" sz="1100" b="1" i="0" u="none" strike="noStrike">
                <a:solidFill>
                  <a:srgbClr val="000000"/>
                </a:solidFill>
                <a:effectLst/>
              </a:rPr>
              <a:t>NET </a:t>
            </a:r>
          </a:p>
          <a:p>
            <a:r>
              <a:rPr lang="en-IE" sz="1100" b="1" i="0" u="none" strike="noStrike">
                <a:solidFill>
                  <a:srgbClr val="000000"/>
                </a:solidFill>
                <a:effectLst/>
              </a:rPr>
              <a:t>(Important)</a:t>
            </a:r>
            <a:r>
              <a:rPr lang="en-IE" sz="1100"/>
              <a:t> </a:t>
            </a:r>
            <a:r>
              <a:rPr lang="en-IE" sz="1100" b="1" i="0" u="none" strike="noStrike">
                <a:solidFill>
                  <a:srgbClr val="000000"/>
                </a:solidFill>
                <a:effectLst/>
              </a:rPr>
              <a:t>86%</a:t>
            </a:r>
          </a:p>
        </p:txBody>
      </p:sp>
      <p:sp>
        <p:nvSpPr>
          <p:cNvPr id="16" name="TextBox 15">
            <a:extLst>
              <a:ext uri="{FF2B5EF4-FFF2-40B4-BE49-F238E27FC236}">
                <a16:creationId xmlns:a16="http://schemas.microsoft.com/office/drawing/2014/main" id="{A0729ED4-071B-2CED-41AB-1E83EED0EDCC}"/>
              </a:ext>
            </a:extLst>
          </p:cNvPr>
          <p:cNvSpPr txBox="1"/>
          <p:nvPr/>
        </p:nvSpPr>
        <p:spPr>
          <a:xfrm>
            <a:off x="3401317" y="5067411"/>
            <a:ext cx="3332438" cy="261610"/>
          </a:xfrm>
          <a:prstGeom prst="rect">
            <a:avLst/>
          </a:prstGeom>
          <a:noFill/>
        </p:spPr>
        <p:txBody>
          <a:bodyPr wrap="square">
            <a:spAutoFit/>
          </a:bodyPr>
          <a:lstStyle/>
          <a:p>
            <a:r>
              <a:rPr lang="en-IE" sz="1100" b="1" i="0" u="none" strike="noStrike">
                <a:solidFill>
                  <a:srgbClr val="000000"/>
                </a:solidFill>
                <a:effectLst/>
              </a:rPr>
              <a:t>NET (Not Important)</a:t>
            </a:r>
            <a:r>
              <a:rPr lang="en-IE" sz="1100"/>
              <a:t> </a:t>
            </a:r>
            <a:r>
              <a:rPr lang="en-IE" sz="1100" b="1" i="0" u="none" strike="noStrike">
                <a:solidFill>
                  <a:srgbClr val="000000"/>
                </a:solidFill>
                <a:effectLst/>
              </a:rPr>
              <a:t>10%</a:t>
            </a:r>
          </a:p>
        </p:txBody>
      </p:sp>
      <p:graphicFrame>
        <p:nvGraphicFramePr>
          <p:cNvPr id="18" name="Chart 17">
            <a:extLst>
              <a:ext uri="{FF2B5EF4-FFF2-40B4-BE49-F238E27FC236}">
                <a16:creationId xmlns:a16="http://schemas.microsoft.com/office/drawing/2014/main" id="{C0282FEE-7555-A729-14E0-AF8ABADDA6AA}"/>
              </a:ext>
            </a:extLst>
          </p:cNvPr>
          <p:cNvGraphicFramePr/>
          <p:nvPr>
            <p:extLst>
              <p:ext uri="{D42A27DB-BD31-4B8C-83A1-F6EECF244321}">
                <p14:modId xmlns:p14="http://schemas.microsoft.com/office/powerpoint/2010/main" val="3590423108"/>
              </p:ext>
            </p:extLst>
          </p:nvPr>
        </p:nvGraphicFramePr>
        <p:xfrm>
          <a:off x="4940187" y="2238261"/>
          <a:ext cx="1643296" cy="37424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6D5A483B-ED18-957E-D941-28615017162A}"/>
              </a:ext>
            </a:extLst>
          </p:cNvPr>
          <p:cNvSpPr txBox="1"/>
          <p:nvPr/>
        </p:nvSpPr>
        <p:spPr>
          <a:xfrm>
            <a:off x="7724124" y="1686232"/>
            <a:ext cx="707245"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2,515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17" name="TextBox 16">
            <a:extLst>
              <a:ext uri="{FF2B5EF4-FFF2-40B4-BE49-F238E27FC236}">
                <a16:creationId xmlns:a16="http://schemas.microsoft.com/office/drawing/2014/main" id="{A7FA9B6F-8045-47F6-67C7-1B2C42F9AE95}"/>
              </a:ext>
            </a:extLst>
          </p:cNvPr>
          <p:cNvSpPr txBox="1"/>
          <p:nvPr/>
        </p:nvSpPr>
        <p:spPr>
          <a:xfrm>
            <a:off x="8666162" y="5056866"/>
            <a:ext cx="2149636" cy="261610"/>
          </a:xfrm>
          <a:prstGeom prst="rect">
            <a:avLst/>
          </a:prstGeom>
          <a:noFill/>
        </p:spPr>
        <p:txBody>
          <a:bodyPr wrap="square">
            <a:spAutoFit/>
          </a:bodyPr>
          <a:lstStyle/>
          <a:p>
            <a:r>
              <a:rPr lang="en-IE" sz="1100" b="1" i="0" u="none" strike="noStrike">
                <a:solidFill>
                  <a:srgbClr val="000000"/>
                </a:solidFill>
                <a:effectLst/>
              </a:rPr>
              <a:t>NET</a:t>
            </a:r>
            <a:r>
              <a:rPr lang="en-IE" sz="1100"/>
              <a:t> </a:t>
            </a:r>
            <a:r>
              <a:rPr lang="en-IE" sz="1100" b="1" i="0" u="none" strike="noStrike">
                <a:solidFill>
                  <a:srgbClr val="000000"/>
                </a:solidFill>
                <a:effectLst/>
              </a:rPr>
              <a:t>8%</a:t>
            </a:r>
            <a:r>
              <a:rPr lang="en-IE" sz="1100"/>
              <a:t> </a:t>
            </a:r>
          </a:p>
        </p:txBody>
      </p:sp>
      <p:graphicFrame>
        <p:nvGraphicFramePr>
          <p:cNvPr id="19" name="Chart 18">
            <a:extLst>
              <a:ext uri="{FF2B5EF4-FFF2-40B4-BE49-F238E27FC236}">
                <a16:creationId xmlns:a16="http://schemas.microsoft.com/office/drawing/2014/main" id="{2585E71B-7B68-A2E1-45E3-AE1E39FBACBA}"/>
              </a:ext>
            </a:extLst>
          </p:cNvPr>
          <p:cNvGraphicFramePr/>
          <p:nvPr>
            <p:extLst>
              <p:ext uri="{D42A27DB-BD31-4B8C-83A1-F6EECF244321}">
                <p14:modId xmlns:p14="http://schemas.microsoft.com/office/powerpoint/2010/main" val="743052130"/>
              </p:ext>
            </p:extLst>
          </p:nvPr>
        </p:nvGraphicFramePr>
        <p:xfrm>
          <a:off x="7311472" y="2201621"/>
          <a:ext cx="1643296" cy="374240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3A385EFD-6082-D514-0D6D-8E5194D6CBC1}"/>
              </a:ext>
            </a:extLst>
          </p:cNvPr>
          <p:cNvSpPr txBox="1"/>
          <p:nvPr/>
        </p:nvSpPr>
        <p:spPr>
          <a:xfrm>
            <a:off x="8684373" y="3911351"/>
            <a:ext cx="3332438" cy="261610"/>
          </a:xfrm>
          <a:prstGeom prst="rect">
            <a:avLst/>
          </a:prstGeom>
          <a:noFill/>
        </p:spPr>
        <p:txBody>
          <a:bodyPr wrap="square">
            <a:spAutoFit/>
          </a:bodyPr>
          <a:lstStyle/>
          <a:p>
            <a:r>
              <a:rPr lang="en-IE" sz="1100" b="1" i="0" u="none" strike="noStrike">
                <a:solidFill>
                  <a:srgbClr val="000000"/>
                </a:solidFill>
                <a:effectLst/>
              </a:rPr>
              <a:t>NET 88%</a:t>
            </a:r>
            <a:r>
              <a:rPr lang="en-IE" sz="1100"/>
              <a:t> </a:t>
            </a:r>
          </a:p>
        </p:txBody>
      </p:sp>
      <p:sp>
        <p:nvSpPr>
          <p:cNvPr id="10" name="Text Placeholder 2">
            <a:extLst>
              <a:ext uri="{FF2B5EF4-FFF2-40B4-BE49-F238E27FC236}">
                <a16:creationId xmlns:a16="http://schemas.microsoft.com/office/drawing/2014/main" id="{1C5C6308-4315-ACC6-22B7-4003F9F7725F}"/>
              </a:ext>
            </a:extLst>
          </p:cNvPr>
          <p:cNvSpPr txBox="1">
            <a:spLocks/>
          </p:cNvSpPr>
          <p:nvPr/>
        </p:nvSpPr>
        <p:spPr>
          <a:xfrm>
            <a:off x="258898" y="625190"/>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
        <p:nvSpPr>
          <p:cNvPr id="11" name="TextBox 10">
            <a:extLst>
              <a:ext uri="{FF2B5EF4-FFF2-40B4-BE49-F238E27FC236}">
                <a16:creationId xmlns:a16="http://schemas.microsoft.com/office/drawing/2014/main" id="{254CB716-17A4-1770-351A-9C894AABA5CF}"/>
              </a:ext>
            </a:extLst>
          </p:cNvPr>
          <p:cNvSpPr txBox="1"/>
          <p:nvPr/>
        </p:nvSpPr>
        <p:spPr>
          <a:xfrm>
            <a:off x="10000256" y="1655567"/>
            <a:ext cx="705642"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Aug </a:t>
            </a: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r>
              <a:rPr kumimoji="0" lang="en-IE" sz="1200" b="1"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24</a:t>
            </a:r>
            <a:endPar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2504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21" name="TextBox 20">
            <a:extLst>
              <a:ext uri="{FF2B5EF4-FFF2-40B4-BE49-F238E27FC236}">
                <a16:creationId xmlns:a16="http://schemas.microsoft.com/office/drawing/2014/main" id="{BDE706AB-31CF-8510-175A-CD22ABF113AA}"/>
              </a:ext>
            </a:extLst>
          </p:cNvPr>
          <p:cNvSpPr txBox="1"/>
          <p:nvPr/>
        </p:nvSpPr>
        <p:spPr>
          <a:xfrm>
            <a:off x="10969427" y="4877125"/>
            <a:ext cx="2149636" cy="261610"/>
          </a:xfrm>
          <a:prstGeom prst="rect">
            <a:avLst/>
          </a:prstGeom>
          <a:noFill/>
        </p:spPr>
        <p:txBody>
          <a:bodyPr wrap="square">
            <a:spAutoFit/>
          </a:bodyPr>
          <a:lstStyle/>
          <a:p>
            <a:r>
              <a:rPr lang="en-IE" sz="1100" b="1" i="0" u="none" strike="noStrike">
                <a:solidFill>
                  <a:srgbClr val="000000"/>
                </a:solidFill>
                <a:effectLst/>
              </a:rPr>
              <a:t>NET 10%</a:t>
            </a:r>
            <a:r>
              <a:rPr lang="en-IE" sz="1100"/>
              <a:t> </a:t>
            </a:r>
          </a:p>
        </p:txBody>
      </p:sp>
      <p:graphicFrame>
        <p:nvGraphicFramePr>
          <p:cNvPr id="23" name="Chart 22">
            <a:extLst>
              <a:ext uri="{FF2B5EF4-FFF2-40B4-BE49-F238E27FC236}">
                <a16:creationId xmlns:a16="http://schemas.microsoft.com/office/drawing/2014/main" id="{B162ABFE-9A0A-A08A-5C66-1193966CBCA3}"/>
              </a:ext>
            </a:extLst>
          </p:cNvPr>
          <p:cNvGraphicFramePr/>
          <p:nvPr>
            <p:extLst>
              <p:ext uri="{D42A27DB-BD31-4B8C-83A1-F6EECF244321}">
                <p14:modId xmlns:p14="http://schemas.microsoft.com/office/powerpoint/2010/main" val="2525320706"/>
              </p:ext>
            </p:extLst>
          </p:nvPr>
        </p:nvGraphicFramePr>
        <p:xfrm>
          <a:off x="9586803" y="2170956"/>
          <a:ext cx="1643296" cy="3742400"/>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23">
            <a:extLst>
              <a:ext uri="{FF2B5EF4-FFF2-40B4-BE49-F238E27FC236}">
                <a16:creationId xmlns:a16="http://schemas.microsoft.com/office/drawing/2014/main" id="{005FD4D0-E956-EEE3-E6C0-7557EAF786B0}"/>
              </a:ext>
            </a:extLst>
          </p:cNvPr>
          <p:cNvSpPr txBox="1"/>
          <p:nvPr/>
        </p:nvSpPr>
        <p:spPr>
          <a:xfrm>
            <a:off x="10969427" y="3911351"/>
            <a:ext cx="3332438" cy="261610"/>
          </a:xfrm>
          <a:prstGeom prst="rect">
            <a:avLst/>
          </a:prstGeom>
          <a:noFill/>
        </p:spPr>
        <p:txBody>
          <a:bodyPr wrap="square">
            <a:spAutoFit/>
          </a:bodyPr>
          <a:lstStyle/>
          <a:p>
            <a:r>
              <a:rPr lang="en-IE" sz="1100" b="1" i="0" u="none" strike="noStrike">
                <a:solidFill>
                  <a:srgbClr val="000000"/>
                </a:solidFill>
                <a:effectLst/>
              </a:rPr>
              <a:t>NET 84%</a:t>
            </a:r>
            <a:r>
              <a:rPr lang="en-IE" sz="1100"/>
              <a:t> </a:t>
            </a:r>
          </a:p>
        </p:txBody>
      </p:sp>
    </p:spTree>
    <p:extLst>
      <p:ext uri="{BB962C8B-B14F-4D97-AF65-F5344CB8AC3E}">
        <p14:creationId xmlns:p14="http://schemas.microsoft.com/office/powerpoint/2010/main" val="2839343050"/>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solidFill>
                  <a:srgbClr val="00000C"/>
                </a:solidFill>
              </a:rPr>
            </a:br>
            <a:r>
              <a:rPr lang="en-IE">
                <a:solidFill>
                  <a:srgbClr val="00000C"/>
                </a:solidFill>
              </a:rPr>
              <a:t>Views on growing diversity and multi-culturalism in Ireland</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50000" y="830726"/>
            <a:ext cx="10503946" cy="1022707"/>
          </a:xfrm>
        </p:spPr>
        <p:txBody>
          <a:bodyPr lIns="91440" tIns="45720" rIns="91440" bIns="45720" anchor="t">
            <a:noAutofit/>
          </a:bodyPr>
          <a:lstStyle/>
          <a:p>
            <a:r>
              <a:rPr lang="en-US" sz="1400"/>
              <a:t>Negative views on growing diversity and multi-culturalism in Ireland have been increasing year-on-year (+11% since Feb ‘21). This negativity is being driven more so by rural dwellers.</a:t>
            </a:r>
          </a:p>
        </p:txBody>
      </p:sp>
      <p:sp>
        <p:nvSpPr>
          <p:cNvPr id="8" name="Text Placeholder 7">
            <a:extLst>
              <a:ext uri="{FF2B5EF4-FFF2-40B4-BE49-F238E27FC236}">
                <a16:creationId xmlns:a16="http://schemas.microsoft.com/office/drawing/2014/main" id="{C9B9E19C-1A1F-FDAE-F4A0-A13C25472776}"/>
              </a:ext>
            </a:extLst>
          </p:cNvPr>
          <p:cNvSpPr>
            <a:spLocks noGrp="1"/>
          </p:cNvSpPr>
          <p:nvPr>
            <p:ph type="body" sz="quarter" idx="17"/>
          </p:nvPr>
        </p:nvSpPr>
        <p:spPr>
          <a:xfrm>
            <a:off x="450000" y="5898162"/>
            <a:ext cx="10503946" cy="740587"/>
          </a:xfrm>
        </p:spPr>
        <p:txBody>
          <a:bodyPr/>
          <a:lstStyle/>
          <a:p>
            <a:r>
              <a:rPr lang="en-US" sz="1000">
                <a:latin typeface="Barlow" panose="00000500000000000000" pitchFamily="2" charset="0"/>
              </a:rPr>
              <a:t>Base: All Adults aged 18+ years- 2,504 (Nov 23 N – 2,515, Nov 22 N – 2501; Dec 21 N – 2,026; Feb 21 N – 3,008)</a:t>
            </a:r>
          </a:p>
          <a:p>
            <a:r>
              <a:rPr lang="en-US" sz="1000">
                <a:latin typeface="Barlow" panose="00000500000000000000" pitchFamily="2" charset="0"/>
              </a:rPr>
              <a:t>Q.5 Ireland has changed quite significantly over the last 10 to 20 years from being an historically white Catholic country to a more diverse and multi-cultural country. Would you say these changes have been more positive or more negative for Ireland?</a:t>
            </a:r>
          </a:p>
          <a:p>
            <a:endParaRPr lang="en-IE" sz="1000">
              <a:latin typeface="Barlow" panose="00000500000000000000" pitchFamily="2" charset="0"/>
            </a:endParaRPr>
          </a:p>
        </p:txBody>
      </p:sp>
      <p:sp>
        <p:nvSpPr>
          <p:cNvPr id="12" name="TextBox 11">
            <a:extLst>
              <a:ext uri="{FF2B5EF4-FFF2-40B4-BE49-F238E27FC236}">
                <a16:creationId xmlns:a16="http://schemas.microsoft.com/office/drawing/2014/main" id="{196C2F13-9A1F-B3D9-E04A-10686FC1B117}"/>
              </a:ext>
            </a:extLst>
          </p:cNvPr>
          <p:cNvSpPr txBox="1"/>
          <p:nvPr/>
        </p:nvSpPr>
        <p:spPr>
          <a:xfrm>
            <a:off x="268298" y="3372712"/>
            <a:ext cx="336309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prstClr val="black"/>
                </a:solidFill>
                <a:effectLst/>
                <a:uLnTx/>
                <a:uFillTx/>
                <a:latin typeface="Barlow" panose="00000500000000000000" pitchFamily="2" charset="0"/>
                <a:ea typeface="+mn-ea"/>
                <a:cs typeface="+mn-cs"/>
              </a:rPr>
              <a:t>More positive than negative</a:t>
            </a:r>
          </a:p>
        </p:txBody>
      </p:sp>
      <p:sp>
        <p:nvSpPr>
          <p:cNvPr id="13" name="TextBox 12">
            <a:extLst>
              <a:ext uri="{FF2B5EF4-FFF2-40B4-BE49-F238E27FC236}">
                <a16:creationId xmlns:a16="http://schemas.microsoft.com/office/drawing/2014/main" id="{4C707D61-4220-39CB-CB7E-B8E654D8260A}"/>
              </a:ext>
            </a:extLst>
          </p:cNvPr>
          <p:cNvSpPr txBox="1"/>
          <p:nvPr/>
        </p:nvSpPr>
        <p:spPr>
          <a:xfrm>
            <a:off x="1292315" y="5265305"/>
            <a:ext cx="240482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prstClr val="black"/>
                </a:solidFill>
                <a:effectLst/>
                <a:uLnTx/>
                <a:uFillTx/>
                <a:latin typeface="Barlow" panose="00000500000000000000" pitchFamily="2" charset="0"/>
                <a:ea typeface="+mn-ea"/>
                <a:cs typeface="+mn-cs"/>
              </a:rPr>
              <a:t>No strong opinion either way</a:t>
            </a:r>
          </a:p>
        </p:txBody>
      </p:sp>
      <p:sp>
        <p:nvSpPr>
          <p:cNvPr id="14" name="TextBox 13">
            <a:extLst>
              <a:ext uri="{FF2B5EF4-FFF2-40B4-BE49-F238E27FC236}">
                <a16:creationId xmlns:a16="http://schemas.microsoft.com/office/drawing/2014/main" id="{95C765BA-C403-97DE-ACEC-6BDD5843C2C6}"/>
              </a:ext>
            </a:extLst>
          </p:cNvPr>
          <p:cNvSpPr txBox="1"/>
          <p:nvPr/>
        </p:nvSpPr>
        <p:spPr>
          <a:xfrm>
            <a:off x="485373" y="4703196"/>
            <a:ext cx="3146016"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prstClr val="black"/>
                </a:solidFill>
                <a:effectLst/>
                <a:uLnTx/>
                <a:uFillTx/>
                <a:latin typeface="Barlow" panose="00000500000000000000" pitchFamily="2" charset="0"/>
                <a:ea typeface="+mn-ea"/>
                <a:cs typeface="+mn-cs"/>
              </a:rPr>
              <a:t>More negative than positive</a:t>
            </a:r>
          </a:p>
        </p:txBody>
      </p:sp>
      <p:graphicFrame>
        <p:nvGraphicFramePr>
          <p:cNvPr id="19" name="Chart 18">
            <a:extLst>
              <a:ext uri="{FF2B5EF4-FFF2-40B4-BE49-F238E27FC236}">
                <a16:creationId xmlns:a16="http://schemas.microsoft.com/office/drawing/2014/main" id="{7E380AB0-2D84-3C83-765E-C722789E3390}"/>
              </a:ext>
            </a:extLst>
          </p:cNvPr>
          <p:cNvGraphicFramePr/>
          <p:nvPr>
            <p:extLst>
              <p:ext uri="{D42A27DB-BD31-4B8C-83A1-F6EECF244321}">
                <p14:modId xmlns:p14="http://schemas.microsoft.com/office/powerpoint/2010/main" val="89079595"/>
              </p:ext>
            </p:extLst>
          </p:nvPr>
        </p:nvGraphicFramePr>
        <p:xfrm>
          <a:off x="3557515" y="2400762"/>
          <a:ext cx="4380199" cy="341999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8A8CF87F-5FF5-0791-AAC7-4FDD88B2B2F8}"/>
              </a:ext>
            </a:extLst>
          </p:cNvPr>
          <p:cNvSpPr txBox="1"/>
          <p:nvPr/>
        </p:nvSpPr>
        <p:spPr>
          <a:xfrm>
            <a:off x="4572830" y="2034676"/>
            <a:ext cx="696024"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Dec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- 2026</a:t>
            </a:r>
          </a:p>
        </p:txBody>
      </p:sp>
      <p:sp>
        <p:nvSpPr>
          <p:cNvPr id="21" name="TextBox 20">
            <a:extLst>
              <a:ext uri="{FF2B5EF4-FFF2-40B4-BE49-F238E27FC236}">
                <a16:creationId xmlns:a16="http://schemas.microsoft.com/office/drawing/2014/main" id="{D8484035-D3E5-6D3B-FEB3-8CEBBDB72163}"/>
              </a:ext>
            </a:extLst>
          </p:cNvPr>
          <p:cNvSpPr txBox="1"/>
          <p:nvPr/>
        </p:nvSpPr>
        <p:spPr>
          <a:xfrm>
            <a:off x="3697141" y="2034676"/>
            <a:ext cx="699230"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Feb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- 3008</a:t>
            </a:r>
          </a:p>
        </p:txBody>
      </p:sp>
      <p:sp>
        <p:nvSpPr>
          <p:cNvPr id="25" name="TextBox 24">
            <a:extLst>
              <a:ext uri="{FF2B5EF4-FFF2-40B4-BE49-F238E27FC236}">
                <a16:creationId xmlns:a16="http://schemas.microsoft.com/office/drawing/2014/main" id="{FC4CCE17-5590-2449-A495-3F581C7AA20F}"/>
              </a:ext>
            </a:extLst>
          </p:cNvPr>
          <p:cNvSpPr txBox="1"/>
          <p:nvPr/>
        </p:nvSpPr>
        <p:spPr>
          <a:xfrm>
            <a:off x="5387595" y="2034676"/>
            <a:ext cx="718466"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 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2501</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6" name="TextBox 5">
            <a:extLst>
              <a:ext uri="{FF2B5EF4-FFF2-40B4-BE49-F238E27FC236}">
                <a16:creationId xmlns:a16="http://schemas.microsoft.com/office/drawing/2014/main" id="{FB66014D-5756-969E-501C-A801AD78BE56}"/>
              </a:ext>
            </a:extLst>
          </p:cNvPr>
          <p:cNvSpPr txBox="1"/>
          <p:nvPr/>
        </p:nvSpPr>
        <p:spPr>
          <a:xfrm>
            <a:off x="6235868" y="2034676"/>
            <a:ext cx="715259"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 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2515</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 name="TextBox 3">
            <a:extLst>
              <a:ext uri="{FF2B5EF4-FFF2-40B4-BE49-F238E27FC236}">
                <a16:creationId xmlns:a16="http://schemas.microsoft.com/office/drawing/2014/main" id="{E883205B-2151-32FF-794F-77035DFEFE4D}"/>
              </a:ext>
            </a:extLst>
          </p:cNvPr>
          <p:cNvSpPr txBox="1"/>
          <p:nvPr/>
        </p:nvSpPr>
        <p:spPr>
          <a:xfrm>
            <a:off x="7066420" y="2034676"/>
            <a:ext cx="728084"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Aug ‘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2504</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10" name="Text Placeholder 2">
            <a:extLst>
              <a:ext uri="{FF2B5EF4-FFF2-40B4-BE49-F238E27FC236}">
                <a16:creationId xmlns:a16="http://schemas.microsoft.com/office/drawing/2014/main" id="{25A7F62C-1F58-B3C8-B033-C575B7A01417}"/>
              </a:ext>
            </a:extLst>
          </p:cNvPr>
          <p:cNvSpPr txBox="1">
            <a:spLocks/>
          </p:cNvSpPr>
          <p:nvPr/>
        </p:nvSpPr>
        <p:spPr>
          <a:xfrm>
            <a:off x="258898" y="674106"/>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
        <p:nvSpPr>
          <p:cNvPr id="9" name="Contents Box 2">
            <a:extLst>
              <a:ext uri="{FF2B5EF4-FFF2-40B4-BE49-F238E27FC236}">
                <a16:creationId xmlns:a16="http://schemas.microsoft.com/office/drawing/2014/main" id="{9933DD18-DF82-774A-723D-646E16DB6500}"/>
              </a:ext>
            </a:extLst>
          </p:cNvPr>
          <p:cNvSpPr/>
          <p:nvPr/>
        </p:nvSpPr>
        <p:spPr>
          <a:xfrm rot="5400000">
            <a:off x="8952107" y="1824671"/>
            <a:ext cx="1463481" cy="3208657"/>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288000" rtlCol="0" anchor="t"/>
          <a:lstStyle/>
          <a:p>
            <a:r>
              <a:rPr lang="en-IE" sz="1400">
                <a:solidFill>
                  <a:schemeClr val="tx1"/>
                </a:solidFill>
              </a:rPr>
              <a:t>Significantly higher for </a:t>
            </a:r>
          </a:p>
          <a:p>
            <a:r>
              <a:rPr lang="en-IE" sz="1400">
                <a:solidFill>
                  <a:schemeClr val="tx1"/>
                </a:solidFill>
              </a:rPr>
              <a:t>65+ at </a:t>
            </a:r>
            <a:r>
              <a:rPr lang="en-IE" sz="2000">
                <a:solidFill>
                  <a:schemeClr val="tx1"/>
                </a:solidFill>
              </a:rPr>
              <a:t>63% </a:t>
            </a:r>
          </a:p>
          <a:p>
            <a:r>
              <a:rPr lang="en-IE" sz="1400">
                <a:solidFill>
                  <a:schemeClr val="tx1"/>
                </a:solidFill>
              </a:rPr>
              <a:t>and </a:t>
            </a:r>
          </a:p>
          <a:p>
            <a:r>
              <a:rPr lang="en-IE" sz="1400">
                <a:solidFill>
                  <a:schemeClr val="tx1"/>
                </a:solidFill>
              </a:rPr>
              <a:t>Dublin dwellers </a:t>
            </a:r>
            <a:r>
              <a:rPr lang="en-IE" sz="2000">
                <a:solidFill>
                  <a:schemeClr val="tx1"/>
                </a:solidFill>
              </a:rPr>
              <a:t>60%</a:t>
            </a:r>
          </a:p>
        </p:txBody>
      </p:sp>
      <p:sp>
        <p:nvSpPr>
          <p:cNvPr id="11" name="Contents Triangle 2">
            <a:extLst>
              <a:ext uri="{FF2B5EF4-FFF2-40B4-BE49-F238E27FC236}">
                <a16:creationId xmlns:a16="http://schemas.microsoft.com/office/drawing/2014/main" id="{11CCF98C-60D9-2B9F-0C13-9FD1003E58EC}"/>
              </a:ext>
              <a:ext uri="{C183D7F6-B498-43B3-948B-1728B52AA6E4}">
                <adec:decorative xmlns:adec="http://schemas.microsoft.com/office/drawing/2017/decorative" val="1"/>
              </a:ext>
            </a:extLst>
          </p:cNvPr>
          <p:cNvSpPr/>
          <p:nvPr/>
        </p:nvSpPr>
        <p:spPr>
          <a:xfrm rot="5400000">
            <a:off x="8084002" y="2692774"/>
            <a:ext cx="308401" cy="317367"/>
          </a:xfrm>
          <a:prstGeom prst="rtTriangle">
            <a:avLst/>
          </a:prstGeom>
          <a:solidFill>
            <a:srgbClr val="1DAF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err="1">
              <a:solidFill>
                <a:schemeClr val="tx1"/>
              </a:solidFill>
            </a:endParaRPr>
          </a:p>
        </p:txBody>
      </p:sp>
      <p:sp>
        <p:nvSpPr>
          <p:cNvPr id="15" name="Arrow: Right 14">
            <a:extLst>
              <a:ext uri="{FF2B5EF4-FFF2-40B4-BE49-F238E27FC236}">
                <a16:creationId xmlns:a16="http://schemas.microsoft.com/office/drawing/2014/main" id="{A9DCF0A6-4CC8-9FB8-9C0D-C7F1903C4080}"/>
              </a:ext>
            </a:extLst>
          </p:cNvPr>
          <p:cNvSpPr/>
          <p:nvPr/>
        </p:nvSpPr>
        <p:spPr>
          <a:xfrm>
            <a:off x="7791688" y="3368858"/>
            <a:ext cx="287831" cy="184254"/>
          </a:xfrm>
          <a:prstGeom prst="rightArrow">
            <a:avLst/>
          </a:prstGeom>
          <a:solidFill>
            <a:srgbClr val="1DAFAD"/>
          </a:solidFill>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0811407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sz="2700"/>
              <a:t>Views on growing diversity and multi-culturalism in Ireland x Segments</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p:txBody>
          <a:bodyPr lIns="91440" tIns="45720" rIns="91440" bIns="45720" anchor="t">
            <a:noAutofit/>
          </a:bodyPr>
          <a:lstStyle/>
          <a:p>
            <a:r>
              <a:rPr lang="en-US" sz="1400" b="1" dirty="0">
                <a:latin typeface="Barlow" panose="00000500000000000000" pitchFamily="2" charset="0"/>
                <a:cs typeface="Arial" panose="020B0604020202020204" pitchFamily="34" charset="0"/>
              </a:rPr>
              <a:t>Reductions in positivity seen across all segments bar pragmatists, with the biggest decreases seen for </a:t>
            </a:r>
            <a:r>
              <a:rPr lang="en-US" sz="1400" dirty="0">
                <a:latin typeface="Barlow" panose="00000500000000000000" pitchFamily="2" charset="0"/>
                <a:cs typeface="Arial" panose="020B0604020202020204" pitchFamily="34" charset="0"/>
              </a:rPr>
              <a:t>c</a:t>
            </a:r>
            <a:r>
              <a:rPr lang="en-US" sz="1400" b="1" dirty="0">
                <a:latin typeface="Barlow" panose="00000500000000000000" pitchFamily="2" charset="0"/>
                <a:cs typeface="Arial" panose="020B0604020202020204" pitchFamily="34" charset="0"/>
              </a:rPr>
              <a:t>ommunity champions (albeit remaining most positive overall) and empathisers</a:t>
            </a:r>
            <a:r>
              <a:rPr lang="en-US" sz="1400" dirty="0">
                <a:latin typeface="Barlow" panose="00000500000000000000" pitchFamily="2" charset="0"/>
                <a:cs typeface="Arial" panose="020B0604020202020204" pitchFamily="34" charset="0"/>
              </a:rPr>
              <a:t>.</a:t>
            </a:r>
            <a:endParaRPr lang="en-IE" sz="1400" b="1" dirty="0">
              <a:latin typeface="Barlow" panose="00000500000000000000" pitchFamily="2" charset="0"/>
              <a:cs typeface="Arial" panose="020B0604020202020204" pitchFamily="34" charset="0"/>
            </a:endParaRPr>
          </a:p>
        </p:txBody>
      </p:sp>
      <p:sp>
        <p:nvSpPr>
          <p:cNvPr id="17" name="Text Placeholder 16">
            <a:extLst>
              <a:ext uri="{FF2B5EF4-FFF2-40B4-BE49-F238E27FC236}">
                <a16:creationId xmlns:a16="http://schemas.microsoft.com/office/drawing/2014/main" id="{A2A02D1C-5339-BECE-19FE-3CE18502BDFD}"/>
              </a:ext>
            </a:extLst>
          </p:cNvPr>
          <p:cNvSpPr>
            <a:spLocks noGrp="1"/>
          </p:cNvSpPr>
          <p:nvPr>
            <p:ph type="body" sz="quarter" idx="17"/>
          </p:nvPr>
        </p:nvSpPr>
        <p:spPr>
          <a:xfrm>
            <a:off x="450000" y="5970354"/>
            <a:ext cx="10283712" cy="537968"/>
          </a:xfrm>
        </p:spPr>
        <p:txBody>
          <a:bodyPr/>
          <a:lstStyle/>
          <a:p>
            <a:r>
              <a:rPr lang="en-US" dirty="0">
                <a:latin typeface="Barlow" panose="00000500000000000000" pitchFamily="2" charset="0"/>
              </a:rPr>
              <a:t>Base: All Adults aged 18+ years- 2,504 (Nov 23 N – 2,515, Nov 22 N – 2501; Dec 21 N – 2,026; Feb 21 N – 3,008)</a:t>
            </a:r>
          </a:p>
          <a:p>
            <a:r>
              <a:rPr lang="en-US" dirty="0">
                <a:latin typeface="Barlow" panose="00000500000000000000" pitchFamily="2" charset="0"/>
              </a:rPr>
              <a:t>Q.5  Ireland has changed quite significantly over the last 10 to 20 years from being an historically white Catholic country to a more diverse and multi-cultural country. Would you say these changes have been more positive or more negative for Ireland?</a:t>
            </a:r>
            <a:endParaRPr lang="en-IE" dirty="0">
              <a:latin typeface="Barlow" panose="00000500000000000000" pitchFamily="2" charset="0"/>
            </a:endParaRPr>
          </a:p>
        </p:txBody>
      </p:sp>
      <p:sp>
        <p:nvSpPr>
          <p:cNvPr id="4" name="TextBox 3">
            <a:extLst>
              <a:ext uri="{FF2B5EF4-FFF2-40B4-BE49-F238E27FC236}">
                <a16:creationId xmlns:a16="http://schemas.microsoft.com/office/drawing/2014/main" id="{3E2E7101-2317-2330-5C65-75CB7916AA17}"/>
              </a:ext>
            </a:extLst>
          </p:cNvPr>
          <p:cNvSpPr txBox="1"/>
          <p:nvPr/>
        </p:nvSpPr>
        <p:spPr>
          <a:xfrm>
            <a:off x="-159827" y="2737548"/>
            <a:ext cx="3363091"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solidFill>
                <a:effectLst/>
                <a:uLnTx/>
                <a:uFillTx/>
                <a:latin typeface="Barlow" panose="00000500000000000000" pitchFamily="2" charset="0"/>
                <a:cs typeface="Arial" panose="020B0604020202020204" pitchFamily="34" charset="0"/>
              </a:rPr>
              <a:t>More positive than negative</a:t>
            </a:r>
          </a:p>
        </p:txBody>
      </p:sp>
      <p:sp>
        <p:nvSpPr>
          <p:cNvPr id="6" name="TextBox 5">
            <a:extLst>
              <a:ext uri="{FF2B5EF4-FFF2-40B4-BE49-F238E27FC236}">
                <a16:creationId xmlns:a16="http://schemas.microsoft.com/office/drawing/2014/main" id="{53AFB19B-E43E-1AC5-353D-7AF97E248D15}"/>
              </a:ext>
            </a:extLst>
          </p:cNvPr>
          <p:cNvSpPr txBox="1"/>
          <p:nvPr/>
        </p:nvSpPr>
        <p:spPr>
          <a:xfrm>
            <a:off x="1051762" y="4463217"/>
            <a:ext cx="212750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solidFill>
                <a:effectLst/>
                <a:uLnTx/>
                <a:uFillTx/>
                <a:latin typeface="Barlow" panose="00000500000000000000" pitchFamily="2" charset="0"/>
                <a:cs typeface="Arial" panose="020B0604020202020204" pitchFamily="34" charset="0"/>
              </a:rPr>
              <a:t>No strong opinion either way</a:t>
            </a:r>
          </a:p>
        </p:txBody>
      </p:sp>
      <p:sp>
        <p:nvSpPr>
          <p:cNvPr id="8" name="TextBox 7">
            <a:extLst>
              <a:ext uri="{FF2B5EF4-FFF2-40B4-BE49-F238E27FC236}">
                <a16:creationId xmlns:a16="http://schemas.microsoft.com/office/drawing/2014/main" id="{801A6FAE-6A94-F9C3-A684-61283D43CB1F}"/>
              </a:ext>
            </a:extLst>
          </p:cNvPr>
          <p:cNvSpPr txBox="1"/>
          <p:nvPr/>
        </p:nvSpPr>
        <p:spPr>
          <a:xfrm>
            <a:off x="57248" y="3773317"/>
            <a:ext cx="3146016"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solidFill>
                <a:effectLst/>
                <a:uLnTx/>
                <a:uFillTx/>
                <a:latin typeface="Barlow" panose="00000500000000000000" pitchFamily="2" charset="0"/>
                <a:cs typeface="Arial" panose="020B0604020202020204" pitchFamily="34" charset="0"/>
              </a:rPr>
              <a:t>More negative than positive</a:t>
            </a:r>
          </a:p>
        </p:txBody>
      </p:sp>
      <p:graphicFrame>
        <p:nvGraphicFramePr>
          <p:cNvPr id="9" name="Chart 8">
            <a:extLst>
              <a:ext uri="{FF2B5EF4-FFF2-40B4-BE49-F238E27FC236}">
                <a16:creationId xmlns:a16="http://schemas.microsoft.com/office/drawing/2014/main" id="{488593D3-807E-D9A5-59E6-9136976E6F49}"/>
              </a:ext>
            </a:extLst>
          </p:cNvPr>
          <p:cNvGraphicFramePr/>
          <p:nvPr>
            <p:extLst>
              <p:ext uri="{D42A27DB-BD31-4B8C-83A1-F6EECF244321}">
                <p14:modId xmlns:p14="http://schemas.microsoft.com/office/powerpoint/2010/main" val="2467051599"/>
              </p:ext>
            </p:extLst>
          </p:nvPr>
        </p:nvGraphicFramePr>
        <p:xfrm>
          <a:off x="2961650" y="1964695"/>
          <a:ext cx="7772062" cy="3465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a:extLst>
              <a:ext uri="{FF2B5EF4-FFF2-40B4-BE49-F238E27FC236}">
                <a16:creationId xmlns:a16="http://schemas.microsoft.com/office/drawing/2014/main" id="{51F00AF1-D3A5-D767-888F-0AF932C23B63}"/>
              </a:ext>
            </a:extLst>
          </p:cNvPr>
          <p:cNvGraphicFramePr>
            <a:graphicFrameLocks noGrp="1"/>
          </p:cNvGraphicFramePr>
          <p:nvPr>
            <p:extLst>
              <p:ext uri="{D42A27DB-BD31-4B8C-83A1-F6EECF244321}">
                <p14:modId xmlns:p14="http://schemas.microsoft.com/office/powerpoint/2010/main" val="3469185769"/>
              </p:ext>
            </p:extLst>
          </p:nvPr>
        </p:nvGraphicFramePr>
        <p:xfrm>
          <a:off x="4883606" y="1545354"/>
          <a:ext cx="5796972" cy="514350"/>
        </p:xfrm>
        <a:graphic>
          <a:graphicData uri="http://schemas.openxmlformats.org/drawingml/2006/table">
            <a:tbl>
              <a:tblPr>
                <a:tableStyleId>{5C22544A-7EE6-4342-B048-85BDC9FD1C3A}</a:tableStyleId>
              </a:tblPr>
              <a:tblGrid>
                <a:gridCol w="966162">
                  <a:extLst>
                    <a:ext uri="{9D8B030D-6E8A-4147-A177-3AD203B41FA5}">
                      <a16:colId xmlns:a16="http://schemas.microsoft.com/office/drawing/2014/main" val="746003772"/>
                    </a:ext>
                  </a:extLst>
                </a:gridCol>
                <a:gridCol w="966162">
                  <a:extLst>
                    <a:ext uri="{9D8B030D-6E8A-4147-A177-3AD203B41FA5}">
                      <a16:colId xmlns:a16="http://schemas.microsoft.com/office/drawing/2014/main" val="1779795731"/>
                    </a:ext>
                  </a:extLst>
                </a:gridCol>
                <a:gridCol w="966162">
                  <a:extLst>
                    <a:ext uri="{9D8B030D-6E8A-4147-A177-3AD203B41FA5}">
                      <a16:colId xmlns:a16="http://schemas.microsoft.com/office/drawing/2014/main" val="2225951611"/>
                    </a:ext>
                  </a:extLst>
                </a:gridCol>
                <a:gridCol w="966162">
                  <a:extLst>
                    <a:ext uri="{9D8B030D-6E8A-4147-A177-3AD203B41FA5}">
                      <a16:colId xmlns:a16="http://schemas.microsoft.com/office/drawing/2014/main" val="1338766595"/>
                    </a:ext>
                  </a:extLst>
                </a:gridCol>
                <a:gridCol w="966162">
                  <a:extLst>
                    <a:ext uri="{9D8B030D-6E8A-4147-A177-3AD203B41FA5}">
                      <a16:colId xmlns:a16="http://schemas.microsoft.com/office/drawing/2014/main" val="4065578727"/>
                    </a:ext>
                  </a:extLst>
                </a:gridCol>
                <a:gridCol w="966162">
                  <a:extLst>
                    <a:ext uri="{9D8B030D-6E8A-4147-A177-3AD203B41FA5}">
                      <a16:colId xmlns:a16="http://schemas.microsoft.com/office/drawing/2014/main" val="2398399031"/>
                    </a:ext>
                  </a:extLst>
                </a:gridCol>
              </a:tblGrid>
              <a:tr h="514350">
                <a:tc>
                  <a:txBody>
                    <a:bodyPr/>
                    <a:lstStyle/>
                    <a:p>
                      <a:pPr algn="ctr" fontAlgn="t"/>
                      <a:r>
                        <a:rPr lang="en-IE" sz="1100" u="none" strike="noStrike">
                          <a:effectLst/>
                          <a:latin typeface="Barlow" panose="00000500000000000000" pitchFamily="2" charset="0"/>
                          <a:cs typeface="Arial" panose="020B0604020202020204" pitchFamily="34" charset="0"/>
                        </a:rPr>
                        <a:t>Multilateralists</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noFill/>
                  </a:tcPr>
                </a:tc>
                <a:tc>
                  <a:txBody>
                    <a:bodyPr/>
                    <a:lstStyle/>
                    <a:p>
                      <a:pPr algn="ctr" fontAlgn="t"/>
                      <a:r>
                        <a:rPr lang="en-IE" sz="1100" u="none" strike="noStrike">
                          <a:effectLst/>
                          <a:latin typeface="Barlow" panose="00000500000000000000" pitchFamily="2" charset="0"/>
                          <a:cs typeface="Arial" panose="020B0604020202020204" pitchFamily="34" charset="0"/>
                        </a:rPr>
                        <a:t>Community Champions</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noFill/>
                  </a:tcPr>
                </a:tc>
                <a:tc>
                  <a:txBody>
                    <a:bodyPr/>
                    <a:lstStyle/>
                    <a:p>
                      <a:pPr algn="ctr" fontAlgn="t"/>
                      <a:r>
                        <a:rPr lang="en-IE" sz="1100" u="none" strike="noStrike">
                          <a:effectLst/>
                          <a:latin typeface="Barlow" panose="00000500000000000000" pitchFamily="2" charset="0"/>
                          <a:cs typeface="Arial" panose="020B0604020202020204" pitchFamily="34" charset="0"/>
                        </a:rPr>
                        <a:t>Disengaged</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noFill/>
                  </a:tcPr>
                </a:tc>
                <a:tc>
                  <a:txBody>
                    <a:bodyPr/>
                    <a:lstStyle/>
                    <a:p>
                      <a:pPr algn="ctr" fontAlgn="t"/>
                      <a:r>
                        <a:rPr lang="en-IE" sz="1100" u="none" strike="noStrike">
                          <a:effectLst/>
                          <a:latin typeface="Barlow" panose="00000500000000000000" pitchFamily="2" charset="0"/>
                          <a:cs typeface="Arial" panose="020B0604020202020204" pitchFamily="34" charset="0"/>
                        </a:rPr>
                        <a:t>Empathisers</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noFill/>
                  </a:tcPr>
                </a:tc>
                <a:tc>
                  <a:txBody>
                    <a:bodyPr/>
                    <a:lstStyle/>
                    <a:p>
                      <a:pPr algn="ctr" fontAlgn="t"/>
                      <a:r>
                        <a:rPr lang="en-IE" sz="1100" u="none" strike="noStrike">
                          <a:effectLst/>
                          <a:latin typeface="Barlow" panose="00000500000000000000" pitchFamily="2" charset="0"/>
                          <a:cs typeface="Arial" panose="020B0604020202020204" pitchFamily="34" charset="0"/>
                        </a:rPr>
                        <a:t>Global Citizens</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noFill/>
                  </a:tcPr>
                </a:tc>
                <a:tc>
                  <a:txBody>
                    <a:bodyPr/>
                    <a:lstStyle/>
                    <a:p>
                      <a:pPr algn="ctr" fontAlgn="t"/>
                      <a:r>
                        <a:rPr lang="en-IE" sz="1100" u="none" strike="noStrike">
                          <a:effectLst/>
                          <a:latin typeface="Barlow" panose="00000500000000000000" pitchFamily="2" charset="0"/>
                          <a:cs typeface="Arial" panose="020B0604020202020204" pitchFamily="34" charset="0"/>
                        </a:rPr>
                        <a:t>Pragmatists</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53783692"/>
                  </a:ext>
                </a:extLst>
              </a:tr>
            </a:tbl>
          </a:graphicData>
        </a:graphic>
      </p:graphicFrame>
      <p:graphicFrame>
        <p:nvGraphicFramePr>
          <p:cNvPr id="22" name="Table 44">
            <a:extLst>
              <a:ext uri="{FF2B5EF4-FFF2-40B4-BE49-F238E27FC236}">
                <a16:creationId xmlns:a16="http://schemas.microsoft.com/office/drawing/2014/main" id="{D622E46F-9F37-1309-4414-E0A5A9DE781E}"/>
              </a:ext>
            </a:extLst>
          </p:cNvPr>
          <p:cNvGraphicFramePr>
            <a:graphicFrameLocks noGrp="1"/>
          </p:cNvGraphicFramePr>
          <p:nvPr>
            <p:extLst>
              <p:ext uri="{D42A27DB-BD31-4B8C-83A1-F6EECF244321}">
                <p14:modId xmlns:p14="http://schemas.microsoft.com/office/powerpoint/2010/main" val="3426507812"/>
              </p:ext>
            </p:extLst>
          </p:nvPr>
        </p:nvGraphicFramePr>
        <p:xfrm>
          <a:off x="489425" y="4870653"/>
          <a:ext cx="10123502" cy="969264"/>
        </p:xfrm>
        <a:graphic>
          <a:graphicData uri="http://schemas.openxmlformats.org/drawingml/2006/table">
            <a:tbl>
              <a:tblPr>
                <a:tableStyleId>{5C22544A-7EE6-4342-B048-85BDC9FD1C3A}</a:tableStyleId>
              </a:tblPr>
              <a:tblGrid>
                <a:gridCol w="2640330">
                  <a:extLst>
                    <a:ext uri="{9D8B030D-6E8A-4147-A177-3AD203B41FA5}">
                      <a16:colId xmlns:a16="http://schemas.microsoft.com/office/drawing/2014/main" val="1015758193"/>
                    </a:ext>
                  </a:extLst>
                </a:gridCol>
                <a:gridCol w="885763">
                  <a:extLst>
                    <a:ext uri="{9D8B030D-6E8A-4147-A177-3AD203B41FA5}">
                      <a16:colId xmlns:a16="http://schemas.microsoft.com/office/drawing/2014/main" val="1024616161"/>
                    </a:ext>
                  </a:extLst>
                </a:gridCol>
                <a:gridCol w="942487">
                  <a:extLst>
                    <a:ext uri="{9D8B030D-6E8A-4147-A177-3AD203B41FA5}">
                      <a16:colId xmlns:a16="http://schemas.microsoft.com/office/drawing/2014/main" val="2294376527"/>
                    </a:ext>
                  </a:extLst>
                </a:gridCol>
                <a:gridCol w="942487">
                  <a:extLst>
                    <a:ext uri="{9D8B030D-6E8A-4147-A177-3AD203B41FA5}">
                      <a16:colId xmlns:a16="http://schemas.microsoft.com/office/drawing/2014/main" val="2263263436"/>
                    </a:ext>
                  </a:extLst>
                </a:gridCol>
                <a:gridCol w="942487">
                  <a:extLst>
                    <a:ext uri="{9D8B030D-6E8A-4147-A177-3AD203B41FA5}">
                      <a16:colId xmlns:a16="http://schemas.microsoft.com/office/drawing/2014/main" val="910871959"/>
                    </a:ext>
                  </a:extLst>
                </a:gridCol>
                <a:gridCol w="942487">
                  <a:extLst>
                    <a:ext uri="{9D8B030D-6E8A-4147-A177-3AD203B41FA5}">
                      <a16:colId xmlns:a16="http://schemas.microsoft.com/office/drawing/2014/main" val="720883665"/>
                    </a:ext>
                  </a:extLst>
                </a:gridCol>
                <a:gridCol w="942487">
                  <a:extLst>
                    <a:ext uri="{9D8B030D-6E8A-4147-A177-3AD203B41FA5}">
                      <a16:colId xmlns:a16="http://schemas.microsoft.com/office/drawing/2014/main" val="406975967"/>
                    </a:ext>
                  </a:extLst>
                </a:gridCol>
                <a:gridCol w="942487">
                  <a:extLst>
                    <a:ext uri="{9D8B030D-6E8A-4147-A177-3AD203B41FA5}">
                      <a16:colId xmlns:a16="http://schemas.microsoft.com/office/drawing/2014/main" val="2732683914"/>
                    </a:ext>
                  </a:extLst>
                </a:gridCol>
                <a:gridCol w="942487">
                  <a:extLst>
                    <a:ext uri="{9D8B030D-6E8A-4147-A177-3AD203B41FA5}">
                      <a16:colId xmlns:a16="http://schemas.microsoft.com/office/drawing/2014/main" val="2361654384"/>
                    </a:ext>
                  </a:extLst>
                </a:gridCol>
              </a:tblGrid>
              <a:tr h="215444">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a:latin typeface="Barlow" panose="00000500000000000000" pitchFamily="2" charset="0"/>
                          <a:cs typeface="Arial" panose="020B0604020202020204" pitchFamily="34" charset="0"/>
                        </a:rPr>
                        <a:t>More positive than negative  Nov 2023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Barlow" panose="00000500000000000000" pitchFamily="2" charset="0"/>
                          <a:cs typeface="Arial" panose="020B0604020202020204" pitchFamily="34" charset="0"/>
                        </a:rPr>
                        <a:t>59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Barlow" panose="00000500000000000000" pitchFamily="2"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69</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85</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23</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50</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74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64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31418720"/>
                  </a:ext>
                </a:extLst>
              </a:tr>
              <a:tr h="215444">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a:latin typeface="Barlow" panose="00000500000000000000" pitchFamily="2" charset="0"/>
                          <a:cs typeface="Arial" panose="020B0604020202020204" pitchFamily="34" charset="0"/>
                        </a:rPr>
                        <a:t>More positive than negative  Nov 2022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100">
                          <a:latin typeface="Barlow" panose="00000500000000000000" pitchFamily="2" charset="0"/>
                          <a:cs typeface="Arial" panose="020B0604020202020204" pitchFamily="34" charset="0"/>
                        </a:rPr>
                        <a:t>63</a:t>
                      </a:r>
                      <a:endParaRPr lang="en-IE" sz="1100">
                        <a:latin typeface="Barlow" panose="00000500000000000000" pitchFamily="2"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Barlow" panose="00000500000000000000" pitchFamily="2"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US" sz="1100" b="0" i="0" u="none" strike="noStrike">
                          <a:solidFill>
                            <a:srgbClr val="000000"/>
                          </a:solidFill>
                          <a:effectLst/>
                          <a:latin typeface="Barlow" panose="00000500000000000000" pitchFamily="2" charset="0"/>
                          <a:cs typeface="Arial" panose="020B0604020202020204" pitchFamily="34" charset="0"/>
                        </a:rPr>
                        <a:t>72</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US" sz="1100" b="0" i="0" u="none" strike="noStrike">
                          <a:solidFill>
                            <a:srgbClr val="000000"/>
                          </a:solidFill>
                          <a:effectLst/>
                          <a:latin typeface="Barlow" panose="00000500000000000000" pitchFamily="2" charset="0"/>
                          <a:cs typeface="Arial" panose="020B0604020202020204" pitchFamily="34" charset="0"/>
                        </a:rPr>
                        <a:t>90</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US" sz="1100" b="0" i="0" u="none" strike="noStrike">
                          <a:solidFill>
                            <a:srgbClr val="000000"/>
                          </a:solidFill>
                          <a:effectLst/>
                          <a:latin typeface="Barlow" panose="00000500000000000000" pitchFamily="2" charset="0"/>
                          <a:cs typeface="Arial" panose="020B0604020202020204" pitchFamily="34" charset="0"/>
                        </a:rPr>
                        <a:t>28</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US" sz="1100" b="0" i="0" u="none" strike="noStrike">
                          <a:solidFill>
                            <a:srgbClr val="000000"/>
                          </a:solidFill>
                          <a:effectLst/>
                          <a:latin typeface="Barlow" panose="00000500000000000000" pitchFamily="2" charset="0"/>
                          <a:cs typeface="Arial" panose="020B0604020202020204" pitchFamily="34" charset="0"/>
                        </a:rPr>
                        <a:t>55</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US" sz="1100" b="0" i="0" u="none" strike="noStrike">
                          <a:solidFill>
                            <a:srgbClr val="000000"/>
                          </a:solidFill>
                          <a:effectLst/>
                          <a:latin typeface="Barlow" panose="00000500000000000000" pitchFamily="2" charset="0"/>
                          <a:cs typeface="Arial" panose="020B0604020202020204" pitchFamily="34" charset="0"/>
                        </a:rPr>
                        <a:t>70</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US" sz="1100" b="0" i="0" u="none" strike="noStrike">
                          <a:solidFill>
                            <a:srgbClr val="000000"/>
                          </a:solidFill>
                          <a:effectLst/>
                          <a:latin typeface="Barlow" panose="00000500000000000000" pitchFamily="2" charset="0"/>
                          <a:cs typeface="Arial" panose="020B0604020202020204" pitchFamily="34" charset="0"/>
                        </a:rPr>
                        <a:t>73</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62731218"/>
                  </a:ext>
                </a:extLst>
              </a:tr>
              <a:tr h="215444">
                <a:tc>
                  <a:txBody>
                    <a:bodyPr/>
                    <a:lstStyle/>
                    <a:p>
                      <a:pPr algn="r">
                        <a:lnSpc>
                          <a:spcPct val="90000"/>
                        </a:lnSpc>
                      </a:pPr>
                      <a:r>
                        <a:rPr lang="en-IE" sz="1100">
                          <a:latin typeface="Barlow" panose="00000500000000000000" pitchFamily="2" charset="0"/>
                          <a:cs typeface="Arial" panose="020B0604020202020204" pitchFamily="34" charset="0"/>
                        </a:rPr>
                        <a:t>More positive than negative  Dec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Barlow" panose="00000500000000000000" pitchFamily="2" charset="0"/>
                          <a:cs typeface="Arial" panose="020B0604020202020204" pitchFamily="34" charset="0"/>
                        </a:rPr>
                        <a:t>65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Barlow" panose="00000500000000000000" pitchFamily="2"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75</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85</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21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57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76</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72</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9302925"/>
                  </a:ext>
                </a:extLst>
              </a:tr>
              <a:tr h="215444">
                <a:tc>
                  <a:txBody>
                    <a:bodyPr/>
                    <a:lstStyle/>
                    <a:p>
                      <a:pPr algn="r">
                        <a:lnSpc>
                          <a:spcPct val="90000"/>
                        </a:lnSpc>
                      </a:pPr>
                      <a:r>
                        <a:rPr lang="en-IE" sz="1100">
                          <a:latin typeface="Barlow" panose="00000500000000000000" pitchFamily="2" charset="0"/>
                          <a:cs typeface="Arial" panose="020B0604020202020204" pitchFamily="34" charset="0"/>
                        </a:rPr>
                        <a:t>More positive than negative  Feb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Barlow" panose="00000500000000000000" pitchFamily="2" charset="0"/>
                          <a:cs typeface="Arial" panose="020B0604020202020204" pitchFamily="34" charset="0"/>
                        </a:rPr>
                        <a:t>68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Barlow" panose="00000500000000000000" pitchFamily="2"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ase">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74</a:t>
                      </a:r>
                      <a:r>
                        <a:rPr lang="en-IE" sz="1100" b="0" i="0">
                          <a:solidFill>
                            <a:srgbClr val="000000"/>
                          </a:solidFill>
                          <a:effectLst/>
                          <a:latin typeface="Barlow" panose="00000500000000000000" pitchFamily="2"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rtl="0" fontAlgn="base">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87</a:t>
                      </a:r>
                      <a:r>
                        <a:rPr lang="en-IE" sz="1100" b="0" i="0">
                          <a:solidFill>
                            <a:srgbClr val="000000"/>
                          </a:solidFill>
                          <a:effectLst/>
                          <a:latin typeface="Barlow" panose="00000500000000000000" pitchFamily="2"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rtl="0" fontAlgn="base">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30</a:t>
                      </a:r>
                      <a:r>
                        <a:rPr lang="en-IE" sz="1100" b="0" i="0">
                          <a:solidFill>
                            <a:srgbClr val="000000"/>
                          </a:solidFill>
                          <a:effectLst/>
                          <a:latin typeface="Barlow" panose="00000500000000000000" pitchFamily="2"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base">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55</a:t>
                      </a:r>
                      <a:r>
                        <a:rPr lang="en-IE" sz="1100" b="0" i="0">
                          <a:solidFill>
                            <a:srgbClr val="000000"/>
                          </a:solidFill>
                          <a:effectLst/>
                          <a:latin typeface="Barlow" panose="00000500000000000000" pitchFamily="2"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base">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79</a:t>
                      </a:r>
                      <a:r>
                        <a:rPr lang="en-IE" sz="1100" b="0" i="0">
                          <a:solidFill>
                            <a:srgbClr val="000000"/>
                          </a:solidFill>
                          <a:effectLst/>
                          <a:latin typeface="Barlow" panose="00000500000000000000" pitchFamily="2"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rtl="0" fontAlgn="base">
                        <a:lnSpc>
                          <a:spcPct val="90000"/>
                        </a:lnSpc>
                      </a:pPr>
                      <a:r>
                        <a:rPr lang="en-IE" sz="1100" b="0" i="0" u="none" strike="noStrike">
                          <a:solidFill>
                            <a:srgbClr val="000000"/>
                          </a:solidFill>
                          <a:effectLst/>
                          <a:latin typeface="Barlow" panose="00000500000000000000" pitchFamily="2" charset="0"/>
                          <a:cs typeface="Arial" panose="020B0604020202020204" pitchFamily="34" charset="0"/>
                        </a:rPr>
                        <a:t>76</a:t>
                      </a:r>
                      <a:r>
                        <a:rPr lang="en-IE" sz="1100" b="0" i="0">
                          <a:solidFill>
                            <a:srgbClr val="000000"/>
                          </a:solidFill>
                          <a:effectLst/>
                          <a:latin typeface="Barlow" panose="00000500000000000000" pitchFamily="2"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82873313"/>
                  </a:ext>
                </a:extLst>
              </a:tr>
            </a:tbl>
          </a:graphicData>
        </a:graphic>
      </p:graphicFrame>
      <p:cxnSp>
        <p:nvCxnSpPr>
          <p:cNvPr id="29" name="Straight Arrow Connector 28">
            <a:extLst>
              <a:ext uri="{FF2B5EF4-FFF2-40B4-BE49-F238E27FC236}">
                <a16:creationId xmlns:a16="http://schemas.microsoft.com/office/drawing/2014/main" id="{9E23622E-DAB7-E127-6CF1-D4C03515B12E}"/>
              </a:ext>
            </a:extLst>
          </p:cNvPr>
          <p:cNvCxnSpPr>
            <a:cxnSpLocks/>
          </p:cNvCxnSpPr>
          <p:nvPr/>
        </p:nvCxnSpPr>
        <p:spPr>
          <a:xfrm>
            <a:off x="9633812" y="3014547"/>
            <a:ext cx="0" cy="32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EBAFD8-D507-88F9-47CD-83E2DF41D97F}"/>
              </a:ext>
            </a:extLst>
          </p:cNvPr>
          <p:cNvSpPr txBox="1"/>
          <p:nvPr/>
        </p:nvSpPr>
        <p:spPr>
          <a:xfrm>
            <a:off x="5204399" y="3030659"/>
            <a:ext cx="461986" cy="307777"/>
          </a:xfrm>
          <a:prstGeom prst="rect">
            <a:avLst/>
          </a:prstGeom>
          <a:noFill/>
        </p:spPr>
        <p:txBody>
          <a:bodyPr wrap="none" rtlCol="0">
            <a:spAutoFit/>
          </a:bodyPr>
          <a:lstStyle/>
          <a:p>
            <a:r>
              <a:rPr lang="en-IE" sz="1400">
                <a:solidFill>
                  <a:schemeClr val="bg1"/>
                </a:solidFill>
              </a:rPr>
              <a:t>(-4)</a:t>
            </a:r>
          </a:p>
        </p:txBody>
      </p:sp>
      <p:sp>
        <p:nvSpPr>
          <p:cNvPr id="32" name="TextBox 31">
            <a:extLst>
              <a:ext uri="{FF2B5EF4-FFF2-40B4-BE49-F238E27FC236}">
                <a16:creationId xmlns:a16="http://schemas.microsoft.com/office/drawing/2014/main" id="{C1236C2A-E236-AD55-BD84-3E0A2D14E3B0}"/>
              </a:ext>
            </a:extLst>
          </p:cNvPr>
          <p:cNvSpPr txBox="1"/>
          <p:nvPr/>
        </p:nvSpPr>
        <p:spPr>
          <a:xfrm>
            <a:off x="6151352" y="3305783"/>
            <a:ext cx="461986" cy="307777"/>
          </a:xfrm>
          <a:prstGeom prst="rect">
            <a:avLst/>
          </a:prstGeom>
          <a:noFill/>
        </p:spPr>
        <p:txBody>
          <a:bodyPr wrap="none" rtlCol="0">
            <a:spAutoFit/>
          </a:bodyPr>
          <a:lstStyle/>
          <a:p>
            <a:r>
              <a:rPr lang="en-IE" sz="1400">
                <a:solidFill>
                  <a:schemeClr val="bg1"/>
                </a:solidFill>
              </a:rPr>
              <a:t>(-6)</a:t>
            </a:r>
          </a:p>
        </p:txBody>
      </p:sp>
      <p:sp>
        <p:nvSpPr>
          <p:cNvPr id="33" name="TextBox 32">
            <a:extLst>
              <a:ext uri="{FF2B5EF4-FFF2-40B4-BE49-F238E27FC236}">
                <a16:creationId xmlns:a16="http://schemas.microsoft.com/office/drawing/2014/main" id="{EE8DA458-5CCB-6E44-4C0A-DFACA78D1DD6}"/>
              </a:ext>
            </a:extLst>
          </p:cNvPr>
          <p:cNvSpPr txBox="1"/>
          <p:nvPr/>
        </p:nvSpPr>
        <p:spPr>
          <a:xfrm>
            <a:off x="7067337" y="2383461"/>
            <a:ext cx="461986" cy="307777"/>
          </a:xfrm>
          <a:prstGeom prst="rect">
            <a:avLst/>
          </a:prstGeom>
          <a:noFill/>
        </p:spPr>
        <p:txBody>
          <a:bodyPr wrap="none" rtlCol="0">
            <a:spAutoFit/>
          </a:bodyPr>
          <a:lstStyle/>
          <a:p>
            <a:r>
              <a:rPr lang="en-IE" sz="1400">
                <a:solidFill>
                  <a:schemeClr val="bg1"/>
                </a:solidFill>
              </a:rPr>
              <a:t>(-3)</a:t>
            </a:r>
          </a:p>
        </p:txBody>
      </p:sp>
      <p:sp>
        <p:nvSpPr>
          <p:cNvPr id="34" name="TextBox 33">
            <a:extLst>
              <a:ext uri="{FF2B5EF4-FFF2-40B4-BE49-F238E27FC236}">
                <a16:creationId xmlns:a16="http://schemas.microsoft.com/office/drawing/2014/main" id="{6110C4E6-4BB3-54F1-B9A3-93CE266F76E3}"/>
              </a:ext>
            </a:extLst>
          </p:cNvPr>
          <p:cNvSpPr txBox="1"/>
          <p:nvPr/>
        </p:nvSpPr>
        <p:spPr>
          <a:xfrm>
            <a:off x="8992129" y="3104776"/>
            <a:ext cx="461986" cy="307777"/>
          </a:xfrm>
          <a:prstGeom prst="rect">
            <a:avLst/>
          </a:prstGeom>
          <a:noFill/>
        </p:spPr>
        <p:txBody>
          <a:bodyPr wrap="none" rtlCol="0">
            <a:spAutoFit/>
          </a:bodyPr>
          <a:lstStyle/>
          <a:p>
            <a:r>
              <a:rPr lang="en-IE" sz="1400">
                <a:solidFill>
                  <a:schemeClr val="bg1"/>
                </a:solidFill>
              </a:rPr>
              <a:t>(-4)</a:t>
            </a:r>
          </a:p>
        </p:txBody>
      </p:sp>
      <p:cxnSp>
        <p:nvCxnSpPr>
          <p:cNvPr id="35" name="Straight Arrow Connector 34">
            <a:extLst>
              <a:ext uri="{FF2B5EF4-FFF2-40B4-BE49-F238E27FC236}">
                <a16:creationId xmlns:a16="http://schemas.microsoft.com/office/drawing/2014/main" id="{C32AEBFA-3F83-2B8E-DDEF-9807DD8A5346}"/>
              </a:ext>
            </a:extLst>
          </p:cNvPr>
          <p:cNvCxnSpPr>
            <a:cxnSpLocks/>
          </p:cNvCxnSpPr>
          <p:nvPr/>
        </p:nvCxnSpPr>
        <p:spPr>
          <a:xfrm>
            <a:off x="7745996" y="2142881"/>
            <a:ext cx="0" cy="301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28C034E-7EFC-9FF8-D52E-524A6B515558}"/>
              </a:ext>
            </a:extLst>
          </p:cNvPr>
          <p:cNvCxnSpPr>
            <a:cxnSpLocks/>
          </p:cNvCxnSpPr>
          <p:nvPr/>
        </p:nvCxnSpPr>
        <p:spPr>
          <a:xfrm>
            <a:off x="6844336" y="3140825"/>
            <a:ext cx="0" cy="32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4C4A65E-7651-8AC3-7EEA-7618A7B819AD}"/>
              </a:ext>
            </a:extLst>
          </p:cNvPr>
          <p:cNvSpPr txBox="1"/>
          <p:nvPr/>
        </p:nvSpPr>
        <p:spPr>
          <a:xfrm>
            <a:off x="3179267" y="1556850"/>
            <a:ext cx="697627"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E" sz="1200" b="1">
                <a:solidFill>
                  <a:prstClr val="black"/>
                </a:solidFill>
                <a:latin typeface="Barlow" panose="00000500000000000000" pitchFamily="2" charset="0"/>
              </a:rPr>
              <a:t>Total</a:t>
            </a:r>
            <a:endPar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2504</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10" name="TextBox 9">
            <a:extLst>
              <a:ext uri="{FF2B5EF4-FFF2-40B4-BE49-F238E27FC236}">
                <a16:creationId xmlns:a16="http://schemas.microsoft.com/office/drawing/2014/main" id="{7FF70C09-8D98-AC50-262B-4EB4E3516A23}"/>
              </a:ext>
            </a:extLst>
          </p:cNvPr>
          <p:cNvSpPr txBox="1"/>
          <p:nvPr/>
        </p:nvSpPr>
        <p:spPr>
          <a:xfrm>
            <a:off x="3322680" y="2952980"/>
            <a:ext cx="461986" cy="307777"/>
          </a:xfrm>
          <a:prstGeom prst="rect">
            <a:avLst/>
          </a:prstGeom>
          <a:noFill/>
        </p:spPr>
        <p:txBody>
          <a:bodyPr wrap="none" rtlCol="0">
            <a:spAutoFit/>
          </a:bodyPr>
          <a:lstStyle/>
          <a:p>
            <a:r>
              <a:rPr lang="en-IE" sz="1400">
                <a:solidFill>
                  <a:schemeClr val="bg1"/>
                </a:solidFill>
              </a:rPr>
              <a:t>(-5)</a:t>
            </a:r>
          </a:p>
        </p:txBody>
      </p:sp>
      <p:sp>
        <p:nvSpPr>
          <p:cNvPr id="11" name="TextBox 10">
            <a:extLst>
              <a:ext uri="{FF2B5EF4-FFF2-40B4-BE49-F238E27FC236}">
                <a16:creationId xmlns:a16="http://schemas.microsoft.com/office/drawing/2014/main" id="{53944BF3-A833-97C7-C36D-FC11567DE3D5}"/>
              </a:ext>
            </a:extLst>
          </p:cNvPr>
          <p:cNvSpPr txBox="1"/>
          <p:nvPr/>
        </p:nvSpPr>
        <p:spPr>
          <a:xfrm>
            <a:off x="8017069" y="2687231"/>
            <a:ext cx="461986" cy="307777"/>
          </a:xfrm>
          <a:prstGeom prst="rect">
            <a:avLst/>
          </a:prstGeom>
          <a:noFill/>
        </p:spPr>
        <p:txBody>
          <a:bodyPr wrap="none" rtlCol="0">
            <a:spAutoFit/>
          </a:bodyPr>
          <a:lstStyle/>
          <a:p>
            <a:r>
              <a:rPr lang="en-IE" sz="1400">
                <a:solidFill>
                  <a:schemeClr val="bg1"/>
                </a:solidFill>
              </a:rPr>
              <a:t>(-6)</a:t>
            </a:r>
          </a:p>
        </p:txBody>
      </p:sp>
      <p:sp>
        <p:nvSpPr>
          <p:cNvPr id="12" name="TextBox 11">
            <a:extLst>
              <a:ext uri="{FF2B5EF4-FFF2-40B4-BE49-F238E27FC236}">
                <a16:creationId xmlns:a16="http://schemas.microsoft.com/office/drawing/2014/main" id="{5599A3EF-34A9-1A6F-7969-22416EA86FC8}"/>
              </a:ext>
            </a:extLst>
          </p:cNvPr>
          <p:cNvSpPr txBox="1"/>
          <p:nvPr/>
        </p:nvSpPr>
        <p:spPr>
          <a:xfrm>
            <a:off x="9966601" y="2986937"/>
            <a:ext cx="407484" cy="307777"/>
          </a:xfrm>
          <a:prstGeom prst="rect">
            <a:avLst/>
          </a:prstGeom>
          <a:noFill/>
        </p:spPr>
        <p:txBody>
          <a:bodyPr wrap="none" rtlCol="0">
            <a:spAutoFit/>
          </a:bodyPr>
          <a:lstStyle/>
          <a:p>
            <a:r>
              <a:rPr lang="en-IE" sz="1400">
                <a:solidFill>
                  <a:schemeClr val="bg1"/>
                </a:solidFill>
              </a:rPr>
              <a:t>(=)</a:t>
            </a:r>
          </a:p>
        </p:txBody>
      </p:sp>
      <p:cxnSp>
        <p:nvCxnSpPr>
          <p:cNvPr id="14" name="Straight Arrow Connector 13">
            <a:extLst>
              <a:ext uri="{FF2B5EF4-FFF2-40B4-BE49-F238E27FC236}">
                <a16:creationId xmlns:a16="http://schemas.microsoft.com/office/drawing/2014/main" id="{09ADAEAE-57C9-E228-F20E-2DFFCBCB57B9}"/>
              </a:ext>
            </a:extLst>
          </p:cNvPr>
          <p:cNvCxnSpPr>
            <a:cxnSpLocks/>
          </p:cNvCxnSpPr>
          <p:nvPr/>
        </p:nvCxnSpPr>
        <p:spPr>
          <a:xfrm>
            <a:off x="8715260" y="2651665"/>
            <a:ext cx="0" cy="301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8EB8120-A098-A99E-6BD7-8C0838C954AA}"/>
              </a:ext>
            </a:extLst>
          </p:cNvPr>
          <p:cNvCxnSpPr>
            <a:cxnSpLocks/>
          </p:cNvCxnSpPr>
          <p:nvPr/>
        </p:nvCxnSpPr>
        <p:spPr>
          <a:xfrm>
            <a:off x="5892778" y="2910124"/>
            <a:ext cx="0" cy="32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206492-7BAA-E69D-F736-70D0368E4481}"/>
              </a:ext>
            </a:extLst>
          </p:cNvPr>
          <p:cNvCxnSpPr>
            <a:cxnSpLocks/>
          </p:cNvCxnSpPr>
          <p:nvPr/>
        </p:nvCxnSpPr>
        <p:spPr>
          <a:xfrm>
            <a:off x="4030495" y="2678328"/>
            <a:ext cx="0" cy="32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AB62A794-DB4B-F656-6920-62CCAFF0B53D}"/>
              </a:ext>
            </a:extLst>
          </p:cNvPr>
          <p:cNvSpPr txBox="1">
            <a:spLocks/>
          </p:cNvSpPr>
          <p:nvPr/>
        </p:nvSpPr>
        <p:spPr>
          <a:xfrm>
            <a:off x="3728897" y="1956969"/>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grpSp>
        <p:nvGrpSpPr>
          <p:cNvPr id="19" name="Group 18">
            <a:extLst>
              <a:ext uri="{FF2B5EF4-FFF2-40B4-BE49-F238E27FC236}">
                <a16:creationId xmlns:a16="http://schemas.microsoft.com/office/drawing/2014/main" id="{216BB7E7-073E-3BCA-0F08-0D9BE4567F92}"/>
              </a:ext>
            </a:extLst>
          </p:cNvPr>
          <p:cNvGrpSpPr/>
          <p:nvPr/>
        </p:nvGrpSpPr>
        <p:grpSpPr>
          <a:xfrm>
            <a:off x="9791700" y="1060413"/>
            <a:ext cx="2359232" cy="456557"/>
            <a:chOff x="9641528" y="618763"/>
            <a:chExt cx="2436173" cy="595502"/>
          </a:xfrm>
        </p:grpSpPr>
        <p:sp>
          <p:nvSpPr>
            <p:cNvPr id="21" name="Rectangle 20">
              <a:extLst>
                <a:ext uri="{FF2B5EF4-FFF2-40B4-BE49-F238E27FC236}">
                  <a16:creationId xmlns:a16="http://schemas.microsoft.com/office/drawing/2014/main" id="{2D018DA7-3B95-E8A8-EC90-DE6745B0AC35}"/>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3" name="TextBox 22">
              <a:extLst>
                <a:ext uri="{FF2B5EF4-FFF2-40B4-BE49-F238E27FC236}">
                  <a16:creationId xmlns:a16="http://schemas.microsoft.com/office/drawing/2014/main" id="{4A3BEE00-E286-7165-D44A-B907AE564956}"/>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24" name="Rectangle 23">
              <a:extLst>
                <a:ext uri="{FF2B5EF4-FFF2-40B4-BE49-F238E27FC236}">
                  <a16:creationId xmlns:a16="http://schemas.microsoft.com/office/drawing/2014/main" id="{E3C1B40D-CF64-8CC7-353D-3C7FD771126B}"/>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5" name="TextBox 24">
              <a:extLst>
                <a:ext uri="{FF2B5EF4-FFF2-40B4-BE49-F238E27FC236}">
                  <a16:creationId xmlns:a16="http://schemas.microsoft.com/office/drawing/2014/main" id="{B529FBE8-DA6D-131A-9938-C1A2935FD741}"/>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249306345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3CDE734-5D4A-4592-0B5B-9E437ACE33A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01872" y="382549"/>
            <a:ext cx="11285432" cy="715669"/>
          </a:xfrm>
        </p:spPr>
        <p:txBody>
          <a:bodyPr lIns="91440" tIns="45720" rIns="91440" bIns="45720" anchor="t">
            <a:noAutofit/>
          </a:bodyPr>
          <a:lstStyle/>
          <a:p>
            <a:r>
              <a:rPr lang="en-US">
                <a:solidFill>
                  <a:srgbClr val="00000C"/>
                </a:solidFill>
              </a:rPr>
              <a:t>Most Important Reasons to help those in developing countries</a:t>
            </a:r>
            <a:endParaRPr lang="en-IE">
              <a:solidFill>
                <a:srgbClr val="00000C"/>
              </a:solidFill>
            </a:endParaRPr>
          </a:p>
        </p:txBody>
      </p:sp>
      <p:sp>
        <p:nvSpPr>
          <p:cNvPr id="10" name="Text Placeholder 2">
            <a:extLst>
              <a:ext uri="{FF2B5EF4-FFF2-40B4-BE49-F238E27FC236}">
                <a16:creationId xmlns:a16="http://schemas.microsoft.com/office/drawing/2014/main" id="{4C588884-8EF1-9BED-7A87-1B4A8A707570}"/>
              </a:ext>
            </a:extLst>
          </p:cNvPr>
          <p:cNvSpPr>
            <a:spLocks noGrp="1"/>
          </p:cNvSpPr>
          <p:nvPr>
            <p:ph type="body" sz="quarter" idx="15"/>
          </p:nvPr>
        </p:nvSpPr>
        <p:spPr>
          <a:xfrm>
            <a:off x="456568" y="830726"/>
            <a:ext cx="9341700" cy="500656"/>
          </a:xfrm>
        </p:spPr>
        <p:txBody>
          <a:bodyPr>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Human rights, shared humanity, and humanitarianism remain the key drivers to help, remaining relatively steady over </a:t>
            </a:r>
            <a:r>
              <a:rPr lang="en-US">
                <a:latin typeface="Barlow" panose="00000500000000000000" pitchFamily="2" charset="0"/>
                <a:cs typeface="Arial" panose="020B0604020202020204" pitchFamily="34" charset="0"/>
              </a:rPr>
              <a:t>the years. </a:t>
            </a:r>
            <a:endParaRPr kumimoji="0" lang="en-US" i="0" u="none" strike="noStrike" kern="1200" cap="none" spc="0" normalizeH="0" baseline="0" noProof="0">
              <a:ln>
                <a:noFill/>
              </a:ln>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01871" y="6018482"/>
            <a:ext cx="9822783" cy="348813"/>
          </a:xfrm>
        </p:spPr>
        <p:txBody>
          <a:bodyPr lIns="91440" tIns="45720" rIns="91440" bIns="45720" anchor="t">
            <a:noAutofit/>
          </a:bodyPr>
          <a:lstStyle/>
          <a:p>
            <a:pPr marL="357188" indent="-357188"/>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years- 2,504 (Nov 23 N – 2,515, Nov 22 N – 2501; Dec 21 N – 2,026; Feb 21 N – 3,008)</a:t>
            </a:r>
          </a:p>
          <a:p>
            <a:pPr marL="357188" indent="-357188"/>
            <a:r>
              <a:rPr lang="en-US" dirty="0">
                <a:latin typeface="Barlow" panose="00000500000000000000" pitchFamily="2" charset="0"/>
              </a:rPr>
              <a:t>Q.6  Please select up to three words from the list below that best align with your own view of why we should help those in developing countries worse off than ourselves.</a:t>
            </a:r>
            <a:endParaRPr lang="en-IE" dirty="0">
              <a:latin typeface="Barlow" panose="00000500000000000000" pitchFamily="2" charset="0"/>
            </a:endParaRPr>
          </a:p>
        </p:txBody>
      </p:sp>
      <p:graphicFrame>
        <p:nvGraphicFramePr>
          <p:cNvPr id="4" name="Chart 3">
            <a:extLst>
              <a:ext uri="{FF2B5EF4-FFF2-40B4-BE49-F238E27FC236}">
                <a16:creationId xmlns:a16="http://schemas.microsoft.com/office/drawing/2014/main" id="{72BCB661-C4A7-EFE8-5087-10EEE9677635}"/>
              </a:ext>
            </a:extLst>
          </p:cNvPr>
          <p:cNvGraphicFramePr/>
          <p:nvPr>
            <p:extLst>
              <p:ext uri="{D42A27DB-BD31-4B8C-83A1-F6EECF244321}">
                <p14:modId xmlns:p14="http://schemas.microsoft.com/office/powerpoint/2010/main" val="1411004309"/>
              </p:ext>
            </p:extLst>
          </p:nvPr>
        </p:nvGraphicFramePr>
        <p:xfrm>
          <a:off x="145142" y="1292144"/>
          <a:ext cx="12273685" cy="449905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s Box 2">
            <a:extLst>
              <a:ext uri="{FF2B5EF4-FFF2-40B4-BE49-F238E27FC236}">
                <a16:creationId xmlns:a16="http://schemas.microsoft.com/office/drawing/2014/main" id="{92F83A48-8532-4387-7990-83DFFF229826}"/>
              </a:ext>
            </a:extLst>
          </p:cNvPr>
          <p:cNvSpPr/>
          <p:nvPr/>
        </p:nvSpPr>
        <p:spPr>
          <a:xfrm rot="5400000">
            <a:off x="8982648" y="985527"/>
            <a:ext cx="1092241" cy="2361120"/>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288000" rtlCol="0" anchor="t"/>
          <a:lstStyle/>
          <a:p>
            <a:pPr>
              <a:spcBef>
                <a:spcPts val="500"/>
              </a:spcBef>
              <a:spcAft>
                <a:spcPts val="500"/>
              </a:spcAft>
            </a:pPr>
            <a:r>
              <a:rPr lang="en-IE" sz="1400">
                <a:solidFill>
                  <a:schemeClr val="bg2"/>
                </a:solidFill>
              </a:rPr>
              <a:t>The top three reasons to help those in developing countries remain consistent</a:t>
            </a:r>
            <a:endParaRPr lang="en-IE" sz="4800"/>
          </a:p>
        </p:txBody>
      </p:sp>
      <p:sp>
        <p:nvSpPr>
          <p:cNvPr id="11" name="Contents Triangle 2">
            <a:extLst>
              <a:ext uri="{FF2B5EF4-FFF2-40B4-BE49-F238E27FC236}">
                <a16:creationId xmlns:a16="http://schemas.microsoft.com/office/drawing/2014/main" id="{42D33ABC-3C82-D346-CA43-E7F0FCD6DECA}"/>
              </a:ext>
              <a:ext uri="{C183D7F6-B498-43B3-948B-1728B52AA6E4}">
                <adec:decorative xmlns:adec="http://schemas.microsoft.com/office/drawing/2017/decorative" val="1"/>
              </a:ext>
            </a:extLst>
          </p:cNvPr>
          <p:cNvSpPr/>
          <p:nvPr/>
        </p:nvSpPr>
        <p:spPr>
          <a:xfrm rot="5400000">
            <a:off x="8352691" y="1615480"/>
            <a:ext cx="308401" cy="317367"/>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err="1">
              <a:solidFill>
                <a:schemeClr val="tx1"/>
              </a:solidFill>
            </a:endParaRPr>
          </a:p>
        </p:txBody>
      </p:sp>
    </p:spTree>
    <p:extLst>
      <p:ext uri="{BB962C8B-B14F-4D97-AF65-F5344CB8AC3E}">
        <p14:creationId xmlns:p14="http://schemas.microsoft.com/office/powerpoint/2010/main" val="367615851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7B5C838-6E4C-2EE9-90B8-91F9AD63534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F9E9116-EF25-4632-BB11-AC87CAD151CD}"/>
              </a:ext>
            </a:extLst>
          </p:cNvPr>
          <p:cNvSpPr/>
          <p:nvPr/>
        </p:nvSpPr>
        <p:spPr>
          <a:xfrm>
            <a:off x="7920513" y="3780847"/>
            <a:ext cx="3312000" cy="21788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252000" bIns="45720" rtlCol="0" anchor="ctr"/>
          <a:lstStyle/>
          <a:p>
            <a:pPr marL="0" lvl="1">
              <a:buClr>
                <a:srgbClr val="54C0E8"/>
              </a:buClr>
              <a:buSzPct val="100000"/>
            </a:pPr>
            <a:r>
              <a:rPr lang="en-IE" sz="1400" dirty="0">
                <a:solidFill>
                  <a:schemeClr val="tx1">
                    <a:lumMod val="65000"/>
                    <a:lumOff val="35000"/>
                  </a:schemeClr>
                </a:solidFill>
                <a:ea typeface="Verdana"/>
              </a:rPr>
              <a:t>Fieldwork on the latest wave was conducted from the 1</a:t>
            </a:r>
            <a:r>
              <a:rPr lang="en-IE" sz="1400" baseline="30000" dirty="0">
                <a:solidFill>
                  <a:schemeClr val="tx1">
                    <a:lumMod val="65000"/>
                    <a:lumOff val="35000"/>
                  </a:schemeClr>
                </a:solidFill>
                <a:ea typeface="Verdana"/>
              </a:rPr>
              <a:t>st</a:t>
            </a:r>
            <a:r>
              <a:rPr lang="en-IE" sz="1400" dirty="0">
                <a:solidFill>
                  <a:schemeClr val="tx1">
                    <a:lumMod val="65000"/>
                    <a:lumOff val="35000"/>
                  </a:schemeClr>
                </a:solidFill>
                <a:ea typeface="Verdana"/>
              </a:rPr>
              <a:t> July to 12</a:t>
            </a:r>
            <a:r>
              <a:rPr lang="en-IE" sz="1400" baseline="30000" dirty="0">
                <a:solidFill>
                  <a:schemeClr val="tx1">
                    <a:lumMod val="65000"/>
                    <a:lumOff val="35000"/>
                  </a:schemeClr>
                </a:solidFill>
                <a:ea typeface="Verdana"/>
              </a:rPr>
              <a:t>th</a:t>
            </a:r>
            <a:r>
              <a:rPr lang="en-IE" sz="1400" dirty="0">
                <a:solidFill>
                  <a:schemeClr val="tx1">
                    <a:lumMod val="65000"/>
                    <a:lumOff val="35000"/>
                  </a:schemeClr>
                </a:solidFill>
                <a:ea typeface="Verdana"/>
              </a:rPr>
              <a:t> August 2024.</a:t>
            </a:r>
          </a:p>
        </p:txBody>
      </p:sp>
      <p:sp>
        <p:nvSpPr>
          <p:cNvPr id="54" name="Rectangle 53">
            <a:extLst>
              <a:ext uri="{FF2B5EF4-FFF2-40B4-BE49-F238E27FC236}">
                <a16:creationId xmlns:a16="http://schemas.microsoft.com/office/drawing/2014/main" id="{43B1000C-5EF4-46B9-BADF-0940C6A578A8}"/>
              </a:ext>
            </a:extLst>
          </p:cNvPr>
          <p:cNvSpPr/>
          <p:nvPr/>
        </p:nvSpPr>
        <p:spPr>
          <a:xfrm>
            <a:off x="6071415" y="3780880"/>
            <a:ext cx="1692000" cy="2178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37" dirty="0">
              <a:latin typeface="Barlow" panose="00000500000000000000" pitchFamily="2" charset="0"/>
              <a:cs typeface="Arial" panose="020B0604020202020204" pitchFamily="34" charset="0"/>
            </a:endParaRPr>
          </a:p>
        </p:txBody>
      </p:sp>
      <p:sp>
        <p:nvSpPr>
          <p:cNvPr id="55" name="Rectangle 54">
            <a:extLst>
              <a:ext uri="{FF2B5EF4-FFF2-40B4-BE49-F238E27FC236}">
                <a16:creationId xmlns:a16="http://schemas.microsoft.com/office/drawing/2014/main" id="{FDF5800A-77B2-4C06-BF17-C3A2901E755A}"/>
              </a:ext>
            </a:extLst>
          </p:cNvPr>
          <p:cNvSpPr/>
          <p:nvPr/>
        </p:nvSpPr>
        <p:spPr>
          <a:xfrm>
            <a:off x="7921287" y="1468509"/>
            <a:ext cx="3312000" cy="2178861"/>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252000" bIns="45720" rtlCol="0" anchor="ctr"/>
          <a:lstStyle/>
          <a:p>
            <a:pPr>
              <a:buSzPct val="100000"/>
            </a:pPr>
            <a:r>
              <a:rPr lang="en-IE" sz="1400" dirty="0">
                <a:solidFill>
                  <a:schemeClr val="tx1">
                    <a:lumMod val="65000"/>
                    <a:lumOff val="35000"/>
                  </a:schemeClr>
                </a:solidFill>
                <a:ea typeface="Verdana"/>
                <a:cs typeface="Verdana"/>
              </a:rPr>
              <a:t>Survey results are based on a </a:t>
            </a:r>
            <a:r>
              <a:rPr lang="en-IE" sz="1400" dirty="0">
                <a:solidFill>
                  <a:schemeClr val="tx1">
                    <a:lumMod val="65000"/>
                    <a:lumOff val="35000"/>
                  </a:schemeClr>
                </a:solidFill>
                <a:ea typeface="Verdana"/>
              </a:rPr>
              <a:t>sample of 2,515 adults aged 18+, quota controlled </a:t>
            </a:r>
            <a:r>
              <a:rPr lang="en-IE" sz="1400" dirty="0">
                <a:solidFill>
                  <a:schemeClr val="tx1">
                    <a:lumMod val="65000"/>
                    <a:lumOff val="35000"/>
                  </a:schemeClr>
                </a:solidFill>
                <a:ea typeface="Verdana"/>
                <a:cs typeface="Verdana"/>
              </a:rPr>
              <a:t>in terms of age, gender, socio-economic class and region to reflect the profile of the adult population of the Republic of Ireland.</a:t>
            </a:r>
          </a:p>
        </p:txBody>
      </p:sp>
      <p:sp>
        <p:nvSpPr>
          <p:cNvPr id="56" name="Rectangle 55">
            <a:extLst>
              <a:ext uri="{FF2B5EF4-FFF2-40B4-BE49-F238E27FC236}">
                <a16:creationId xmlns:a16="http://schemas.microsoft.com/office/drawing/2014/main" id="{3F161C58-5671-4898-B707-C7C80EDE714B}"/>
              </a:ext>
            </a:extLst>
          </p:cNvPr>
          <p:cNvSpPr/>
          <p:nvPr/>
        </p:nvSpPr>
        <p:spPr>
          <a:xfrm>
            <a:off x="6072189" y="1468541"/>
            <a:ext cx="1692000" cy="2178861"/>
          </a:xfrm>
          <a:prstGeom prst="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37" dirty="0">
              <a:latin typeface="Barlow" panose="00000500000000000000" pitchFamily="2" charset="0"/>
              <a:cs typeface="Arial" panose="020B0604020202020204" pitchFamily="34" charset="0"/>
            </a:endParaRPr>
          </a:p>
        </p:txBody>
      </p:sp>
      <p:sp>
        <p:nvSpPr>
          <p:cNvPr id="51" name="Rectangle 50">
            <a:extLst>
              <a:ext uri="{FF2B5EF4-FFF2-40B4-BE49-F238E27FC236}">
                <a16:creationId xmlns:a16="http://schemas.microsoft.com/office/drawing/2014/main" id="{76508A6A-2BCE-4713-A6D5-0FDE87C13F85}"/>
              </a:ext>
            </a:extLst>
          </p:cNvPr>
          <p:cNvSpPr/>
          <p:nvPr/>
        </p:nvSpPr>
        <p:spPr>
          <a:xfrm>
            <a:off x="2439408" y="1463776"/>
            <a:ext cx="3312000" cy="217886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52000" rtlCol="0" anchor="ctr"/>
          <a:lstStyle/>
          <a:p>
            <a:pPr>
              <a:buSzPct val="100000"/>
            </a:pPr>
            <a:r>
              <a:rPr lang="en-IE" sz="1400" dirty="0">
                <a:solidFill>
                  <a:schemeClr val="tx1">
                    <a:lumMod val="65000"/>
                    <a:lumOff val="35000"/>
                  </a:schemeClr>
                </a:solidFill>
                <a:ea typeface="Verdana"/>
                <a:cs typeface="Verdana"/>
              </a:rPr>
              <a:t>This report presents the top line findings from a large scale quantitative survey.</a:t>
            </a:r>
          </a:p>
        </p:txBody>
      </p:sp>
      <p:sp>
        <p:nvSpPr>
          <p:cNvPr id="52" name="Rectangle 51">
            <a:extLst>
              <a:ext uri="{FF2B5EF4-FFF2-40B4-BE49-F238E27FC236}">
                <a16:creationId xmlns:a16="http://schemas.microsoft.com/office/drawing/2014/main" id="{75F27181-6AFA-45B7-A469-13120F9C38F8}"/>
              </a:ext>
            </a:extLst>
          </p:cNvPr>
          <p:cNvSpPr/>
          <p:nvPr/>
        </p:nvSpPr>
        <p:spPr>
          <a:xfrm>
            <a:off x="658556" y="1463774"/>
            <a:ext cx="1692000" cy="2178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37">
              <a:latin typeface="Barlow" panose="00000500000000000000" pitchFamily="2" charset="0"/>
              <a:cs typeface="Arial" panose="020B0604020202020204" pitchFamily="34" charset="0"/>
            </a:endParaRPr>
          </a:p>
        </p:txBody>
      </p:sp>
      <p:sp>
        <p:nvSpPr>
          <p:cNvPr id="45" name="Rectangle 44">
            <a:extLst>
              <a:ext uri="{FF2B5EF4-FFF2-40B4-BE49-F238E27FC236}">
                <a16:creationId xmlns:a16="http://schemas.microsoft.com/office/drawing/2014/main" id="{78680536-6154-4FB8-ABDE-187A4E085394}"/>
              </a:ext>
            </a:extLst>
          </p:cNvPr>
          <p:cNvSpPr/>
          <p:nvPr/>
        </p:nvSpPr>
        <p:spPr>
          <a:xfrm>
            <a:off x="2439408" y="3777323"/>
            <a:ext cx="3312000" cy="21788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52000" rtlCol="0" anchor="ctr"/>
          <a:lstStyle/>
          <a:p>
            <a:pPr>
              <a:buSzPct val="100000"/>
            </a:pPr>
            <a:r>
              <a:rPr lang="en-IE" sz="1400">
                <a:solidFill>
                  <a:schemeClr val="tx1">
                    <a:lumMod val="65000"/>
                    <a:lumOff val="35000"/>
                  </a:schemeClr>
                </a:solidFill>
                <a:ea typeface="Verdana"/>
                <a:cs typeface="Verdana"/>
              </a:rPr>
              <a:t>All interviewing was conducted via B&amp;A’s Online Panel.</a:t>
            </a:r>
            <a:endParaRPr lang="en-IE" sz="1400">
              <a:solidFill>
                <a:schemeClr val="tx1">
                  <a:lumMod val="65000"/>
                  <a:lumOff val="35000"/>
                </a:schemeClr>
              </a:solidFill>
            </a:endParaRPr>
          </a:p>
        </p:txBody>
      </p:sp>
      <p:sp>
        <p:nvSpPr>
          <p:cNvPr id="3" name="Título 2">
            <a:extLst>
              <a:ext uri="{FF2B5EF4-FFF2-40B4-BE49-F238E27FC236}">
                <a16:creationId xmlns:a16="http://schemas.microsoft.com/office/drawing/2014/main" id="{4FFC075E-C351-483D-B2A5-B47226957FEB}"/>
              </a:ext>
            </a:extLst>
          </p:cNvPr>
          <p:cNvSpPr>
            <a:spLocks noGrp="1"/>
          </p:cNvSpPr>
          <p:nvPr>
            <p:ph type="title"/>
          </p:nvPr>
        </p:nvSpPr>
        <p:spPr/>
        <p:txBody>
          <a:bodyPr>
            <a:noAutofit/>
          </a:bodyPr>
          <a:lstStyle/>
          <a:p>
            <a:r>
              <a:rPr lang="en-US">
                <a:solidFill>
                  <a:schemeClr val="bg1"/>
                </a:solidFill>
                <a:latin typeface="Barlow" panose="00000500000000000000" pitchFamily="2" charset="0"/>
                <a:ea typeface="Cambria" panose="02040503050406030204" pitchFamily="18" charset="0"/>
              </a:rPr>
              <a:t>Introduction</a:t>
            </a:r>
          </a:p>
        </p:txBody>
      </p:sp>
      <p:sp>
        <p:nvSpPr>
          <p:cNvPr id="49" name="Rectangle 48">
            <a:extLst>
              <a:ext uri="{FF2B5EF4-FFF2-40B4-BE49-F238E27FC236}">
                <a16:creationId xmlns:a16="http://schemas.microsoft.com/office/drawing/2014/main" id="{A9601B46-50CB-4630-9B0B-C31F5C488F37}"/>
              </a:ext>
            </a:extLst>
          </p:cNvPr>
          <p:cNvSpPr/>
          <p:nvPr/>
        </p:nvSpPr>
        <p:spPr>
          <a:xfrm>
            <a:off x="658556" y="3777323"/>
            <a:ext cx="1692000" cy="21788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737">
              <a:latin typeface="Barlow" panose="00000500000000000000" pitchFamily="2" charset="0"/>
              <a:cs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A639C0F1-6D7C-1DF7-BC18-FC489478E1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873" y="2050548"/>
            <a:ext cx="657083" cy="861099"/>
          </a:xfrm>
          <a:prstGeom prst="rect">
            <a:avLst/>
          </a:prstGeom>
        </p:spPr>
      </p:pic>
      <p:pic>
        <p:nvPicPr>
          <p:cNvPr id="8" name="Picture 7" descr="Icon&#10;&#10;Description automatically generated">
            <a:extLst>
              <a:ext uri="{FF2B5EF4-FFF2-40B4-BE49-F238E27FC236}">
                <a16:creationId xmlns:a16="http://schemas.microsoft.com/office/drawing/2014/main" id="{D9C65708-86B4-8B6A-C289-07CF6F4BF9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7746" y="2050548"/>
            <a:ext cx="893429" cy="893429"/>
          </a:xfrm>
          <a:prstGeom prst="rect">
            <a:avLst/>
          </a:prstGeom>
        </p:spPr>
      </p:pic>
      <p:pic>
        <p:nvPicPr>
          <p:cNvPr id="14" name="Picture 13" descr="A screenshot of a computer&#10;&#10;Description automatically generated with medium confidence">
            <a:extLst>
              <a:ext uri="{FF2B5EF4-FFF2-40B4-BE49-F238E27FC236}">
                <a16:creationId xmlns:a16="http://schemas.microsoft.com/office/drawing/2014/main" id="{8839931E-45E5-A869-EE09-6AC14BE6EB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9487" y="4337799"/>
            <a:ext cx="1188722" cy="780290"/>
          </a:xfrm>
          <a:prstGeom prst="rect">
            <a:avLst/>
          </a:prstGeom>
        </p:spPr>
      </p:pic>
      <p:pic>
        <p:nvPicPr>
          <p:cNvPr id="16" name="Picture 15" descr="A picture containing text, clock&#10;&#10;Description automatically generated">
            <a:extLst>
              <a:ext uri="{FF2B5EF4-FFF2-40B4-BE49-F238E27FC236}">
                <a16:creationId xmlns:a16="http://schemas.microsoft.com/office/drawing/2014/main" id="{DF1E01E8-B765-3D07-BB20-03E7330E8E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9423" y="4464206"/>
            <a:ext cx="952525" cy="822963"/>
          </a:xfrm>
          <a:prstGeom prst="rect">
            <a:avLst/>
          </a:prstGeom>
        </p:spPr>
      </p:pic>
    </p:spTree>
    <p:extLst>
      <p:ext uri="{BB962C8B-B14F-4D97-AF65-F5344CB8AC3E}">
        <p14:creationId xmlns:p14="http://schemas.microsoft.com/office/powerpoint/2010/main" val="3547769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Autofit/>
          </a:bodyPr>
          <a:lstStyle/>
          <a:p>
            <a:br>
              <a:rPr lang="en-US">
                <a:solidFill>
                  <a:srgbClr val="00000C"/>
                </a:solidFill>
              </a:rPr>
            </a:br>
            <a:r>
              <a:rPr lang="en-US">
                <a:solidFill>
                  <a:srgbClr val="00000C"/>
                </a:solidFill>
              </a:rPr>
              <a:t>Most Important Reasons to Help those in developing countries x Segments</a:t>
            </a:r>
            <a:endParaRPr lang="en-IE">
              <a:solidFill>
                <a:srgbClr val="00000C"/>
              </a:solidFill>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49999" y="5986583"/>
            <a:ext cx="10129395" cy="348813"/>
          </a:xfrm>
        </p:spPr>
        <p:txBody>
          <a:bodyPr lIns="91440" tIns="45720" rIns="91440" bIns="45720" anchor="t">
            <a:noAutofit/>
          </a:bodyPr>
          <a:lstStyle/>
          <a:p>
            <a:pPr marL="357188" indent="-357188"/>
            <a:r>
              <a:rPr kumimoji="0" lang="en-US" sz="10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years- 2,504 (Nov 23 N – 2,515, Nov 22 N – 2501; Dec 21 N – 2,026; Feb 21 N – 3,008)</a:t>
            </a:r>
          </a:p>
          <a:p>
            <a:pPr marL="357188" indent="-357188"/>
            <a:r>
              <a:rPr lang="en-US" sz="1000">
                <a:latin typeface="Barlow" panose="00000500000000000000" pitchFamily="2" charset="0"/>
              </a:rPr>
              <a:t>Q.6 </a:t>
            </a:r>
            <a:r>
              <a:rPr lang="en-US" sz="1000" dirty="0">
                <a:latin typeface="Barlow" panose="00000500000000000000" pitchFamily="2" charset="0"/>
              </a:rPr>
              <a:t> </a:t>
            </a:r>
            <a:r>
              <a:rPr lang="en-US" sz="1000">
                <a:latin typeface="Barlow" panose="00000500000000000000" pitchFamily="2" charset="0"/>
              </a:rPr>
              <a:t>Please select up to three words from the list below that best align with your own view of why we should help those in developing countries worse off than ourselves.</a:t>
            </a:r>
            <a:endParaRPr lang="en-IE" sz="1000">
              <a:latin typeface="Barlow" panose="00000500000000000000" pitchFamily="2" charset="0"/>
            </a:endParaRPr>
          </a:p>
        </p:txBody>
      </p:sp>
      <p:graphicFrame>
        <p:nvGraphicFramePr>
          <p:cNvPr id="2" name="Table 1">
            <a:extLst>
              <a:ext uri="{FF2B5EF4-FFF2-40B4-BE49-F238E27FC236}">
                <a16:creationId xmlns:a16="http://schemas.microsoft.com/office/drawing/2014/main" id="{847BA55E-1C69-2DC9-939A-75515CCEFD7F}"/>
              </a:ext>
            </a:extLst>
          </p:cNvPr>
          <p:cNvGraphicFramePr>
            <a:graphicFrameLocks noGrp="1"/>
          </p:cNvGraphicFramePr>
          <p:nvPr>
            <p:extLst>
              <p:ext uri="{D42A27DB-BD31-4B8C-83A1-F6EECF244321}">
                <p14:modId xmlns:p14="http://schemas.microsoft.com/office/powerpoint/2010/main" val="3211781023"/>
              </p:ext>
            </p:extLst>
          </p:nvPr>
        </p:nvGraphicFramePr>
        <p:xfrm>
          <a:off x="456568" y="1609724"/>
          <a:ext cx="11049635" cy="4153206"/>
        </p:xfrm>
        <a:graphic>
          <a:graphicData uri="http://schemas.openxmlformats.org/drawingml/2006/table">
            <a:tbl>
              <a:tblPr/>
              <a:tblGrid>
                <a:gridCol w="3429427">
                  <a:extLst>
                    <a:ext uri="{9D8B030D-6E8A-4147-A177-3AD203B41FA5}">
                      <a16:colId xmlns:a16="http://schemas.microsoft.com/office/drawing/2014/main" val="4294177828"/>
                    </a:ext>
                  </a:extLst>
                </a:gridCol>
                <a:gridCol w="1040206">
                  <a:extLst>
                    <a:ext uri="{9D8B030D-6E8A-4147-A177-3AD203B41FA5}">
                      <a16:colId xmlns:a16="http://schemas.microsoft.com/office/drawing/2014/main" val="3026866816"/>
                    </a:ext>
                  </a:extLst>
                </a:gridCol>
                <a:gridCol w="1301913">
                  <a:extLst>
                    <a:ext uri="{9D8B030D-6E8A-4147-A177-3AD203B41FA5}">
                      <a16:colId xmlns:a16="http://schemas.microsoft.com/office/drawing/2014/main" val="1380458267"/>
                    </a:ext>
                  </a:extLst>
                </a:gridCol>
                <a:gridCol w="1040206">
                  <a:extLst>
                    <a:ext uri="{9D8B030D-6E8A-4147-A177-3AD203B41FA5}">
                      <a16:colId xmlns:a16="http://schemas.microsoft.com/office/drawing/2014/main" val="3095520946"/>
                    </a:ext>
                  </a:extLst>
                </a:gridCol>
                <a:gridCol w="1040206">
                  <a:extLst>
                    <a:ext uri="{9D8B030D-6E8A-4147-A177-3AD203B41FA5}">
                      <a16:colId xmlns:a16="http://schemas.microsoft.com/office/drawing/2014/main" val="1607617704"/>
                    </a:ext>
                  </a:extLst>
                </a:gridCol>
                <a:gridCol w="1117265">
                  <a:extLst>
                    <a:ext uri="{9D8B030D-6E8A-4147-A177-3AD203B41FA5}">
                      <a16:colId xmlns:a16="http://schemas.microsoft.com/office/drawing/2014/main" val="3249071345"/>
                    </a:ext>
                  </a:extLst>
                </a:gridCol>
                <a:gridCol w="1040206">
                  <a:extLst>
                    <a:ext uri="{9D8B030D-6E8A-4147-A177-3AD203B41FA5}">
                      <a16:colId xmlns:a16="http://schemas.microsoft.com/office/drawing/2014/main" val="2199345852"/>
                    </a:ext>
                  </a:extLst>
                </a:gridCol>
                <a:gridCol w="1040206">
                  <a:extLst>
                    <a:ext uri="{9D8B030D-6E8A-4147-A177-3AD203B41FA5}">
                      <a16:colId xmlns:a16="http://schemas.microsoft.com/office/drawing/2014/main" val="2343897891"/>
                    </a:ext>
                  </a:extLst>
                </a:gridCol>
              </a:tblGrid>
              <a:tr h="498476">
                <a:tc rowSpan="2">
                  <a:txBody>
                    <a:bodyPr/>
                    <a:lstStyle/>
                    <a:p>
                      <a:pPr algn="l" fontAlgn="t"/>
                      <a:endParaRPr lang="en-GB" sz="1200" b="0" i="0" u="none" strike="noStrike">
                        <a:solidFill>
                          <a:schemeClr val="bg1"/>
                        </a:solidFill>
                        <a:effectLst/>
                        <a:latin typeface="Barlow" panose="00000500000000000000" pitchFamily="2" charset="0"/>
                      </a:endParaRP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algn="ctr" fontAlgn="t"/>
                      <a:r>
                        <a:rPr lang="en-GB" sz="1200" b="1" i="0" u="none" strike="noStrike">
                          <a:solidFill>
                            <a:schemeClr val="bg1"/>
                          </a:solidFill>
                          <a:effectLst/>
                          <a:latin typeface="Barlow" panose="00000500000000000000" pitchFamily="2" charset="0"/>
                        </a:rPr>
                        <a:t>Total</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gridSpan="6">
                  <a:txBody>
                    <a:bodyPr/>
                    <a:lstStyle/>
                    <a:p>
                      <a:pPr algn="ctr" fontAlgn="t"/>
                      <a:r>
                        <a:rPr lang="en-GB" sz="1200" b="1" i="0" u="none" strike="noStrike">
                          <a:solidFill>
                            <a:schemeClr val="bg1"/>
                          </a:solidFill>
                          <a:effectLst/>
                          <a:latin typeface="Barlow" panose="00000500000000000000" pitchFamily="2" charset="0"/>
                        </a:rPr>
                        <a:t>Segments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29653933"/>
                  </a:ext>
                </a:extLst>
              </a:tr>
              <a:tr h="546100">
                <a:tc vMerge="1">
                  <a:txBody>
                    <a:bodyPr/>
                    <a:lstStyle/>
                    <a:p>
                      <a:endParaRPr lang="en-GB"/>
                    </a:p>
                  </a:txBody>
                  <a:tcPr/>
                </a:tc>
                <a:tc vMerge="1">
                  <a:txBody>
                    <a:bodyPr/>
                    <a:lstStyle/>
                    <a:p>
                      <a:endParaRPr lang="en-GB"/>
                    </a:p>
                  </a:txBody>
                  <a:tcPr/>
                </a:tc>
                <a:tc>
                  <a:txBody>
                    <a:bodyPr/>
                    <a:lstStyle/>
                    <a:p>
                      <a:pPr algn="ctr" rtl="0" fontAlgn="t"/>
                      <a:r>
                        <a:rPr lang="en-GB" sz="1200" b="1" i="0" u="none" strike="noStrike">
                          <a:solidFill>
                            <a:schemeClr val="bg1"/>
                          </a:solidFill>
                          <a:effectLst/>
                          <a:latin typeface="Barlow" panose="00000500000000000000" pitchFamily="2" charset="0"/>
                        </a:rPr>
                        <a:t>Multilateralists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GB" sz="1200" b="1" i="0" u="none" strike="noStrike">
                          <a:solidFill>
                            <a:schemeClr val="bg1"/>
                          </a:solidFill>
                          <a:effectLst/>
                          <a:latin typeface="Barlow" panose="00000500000000000000" pitchFamily="2" charset="0"/>
                        </a:rPr>
                        <a:t>Community Champions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GB" sz="1200" b="1" i="0" u="none" strike="noStrike">
                          <a:solidFill>
                            <a:schemeClr val="bg1"/>
                          </a:solidFill>
                          <a:effectLst/>
                          <a:latin typeface="Barlow" panose="00000500000000000000" pitchFamily="2" charset="0"/>
                        </a:rPr>
                        <a:t>Disengaged</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GB" sz="1200" b="1" i="0" u="none" strike="noStrike">
                          <a:solidFill>
                            <a:schemeClr val="bg1"/>
                          </a:solidFill>
                          <a:effectLst/>
                          <a:latin typeface="Barlow" panose="00000500000000000000" pitchFamily="2" charset="0"/>
                        </a:rPr>
                        <a:t>Empathisers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GB" sz="1200" b="1" i="0" u="none" strike="noStrike">
                          <a:solidFill>
                            <a:schemeClr val="bg1"/>
                          </a:solidFill>
                          <a:effectLst/>
                          <a:latin typeface="Barlow" panose="00000500000000000000" pitchFamily="2" charset="0"/>
                        </a:rPr>
                        <a:t>Global Citizens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GB" sz="1200" b="1" i="0" u="none" strike="noStrike">
                          <a:solidFill>
                            <a:schemeClr val="bg1"/>
                          </a:solidFill>
                          <a:effectLst/>
                          <a:latin typeface="Barlow" panose="00000500000000000000" pitchFamily="2" charset="0"/>
                        </a:rPr>
                        <a:t>Pragmatists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04672126"/>
                  </a:ext>
                </a:extLst>
              </a:tr>
              <a:tr h="222045">
                <a:tc>
                  <a:txBody>
                    <a:bodyPr/>
                    <a:lstStyle/>
                    <a:p>
                      <a:pPr algn="l" fontAlgn="t"/>
                      <a:r>
                        <a:rPr lang="en-GB" sz="1200" b="1" i="1" u="none" strike="noStrike">
                          <a:solidFill>
                            <a:srgbClr val="000000"/>
                          </a:solidFill>
                          <a:effectLst/>
                          <a:latin typeface="Barlow" panose="00000500000000000000" pitchFamily="2" charset="0"/>
                        </a:rPr>
                        <a:t>Base</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2504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474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282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378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662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419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289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78044832"/>
                  </a:ext>
                </a:extLst>
              </a:tr>
              <a:tr h="222045">
                <a:tc>
                  <a:txBody>
                    <a:bodyPr/>
                    <a:lstStyle/>
                    <a:p>
                      <a:pPr algn="l" fontAlgn="t"/>
                      <a:endParaRPr lang="en-GB" sz="1200" b="0" i="0" u="none" strike="noStrike">
                        <a:solidFill>
                          <a:srgbClr val="000000"/>
                        </a:solidFill>
                        <a:effectLst/>
                        <a:latin typeface="Barlow" panose="00000500000000000000" pitchFamily="2" charset="0"/>
                      </a:endParaRP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139824431"/>
                  </a:ext>
                </a:extLst>
              </a:tr>
              <a:tr h="222045">
                <a:tc>
                  <a:txBody>
                    <a:bodyPr/>
                    <a:lstStyle/>
                    <a:p>
                      <a:pPr algn="l" fontAlgn="t"/>
                      <a:r>
                        <a:rPr lang="en-GB" sz="1200" b="0" i="0" u="none" strike="noStrike">
                          <a:solidFill>
                            <a:srgbClr val="000000"/>
                          </a:solidFill>
                          <a:effectLst/>
                          <a:latin typeface="Barlow" panose="00000500000000000000" pitchFamily="2" charset="0"/>
                        </a:rPr>
                        <a:t>Human rights</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46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47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59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53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45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51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022325482"/>
                  </a:ext>
                </a:extLst>
              </a:tr>
              <a:tr h="222045">
                <a:tc>
                  <a:txBody>
                    <a:bodyPr/>
                    <a:lstStyle/>
                    <a:p>
                      <a:pPr algn="l" fontAlgn="t"/>
                      <a:r>
                        <a:rPr lang="en-GB" sz="1200" b="0" i="0" u="none" strike="noStrike">
                          <a:solidFill>
                            <a:srgbClr val="000000"/>
                          </a:solidFill>
                          <a:effectLst/>
                          <a:latin typeface="Barlow" panose="00000500000000000000" pitchFamily="2" charset="0"/>
                        </a:rPr>
                        <a:t>Shared humanity</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40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43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57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37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46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54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877937780"/>
                  </a:ext>
                </a:extLst>
              </a:tr>
              <a:tr h="222045">
                <a:tc>
                  <a:txBody>
                    <a:bodyPr/>
                    <a:lstStyle/>
                    <a:p>
                      <a:pPr algn="l" fontAlgn="t"/>
                      <a:r>
                        <a:rPr lang="en-GB" sz="1200" b="0" i="0" u="none" strike="noStrike">
                          <a:solidFill>
                            <a:srgbClr val="000000"/>
                          </a:solidFill>
                          <a:effectLst/>
                          <a:latin typeface="Barlow" panose="00000500000000000000" pitchFamily="2" charset="0"/>
                        </a:rPr>
                        <a:t>Humanitarianism</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39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39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33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21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43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38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60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115142041"/>
                  </a:ext>
                </a:extLst>
              </a:tr>
              <a:tr h="222045">
                <a:tc>
                  <a:txBody>
                    <a:bodyPr/>
                    <a:lstStyle/>
                    <a:p>
                      <a:pPr algn="l" fontAlgn="t"/>
                      <a:r>
                        <a:rPr lang="en-GB" sz="1200" b="0" i="0" u="none" strike="noStrike">
                          <a:solidFill>
                            <a:srgbClr val="000000"/>
                          </a:solidFill>
                          <a:effectLst/>
                          <a:latin typeface="Barlow" panose="00000500000000000000" pitchFamily="2" charset="0"/>
                        </a:rPr>
                        <a:t>Empathy</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31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32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28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36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35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36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236795238"/>
                  </a:ext>
                </a:extLst>
              </a:tr>
              <a:tr h="222045">
                <a:tc>
                  <a:txBody>
                    <a:bodyPr/>
                    <a:lstStyle/>
                    <a:p>
                      <a:pPr algn="l" fontAlgn="t"/>
                      <a:r>
                        <a:rPr lang="en-GB" sz="1200" b="0" i="0" u="none" strike="noStrike">
                          <a:solidFill>
                            <a:srgbClr val="000000"/>
                          </a:solidFill>
                          <a:effectLst/>
                          <a:latin typeface="Barlow" panose="00000500000000000000" pitchFamily="2" charset="0"/>
                        </a:rPr>
                        <a:t>Morality</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24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25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29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24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27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24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735228290"/>
                  </a:ext>
                </a:extLst>
              </a:tr>
              <a:tr h="222045">
                <a:tc>
                  <a:txBody>
                    <a:bodyPr/>
                    <a:lstStyle/>
                    <a:p>
                      <a:pPr algn="l" fontAlgn="t"/>
                      <a:r>
                        <a:rPr lang="en-GB" sz="1200" b="0" i="0" u="none" strike="noStrike">
                          <a:solidFill>
                            <a:srgbClr val="000000"/>
                          </a:solidFill>
                          <a:effectLst/>
                          <a:latin typeface="Barlow" panose="00000500000000000000" pitchFamily="2" charset="0"/>
                        </a:rPr>
                        <a:t>Justice</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23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28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38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18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28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26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55612443"/>
                  </a:ext>
                </a:extLst>
              </a:tr>
              <a:tr h="222045">
                <a:tc>
                  <a:txBody>
                    <a:bodyPr/>
                    <a:lstStyle/>
                    <a:p>
                      <a:pPr algn="l" fontAlgn="t"/>
                      <a:r>
                        <a:rPr lang="en-GB" sz="1200" b="0" i="0" u="none" strike="noStrike" dirty="0">
                          <a:solidFill>
                            <a:srgbClr val="000000"/>
                          </a:solidFill>
                          <a:effectLst/>
                          <a:latin typeface="Barlow" panose="00000500000000000000" pitchFamily="2" charset="0"/>
                        </a:rPr>
                        <a:t>Solidarity</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dirty="0">
                          <a:solidFill>
                            <a:srgbClr val="000000"/>
                          </a:solidFill>
                          <a:effectLst/>
                          <a:latin typeface="Barlow" panose="00000500000000000000" pitchFamily="2" charset="0"/>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dirty="0">
                          <a:solidFill>
                            <a:srgbClr val="000000"/>
                          </a:solidFill>
                          <a:effectLst/>
                          <a:latin typeface="Barlow" panose="00000500000000000000" pitchFamily="2" charset="0"/>
                        </a:rPr>
                        <a:t>18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21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18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23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9609399"/>
                  </a:ext>
                </a:extLst>
              </a:tr>
              <a:tr h="222045">
                <a:tc>
                  <a:txBody>
                    <a:bodyPr/>
                    <a:lstStyle/>
                    <a:p>
                      <a:pPr algn="l" fontAlgn="t"/>
                      <a:r>
                        <a:rPr lang="en-GB" sz="1200" b="0" i="0" u="none" strike="noStrike">
                          <a:solidFill>
                            <a:srgbClr val="000000"/>
                          </a:solidFill>
                          <a:effectLst/>
                          <a:latin typeface="Barlow" panose="00000500000000000000" pitchFamily="2" charset="0"/>
                        </a:rPr>
                        <a:t>Charity</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13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dirty="0">
                          <a:solidFill>
                            <a:srgbClr val="000000"/>
                          </a:solidFill>
                          <a:effectLst/>
                          <a:latin typeface="Barlow" panose="00000500000000000000" pitchFamily="2" charset="0"/>
                        </a:rPr>
                        <a:t>12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17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18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10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77677720"/>
                  </a:ext>
                </a:extLst>
              </a:tr>
              <a:tr h="222045">
                <a:tc>
                  <a:txBody>
                    <a:bodyPr/>
                    <a:lstStyle/>
                    <a:p>
                      <a:pPr algn="l" fontAlgn="t"/>
                      <a:r>
                        <a:rPr lang="en-GB" sz="1200" b="0" i="0" u="none" strike="noStrike">
                          <a:solidFill>
                            <a:srgbClr val="000000"/>
                          </a:solidFill>
                          <a:effectLst/>
                          <a:latin typeface="Barlow" panose="00000500000000000000" pitchFamily="2" charset="0"/>
                        </a:rPr>
                        <a:t>Duty</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11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13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10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15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15439095"/>
                  </a:ext>
                </a:extLst>
              </a:tr>
              <a:tr h="222045">
                <a:tc>
                  <a:txBody>
                    <a:bodyPr/>
                    <a:lstStyle/>
                    <a:p>
                      <a:pPr algn="l" fontAlgn="t"/>
                      <a:r>
                        <a:rPr lang="en-GB" sz="1200" b="0" i="0" u="none" strike="noStrike">
                          <a:solidFill>
                            <a:srgbClr val="000000"/>
                          </a:solidFill>
                          <a:effectLst/>
                          <a:latin typeface="Barlow" panose="00000500000000000000" pitchFamily="2" charset="0"/>
                        </a:rPr>
                        <a:t>Sympathy</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11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11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17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80692714"/>
                  </a:ext>
                </a:extLst>
              </a:tr>
              <a:tr h="222045">
                <a:tc>
                  <a:txBody>
                    <a:bodyPr/>
                    <a:lstStyle/>
                    <a:p>
                      <a:pPr algn="l" fontAlgn="t"/>
                      <a:r>
                        <a:rPr lang="en-GB" sz="1200" b="0" i="0" u="none" strike="noStrike">
                          <a:solidFill>
                            <a:srgbClr val="000000"/>
                          </a:solidFill>
                          <a:effectLst/>
                          <a:latin typeface="Barlow" panose="00000500000000000000" pitchFamily="2" charset="0"/>
                        </a:rPr>
                        <a:t>Religious faith</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41142981"/>
                  </a:ext>
                </a:extLst>
              </a:tr>
              <a:tr h="222045">
                <a:tc>
                  <a:txBody>
                    <a:bodyPr/>
                    <a:lstStyle/>
                    <a:p>
                      <a:pPr algn="l" fontAlgn="t"/>
                      <a:r>
                        <a:rPr lang="en-GB" sz="1200" b="0" i="0" u="none" strike="noStrike">
                          <a:solidFill>
                            <a:srgbClr val="000000"/>
                          </a:solidFill>
                          <a:effectLst/>
                          <a:latin typeface="Barlow" panose="00000500000000000000" pitchFamily="2" charset="0"/>
                        </a:rPr>
                        <a:t>Pity</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10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dirty="0">
                          <a:solidFill>
                            <a:srgbClr val="000000"/>
                          </a:solidFill>
                          <a:effectLst/>
                          <a:latin typeface="Barlow" panose="00000500000000000000" pitchFamily="2" charset="0"/>
                        </a:rPr>
                        <a:t>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97430540"/>
                  </a:ext>
                </a:extLst>
              </a:tr>
            </a:tbl>
          </a:graphicData>
        </a:graphic>
      </p:graphicFrame>
      <p:grpSp>
        <p:nvGrpSpPr>
          <p:cNvPr id="4" name="Group 3">
            <a:extLst>
              <a:ext uri="{FF2B5EF4-FFF2-40B4-BE49-F238E27FC236}">
                <a16:creationId xmlns:a16="http://schemas.microsoft.com/office/drawing/2014/main" id="{3D56BF95-1D83-7BD2-6868-A21A4C9433D1}"/>
              </a:ext>
            </a:extLst>
          </p:cNvPr>
          <p:cNvGrpSpPr/>
          <p:nvPr/>
        </p:nvGrpSpPr>
        <p:grpSpPr>
          <a:xfrm>
            <a:off x="9399778" y="1152523"/>
            <a:ext cx="2359232" cy="445924"/>
            <a:chOff x="9641528" y="660370"/>
            <a:chExt cx="2436173" cy="581633"/>
          </a:xfrm>
        </p:grpSpPr>
        <p:sp>
          <p:nvSpPr>
            <p:cNvPr id="6" name="Rectangle 5">
              <a:extLst>
                <a:ext uri="{FF2B5EF4-FFF2-40B4-BE49-F238E27FC236}">
                  <a16:creationId xmlns:a16="http://schemas.microsoft.com/office/drawing/2014/main" id="{2C1CE27E-B548-009A-F092-98AFA938EF62}"/>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8" name="TextBox 7">
              <a:extLst>
                <a:ext uri="{FF2B5EF4-FFF2-40B4-BE49-F238E27FC236}">
                  <a16:creationId xmlns:a16="http://schemas.microsoft.com/office/drawing/2014/main" id="{2B1A3455-9224-4620-D04F-6C402078A454}"/>
                </a:ext>
              </a:extLst>
            </p:cNvPr>
            <p:cNvSpPr txBox="1"/>
            <p:nvPr/>
          </p:nvSpPr>
          <p:spPr>
            <a:xfrm>
              <a:off x="10044711" y="660370"/>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9" name="Rectangle 8">
              <a:extLst>
                <a:ext uri="{FF2B5EF4-FFF2-40B4-BE49-F238E27FC236}">
                  <a16:creationId xmlns:a16="http://schemas.microsoft.com/office/drawing/2014/main" id="{A713B862-930C-8A5B-1764-A06C1940B76D}"/>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1" name="TextBox 10">
              <a:extLst>
                <a:ext uri="{FF2B5EF4-FFF2-40B4-BE49-F238E27FC236}">
                  <a16:creationId xmlns:a16="http://schemas.microsoft.com/office/drawing/2014/main" id="{497091C3-06D0-A65D-AE25-9C7F07F341DC}"/>
                </a:ext>
              </a:extLst>
            </p:cNvPr>
            <p:cNvSpPr txBox="1"/>
            <p:nvPr/>
          </p:nvSpPr>
          <p:spPr>
            <a:xfrm>
              <a:off x="10026209" y="920849"/>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
        <p:nvSpPr>
          <p:cNvPr id="3" name="Text Placeholder 2">
            <a:extLst>
              <a:ext uri="{FF2B5EF4-FFF2-40B4-BE49-F238E27FC236}">
                <a16:creationId xmlns:a16="http://schemas.microsoft.com/office/drawing/2014/main" id="{5E0E78D2-750C-824F-D4D2-23762FCED318}"/>
              </a:ext>
            </a:extLst>
          </p:cNvPr>
          <p:cNvSpPr>
            <a:spLocks noGrp="1"/>
          </p:cNvSpPr>
          <p:nvPr>
            <p:ph type="body" sz="quarter" idx="15"/>
          </p:nvPr>
        </p:nvSpPr>
        <p:spPr>
          <a:xfrm>
            <a:off x="456568" y="830726"/>
            <a:ext cx="9341700" cy="500656"/>
          </a:xfrm>
        </p:spPr>
        <p:txBody>
          <a:bodyPr>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lang="en-US" dirty="0">
                <a:latin typeface="Barlow" panose="00000500000000000000" pitchFamily="2" charset="0"/>
                <a:cs typeface="Arial" panose="020B0604020202020204" pitchFamily="34" charset="0"/>
              </a:rPr>
              <a:t>Disengaged and Empathisers are more likely to attribute more negative reasons for helping.</a:t>
            </a:r>
            <a:endParaRPr kumimoji="0" lang="en-US"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endParaRPr>
          </a:p>
        </p:txBody>
      </p:sp>
    </p:spTree>
    <p:extLst>
      <p:ext uri="{BB962C8B-B14F-4D97-AF65-F5344CB8AC3E}">
        <p14:creationId xmlns:p14="http://schemas.microsoft.com/office/powerpoint/2010/main" val="2026607523"/>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991131" y="115057"/>
            <a:ext cx="9859943" cy="715669"/>
          </a:xfrm>
        </p:spPr>
        <p:txBody>
          <a:bodyPr lIns="91440" tIns="45720" rIns="91440" bIns="45720" anchor="t">
            <a:normAutofit fontScale="90000"/>
          </a:bodyPr>
          <a:lstStyle/>
          <a:p>
            <a:br>
              <a:rPr lang="en-US"/>
            </a:br>
            <a:r>
              <a:rPr lang="en-US"/>
              <a:t>Ideas on how to secure a prosperous and safe country</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3002138" y="830726"/>
            <a:ext cx="8161728" cy="726793"/>
          </a:xfrm>
        </p:spPr>
        <p:txBody>
          <a:bodyPr lIns="91440" tIns="45720" rIns="91440" bIns="45720" anchor="t">
            <a:noAutofit/>
          </a:bodyPr>
          <a:lstStyle/>
          <a:p>
            <a:r>
              <a:rPr lang="en-IE" sz="1400" dirty="0"/>
              <a:t>Insular </a:t>
            </a:r>
            <a:r>
              <a:rPr lang="en-IE" sz="1400"/>
              <a:t>views </a:t>
            </a:r>
            <a:r>
              <a:rPr lang="en-IE" sz="1400" dirty="0"/>
              <a:t>are increasing</a:t>
            </a:r>
            <a:r>
              <a:rPr lang="en-IE" sz="1400"/>
              <a:t>, with </a:t>
            </a:r>
            <a:r>
              <a:rPr lang="en-IE" sz="1400" dirty="0"/>
              <a:t>half now </a:t>
            </a:r>
            <a:r>
              <a:rPr lang="en-IE" sz="1400"/>
              <a:t>claiming that we are best placed to secure a prosperous and safe country on our own. </a:t>
            </a:r>
            <a:r>
              <a:rPr lang="en-IE" sz="1400" dirty="0"/>
              <a:t>Worryingly, those under 35 </a:t>
            </a:r>
            <a:r>
              <a:rPr lang="en-IE" sz="1400"/>
              <a:t>are </a:t>
            </a:r>
            <a:r>
              <a:rPr lang="en-IE" sz="1400" dirty="0"/>
              <a:t>more </a:t>
            </a:r>
            <a:r>
              <a:rPr lang="en-IE" sz="1400"/>
              <a:t>likely to have this view.</a:t>
            </a:r>
            <a:r>
              <a:rPr lang="en-IE" sz="1400" dirty="0"/>
              <a:t> </a:t>
            </a:r>
            <a:endParaRPr lang="en-IE" sz="1400"/>
          </a:p>
          <a:p>
            <a:pPr marL="356870" indent="-356870"/>
            <a:endParaRPr lang="en-US" sz="1100"/>
          </a:p>
        </p:txBody>
      </p:sp>
      <p:sp>
        <p:nvSpPr>
          <p:cNvPr id="8" name="Text Placeholder 7">
            <a:extLst>
              <a:ext uri="{FF2B5EF4-FFF2-40B4-BE49-F238E27FC236}">
                <a16:creationId xmlns:a16="http://schemas.microsoft.com/office/drawing/2014/main" id="{D6503AEE-BA54-6111-7011-0A0D1860E895}"/>
              </a:ext>
            </a:extLst>
          </p:cNvPr>
          <p:cNvSpPr>
            <a:spLocks noGrp="1"/>
          </p:cNvSpPr>
          <p:nvPr>
            <p:ph type="body" sz="quarter" idx="17"/>
          </p:nvPr>
        </p:nvSpPr>
        <p:spPr>
          <a:xfrm>
            <a:off x="450000" y="6018482"/>
            <a:ext cx="9341700" cy="563616"/>
          </a:xfrm>
        </p:spPr>
        <p:txBody>
          <a:bodyPr/>
          <a:lstStyle/>
          <a:p>
            <a:r>
              <a:rPr lang="en-US" sz="1000">
                <a:latin typeface="Barlow" panose="00000500000000000000" pitchFamily="2" charset="0"/>
              </a:rPr>
              <a:t>Base: All Adults aged 18+ years- 2,504 (Nov 23 N – 2,515, Nov 22 N – 2501; Dec 21 N – 2,026; Feb 21 N – 3,008)</a:t>
            </a:r>
          </a:p>
          <a:p>
            <a:r>
              <a:rPr lang="en-US" sz="1000"/>
              <a:t>Q.7 Please indicate how you feel we should secure a prosperous and safe country?</a:t>
            </a:r>
          </a:p>
          <a:p>
            <a:endParaRPr lang="en-IE" sz="1000"/>
          </a:p>
        </p:txBody>
      </p:sp>
      <p:sp>
        <p:nvSpPr>
          <p:cNvPr id="12" name="TextBox 11">
            <a:extLst>
              <a:ext uri="{FF2B5EF4-FFF2-40B4-BE49-F238E27FC236}">
                <a16:creationId xmlns:a16="http://schemas.microsoft.com/office/drawing/2014/main" id="{196C2F13-9A1F-B3D9-E04A-10686FC1B117}"/>
              </a:ext>
            </a:extLst>
          </p:cNvPr>
          <p:cNvSpPr txBox="1"/>
          <p:nvPr/>
        </p:nvSpPr>
        <p:spPr>
          <a:xfrm>
            <a:off x="2815771" y="2528752"/>
            <a:ext cx="3506984" cy="646331"/>
          </a:xfrm>
          <a:prstGeom prst="rect">
            <a:avLst/>
          </a:prstGeom>
          <a:noFill/>
        </p:spPr>
        <p:txBody>
          <a:bodyPr wrap="square" rtlCol="0">
            <a:spAutoFit/>
          </a:bodyPr>
          <a:lstStyle/>
          <a:p>
            <a:pPr algn="r"/>
            <a:r>
              <a:rPr lang="en-IE" sz="1200">
                <a:solidFill>
                  <a:srgbClr val="168382"/>
                </a:solidFill>
              </a:rPr>
              <a:t>We are best placed to secure a prosperous and safe country in co-operation with other countries </a:t>
            </a:r>
          </a:p>
          <a:p>
            <a:pPr algn="r"/>
            <a:r>
              <a:rPr lang="en-IE" sz="1200">
                <a:solidFill>
                  <a:srgbClr val="168382"/>
                </a:solidFill>
              </a:rPr>
              <a:t>(9- 10 score)</a:t>
            </a:r>
          </a:p>
        </p:txBody>
      </p:sp>
      <p:sp>
        <p:nvSpPr>
          <p:cNvPr id="13" name="TextBox 12">
            <a:extLst>
              <a:ext uri="{FF2B5EF4-FFF2-40B4-BE49-F238E27FC236}">
                <a16:creationId xmlns:a16="http://schemas.microsoft.com/office/drawing/2014/main" id="{4C707D61-4220-39CB-CB7E-B8E654D8260A}"/>
              </a:ext>
            </a:extLst>
          </p:cNvPr>
          <p:cNvSpPr txBox="1"/>
          <p:nvPr/>
        </p:nvSpPr>
        <p:spPr>
          <a:xfrm>
            <a:off x="3298189" y="4815622"/>
            <a:ext cx="3100585" cy="461665"/>
          </a:xfrm>
          <a:prstGeom prst="rect">
            <a:avLst/>
          </a:prstGeom>
          <a:noFill/>
        </p:spPr>
        <p:txBody>
          <a:bodyPr wrap="square" rtlCol="0">
            <a:spAutoFit/>
          </a:bodyPr>
          <a:lstStyle/>
          <a:p>
            <a:pPr algn="r"/>
            <a:r>
              <a:rPr lang="en-US" sz="1200">
                <a:solidFill>
                  <a:schemeClr val="accent5"/>
                </a:solidFill>
              </a:rPr>
              <a:t> We are best placed to secure a prosperous and safe country on our own </a:t>
            </a:r>
            <a:r>
              <a:rPr lang="en-IE" sz="1200">
                <a:solidFill>
                  <a:schemeClr val="accent5"/>
                </a:solidFill>
              </a:rPr>
              <a:t>(0 - 6 score)</a:t>
            </a:r>
          </a:p>
        </p:txBody>
      </p:sp>
      <p:sp>
        <p:nvSpPr>
          <p:cNvPr id="14" name="TextBox 13">
            <a:extLst>
              <a:ext uri="{FF2B5EF4-FFF2-40B4-BE49-F238E27FC236}">
                <a16:creationId xmlns:a16="http://schemas.microsoft.com/office/drawing/2014/main" id="{95C765BA-C403-97DE-ACEC-6BDD5843C2C6}"/>
              </a:ext>
            </a:extLst>
          </p:cNvPr>
          <p:cNvSpPr txBox="1"/>
          <p:nvPr/>
        </p:nvSpPr>
        <p:spPr>
          <a:xfrm>
            <a:off x="3204413" y="3682918"/>
            <a:ext cx="3146016" cy="276999"/>
          </a:xfrm>
          <a:prstGeom prst="rect">
            <a:avLst/>
          </a:prstGeom>
          <a:noFill/>
        </p:spPr>
        <p:txBody>
          <a:bodyPr wrap="square" rtlCol="0">
            <a:spAutoFit/>
          </a:bodyPr>
          <a:lstStyle/>
          <a:p>
            <a:pPr algn="r"/>
            <a:r>
              <a:rPr lang="en-IE" sz="1200">
                <a:solidFill>
                  <a:srgbClr val="1DAFAD"/>
                </a:solidFill>
              </a:rPr>
              <a:t>(7 - 8 score)</a:t>
            </a:r>
          </a:p>
        </p:txBody>
      </p:sp>
      <p:graphicFrame>
        <p:nvGraphicFramePr>
          <p:cNvPr id="19" name="Chart 18">
            <a:extLst>
              <a:ext uri="{FF2B5EF4-FFF2-40B4-BE49-F238E27FC236}">
                <a16:creationId xmlns:a16="http://schemas.microsoft.com/office/drawing/2014/main" id="{7E380AB0-2D84-3C83-765E-C722789E3390}"/>
              </a:ext>
            </a:extLst>
          </p:cNvPr>
          <p:cNvGraphicFramePr/>
          <p:nvPr>
            <p:extLst>
              <p:ext uri="{D42A27DB-BD31-4B8C-83A1-F6EECF244321}">
                <p14:modId xmlns:p14="http://schemas.microsoft.com/office/powerpoint/2010/main" val="4164563866"/>
              </p:ext>
            </p:extLst>
          </p:nvPr>
        </p:nvGraphicFramePr>
        <p:xfrm>
          <a:off x="6233427" y="2194122"/>
          <a:ext cx="3765411" cy="374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Arrow Connector 22">
            <a:extLst>
              <a:ext uri="{FF2B5EF4-FFF2-40B4-BE49-F238E27FC236}">
                <a16:creationId xmlns:a16="http://schemas.microsoft.com/office/drawing/2014/main" id="{2965D990-99B1-94D8-BD64-FCC86806E73D}"/>
              </a:ext>
            </a:extLst>
          </p:cNvPr>
          <p:cNvCxnSpPr/>
          <p:nvPr/>
        </p:nvCxnSpPr>
        <p:spPr>
          <a:xfrm>
            <a:off x="9869947" y="2616486"/>
            <a:ext cx="466904" cy="0"/>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143CF56-A6C9-314B-E8AA-0E604F16A3D4}"/>
              </a:ext>
            </a:extLst>
          </p:cNvPr>
          <p:cNvSpPr txBox="1"/>
          <p:nvPr/>
        </p:nvSpPr>
        <p:spPr>
          <a:xfrm>
            <a:off x="10354859" y="2262543"/>
            <a:ext cx="1247242" cy="707886"/>
          </a:xfrm>
          <a:prstGeom prst="rect">
            <a:avLst/>
          </a:prstGeom>
          <a:solidFill>
            <a:schemeClr val="tx2">
              <a:lumMod val="75000"/>
            </a:schemeClr>
          </a:solidFill>
        </p:spPr>
        <p:txBody>
          <a:bodyPr wrap="square" rtlCol="0">
            <a:spAutoFit/>
          </a:bodyPr>
          <a:lstStyle/>
          <a:p>
            <a:pPr algn="ctr"/>
            <a:r>
              <a:rPr lang="en-IE" sz="1200" dirty="0">
                <a:solidFill>
                  <a:schemeClr val="bg1"/>
                </a:solidFill>
              </a:rPr>
              <a:t>Significantly higher for over 65 yrs at </a:t>
            </a:r>
            <a:r>
              <a:rPr lang="en-IE" sz="1600" dirty="0">
                <a:solidFill>
                  <a:schemeClr val="bg1"/>
                </a:solidFill>
              </a:rPr>
              <a:t>32%</a:t>
            </a:r>
          </a:p>
        </p:txBody>
      </p:sp>
      <p:sp>
        <p:nvSpPr>
          <p:cNvPr id="4" name="TextBox 3">
            <a:extLst>
              <a:ext uri="{FF2B5EF4-FFF2-40B4-BE49-F238E27FC236}">
                <a16:creationId xmlns:a16="http://schemas.microsoft.com/office/drawing/2014/main" id="{555B98CF-615E-D417-066C-37B074AF0A20}"/>
              </a:ext>
            </a:extLst>
          </p:cNvPr>
          <p:cNvSpPr txBox="1"/>
          <p:nvPr/>
        </p:nvSpPr>
        <p:spPr>
          <a:xfrm>
            <a:off x="6996975" y="1731583"/>
            <a:ext cx="696023"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Dec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- 2026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9" name="TextBox 8">
            <a:extLst>
              <a:ext uri="{FF2B5EF4-FFF2-40B4-BE49-F238E27FC236}">
                <a16:creationId xmlns:a16="http://schemas.microsoft.com/office/drawing/2014/main" id="{1EE3ACCC-DB74-93C7-0684-624FECFE7201}"/>
              </a:ext>
            </a:extLst>
          </p:cNvPr>
          <p:cNvSpPr txBox="1"/>
          <p:nvPr/>
        </p:nvSpPr>
        <p:spPr>
          <a:xfrm>
            <a:off x="6256533" y="1731583"/>
            <a:ext cx="72487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Feb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- 3008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15" name="TextBox 14">
            <a:extLst>
              <a:ext uri="{FF2B5EF4-FFF2-40B4-BE49-F238E27FC236}">
                <a16:creationId xmlns:a16="http://schemas.microsoft.com/office/drawing/2014/main" id="{33639DFD-DDA2-94F6-156B-4A6D51C39DBB}"/>
              </a:ext>
            </a:extLst>
          </p:cNvPr>
          <p:cNvSpPr txBox="1"/>
          <p:nvPr/>
        </p:nvSpPr>
        <p:spPr>
          <a:xfrm>
            <a:off x="7708251" y="1731583"/>
            <a:ext cx="724877"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 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2501</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16" name="TextBox 15">
            <a:extLst>
              <a:ext uri="{FF2B5EF4-FFF2-40B4-BE49-F238E27FC236}">
                <a16:creationId xmlns:a16="http://schemas.microsoft.com/office/drawing/2014/main" id="{585B638F-19D1-7D49-5AB7-966AE13FCCFE}"/>
              </a:ext>
            </a:extLst>
          </p:cNvPr>
          <p:cNvSpPr txBox="1"/>
          <p:nvPr/>
        </p:nvSpPr>
        <p:spPr>
          <a:xfrm>
            <a:off x="8475118" y="1731583"/>
            <a:ext cx="724877"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 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2515</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17" name="TextBox 16">
            <a:extLst>
              <a:ext uri="{FF2B5EF4-FFF2-40B4-BE49-F238E27FC236}">
                <a16:creationId xmlns:a16="http://schemas.microsoft.com/office/drawing/2014/main" id="{6DBC057F-5027-E168-000D-A0F6887D6D80}"/>
              </a:ext>
            </a:extLst>
          </p:cNvPr>
          <p:cNvSpPr txBox="1"/>
          <p:nvPr/>
        </p:nvSpPr>
        <p:spPr>
          <a:xfrm>
            <a:off x="9201444" y="1731582"/>
            <a:ext cx="728083"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Aug ‘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2504</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26" name="Text Placeholder 2">
            <a:extLst>
              <a:ext uri="{FF2B5EF4-FFF2-40B4-BE49-F238E27FC236}">
                <a16:creationId xmlns:a16="http://schemas.microsoft.com/office/drawing/2014/main" id="{062B41CC-EDEB-A7AC-6DD0-804199C62D08}"/>
              </a:ext>
            </a:extLst>
          </p:cNvPr>
          <p:cNvSpPr txBox="1">
            <a:spLocks/>
          </p:cNvSpPr>
          <p:nvPr/>
        </p:nvSpPr>
        <p:spPr>
          <a:xfrm>
            <a:off x="370345" y="622279"/>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
        <p:nvSpPr>
          <p:cNvPr id="18" name="Placeholder 1">
            <a:extLst>
              <a:ext uri="{FF2B5EF4-FFF2-40B4-BE49-F238E27FC236}">
                <a16:creationId xmlns:a16="http://schemas.microsoft.com/office/drawing/2014/main" id="{BFBF1BFC-6B1A-1B2B-20A5-CEB0005B5264}"/>
              </a:ext>
            </a:extLst>
          </p:cNvPr>
          <p:cNvSpPr/>
          <p:nvPr/>
        </p:nvSpPr>
        <p:spPr>
          <a:xfrm rot="5400000">
            <a:off x="-1277572" y="1420357"/>
            <a:ext cx="5525294" cy="2661392"/>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spcBef>
                <a:spcPts val="500"/>
              </a:spcBef>
              <a:spcAft>
                <a:spcPts val="500"/>
              </a:spcAft>
            </a:pPr>
            <a:endParaRPr lang="en-IE" sz="1600" b="1">
              <a:solidFill>
                <a:schemeClr val="bg1"/>
              </a:solidFill>
            </a:endParaRPr>
          </a:p>
          <a:p>
            <a:endParaRPr lang="en-IE" sz="1600">
              <a:solidFill>
                <a:schemeClr val="bg1"/>
              </a:solidFill>
            </a:endParaRPr>
          </a:p>
          <a:p>
            <a:endParaRPr lang="en-IE" sz="1600">
              <a:solidFill>
                <a:schemeClr val="bg1"/>
              </a:solidFill>
            </a:endParaRPr>
          </a:p>
        </p:txBody>
      </p:sp>
      <p:sp>
        <p:nvSpPr>
          <p:cNvPr id="20" name="TextBox 19">
            <a:extLst>
              <a:ext uri="{FF2B5EF4-FFF2-40B4-BE49-F238E27FC236}">
                <a16:creationId xmlns:a16="http://schemas.microsoft.com/office/drawing/2014/main" id="{617011D4-096F-C30B-70F7-72E590796EBC}"/>
              </a:ext>
            </a:extLst>
          </p:cNvPr>
          <p:cNvSpPr txBox="1"/>
          <p:nvPr/>
        </p:nvSpPr>
        <p:spPr>
          <a:xfrm>
            <a:off x="267164" y="1390215"/>
            <a:ext cx="2187014" cy="954107"/>
          </a:xfrm>
          <a:prstGeom prst="rect">
            <a:avLst/>
          </a:prstGeom>
          <a:noFill/>
        </p:spPr>
        <p:txBody>
          <a:bodyPr wrap="square">
            <a:spAutoFit/>
          </a:bodyPr>
          <a:lstStyle/>
          <a:p>
            <a:r>
              <a:rPr lang="en-US" sz="1400" dirty="0">
                <a:solidFill>
                  <a:schemeClr val="accent5">
                    <a:lumMod val="40000"/>
                    <a:lumOff val="60000"/>
                  </a:schemeClr>
                </a:solidFill>
              </a:rPr>
              <a:t>We are best placed to secure a prosperous and safe country on our own </a:t>
            </a:r>
            <a:r>
              <a:rPr lang="en-IE" sz="1400" dirty="0">
                <a:solidFill>
                  <a:schemeClr val="accent5">
                    <a:lumMod val="40000"/>
                    <a:lumOff val="60000"/>
                  </a:schemeClr>
                </a:solidFill>
              </a:rPr>
              <a:t>(0 - 6 score):</a:t>
            </a:r>
          </a:p>
        </p:txBody>
      </p:sp>
      <p:sp>
        <p:nvSpPr>
          <p:cNvPr id="22" name="TextBox 21">
            <a:extLst>
              <a:ext uri="{FF2B5EF4-FFF2-40B4-BE49-F238E27FC236}">
                <a16:creationId xmlns:a16="http://schemas.microsoft.com/office/drawing/2014/main" id="{CBFAA827-D56F-F450-7916-640075850277}"/>
              </a:ext>
            </a:extLst>
          </p:cNvPr>
          <p:cNvSpPr txBox="1"/>
          <p:nvPr/>
        </p:nvSpPr>
        <p:spPr>
          <a:xfrm>
            <a:off x="265026" y="2350013"/>
            <a:ext cx="2461118" cy="2893100"/>
          </a:xfrm>
          <a:prstGeom prst="rect">
            <a:avLst/>
          </a:prstGeom>
          <a:noFill/>
        </p:spPr>
        <p:txBody>
          <a:bodyPr wrap="square" rtlCol="0">
            <a:spAutoFit/>
          </a:bodyPr>
          <a:lstStyle/>
          <a:p>
            <a:pPr algn="ctr"/>
            <a:endParaRPr lang="en-IE" sz="1400"/>
          </a:p>
          <a:p>
            <a:r>
              <a:rPr lang="en-IE" sz="1400">
                <a:solidFill>
                  <a:schemeClr val="bg1"/>
                </a:solidFill>
              </a:rPr>
              <a:t>Significantly higher for</a:t>
            </a:r>
            <a:r>
              <a:rPr lang="en-IE" sz="1400" dirty="0">
                <a:solidFill>
                  <a:schemeClr val="bg1"/>
                </a:solidFill>
              </a:rPr>
              <a:t>:</a:t>
            </a:r>
          </a:p>
          <a:p>
            <a:endParaRPr lang="en-IE" sz="1400" dirty="0">
              <a:solidFill>
                <a:schemeClr val="bg1"/>
              </a:solidFill>
            </a:endParaRPr>
          </a:p>
          <a:p>
            <a:r>
              <a:rPr lang="en-IE" sz="1400" dirty="0">
                <a:solidFill>
                  <a:schemeClr val="bg1"/>
                </a:solidFill>
              </a:rPr>
              <a:t>18-24s	65%</a:t>
            </a:r>
          </a:p>
          <a:p>
            <a:endParaRPr lang="en-IE" sz="1400" dirty="0">
              <a:solidFill>
                <a:schemeClr val="bg1"/>
              </a:solidFill>
            </a:endParaRPr>
          </a:p>
          <a:p>
            <a:r>
              <a:rPr lang="en-IE" sz="1400" dirty="0">
                <a:solidFill>
                  <a:schemeClr val="bg1"/>
                </a:solidFill>
              </a:rPr>
              <a:t>25-34s	57</a:t>
            </a:r>
            <a:r>
              <a:rPr lang="en-IE" sz="1400">
                <a:solidFill>
                  <a:schemeClr val="bg1"/>
                </a:solidFill>
              </a:rPr>
              <a:t>%</a:t>
            </a:r>
          </a:p>
          <a:p>
            <a:endParaRPr lang="en-IE" sz="1400" dirty="0">
              <a:solidFill>
                <a:schemeClr val="bg1"/>
              </a:solidFill>
            </a:endParaRPr>
          </a:p>
          <a:p>
            <a:r>
              <a:rPr lang="en-IE" sz="1400">
                <a:solidFill>
                  <a:schemeClr val="bg1"/>
                </a:solidFill>
              </a:rPr>
              <a:t>C2DE	51%</a:t>
            </a:r>
          </a:p>
          <a:p>
            <a:endParaRPr lang="en-IE" sz="1400" dirty="0">
              <a:solidFill>
                <a:schemeClr val="bg1"/>
              </a:solidFill>
            </a:endParaRPr>
          </a:p>
          <a:p>
            <a:r>
              <a:rPr lang="en-IE" sz="1400" dirty="0">
                <a:solidFill>
                  <a:schemeClr val="bg1"/>
                </a:solidFill>
              </a:rPr>
              <a:t>Disengaged	 71</a:t>
            </a:r>
            <a:r>
              <a:rPr lang="en-IE" sz="1400">
                <a:solidFill>
                  <a:schemeClr val="bg1"/>
                </a:solidFill>
              </a:rPr>
              <a:t>%</a:t>
            </a:r>
          </a:p>
          <a:p>
            <a:endParaRPr lang="en-IE" sz="1400" dirty="0">
              <a:solidFill>
                <a:schemeClr val="bg1"/>
              </a:solidFill>
            </a:endParaRPr>
          </a:p>
          <a:p>
            <a:r>
              <a:rPr lang="en-IE" sz="1400" dirty="0">
                <a:solidFill>
                  <a:schemeClr val="bg1"/>
                </a:solidFill>
              </a:rPr>
              <a:t>Empathisers 58</a:t>
            </a:r>
            <a:r>
              <a:rPr lang="en-IE" sz="1400">
                <a:solidFill>
                  <a:schemeClr val="bg1"/>
                </a:solidFill>
              </a:rPr>
              <a:t>%</a:t>
            </a:r>
            <a:endParaRPr lang="en-IE" sz="1400" dirty="0">
              <a:solidFill>
                <a:schemeClr val="bg1"/>
              </a:solidFill>
            </a:endParaRPr>
          </a:p>
          <a:p>
            <a:endParaRPr lang="en-IE" sz="1400">
              <a:solidFill>
                <a:schemeClr val="bg1"/>
              </a:solidFill>
            </a:endParaRPr>
          </a:p>
        </p:txBody>
      </p:sp>
    </p:spTree>
    <p:extLst>
      <p:ext uri="{BB962C8B-B14F-4D97-AF65-F5344CB8AC3E}">
        <p14:creationId xmlns:p14="http://schemas.microsoft.com/office/powerpoint/2010/main" val="3534890015"/>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9BA57C8-19E9-F782-87A9-715621493220}"/>
              </a:ext>
            </a:extLst>
          </p:cNvPr>
          <p:cNvGraphicFramePr>
            <a:graphicFrameLocks noGrp="1"/>
          </p:cNvGraphicFramePr>
          <p:nvPr>
            <p:extLst>
              <p:ext uri="{D42A27DB-BD31-4B8C-83A1-F6EECF244321}">
                <p14:modId xmlns:p14="http://schemas.microsoft.com/office/powerpoint/2010/main" val="1467867249"/>
              </p:ext>
            </p:extLst>
          </p:nvPr>
        </p:nvGraphicFramePr>
        <p:xfrm>
          <a:off x="10041332" y="1025356"/>
          <a:ext cx="1355214" cy="4774620"/>
        </p:xfrm>
        <a:graphic>
          <a:graphicData uri="http://schemas.openxmlformats.org/drawingml/2006/table">
            <a:tbl>
              <a:tblPr bandRow="1">
                <a:tableStyleId>{2A488322-F2BA-4B5B-9748-0D474271808F}</a:tableStyleId>
              </a:tblPr>
              <a:tblGrid>
                <a:gridCol w="1355214">
                  <a:extLst>
                    <a:ext uri="{9D8B030D-6E8A-4147-A177-3AD203B41FA5}">
                      <a16:colId xmlns:a16="http://schemas.microsoft.com/office/drawing/2014/main" val="489745307"/>
                    </a:ext>
                  </a:extLst>
                </a:gridCol>
              </a:tblGrid>
              <a:tr h="397885">
                <a:tc>
                  <a:txBody>
                    <a:bodyPr/>
                    <a:lstStyle/>
                    <a:p>
                      <a:pPr algn="ctr" fontAlgn="b"/>
                      <a:r>
                        <a:rPr lang="en-IE" sz="1100" b="1" u="none" strike="noStrike">
                          <a:solidFill>
                            <a:schemeClr val="tx1"/>
                          </a:solidFill>
                          <a:effectLst/>
                          <a:latin typeface="Barlow" panose="00000500000000000000" pitchFamily="2" charset="0"/>
                          <a:cs typeface="Arial" panose="020B0604020202020204" pitchFamily="34" charset="0"/>
                        </a:rPr>
                        <a:t>Change Aug 24 vs Nov 23</a:t>
                      </a:r>
                      <a:endParaRPr lang="en-IE" sz="1100" b="1" i="0" u="none" strike="noStrike">
                        <a:solidFill>
                          <a:schemeClr val="tx1"/>
                        </a:solidFill>
                        <a:effectLst/>
                        <a:latin typeface="Barlow" panose="00000500000000000000" pitchFamily="2" charset="0"/>
                        <a:cs typeface="Arial" panose="020B0604020202020204" pitchFamily="34" charset="0"/>
                      </a:endParaRPr>
                    </a:p>
                  </a:txBody>
                  <a:tcPr marL="9525" marR="9525" marT="9525" marB="0" anchor="ct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87521"/>
                  </a:ext>
                </a:extLst>
              </a:tr>
              <a:tr h="397885">
                <a:tc>
                  <a:txBody>
                    <a:bodyPr/>
                    <a:lstStyle/>
                    <a:p>
                      <a:pPr algn="ctr" fontAlgn="t"/>
                      <a:r>
                        <a:rPr lang="en-IE" sz="1100" b="0" i="0" u="none" strike="noStrike">
                          <a:solidFill>
                            <a:srgbClr val="000000"/>
                          </a:solidFill>
                          <a:effectLst/>
                          <a:highlight>
                            <a:srgbClr val="FFFFFF"/>
                          </a:highlight>
                          <a:latin typeface="+mn-lt"/>
                        </a:rPr>
                        <a:t>+1</a:t>
                      </a:r>
                    </a:p>
                  </a:txBody>
                  <a:tcPr marL="9525" marR="9525" marT="9525"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777955"/>
                  </a:ext>
                </a:extLst>
              </a:tr>
              <a:tr h="397885">
                <a:tc>
                  <a:txBody>
                    <a:bodyPr/>
                    <a:lstStyle/>
                    <a:p>
                      <a:pPr algn="ctr" fontAlgn="t"/>
                      <a:r>
                        <a:rPr lang="en-IE" sz="11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824152143"/>
                  </a:ext>
                </a:extLst>
              </a:tr>
              <a:tr h="397885">
                <a:tc>
                  <a:txBody>
                    <a:bodyPr/>
                    <a:lstStyle/>
                    <a:p>
                      <a:pPr algn="ctr" fontAlgn="t"/>
                      <a:r>
                        <a:rPr lang="en-IE" sz="11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753858857"/>
                  </a:ext>
                </a:extLst>
              </a:tr>
              <a:tr h="397885">
                <a:tc>
                  <a:txBody>
                    <a:bodyPr/>
                    <a:lstStyle/>
                    <a:p>
                      <a:pPr algn="ctr" fontAlgn="t"/>
                      <a:r>
                        <a:rPr lang="en-IE" sz="1100" b="0" i="0" u="none" strike="noStrike">
                          <a:solidFill>
                            <a:srgbClr val="000000"/>
                          </a:solidFill>
                          <a:effectLst/>
                          <a:latin typeface="+mn-lt"/>
                        </a:rPr>
                        <a:t>=</a:t>
                      </a:r>
                    </a:p>
                  </a:txBody>
                  <a:tcPr marL="9525" marR="9525" marT="9525" marB="0" anchor="ctr"/>
                </a:tc>
                <a:extLst>
                  <a:ext uri="{0D108BD9-81ED-4DB2-BD59-A6C34878D82A}">
                    <a16:rowId xmlns:a16="http://schemas.microsoft.com/office/drawing/2014/main" val="937980175"/>
                  </a:ext>
                </a:extLst>
              </a:tr>
              <a:tr h="397885">
                <a:tc>
                  <a:txBody>
                    <a:bodyPr/>
                    <a:lstStyle/>
                    <a:p>
                      <a:pPr algn="ctr" fontAlgn="t"/>
                      <a:r>
                        <a:rPr lang="en-IE" sz="1100" b="0" i="0" u="none" strike="noStrike">
                          <a:solidFill>
                            <a:srgbClr val="000000"/>
                          </a:solidFill>
                          <a:effectLst/>
                          <a:latin typeface="+mn-lt"/>
                        </a:rPr>
                        <a:t>-4</a:t>
                      </a:r>
                    </a:p>
                  </a:txBody>
                  <a:tcPr marL="9525" marR="9525" marT="9525" marB="0" anchor="ctr"/>
                </a:tc>
                <a:extLst>
                  <a:ext uri="{0D108BD9-81ED-4DB2-BD59-A6C34878D82A}">
                    <a16:rowId xmlns:a16="http://schemas.microsoft.com/office/drawing/2014/main" val="3313203201"/>
                  </a:ext>
                </a:extLst>
              </a:tr>
              <a:tr h="397885">
                <a:tc>
                  <a:txBody>
                    <a:bodyPr/>
                    <a:lstStyle/>
                    <a:p>
                      <a:pPr algn="ctr" fontAlgn="t"/>
                      <a:r>
                        <a:rPr lang="en-IE" sz="11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539675670"/>
                  </a:ext>
                </a:extLst>
              </a:tr>
              <a:tr h="397885">
                <a:tc>
                  <a:txBody>
                    <a:bodyPr/>
                    <a:lstStyle/>
                    <a:p>
                      <a:pPr algn="ctr" fontAlgn="t"/>
                      <a:r>
                        <a:rPr lang="en-IE" sz="1100" b="0" i="0" u="none" strike="noStrike">
                          <a:solidFill>
                            <a:srgbClr val="000000"/>
                          </a:solidFill>
                          <a:effectLst/>
                          <a:latin typeface="+mn-lt"/>
                        </a:rPr>
                        <a:t>=</a:t>
                      </a:r>
                    </a:p>
                  </a:txBody>
                  <a:tcPr marL="9525" marR="9525" marT="9525" marB="0" anchor="ctr"/>
                </a:tc>
                <a:extLst>
                  <a:ext uri="{0D108BD9-81ED-4DB2-BD59-A6C34878D82A}">
                    <a16:rowId xmlns:a16="http://schemas.microsoft.com/office/drawing/2014/main" val="1223996800"/>
                  </a:ext>
                </a:extLst>
              </a:tr>
              <a:tr h="397885">
                <a:tc>
                  <a:txBody>
                    <a:bodyPr/>
                    <a:lstStyle/>
                    <a:p>
                      <a:pPr algn="ctr" fontAlgn="t"/>
                      <a:r>
                        <a:rPr lang="en-IE" sz="11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241332528"/>
                  </a:ext>
                </a:extLst>
              </a:tr>
              <a:tr h="397885">
                <a:tc>
                  <a:txBody>
                    <a:bodyPr/>
                    <a:lstStyle/>
                    <a:p>
                      <a:pPr algn="ctr" fontAlgn="t"/>
                      <a:r>
                        <a:rPr lang="en-IE" sz="11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758561435"/>
                  </a:ext>
                </a:extLst>
              </a:tr>
              <a:tr h="397885">
                <a:tc>
                  <a:txBody>
                    <a:bodyPr/>
                    <a:lstStyle/>
                    <a:p>
                      <a:pPr algn="ctr" fontAlgn="t"/>
                      <a:r>
                        <a:rPr lang="en-IE" sz="11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270074792"/>
                  </a:ext>
                </a:extLst>
              </a:tr>
              <a:tr h="397885">
                <a:tc>
                  <a:txBody>
                    <a:bodyPr/>
                    <a:lstStyle/>
                    <a:p>
                      <a:pPr algn="ctr" fontAlgn="t"/>
                      <a:r>
                        <a:rPr lang="en-IE" sz="1100" b="0" i="0" u="none" strike="noStrike">
                          <a:solidFill>
                            <a:srgbClr val="000000"/>
                          </a:solidFill>
                          <a:effectLst/>
                          <a:latin typeface="+mn-lt"/>
                        </a:rPr>
                        <a:t>=</a:t>
                      </a:r>
                    </a:p>
                  </a:txBody>
                  <a:tcPr marL="9525" marR="9525" marT="9525" marB="0" anchor="ctr"/>
                </a:tc>
                <a:extLst>
                  <a:ext uri="{0D108BD9-81ED-4DB2-BD59-A6C34878D82A}">
                    <a16:rowId xmlns:a16="http://schemas.microsoft.com/office/drawing/2014/main" val="3071537423"/>
                  </a:ext>
                </a:extLst>
              </a:tr>
            </a:tbl>
          </a:graphicData>
        </a:graphic>
      </p:graphicFrame>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US"/>
            </a:br>
            <a:r>
              <a:rPr lang="en-US"/>
              <a:t>Incidence of being active in causes over the last 12 months</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50000" y="830726"/>
            <a:ext cx="9341700" cy="601285"/>
          </a:xfrm>
        </p:spPr>
        <p:txBody>
          <a:bodyPr lIns="91440" tIns="45720" rIns="91440" bIns="45720" anchor="t">
            <a:noAutofit/>
          </a:bodyPr>
          <a:lstStyle/>
          <a:p>
            <a:r>
              <a:rPr lang="en-US" sz="1400" dirty="0"/>
              <a:t>There has been minimal movement regarding activity, with the exception of homelessness, which has continued to decrease. 1 in 4 note being involved in global poverty causes. </a:t>
            </a:r>
          </a:p>
          <a:p>
            <a:pPr marL="357188" indent="-357188"/>
            <a:endParaRPr lang="en-IE" sz="1400" dirty="0"/>
          </a:p>
        </p:txBody>
      </p:sp>
      <p:sp>
        <p:nvSpPr>
          <p:cNvPr id="17" name="Text Placeholder 16">
            <a:extLst>
              <a:ext uri="{FF2B5EF4-FFF2-40B4-BE49-F238E27FC236}">
                <a16:creationId xmlns:a16="http://schemas.microsoft.com/office/drawing/2014/main" id="{6375B464-21DA-B5E5-82A2-C198AC5DEAFC}"/>
              </a:ext>
            </a:extLst>
          </p:cNvPr>
          <p:cNvSpPr>
            <a:spLocks noGrp="1"/>
          </p:cNvSpPr>
          <p:nvPr>
            <p:ph type="body" sz="quarter" idx="17"/>
          </p:nvPr>
        </p:nvSpPr>
        <p:spPr>
          <a:xfrm>
            <a:off x="450000" y="6018482"/>
            <a:ext cx="9341700" cy="563616"/>
          </a:xfrm>
        </p:spPr>
        <p:txBody>
          <a:bodyPr/>
          <a:lstStyle/>
          <a:p>
            <a:r>
              <a:rPr lang="en-US" sz="1000"/>
              <a:t>Base: All Adults aged 18+ years- 2,504 (Nov 23 N – 2,515, Nov 22 N – 2501; Dec 21 N – 2,026; Feb 21 N – 3,008)</a:t>
            </a:r>
          </a:p>
          <a:p>
            <a:r>
              <a:rPr lang="en-US" sz="1000"/>
              <a:t>Q.8 Please indicate whether you have been in any way active in relation to the following issues or causes over the last 12 months.</a:t>
            </a:r>
            <a:endParaRPr lang="en-IE" sz="1000"/>
          </a:p>
          <a:p>
            <a:endParaRPr lang="en-IE" sz="1000"/>
          </a:p>
        </p:txBody>
      </p:sp>
      <p:graphicFrame>
        <p:nvGraphicFramePr>
          <p:cNvPr id="2" name="Chart 1">
            <a:extLst>
              <a:ext uri="{FF2B5EF4-FFF2-40B4-BE49-F238E27FC236}">
                <a16:creationId xmlns:a16="http://schemas.microsoft.com/office/drawing/2014/main" id="{18BA662F-AB0F-F879-6F7B-BE04A2140418}"/>
              </a:ext>
            </a:extLst>
          </p:cNvPr>
          <p:cNvGraphicFramePr/>
          <p:nvPr>
            <p:extLst>
              <p:ext uri="{D42A27DB-BD31-4B8C-83A1-F6EECF244321}">
                <p14:modId xmlns:p14="http://schemas.microsoft.com/office/powerpoint/2010/main" val="3942647355"/>
              </p:ext>
            </p:extLst>
          </p:nvPr>
        </p:nvGraphicFramePr>
        <p:xfrm>
          <a:off x="0" y="1283365"/>
          <a:ext cx="9712663" cy="45166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03F2D9B-ABE1-93CE-B64B-BFF85CDA7D79}"/>
              </a:ext>
            </a:extLst>
          </p:cNvPr>
          <p:cNvSpPr txBox="1"/>
          <p:nvPr/>
        </p:nvSpPr>
        <p:spPr>
          <a:xfrm>
            <a:off x="8806247" y="1062679"/>
            <a:ext cx="378940" cy="369332"/>
          </a:xfrm>
          <a:prstGeom prst="rect">
            <a:avLst/>
          </a:prstGeom>
          <a:noFill/>
        </p:spPr>
        <p:txBody>
          <a:bodyPr wrap="square" rtlCol="0">
            <a:spAutoFit/>
          </a:bodyPr>
          <a:lstStyle/>
          <a:p>
            <a:r>
              <a:rPr lang="en-IE"/>
              <a:t>%</a:t>
            </a:r>
          </a:p>
        </p:txBody>
      </p:sp>
      <p:cxnSp>
        <p:nvCxnSpPr>
          <p:cNvPr id="6" name="Straight Connector 5">
            <a:extLst>
              <a:ext uri="{FF2B5EF4-FFF2-40B4-BE49-F238E27FC236}">
                <a16:creationId xmlns:a16="http://schemas.microsoft.com/office/drawing/2014/main" id="{61139B36-D44A-0BCB-F673-9A4B46305783}"/>
              </a:ext>
            </a:extLst>
          </p:cNvPr>
          <p:cNvCxnSpPr>
            <a:cxnSpLocks/>
          </p:cNvCxnSpPr>
          <p:nvPr/>
        </p:nvCxnSpPr>
        <p:spPr>
          <a:xfrm>
            <a:off x="1287262" y="2610035"/>
            <a:ext cx="8754070" cy="0"/>
          </a:xfrm>
          <a:prstGeom prst="line">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47CA975-7E2E-F9C9-1A40-540EB5928DE2}"/>
              </a:ext>
            </a:extLst>
          </p:cNvPr>
          <p:cNvCxnSpPr>
            <a:cxnSpLocks/>
          </p:cNvCxnSpPr>
          <p:nvPr/>
        </p:nvCxnSpPr>
        <p:spPr>
          <a:xfrm>
            <a:off x="1287262" y="3810000"/>
            <a:ext cx="8754070" cy="0"/>
          </a:xfrm>
          <a:prstGeom prst="line">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543799-3AD6-7816-4E3D-D13D3F1EDCDC}"/>
              </a:ext>
            </a:extLst>
          </p:cNvPr>
          <p:cNvCxnSpPr>
            <a:cxnSpLocks/>
          </p:cNvCxnSpPr>
          <p:nvPr/>
        </p:nvCxnSpPr>
        <p:spPr>
          <a:xfrm>
            <a:off x="1287262" y="4981852"/>
            <a:ext cx="8754070" cy="0"/>
          </a:xfrm>
          <a:prstGeom prst="line">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4B04512-BF1C-DF40-C4DE-4EB072D84938}"/>
              </a:ext>
            </a:extLst>
          </p:cNvPr>
          <p:cNvSpPr txBox="1"/>
          <p:nvPr/>
        </p:nvSpPr>
        <p:spPr>
          <a:xfrm>
            <a:off x="10497019" y="3081553"/>
            <a:ext cx="453419" cy="230660"/>
          </a:xfrm>
          <a:prstGeom prst="rect">
            <a:avLst/>
          </a:prstGeom>
          <a:noFill/>
          <a:ln>
            <a:solidFill>
              <a:srgbClr val="FF0000"/>
            </a:solidFill>
          </a:ln>
        </p:spPr>
        <p:txBody>
          <a:bodyPr wrap="square" rtlCol="0">
            <a:spAutoFit/>
          </a:bodyPr>
          <a:lstStyle/>
          <a:p>
            <a:endParaRPr lang="en-IE"/>
          </a:p>
        </p:txBody>
      </p:sp>
      <p:sp>
        <p:nvSpPr>
          <p:cNvPr id="3" name="Rectangle: Rounded Corners 2">
            <a:extLst>
              <a:ext uri="{FF2B5EF4-FFF2-40B4-BE49-F238E27FC236}">
                <a16:creationId xmlns:a16="http://schemas.microsoft.com/office/drawing/2014/main" id="{73D4D8C5-83D2-C06B-71D9-4B1493D79F17}"/>
              </a:ext>
            </a:extLst>
          </p:cNvPr>
          <p:cNvSpPr/>
          <p:nvPr/>
        </p:nvSpPr>
        <p:spPr>
          <a:xfrm>
            <a:off x="2127811" y="4194715"/>
            <a:ext cx="9367504" cy="41825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Tree>
    <p:extLst>
      <p:ext uri="{BB962C8B-B14F-4D97-AF65-F5344CB8AC3E}">
        <p14:creationId xmlns:p14="http://schemas.microsoft.com/office/powerpoint/2010/main" val="418455796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rmAutofit fontScale="90000"/>
          </a:bodyPr>
          <a:lstStyle/>
          <a:p>
            <a:br>
              <a:rPr lang="en-US">
                <a:solidFill>
                  <a:srgbClr val="00000C"/>
                </a:solidFill>
              </a:rPr>
            </a:br>
            <a:r>
              <a:rPr lang="en-US">
                <a:solidFill>
                  <a:srgbClr val="00000C"/>
                </a:solidFill>
              </a:rPr>
              <a:t>Who has been active and in what causes x Segments</a:t>
            </a:r>
            <a:endParaRPr lang="en-IE">
              <a:solidFill>
                <a:srgbClr val="00000C"/>
              </a:solidFill>
            </a:endParaRP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9341700" cy="581698"/>
          </a:xfrm>
        </p:spPr>
        <p:txBody>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Disengaged, pragmatists, and empathisers show much lower involvement across the board, while community champions and global citizens show much </a:t>
            </a:r>
            <a:r>
              <a:rPr lang="en-US" sz="1400" dirty="0">
                <a:latin typeface="Barlow" panose="00000500000000000000" pitchFamily="2" charset="0"/>
                <a:cs typeface="Arial" panose="020B0604020202020204" pitchFamily="34" charset="0"/>
              </a:rPr>
              <a:t>more appetite to be involved</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 Multilateralists show more specific involvement, showing higher involvement with women's rights and LGBTQ rights.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353744" y="5994418"/>
            <a:ext cx="9341700" cy="348813"/>
          </a:xfrm>
        </p:spPr>
        <p:txBody>
          <a:bodyPr lIns="91440" tIns="45720" rIns="91440" bIns="45720" anchor="t">
            <a:noAutofit/>
          </a:bodyPr>
          <a:lstStyle/>
          <a:p>
            <a:pPr marL="357188" indent="-357188"/>
            <a:r>
              <a:rPr kumimoji="0" lang="en-US" sz="10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years- 2,504</a:t>
            </a:r>
          </a:p>
          <a:p>
            <a:pPr marL="357188" indent="-357188"/>
            <a:r>
              <a:rPr lang="en-US" sz="1000">
                <a:latin typeface="Barlow" panose="00000500000000000000" pitchFamily="2" charset="0"/>
              </a:rPr>
              <a:t>Q.8 Please indicate whether you have been in any way active in relation to the following issues or causes over the last 12 months.</a:t>
            </a:r>
            <a:endParaRPr lang="en-IE" sz="1000">
              <a:latin typeface="Barlow" panose="00000500000000000000" pitchFamily="2" charset="0"/>
            </a:endParaRPr>
          </a:p>
        </p:txBody>
      </p:sp>
      <p:graphicFrame>
        <p:nvGraphicFramePr>
          <p:cNvPr id="2" name="Table 1">
            <a:extLst>
              <a:ext uri="{FF2B5EF4-FFF2-40B4-BE49-F238E27FC236}">
                <a16:creationId xmlns:a16="http://schemas.microsoft.com/office/drawing/2014/main" id="{FEAAADA7-E2E3-DA59-43BA-FF77D8ACEA03}"/>
              </a:ext>
            </a:extLst>
          </p:cNvPr>
          <p:cNvGraphicFramePr>
            <a:graphicFrameLocks noGrp="1"/>
          </p:cNvGraphicFramePr>
          <p:nvPr>
            <p:extLst>
              <p:ext uri="{D42A27DB-BD31-4B8C-83A1-F6EECF244321}">
                <p14:modId xmlns:p14="http://schemas.microsoft.com/office/powerpoint/2010/main" val="2755748026"/>
              </p:ext>
            </p:extLst>
          </p:nvPr>
        </p:nvGraphicFramePr>
        <p:xfrm>
          <a:off x="1170022" y="1934436"/>
          <a:ext cx="9341697" cy="3838856"/>
        </p:xfrm>
        <a:graphic>
          <a:graphicData uri="http://schemas.openxmlformats.org/drawingml/2006/table">
            <a:tbl>
              <a:tblPr/>
              <a:tblGrid>
                <a:gridCol w="3011326">
                  <a:extLst>
                    <a:ext uri="{9D8B030D-6E8A-4147-A177-3AD203B41FA5}">
                      <a16:colId xmlns:a16="http://schemas.microsoft.com/office/drawing/2014/main" val="1610585289"/>
                    </a:ext>
                  </a:extLst>
                </a:gridCol>
                <a:gridCol w="870744">
                  <a:extLst>
                    <a:ext uri="{9D8B030D-6E8A-4147-A177-3AD203B41FA5}">
                      <a16:colId xmlns:a16="http://schemas.microsoft.com/office/drawing/2014/main" val="1665021962"/>
                    </a:ext>
                  </a:extLst>
                </a:gridCol>
                <a:gridCol w="1049268">
                  <a:extLst>
                    <a:ext uri="{9D8B030D-6E8A-4147-A177-3AD203B41FA5}">
                      <a16:colId xmlns:a16="http://schemas.microsoft.com/office/drawing/2014/main" val="2048067134"/>
                    </a:ext>
                  </a:extLst>
                </a:gridCol>
                <a:gridCol w="870744">
                  <a:extLst>
                    <a:ext uri="{9D8B030D-6E8A-4147-A177-3AD203B41FA5}">
                      <a16:colId xmlns:a16="http://schemas.microsoft.com/office/drawing/2014/main" val="4027764273"/>
                    </a:ext>
                  </a:extLst>
                </a:gridCol>
                <a:gridCol w="870744">
                  <a:extLst>
                    <a:ext uri="{9D8B030D-6E8A-4147-A177-3AD203B41FA5}">
                      <a16:colId xmlns:a16="http://schemas.microsoft.com/office/drawing/2014/main" val="805376849"/>
                    </a:ext>
                  </a:extLst>
                </a:gridCol>
                <a:gridCol w="927383">
                  <a:extLst>
                    <a:ext uri="{9D8B030D-6E8A-4147-A177-3AD203B41FA5}">
                      <a16:colId xmlns:a16="http://schemas.microsoft.com/office/drawing/2014/main" val="410472964"/>
                    </a:ext>
                  </a:extLst>
                </a:gridCol>
                <a:gridCol w="870744">
                  <a:extLst>
                    <a:ext uri="{9D8B030D-6E8A-4147-A177-3AD203B41FA5}">
                      <a16:colId xmlns:a16="http://schemas.microsoft.com/office/drawing/2014/main" val="912412453"/>
                    </a:ext>
                  </a:extLst>
                </a:gridCol>
                <a:gridCol w="870744">
                  <a:extLst>
                    <a:ext uri="{9D8B030D-6E8A-4147-A177-3AD203B41FA5}">
                      <a16:colId xmlns:a16="http://schemas.microsoft.com/office/drawing/2014/main" val="2883741273"/>
                    </a:ext>
                  </a:extLst>
                </a:gridCol>
              </a:tblGrid>
              <a:tr h="375627">
                <a:tc rowSpan="2">
                  <a:txBody>
                    <a:bodyPr/>
                    <a:lstStyle/>
                    <a:p>
                      <a:pPr algn="l" fontAlgn="t"/>
                      <a:endParaRPr lang="en-GB" sz="1100" b="1" i="0" u="none" strike="noStrike">
                        <a:solidFill>
                          <a:schemeClr val="tx1"/>
                        </a:solidFill>
                        <a:effectLst/>
                        <a:latin typeface="Barlow" panose="00000500000000000000" pitchFamily="2" charset="0"/>
                      </a:endParaRPr>
                    </a:p>
                  </a:txBody>
                  <a:tcPr marL="9525" marR="9525" marT="9525" marB="0">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t"/>
                      <a:r>
                        <a:rPr lang="en-GB" sz="1100" b="1" i="0" u="none" strike="noStrike">
                          <a:solidFill>
                            <a:schemeClr val="tx1"/>
                          </a:solidFill>
                          <a:effectLst/>
                          <a:latin typeface="Barlow" panose="00000500000000000000" pitchFamily="2" charset="0"/>
                        </a:rPr>
                        <a:t>Total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t"/>
                      <a:r>
                        <a:rPr lang="en-GB" sz="1100" b="1" i="0" u="none" strike="noStrike">
                          <a:solidFill>
                            <a:schemeClr val="tx1"/>
                          </a:solidFill>
                          <a:effectLst/>
                          <a:latin typeface="Barlow" panose="00000500000000000000" pitchFamily="2" charset="0"/>
                        </a:rPr>
                        <a:t>Segments</a:t>
                      </a: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267657"/>
                  </a:ext>
                </a:extLst>
              </a:tr>
              <a:tr h="649705">
                <a:tc vMerge="1">
                  <a:txBody>
                    <a:bodyPr/>
                    <a:lstStyle/>
                    <a:p>
                      <a:endParaRPr lang="en-GB"/>
                    </a:p>
                  </a:txBody>
                  <a:tcPr/>
                </a:tc>
                <a:tc vMerge="1">
                  <a:txBody>
                    <a:bodyPr/>
                    <a:lstStyle/>
                    <a:p>
                      <a:endParaRPr lang="en-GB"/>
                    </a:p>
                  </a:txBody>
                  <a:tcPr/>
                </a:tc>
                <a:tc>
                  <a:txBody>
                    <a:bodyPr/>
                    <a:lstStyle/>
                    <a:p>
                      <a:pPr algn="ctr" rtl="0" fontAlgn="t"/>
                      <a:r>
                        <a:rPr lang="en-GB" sz="1100" b="1" i="0" u="none" strike="noStrike">
                          <a:solidFill>
                            <a:schemeClr val="tx1"/>
                          </a:solidFill>
                          <a:effectLst/>
                          <a:latin typeface="Barlow" panose="00000500000000000000" pitchFamily="2" charset="0"/>
                        </a:rPr>
                        <a:t>Multilateralists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Barlow" panose="00000500000000000000" pitchFamily="2" charset="0"/>
                        </a:rPr>
                        <a:t>Community Champions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Barlow" panose="00000500000000000000" pitchFamily="2" charset="0"/>
                        </a:rPr>
                        <a:t>Disengaged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Barlow" panose="00000500000000000000" pitchFamily="2" charset="0"/>
                        </a:rPr>
                        <a:t>Empathisers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Barlow" panose="00000500000000000000" pitchFamily="2" charset="0"/>
                        </a:rPr>
                        <a:t>Global Citizens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Barlow" panose="00000500000000000000" pitchFamily="2" charset="0"/>
                        </a:rPr>
                        <a:t>Pragmatists</a:t>
                      </a: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338021704"/>
                  </a:ext>
                </a:extLst>
              </a:tr>
              <a:tr h="200966">
                <a:tc>
                  <a:txBody>
                    <a:bodyPr/>
                    <a:lstStyle/>
                    <a:p>
                      <a:pPr algn="l" fontAlgn="t"/>
                      <a:r>
                        <a:rPr lang="en-GB" sz="1100" b="0" i="0" u="none" strike="noStrike">
                          <a:solidFill>
                            <a:srgbClr val="000000"/>
                          </a:solidFill>
                          <a:effectLst/>
                          <a:latin typeface="Barlow" panose="00000500000000000000" pitchFamily="2" charset="0"/>
                        </a:rPr>
                        <a:t>Base (WTD)</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474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282</a:t>
                      </a:r>
                    </a:p>
                  </a:txBody>
                  <a:tcPr marL="9525" marR="9525" marT="9525" marB="0" anchor="ctr">
                    <a:lnL>
                      <a:noFill/>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378</a:t>
                      </a:r>
                    </a:p>
                  </a:txBody>
                  <a:tcPr marL="9525" marR="9525" marT="9525" marB="0" anchor="ctr">
                    <a:lnL>
                      <a:noFill/>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662</a:t>
                      </a:r>
                    </a:p>
                  </a:txBody>
                  <a:tcPr marL="9525" marR="9525" marT="9525" marB="0" anchor="ctr">
                    <a:lnL>
                      <a:noFill/>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419</a:t>
                      </a:r>
                    </a:p>
                  </a:txBody>
                  <a:tcPr marL="9525" marR="9525" marT="9525" marB="0" anchor="ctr">
                    <a:lnL>
                      <a:noFill/>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289</a:t>
                      </a:r>
                    </a:p>
                  </a:txBody>
                  <a:tcPr marL="9525" marR="9525" marT="9525" marB="0" anchor="ctr">
                    <a:lnL>
                      <a:noFill/>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567000215"/>
                  </a:ext>
                </a:extLst>
              </a:tr>
              <a:tr h="200966">
                <a:tc>
                  <a:txBody>
                    <a:bodyPr/>
                    <a:lstStyle/>
                    <a:p>
                      <a:pPr algn="l" fontAlgn="t"/>
                      <a:r>
                        <a:rPr lang="en-GB" sz="1100" b="0" i="0" u="none" strike="noStrike">
                          <a:solidFill>
                            <a:srgbClr val="000000"/>
                          </a:solidFill>
                          <a:effectLst/>
                          <a:latin typeface="Barlow" panose="00000500000000000000" pitchFamily="2" charset="0"/>
                        </a:rPr>
                        <a:t>UNWTD</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Barlow" panose="00000500000000000000" pitchFamily="2" charset="0"/>
                        </a:rPr>
                        <a:t>%</a:t>
                      </a:r>
                      <a:endParaRPr lang="en-GB" sz="1100" b="0" i="0" u="none" strike="noStrike">
                        <a:solidFill>
                          <a:srgbClr val="000000"/>
                        </a:solidFill>
                        <a:effectLst/>
                        <a:latin typeface="Barlow" panose="00000500000000000000" pitchFamily="2"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Barlow" panose="00000500000000000000" pitchFamily="2" charset="0"/>
                        </a:rPr>
                        <a:t>%</a:t>
                      </a:r>
                      <a:endParaRPr lang="en-GB" sz="1100" b="0" i="0" u="none" strike="noStrike">
                        <a:solidFill>
                          <a:srgbClr val="000000"/>
                        </a:solidFill>
                        <a:effectLst/>
                        <a:latin typeface="Barlow" panose="00000500000000000000" pitchFamily="2" charset="0"/>
                      </a:endParaRP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Barlow" panose="00000500000000000000" pitchFamily="2" charset="0"/>
                        </a:rPr>
                        <a:t>%</a:t>
                      </a:r>
                      <a:endParaRPr lang="en-GB" sz="1100" b="0" i="0" u="none" strike="noStrike">
                        <a:solidFill>
                          <a:srgbClr val="000000"/>
                        </a:solidFill>
                        <a:effectLst/>
                        <a:latin typeface="Barlow" panose="00000500000000000000" pitchFamily="2" charset="0"/>
                      </a:endParaRPr>
                    </a:p>
                  </a:txBody>
                  <a:tcPr marL="9525" marR="9525" marT="9525" marB="0" anchor="ctr">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Barlow" panose="00000500000000000000" pitchFamily="2" charset="0"/>
                        </a:rPr>
                        <a:t>%</a:t>
                      </a:r>
                      <a:endParaRPr lang="en-GB" sz="1100" b="0" i="0" u="none" strike="noStrike">
                        <a:solidFill>
                          <a:srgbClr val="000000"/>
                        </a:solidFill>
                        <a:effectLst/>
                        <a:latin typeface="Barlow" panose="00000500000000000000" pitchFamily="2" charset="0"/>
                      </a:endParaRPr>
                    </a:p>
                  </a:txBody>
                  <a:tcPr marL="9525" marR="9525" marT="9525" marB="0" anchor="ctr">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Barlow" panose="00000500000000000000" pitchFamily="2" charset="0"/>
                        </a:rPr>
                        <a:t>%</a:t>
                      </a:r>
                      <a:endParaRPr lang="en-GB" sz="1100" b="0" i="0" u="none" strike="noStrike">
                        <a:solidFill>
                          <a:srgbClr val="000000"/>
                        </a:solidFill>
                        <a:effectLst/>
                        <a:latin typeface="Barlow" panose="00000500000000000000" pitchFamily="2" charset="0"/>
                      </a:endParaRPr>
                    </a:p>
                  </a:txBody>
                  <a:tcPr marL="9525" marR="9525" marT="9525" marB="0" anchor="ctr">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Barlow" panose="00000500000000000000" pitchFamily="2" charset="0"/>
                        </a:rPr>
                        <a:t>%</a:t>
                      </a:r>
                      <a:endParaRPr lang="en-GB" sz="1100" b="0" i="0" u="none" strike="noStrike">
                        <a:solidFill>
                          <a:srgbClr val="000000"/>
                        </a:solidFill>
                        <a:effectLst/>
                        <a:latin typeface="Barlow" panose="00000500000000000000" pitchFamily="2" charset="0"/>
                      </a:endParaRPr>
                    </a:p>
                  </a:txBody>
                  <a:tcPr marL="9525" marR="9525" marT="9525" marB="0" anchor="ctr">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Barlow" panose="00000500000000000000" pitchFamily="2" charset="0"/>
                        </a:rPr>
                        <a:t>%</a:t>
                      </a:r>
                      <a:endParaRPr lang="en-GB" sz="1100" b="0" i="0" u="none" strike="noStrike">
                        <a:solidFill>
                          <a:srgbClr val="000000"/>
                        </a:solidFill>
                        <a:effectLst/>
                        <a:latin typeface="Barlow" panose="00000500000000000000" pitchFamily="2" charset="0"/>
                      </a:endParaRPr>
                    </a:p>
                  </a:txBody>
                  <a:tcPr marL="9525" marR="9525" marT="952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696719"/>
                  </a:ext>
                </a:extLst>
              </a:tr>
              <a:tr h="200966">
                <a:tc>
                  <a:txBody>
                    <a:bodyPr/>
                    <a:lstStyle/>
                    <a:p>
                      <a:pPr algn="l" fontAlgn="t"/>
                      <a:r>
                        <a:rPr lang="en-GB" sz="1100" b="0" i="0" u="none" strike="noStrike">
                          <a:solidFill>
                            <a:srgbClr val="000000"/>
                          </a:solidFill>
                          <a:effectLst/>
                          <a:latin typeface="Barlow" panose="00000500000000000000" pitchFamily="2" charset="0"/>
                        </a:rPr>
                        <a:t>Local community issues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65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35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49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38</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extLst>
                  <a:ext uri="{0D108BD9-81ED-4DB2-BD59-A6C34878D82A}">
                    <a16:rowId xmlns:a16="http://schemas.microsoft.com/office/drawing/2014/main" val="3797461509"/>
                  </a:ext>
                </a:extLst>
              </a:tr>
              <a:tr h="200966">
                <a:tc>
                  <a:txBody>
                    <a:bodyPr/>
                    <a:lstStyle/>
                    <a:p>
                      <a:pPr algn="l" fontAlgn="t"/>
                      <a:r>
                        <a:rPr lang="en-GB" sz="1100" b="0" i="0" u="none" strike="noStrike">
                          <a:solidFill>
                            <a:srgbClr val="000000"/>
                          </a:solidFill>
                          <a:effectLst/>
                          <a:latin typeface="Barlow" panose="00000500000000000000" pitchFamily="2" charset="0"/>
                        </a:rPr>
                        <a:t>Mental health</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55</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29</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46</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57</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23</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478504725"/>
                  </a:ext>
                </a:extLst>
              </a:tr>
              <a:tr h="200966">
                <a:tc>
                  <a:txBody>
                    <a:bodyPr/>
                    <a:lstStyle/>
                    <a:p>
                      <a:pPr algn="l" fontAlgn="t"/>
                      <a:r>
                        <a:rPr lang="en-US" sz="1100" b="0" i="0" u="none" strike="noStrike">
                          <a:solidFill>
                            <a:srgbClr val="000000"/>
                          </a:solidFill>
                          <a:effectLst/>
                          <a:latin typeface="Barlow" panose="00000500000000000000" pitchFamily="2" charset="0"/>
                        </a:rPr>
                        <a:t>Climate change and the environment</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64</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20</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36</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60</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33</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3810343320"/>
                  </a:ext>
                </a:extLst>
              </a:tr>
              <a:tr h="200966">
                <a:tc>
                  <a:txBody>
                    <a:bodyPr/>
                    <a:lstStyle/>
                    <a:p>
                      <a:pPr algn="l" fontAlgn="t"/>
                      <a:r>
                        <a:rPr lang="en-GB" sz="1100" b="0" i="0" u="none" strike="noStrike">
                          <a:solidFill>
                            <a:srgbClr val="000000"/>
                          </a:solidFill>
                          <a:effectLst/>
                          <a:latin typeface="Barlow" panose="00000500000000000000" pitchFamily="2" charset="0"/>
                        </a:rPr>
                        <a:t>Animal welfare</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50</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31</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34</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45</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30</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45339733"/>
                  </a:ext>
                </a:extLst>
              </a:tr>
              <a:tr h="200966">
                <a:tc>
                  <a:txBody>
                    <a:bodyPr/>
                    <a:lstStyle/>
                    <a:p>
                      <a:pPr algn="l" fontAlgn="t"/>
                      <a:r>
                        <a:rPr lang="en-US" sz="1100" b="0" i="0" u="none" strike="noStrike">
                          <a:solidFill>
                            <a:srgbClr val="000000"/>
                          </a:solidFill>
                          <a:effectLst/>
                          <a:latin typeface="Barlow" panose="00000500000000000000" pitchFamily="2" charset="0"/>
                        </a:rPr>
                        <a:t>Women’s rights and gender equality</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48</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15</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25</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51</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12</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3184788601"/>
                  </a:ext>
                </a:extLst>
              </a:tr>
              <a:tr h="200966">
                <a:tc>
                  <a:txBody>
                    <a:bodyPr/>
                    <a:lstStyle/>
                    <a:p>
                      <a:pPr algn="l" fontAlgn="t"/>
                      <a:r>
                        <a:rPr lang="en-GB" sz="1100" b="0" i="0" u="none" strike="noStrike">
                          <a:solidFill>
                            <a:srgbClr val="000000"/>
                          </a:solidFill>
                          <a:effectLst/>
                          <a:latin typeface="Barlow" panose="00000500000000000000" pitchFamily="2" charset="0"/>
                        </a:rPr>
                        <a:t>Homelessness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46</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17</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29</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46</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18</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363467098"/>
                  </a:ext>
                </a:extLst>
              </a:tr>
              <a:tr h="200966">
                <a:tc>
                  <a:txBody>
                    <a:bodyPr/>
                    <a:lstStyle/>
                    <a:p>
                      <a:pPr algn="l" fontAlgn="t"/>
                      <a:r>
                        <a:rPr lang="en-GB" sz="1100" b="0" i="0" u="none" strike="noStrike">
                          <a:solidFill>
                            <a:srgbClr val="000000"/>
                          </a:solidFill>
                          <a:effectLst/>
                          <a:latin typeface="Barlow" panose="00000500000000000000" pitchFamily="2" charset="0"/>
                        </a:rPr>
                        <a:t>Disability rights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41</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18</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28</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39</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12</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3331452780"/>
                  </a:ext>
                </a:extLst>
              </a:tr>
              <a:tr h="200966">
                <a:tc>
                  <a:txBody>
                    <a:bodyPr/>
                    <a:lstStyle/>
                    <a:p>
                      <a:pPr algn="l" fontAlgn="t"/>
                      <a:r>
                        <a:rPr lang="en-GB" sz="1100" b="0" i="0" u="none" strike="noStrike" dirty="0">
                          <a:solidFill>
                            <a:srgbClr val="000000"/>
                          </a:solidFill>
                          <a:effectLst/>
                          <a:latin typeface="Barlow" panose="00000500000000000000" pitchFamily="2" charset="0"/>
                        </a:rPr>
                        <a:t>Global poverty</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dirty="0">
                          <a:solidFill>
                            <a:srgbClr val="000000"/>
                          </a:solidFill>
                          <a:effectLst/>
                          <a:latin typeface="Barlow" panose="00000500000000000000" pitchFamily="2" charset="0"/>
                        </a:rPr>
                        <a:t>45</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10</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23</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45</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18</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1297843589"/>
                  </a:ext>
                </a:extLst>
              </a:tr>
              <a:tr h="200966">
                <a:tc>
                  <a:txBody>
                    <a:bodyPr/>
                    <a:lstStyle/>
                    <a:p>
                      <a:pPr algn="l" fontAlgn="t"/>
                      <a:r>
                        <a:rPr lang="en-US" sz="1100" b="0" i="0" u="none" strike="noStrike">
                          <a:solidFill>
                            <a:srgbClr val="000000"/>
                          </a:solidFill>
                          <a:effectLst/>
                          <a:latin typeface="Barlow" panose="00000500000000000000" pitchFamily="2" charset="0"/>
                        </a:rPr>
                        <a:t>Immigrant and asylum seeker rights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41</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13</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16</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43</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9</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441869382"/>
                  </a:ext>
                </a:extLst>
              </a:tr>
              <a:tr h="200966">
                <a:tc>
                  <a:txBody>
                    <a:bodyPr/>
                    <a:lstStyle/>
                    <a:p>
                      <a:pPr algn="l" fontAlgn="t"/>
                      <a:r>
                        <a:rPr lang="en-GB" sz="1100" b="0" i="0" u="none" strike="noStrike">
                          <a:solidFill>
                            <a:srgbClr val="000000"/>
                          </a:solidFill>
                          <a:effectLst/>
                          <a:latin typeface="Barlow" panose="00000500000000000000" pitchFamily="2" charset="0"/>
                        </a:rPr>
                        <a:t>LGBTQ Rights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35</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11</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15</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36</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7</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1111884817"/>
                  </a:ext>
                </a:extLst>
              </a:tr>
              <a:tr h="200966">
                <a:tc>
                  <a:txBody>
                    <a:bodyPr/>
                    <a:lstStyle/>
                    <a:p>
                      <a:pPr algn="l" fontAlgn="t"/>
                      <a:r>
                        <a:rPr lang="en-GB" sz="1100" b="0" i="0" u="none" strike="noStrike">
                          <a:solidFill>
                            <a:srgbClr val="000000"/>
                          </a:solidFill>
                          <a:effectLst/>
                          <a:latin typeface="Barlow" panose="00000500000000000000" pitchFamily="2" charset="0"/>
                        </a:rPr>
                        <a:t>Labour rights and unions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38</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14</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17</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33</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8</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3892148674"/>
                  </a:ext>
                </a:extLst>
              </a:tr>
              <a:tr h="200966">
                <a:tc>
                  <a:txBody>
                    <a:bodyPr/>
                    <a:lstStyle/>
                    <a:p>
                      <a:pPr algn="l" fontAlgn="t"/>
                      <a:r>
                        <a:rPr lang="en-GB" sz="1100" b="0" i="0" u="none" strike="noStrike">
                          <a:solidFill>
                            <a:srgbClr val="000000"/>
                          </a:solidFill>
                          <a:effectLst/>
                          <a:latin typeface="Barlow" panose="00000500000000000000" pitchFamily="2" charset="0"/>
                        </a:rPr>
                        <a:t>None</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22</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10</a:t>
                      </a:r>
                    </a:p>
                  </a:txBody>
                  <a:tcPr marL="9525" marR="9525" marT="9525" marB="0" anchor="ctr">
                    <a:lnL>
                      <a:noFill/>
                    </a:lnL>
                    <a:lnR>
                      <a:noFill/>
                    </a:lnR>
                    <a:lnT>
                      <a:noFill/>
                    </a:lnT>
                    <a:lnB w="6350" cap="flat" cmpd="sng" algn="ctr">
                      <a:no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37</a:t>
                      </a:r>
                    </a:p>
                  </a:txBody>
                  <a:tcPr marL="9525" marR="9525" marT="9525" marB="0" anchor="ctr">
                    <a:lnL>
                      <a:noFill/>
                    </a:lnL>
                    <a:lnR>
                      <a:noFill/>
                    </a:lnR>
                    <a:lnT>
                      <a:noFill/>
                    </a:lnT>
                    <a:lnB w="6350" cap="flat" cmpd="sng" algn="ctr">
                      <a:noFill/>
                      <a:prstDash val="solid"/>
                      <a:round/>
                      <a:headEnd type="none" w="med" len="med"/>
                      <a:tailEnd type="none" w="med" len="med"/>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26</a:t>
                      </a:r>
                    </a:p>
                  </a:txBody>
                  <a:tcPr marL="9525" marR="9525" marT="9525" marB="0" anchor="ctr">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14</a:t>
                      </a:r>
                    </a:p>
                  </a:txBody>
                  <a:tcPr marL="9525" marR="9525" marT="9525" marB="0" anchor="ctr">
                    <a:lnL>
                      <a:noFill/>
                    </a:lnL>
                    <a:lnR>
                      <a:noFill/>
                    </a:lnR>
                    <a:lnT>
                      <a:noFill/>
                    </a:lnT>
                    <a:lnB w="6350" cap="flat" cmpd="sng" algn="ctr">
                      <a:noFill/>
                      <a:prstDash val="solid"/>
                      <a:round/>
                      <a:headEnd type="none" w="med" len="med"/>
                      <a:tailEnd type="none" w="med" len="med"/>
                    </a:lnB>
                    <a:solidFill>
                      <a:schemeClr val="accent5">
                        <a:lumMod val="20000"/>
                        <a:lumOff val="80000"/>
                      </a:schemeClr>
                    </a:solidFill>
                  </a:tcPr>
                </a:tc>
                <a:tc>
                  <a:txBody>
                    <a:bodyPr/>
                    <a:lstStyle/>
                    <a:p>
                      <a:pPr algn="ctr" fontAlgn="t"/>
                      <a:r>
                        <a:rPr lang="en-GB" sz="1100" b="0" i="0" u="none" strike="noStrike" dirty="0">
                          <a:solidFill>
                            <a:srgbClr val="000000"/>
                          </a:solidFill>
                          <a:effectLst/>
                          <a:latin typeface="Barlow" panose="00000500000000000000" pitchFamily="2" charset="0"/>
                        </a:rPr>
                        <a:t>35</a:t>
                      </a:r>
                    </a:p>
                  </a:txBody>
                  <a:tcPr marL="9525" marR="9525" marT="9525"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113096984"/>
                  </a:ext>
                </a:extLst>
              </a:tr>
            </a:tbl>
          </a:graphicData>
        </a:graphic>
      </p:graphicFrame>
      <p:grpSp>
        <p:nvGrpSpPr>
          <p:cNvPr id="9" name="Group 8">
            <a:extLst>
              <a:ext uri="{FF2B5EF4-FFF2-40B4-BE49-F238E27FC236}">
                <a16:creationId xmlns:a16="http://schemas.microsoft.com/office/drawing/2014/main" id="{4787E469-3565-3825-B2CB-9884ECD7FD5A}"/>
              </a:ext>
            </a:extLst>
          </p:cNvPr>
          <p:cNvGrpSpPr/>
          <p:nvPr/>
        </p:nvGrpSpPr>
        <p:grpSpPr>
          <a:xfrm>
            <a:off x="9578447" y="1542101"/>
            <a:ext cx="2359232" cy="456557"/>
            <a:chOff x="9641528" y="618763"/>
            <a:chExt cx="2436173" cy="595502"/>
          </a:xfrm>
        </p:grpSpPr>
        <p:sp>
          <p:nvSpPr>
            <p:cNvPr id="10" name="Rectangle 9">
              <a:extLst>
                <a:ext uri="{FF2B5EF4-FFF2-40B4-BE49-F238E27FC236}">
                  <a16:creationId xmlns:a16="http://schemas.microsoft.com/office/drawing/2014/main" id="{9AB69A6E-411F-EB3E-7C96-3EF29F2C6E5B}"/>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1" name="TextBox 10">
              <a:extLst>
                <a:ext uri="{FF2B5EF4-FFF2-40B4-BE49-F238E27FC236}">
                  <a16:creationId xmlns:a16="http://schemas.microsoft.com/office/drawing/2014/main" id="{12A34E19-40B2-FDFE-9B77-B2CC87494D07}"/>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2" name="Rectangle 11">
              <a:extLst>
                <a:ext uri="{FF2B5EF4-FFF2-40B4-BE49-F238E27FC236}">
                  <a16:creationId xmlns:a16="http://schemas.microsoft.com/office/drawing/2014/main" id="{2E40B288-4254-1645-2274-B0E08536CDA1}"/>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8" name="TextBox 17">
              <a:extLst>
                <a:ext uri="{FF2B5EF4-FFF2-40B4-BE49-F238E27FC236}">
                  <a16:creationId xmlns:a16="http://schemas.microsoft.com/office/drawing/2014/main" id="{C12FB497-86B5-2B8E-FD7A-E8533BDF5F79}"/>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1543078734"/>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US">
                <a:solidFill>
                  <a:srgbClr val="00000C"/>
                </a:solidFill>
              </a:rPr>
            </a:br>
            <a:r>
              <a:rPr lang="en-US">
                <a:solidFill>
                  <a:srgbClr val="00000C"/>
                </a:solidFill>
              </a:rPr>
              <a:t>Level of concern around protection of human rights of minorities in Ireland</a:t>
            </a:r>
            <a:endParaRPr lang="en-IE">
              <a:solidFill>
                <a:srgbClr val="00000C"/>
              </a:solidFill>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50000" y="830726"/>
            <a:ext cx="9341700" cy="517062"/>
          </a:xfrm>
        </p:spPr>
        <p:txBody>
          <a:bodyPr lIns="91440" tIns="45720" rIns="91440" bIns="45720" anchor="t">
            <a:noAutofit/>
          </a:bodyPr>
          <a:lstStyle/>
          <a:p>
            <a:r>
              <a:rPr lang="en-US" sz="1400" dirty="0"/>
              <a:t>The level of concern remains steady over recent waves, with over half concerned. Interesting to note, the increasingly negative view of growing diversity in Ireland is not impacting levels of concern. </a:t>
            </a:r>
          </a:p>
        </p:txBody>
      </p:sp>
      <p:sp>
        <p:nvSpPr>
          <p:cNvPr id="18" name="Text Placeholder 17">
            <a:extLst>
              <a:ext uri="{FF2B5EF4-FFF2-40B4-BE49-F238E27FC236}">
                <a16:creationId xmlns:a16="http://schemas.microsoft.com/office/drawing/2014/main" id="{FABE374B-C6FB-FA9F-A7ED-26635768993A}"/>
              </a:ext>
            </a:extLst>
          </p:cNvPr>
          <p:cNvSpPr>
            <a:spLocks noGrp="1"/>
          </p:cNvSpPr>
          <p:nvPr>
            <p:ph type="body" sz="quarter" idx="17"/>
          </p:nvPr>
        </p:nvSpPr>
        <p:spPr>
          <a:xfrm>
            <a:off x="450000" y="6018482"/>
            <a:ext cx="9341700" cy="563616"/>
          </a:xfrm>
        </p:spPr>
        <p:txBody>
          <a:bodyPr/>
          <a:lstStyle/>
          <a:p>
            <a:r>
              <a:rPr lang="en-US" sz="1000">
                <a:latin typeface="Barlow" panose="00000500000000000000" pitchFamily="2" charset="0"/>
              </a:rPr>
              <a:t>Base: All Adults aged 18+ years- 2,504 (Nov 23 N – 2,515, Nov 22 N – 2501; Dec 21 N – 2,026; Feb 21 N – 3,008)</a:t>
            </a:r>
          </a:p>
          <a:p>
            <a:r>
              <a:rPr lang="en-US" sz="1000">
                <a:latin typeface="Barlow" panose="00000500000000000000" pitchFamily="2" charset="0"/>
              </a:rPr>
              <a:t>Q.9  How concerned are you personally about the protection of the rights of minorities (e.g. immigrants, LGBTQ, non-Irish ethnic groups, etc.) in Ireland today?</a:t>
            </a:r>
            <a:endParaRPr lang="en-IE" sz="1000">
              <a:latin typeface="Barlow" panose="00000500000000000000" pitchFamily="2" charset="0"/>
            </a:endParaRPr>
          </a:p>
          <a:p>
            <a:endParaRPr lang="en-IE" sz="1000">
              <a:latin typeface="Barlow" panose="00000500000000000000" pitchFamily="2" charset="0"/>
            </a:endParaRPr>
          </a:p>
        </p:txBody>
      </p:sp>
      <p:sp>
        <p:nvSpPr>
          <p:cNvPr id="9" name="TextBox 8">
            <a:extLst>
              <a:ext uri="{FF2B5EF4-FFF2-40B4-BE49-F238E27FC236}">
                <a16:creationId xmlns:a16="http://schemas.microsoft.com/office/drawing/2014/main" id="{7037396C-783E-1BA5-8B39-218CF15DFC20}"/>
              </a:ext>
            </a:extLst>
          </p:cNvPr>
          <p:cNvSpPr txBox="1"/>
          <p:nvPr/>
        </p:nvSpPr>
        <p:spPr>
          <a:xfrm>
            <a:off x="1812075" y="1664943"/>
            <a:ext cx="696023" cy="615553"/>
          </a:xfrm>
          <a:prstGeom prst="rect">
            <a:avLst/>
          </a:prstGeom>
          <a:noFill/>
        </p:spPr>
        <p:txBody>
          <a:bodyPr wrap="none" rtlCol="0">
            <a:spAutoFit/>
          </a:bodyPr>
          <a:lstStyle/>
          <a:p>
            <a:pPr algn="ctr" defTabSz="457200">
              <a:defRPr/>
            </a:pPr>
            <a:r>
              <a:rPr lang="en-IE" sz="1200" b="1">
                <a:solidFill>
                  <a:prstClr val="black"/>
                </a:solidFill>
                <a:latin typeface="Barlow" panose="00000500000000000000" pitchFamily="2" charset="0"/>
                <a:cs typeface="Arial" panose="020B0604020202020204" pitchFamily="34" charset="0"/>
              </a:rPr>
              <a:t>Dec ‘ 21</a:t>
            </a:r>
          </a:p>
          <a:p>
            <a:pPr algn="ctr" defTabSz="457200">
              <a:defRPr/>
            </a:pPr>
            <a:r>
              <a:rPr lang="en-IE" sz="1100">
                <a:solidFill>
                  <a:prstClr val="black"/>
                </a:solidFill>
                <a:latin typeface="Barlow" panose="00000500000000000000" pitchFamily="2" charset="0"/>
                <a:cs typeface="Arial" panose="020B0604020202020204" pitchFamily="34" charset="0"/>
              </a:rPr>
              <a:t>N - 2026</a:t>
            </a:r>
          </a:p>
          <a:p>
            <a:pPr algn="ctr" defTabSz="457200">
              <a:defRPr/>
            </a:pPr>
            <a:endParaRPr lang="en-IE" sz="1100">
              <a:solidFill>
                <a:prstClr val="black"/>
              </a:solidFill>
              <a:latin typeface="Barlow" panose="00000500000000000000" pitchFamily="2" charset="0"/>
              <a:cs typeface="Arial" panose="020B0604020202020204" pitchFamily="34" charset="0"/>
            </a:endParaRPr>
          </a:p>
        </p:txBody>
      </p:sp>
      <p:sp>
        <p:nvSpPr>
          <p:cNvPr id="10" name="Right Brace 9">
            <a:extLst>
              <a:ext uri="{FF2B5EF4-FFF2-40B4-BE49-F238E27FC236}">
                <a16:creationId xmlns:a16="http://schemas.microsoft.com/office/drawing/2014/main" id="{4DD23F53-1594-7661-D21C-603C94FAC1FF}"/>
              </a:ext>
            </a:extLst>
          </p:cNvPr>
          <p:cNvSpPr/>
          <p:nvPr/>
        </p:nvSpPr>
        <p:spPr>
          <a:xfrm>
            <a:off x="2853373" y="2366540"/>
            <a:ext cx="310408" cy="1623853"/>
          </a:xfrm>
          <a:prstGeom prst="rightBrace">
            <a:avLst/>
          </a:prstGeom>
          <a:noFill/>
          <a:ln w="6350" cap="flat" cmpd="sng" algn="ctr">
            <a:solidFill>
              <a:srgbClr val="00000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11" name="Right Brace 10">
            <a:extLst>
              <a:ext uri="{FF2B5EF4-FFF2-40B4-BE49-F238E27FC236}">
                <a16:creationId xmlns:a16="http://schemas.microsoft.com/office/drawing/2014/main" id="{77C5EBAD-E867-5C81-5BF1-94B10FBA2F89}"/>
              </a:ext>
            </a:extLst>
          </p:cNvPr>
          <p:cNvSpPr/>
          <p:nvPr/>
        </p:nvSpPr>
        <p:spPr>
          <a:xfrm>
            <a:off x="2853373" y="4946028"/>
            <a:ext cx="310408" cy="375995"/>
          </a:xfrm>
          <a:prstGeom prst="rightBrace">
            <a:avLst/>
          </a:prstGeom>
          <a:noFill/>
          <a:ln w="6350" cap="flat" cmpd="sng" algn="ctr">
            <a:solidFill>
              <a:srgbClr val="D61D6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graphicFrame>
        <p:nvGraphicFramePr>
          <p:cNvPr id="19" name="Table 18">
            <a:extLst>
              <a:ext uri="{FF2B5EF4-FFF2-40B4-BE49-F238E27FC236}">
                <a16:creationId xmlns:a16="http://schemas.microsoft.com/office/drawing/2014/main" id="{F02E478A-938D-0506-395E-CBD78C0E1E58}"/>
              </a:ext>
            </a:extLst>
          </p:cNvPr>
          <p:cNvGraphicFramePr>
            <a:graphicFrameLocks noGrp="1"/>
          </p:cNvGraphicFramePr>
          <p:nvPr>
            <p:extLst>
              <p:ext uri="{D42A27DB-BD31-4B8C-83A1-F6EECF244321}">
                <p14:modId xmlns:p14="http://schemas.microsoft.com/office/powerpoint/2010/main" val="1715910809"/>
              </p:ext>
            </p:extLst>
          </p:nvPr>
        </p:nvGraphicFramePr>
        <p:xfrm>
          <a:off x="0" y="2491463"/>
          <a:ext cx="1527680" cy="3030186"/>
        </p:xfrm>
        <a:graphic>
          <a:graphicData uri="http://schemas.openxmlformats.org/drawingml/2006/table">
            <a:tbl>
              <a:tblPr/>
              <a:tblGrid>
                <a:gridCol w="1527680">
                  <a:extLst>
                    <a:ext uri="{9D8B030D-6E8A-4147-A177-3AD203B41FA5}">
                      <a16:colId xmlns:a16="http://schemas.microsoft.com/office/drawing/2014/main" val="2192328915"/>
                    </a:ext>
                  </a:extLst>
                </a:gridCol>
              </a:tblGrid>
              <a:tr h="8552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dirty="0">
                          <a:solidFill>
                            <a:schemeClr val="tx1"/>
                          </a:solidFill>
                          <a:effectLst/>
                          <a:latin typeface="Barlow" panose="00000500000000000000" pitchFamily="2" charset="0"/>
                          <a:cs typeface="Arial" panose="020B0604020202020204" pitchFamily="34" charset="0"/>
                        </a:rPr>
                        <a:t>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8185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dirty="0">
                          <a:solidFill>
                            <a:schemeClr val="tx1"/>
                          </a:solidFill>
                          <a:effectLst/>
                          <a:latin typeface="Barlow" panose="00000500000000000000" pitchFamily="2" charset="0"/>
                          <a:cs typeface="Arial" panose="020B0604020202020204" pitchFamily="34" charset="0"/>
                        </a:rPr>
                        <a:t>Fairly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762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dirty="0">
                          <a:solidFill>
                            <a:schemeClr val="tx1"/>
                          </a:solidFill>
                          <a:effectLst/>
                          <a:latin typeface="Barlow" panose="00000500000000000000" pitchFamily="2" charset="0"/>
                          <a:cs typeface="Arial" panose="020B0604020202020204" pitchFamily="34" charset="0"/>
                        </a:rPr>
                        <a:t>No strong feelings either one way or another</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7622617"/>
                  </a:ext>
                </a:extLst>
              </a:tr>
              <a:tr h="2095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a:solidFill>
                            <a:schemeClr val="tx1"/>
                          </a:solidFill>
                          <a:effectLst/>
                          <a:latin typeface="Barlow" panose="00000500000000000000" pitchFamily="2" charset="0"/>
                          <a:cs typeface="Arial" panose="020B0604020202020204" pitchFamily="34" charset="0"/>
                        </a:rPr>
                        <a:t>Not 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52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a:solidFill>
                            <a:schemeClr val="tx1"/>
                          </a:solidFill>
                          <a:effectLst/>
                          <a:latin typeface="Barlow" panose="00000500000000000000" pitchFamily="2" charset="0"/>
                          <a:cs typeface="Arial" panose="020B0604020202020204" pitchFamily="34" charset="0"/>
                        </a:rPr>
                        <a:t>Not at all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endParaRPr lang="en-US" sz="1200" b="0" i="0" u="none" strike="noStrike" dirty="0">
                        <a:solidFill>
                          <a:schemeClr val="tx1"/>
                        </a:solidFill>
                        <a:effectLst/>
                        <a:latin typeface="Barlow" panose="00000500000000000000" pitchFamily="2" charset="0"/>
                        <a:cs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20" name="Chart 19">
            <a:extLst>
              <a:ext uri="{FF2B5EF4-FFF2-40B4-BE49-F238E27FC236}">
                <a16:creationId xmlns:a16="http://schemas.microsoft.com/office/drawing/2014/main" id="{7F10C7E2-1607-2469-D75E-C6DC2513B9DB}"/>
              </a:ext>
            </a:extLst>
          </p:cNvPr>
          <p:cNvGraphicFramePr/>
          <p:nvPr>
            <p:extLst>
              <p:ext uri="{D42A27DB-BD31-4B8C-83A1-F6EECF244321}">
                <p14:modId xmlns:p14="http://schemas.microsoft.com/office/powerpoint/2010/main" val="1090940953"/>
              </p:ext>
            </p:extLst>
          </p:nvPr>
        </p:nvGraphicFramePr>
        <p:xfrm>
          <a:off x="1365281" y="2182005"/>
          <a:ext cx="1643296" cy="37424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B8111EB9-F07C-0D81-C13E-C86102628FD6}"/>
              </a:ext>
            </a:extLst>
          </p:cNvPr>
          <p:cNvSpPr txBox="1"/>
          <p:nvPr/>
        </p:nvSpPr>
        <p:spPr>
          <a:xfrm>
            <a:off x="3163781" y="3047661"/>
            <a:ext cx="1757247" cy="600164"/>
          </a:xfrm>
          <a:prstGeom prst="rect">
            <a:avLst/>
          </a:prstGeom>
          <a:noFill/>
        </p:spPr>
        <p:txBody>
          <a:bodyPr wrap="square">
            <a:spAutoFit/>
          </a:bodyPr>
          <a:lstStyle/>
          <a:p>
            <a:pPr defTabSz="457200"/>
            <a:r>
              <a:rPr lang="en-IE" sz="1100" b="1">
                <a:solidFill>
                  <a:srgbClr val="000000"/>
                </a:solidFill>
                <a:latin typeface="Barlow" panose="00000500000000000000" pitchFamily="2" charset="0"/>
                <a:cs typeface="Arial" panose="020B0604020202020204" pitchFamily="34" charset="0"/>
              </a:rPr>
              <a:t>NET (concern)</a:t>
            </a:r>
            <a:r>
              <a:rPr lang="en-IE" sz="1100">
                <a:solidFill>
                  <a:prstClr val="black"/>
                </a:solidFill>
                <a:latin typeface="Barlow" panose="00000500000000000000" pitchFamily="2" charset="0"/>
                <a:cs typeface="Arial" panose="020B0604020202020204" pitchFamily="34" charset="0"/>
              </a:rPr>
              <a:t> </a:t>
            </a:r>
          </a:p>
          <a:p>
            <a:pPr defTabSz="457200"/>
            <a:r>
              <a:rPr lang="en-IE" sz="1100" b="1">
                <a:solidFill>
                  <a:schemeClr val="accent4">
                    <a:lumMod val="75000"/>
                  </a:schemeClr>
                </a:solidFill>
                <a:latin typeface="Barlow" panose="00000500000000000000" pitchFamily="2" charset="0"/>
                <a:cs typeface="Arial" panose="020B0604020202020204" pitchFamily="34" charset="0"/>
              </a:rPr>
              <a:t>55%</a:t>
            </a:r>
          </a:p>
          <a:p>
            <a:pPr defTabSz="457200"/>
            <a:r>
              <a:rPr lang="en-IE" sz="1100">
                <a:solidFill>
                  <a:prstClr val="black"/>
                </a:solidFill>
                <a:latin typeface="Barlow" panose="00000500000000000000" pitchFamily="2" charset="0"/>
                <a:cs typeface="Arial" panose="020B0604020202020204" pitchFamily="34" charset="0"/>
              </a:rPr>
              <a:t> </a:t>
            </a:r>
          </a:p>
        </p:txBody>
      </p:sp>
      <p:sp>
        <p:nvSpPr>
          <p:cNvPr id="22" name="TextBox 21">
            <a:extLst>
              <a:ext uri="{FF2B5EF4-FFF2-40B4-BE49-F238E27FC236}">
                <a16:creationId xmlns:a16="http://schemas.microsoft.com/office/drawing/2014/main" id="{73D6E70A-A994-ADC9-8B64-391AD5E0F57C}"/>
              </a:ext>
            </a:extLst>
          </p:cNvPr>
          <p:cNvSpPr txBox="1"/>
          <p:nvPr/>
        </p:nvSpPr>
        <p:spPr>
          <a:xfrm>
            <a:off x="3160467" y="4900949"/>
            <a:ext cx="2098539" cy="415498"/>
          </a:xfrm>
          <a:prstGeom prst="rect">
            <a:avLst/>
          </a:prstGeom>
          <a:noFill/>
        </p:spPr>
        <p:txBody>
          <a:bodyPr wrap="square">
            <a:spAutoFit/>
          </a:bodyPr>
          <a:lstStyle/>
          <a:p>
            <a:pPr defTabSz="457200"/>
            <a:r>
              <a:rPr lang="en-IE" sz="1050" b="1">
                <a:solidFill>
                  <a:srgbClr val="000000"/>
                </a:solidFill>
                <a:latin typeface="Barlow" panose="00000500000000000000" pitchFamily="2" charset="0"/>
                <a:cs typeface="Arial" panose="020B0604020202020204" pitchFamily="34" charset="0"/>
              </a:rPr>
              <a:t>NET </a:t>
            </a:r>
          </a:p>
          <a:p>
            <a:pPr defTabSz="457200"/>
            <a:r>
              <a:rPr lang="en-IE" sz="1050" b="1">
                <a:solidFill>
                  <a:schemeClr val="accent5">
                    <a:lumMod val="50000"/>
                  </a:schemeClr>
                </a:solidFill>
                <a:latin typeface="Barlow" panose="00000500000000000000" pitchFamily="2" charset="0"/>
                <a:cs typeface="Arial" panose="020B0604020202020204" pitchFamily="34" charset="0"/>
              </a:rPr>
              <a:t>15%</a:t>
            </a:r>
          </a:p>
        </p:txBody>
      </p:sp>
      <p:sp>
        <p:nvSpPr>
          <p:cNvPr id="33" name="TextBox 32">
            <a:extLst>
              <a:ext uri="{FF2B5EF4-FFF2-40B4-BE49-F238E27FC236}">
                <a16:creationId xmlns:a16="http://schemas.microsoft.com/office/drawing/2014/main" id="{7075F769-9764-A792-65E3-5DFA5262B8A1}"/>
              </a:ext>
            </a:extLst>
          </p:cNvPr>
          <p:cNvSpPr txBox="1"/>
          <p:nvPr/>
        </p:nvSpPr>
        <p:spPr>
          <a:xfrm>
            <a:off x="3160467" y="3347743"/>
            <a:ext cx="1173803" cy="261610"/>
          </a:xfrm>
          <a:prstGeom prst="rect">
            <a:avLst/>
          </a:prstGeom>
          <a:noFill/>
        </p:spPr>
        <p:txBody>
          <a:bodyPr wrap="square">
            <a:spAutoFit/>
          </a:bodyPr>
          <a:lstStyle/>
          <a:p>
            <a:r>
              <a:rPr lang="en-IE" sz="1100" b="1" i="0" u="none" strike="noStrike">
                <a:solidFill>
                  <a:schemeClr val="accent4">
                    <a:lumMod val="75000"/>
                  </a:schemeClr>
                </a:solidFill>
                <a:effectLst/>
                <a:latin typeface="Barlow" panose="00000500000000000000" pitchFamily="2" charset="0"/>
                <a:cs typeface="Arial" panose="020B0604020202020204" pitchFamily="34" charset="0"/>
              </a:rPr>
              <a:t>57% </a:t>
            </a:r>
            <a:r>
              <a:rPr lang="en-IE" sz="1100" b="1" i="0" u="none" strike="noStrike">
                <a:solidFill>
                  <a:srgbClr val="000000"/>
                </a:solidFill>
                <a:effectLst/>
                <a:latin typeface="Barlow" panose="00000500000000000000" pitchFamily="2" charset="0"/>
                <a:cs typeface="Arial" panose="020B0604020202020204" pitchFamily="34" charset="0"/>
              </a:rPr>
              <a:t>Feb 21</a:t>
            </a:r>
            <a:endParaRPr lang="en-IE" sz="1100">
              <a:latin typeface="Barlow" panose="00000500000000000000" pitchFamily="2" charset="0"/>
              <a:cs typeface="Arial" panose="020B0604020202020204" pitchFamily="34" charset="0"/>
            </a:endParaRPr>
          </a:p>
        </p:txBody>
      </p:sp>
      <p:sp>
        <p:nvSpPr>
          <p:cNvPr id="34" name="TextBox 33">
            <a:extLst>
              <a:ext uri="{FF2B5EF4-FFF2-40B4-BE49-F238E27FC236}">
                <a16:creationId xmlns:a16="http://schemas.microsoft.com/office/drawing/2014/main" id="{58636BDD-869B-C463-B7EB-52D5EBC983F5}"/>
              </a:ext>
            </a:extLst>
          </p:cNvPr>
          <p:cNvSpPr txBox="1"/>
          <p:nvPr/>
        </p:nvSpPr>
        <p:spPr>
          <a:xfrm>
            <a:off x="4558589" y="1717531"/>
            <a:ext cx="724877" cy="615553"/>
          </a:xfrm>
          <a:prstGeom prst="rect">
            <a:avLst/>
          </a:prstGeom>
          <a:noFill/>
        </p:spPr>
        <p:txBody>
          <a:bodyPr wrap="none" rtlCol="0">
            <a:spAutoFit/>
          </a:bodyPr>
          <a:lstStyle/>
          <a:p>
            <a:pPr algn="ctr" defTabSz="457200">
              <a:defRPr/>
            </a:pPr>
            <a:r>
              <a:rPr lang="en-IE" sz="1200" b="1">
                <a:solidFill>
                  <a:prstClr val="black"/>
                </a:solidFill>
                <a:latin typeface="Barlow" panose="00000500000000000000" pitchFamily="2" charset="0"/>
                <a:cs typeface="Arial" panose="020B0604020202020204" pitchFamily="34" charset="0"/>
              </a:rPr>
              <a:t>Nov ‘ 22</a:t>
            </a:r>
          </a:p>
          <a:p>
            <a:pPr algn="ctr" defTabSz="457200">
              <a:defRPr/>
            </a:pPr>
            <a:r>
              <a:rPr lang="en-IE" sz="1100">
                <a:solidFill>
                  <a:prstClr val="black"/>
                </a:solidFill>
                <a:latin typeface="Barlow" panose="00000500000000000000" pitchFamily="2" charset="0"/>
                <a:cs typeface="Arial" panose="020B0604020202020204" pitchFamily="34" charset="0"/>
              </a:rPr>
              <a:t>N - 2051</a:t>
            </a:r>
          </a:p>
          <a:p>
            <a:pPr algn="ctr" defTabSz="457200">
              <a:defRPr/>
            </a:pPr>
            <a:endParaRPr lang="en-IE" sz="1100">
              <a:solidFill>
                <a:prstClr val="black"/>
              </a:solidFill>
              <a:latin typeface="Barlow" panose="00000500000000000000" pitchFamily="2" charset="0"/>
              <a:cs typeface="Arial" panose="020B0604020202020204" pitchFamily="34" charset="0"/>
            </a:endParaRPr>
          </a:p>
        </p:txBody>
      </p:sp>
      <p:sp>
        <p:nvSpPr>
          <p:cNvPr id="35" name="Right Brace 34">
            <a:extLst>
              <a:ext uri="{FF2B5EF4-FFF2-40B4-BE49-F238E27FC236}">
                <a16:creationId xmlns:a16="http://schemas.microsoft.com/office/drawing/2014/main" id="{BDE88368-1F40-EE30-785B-625A3E3BEAFF}"/>
              </a:ext>
            </a:extLst>
          </p:cNvPr>
          <p:cNvSpPr/>
          <p:nvPr/>
        </p:nvSpPr>
        <p:spPr>
          <a:xfrm>
            <a:off x="5495773" y="2332635"/>
            <a:ext cx="310408" cy="1623853"/>
          </a:xfrm>
          <a:prstGeom prst="rightBrace">
            <a:avLst/>
          </a:prstGeom>
          <a:noFill/>
          <a:ln w="6350" cap="flat" cmpd="sng" algn="ctr">
            <a:solidFill>
              <a:srgbClr val="00000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36" name="Right Brace 35">
            <a:extLst>
              <a:ext uri="{FF2B5EF4-FFF2-40B4-BE49-F238E27FC236}">
                <a16:creationId xmlns:a16="http://schemas.microsoft.com/office/drawing/2014/main" id="{E663CC93-F4F0-EE83-55C3-8573A6D33782}"/>
              </a:ext>
            </a:extLst>
          </p:cNvPr>
          <p:cNvSpPr/>
          <p:nvPr/>
        </p:nvSpPr>
        <p:spPr>
          <a:xfrm>
            <a:off x="5495773" y="4912123"/>
            <a:ext cx="310408" cy="375995"/>
          </a:xfrm>
          <a:prstGeom prst="rightBrace">
            <a:avLst/>
          </a:prstGeom>
          <a:noFill/>
          <a:ln w="6350" cap="flat" cmpd="sng" algn="ctr">
            <a:solidFill>
              <a:srgbClr val="D61D6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686E115E-D19A-8551-4BB9-EB577F320CD5}"/>
              </a:ext>
            </a:extLst>
          </p:cNvPr>
          <p:cNvSpPr txBox="1"/>
          <p:nvPr/>
        </p:nvSpPr>
        <p:spPr>
          <a:xfrm>
            <a:off x="5806181" y="3013756"/>
            <a:ext cx="1757247" cy="600164"/>
          </a:xfrm>
          <a:prstGeom prst="rect">
            <a:avLst/>
          </a:prstGeom>
          <a:noFill/>
        </p:spPr>
        <p:txBody>
          <a:bodyPr wrap="square">
            <a:spAutoFit/>
          </a:bodyPr>
          <a:lstStyle/>
          <a:p>
            <a:pPr defTabSz="457200"/>
            <a:r>
              <a:rPr lang="en-IE" sz="1100" b="1">
                <a:solidFill>
                  <a:srgbClr val="000000"/>
                </a:solidFill>
                <a:latin typeface="Barlow" panose="00000500000000000000" pitchFamily="2" charset="0"/>
                <a:cs typeface="Arial" panose="020B0604020202020204" pitchFamily="34" charset="0"/>
              </a:rPr>
              <a:t>NET (concern)</a:t>
            </a:r>
            <a:r>
              <a:rPr lang="en-IE" sz="1100">
                <a:solidFill>
                  <a:prstClr val="black"/>
                </a:solidFill>
                <a:latin typeface="Barlow" panose="00000500000000000000" pitchFamily="2" charset="0"/>
                <a:cs typeface="Arial" panose="020B0604020202020204" pitchFamily="34" charset="0"/>
              </a:rPr>
              <a:t> </a:t>
            </a:r>
          </a:p>
          <a:p>
            <a:pPr defTabSz="457200"/>
            <a:r>
              <a:rPr lang="en-IE" sz="1100" b="1">
                <a:solidFill>
                  <a:schemeClr val="accent4">
                    <a:lumMod val="75000"/>
                  </a:schemeClr>
                </a:solidFill>
                <a:latin typeface="Barlow" panose="00000500000000000000" pitchFamily="2" charset="0"/>
                <a:cs typeface="Arial" panose="020B0604020202020204" pitchFamily="34" charset="0"/>
              </a:rPr>
              <a:t>52%</a:t>
            </a:r>
          </a:p>
          <a:p>
            <a:pPr defTabSz="457200"/>
            <a:r>
              <a:rPr lang="en-IE" sz="1100">
                <a:solidFill>
                  <a:prstClr val="black"/>
                </a:solidFill>
                <a:latin typeface="Barlow" panose="00000500000000000000" pitchFamily="2" charset="0"/>
                <a:cs typeface="Arial" panose="020B0604020202020204" pitchFamily="34" charset="0"/>
              </a:rPr>
              <a:t> </a:t>
            </a:r>
          </a:p>
        </p:txBody>
      </p:sp>
      <p:sp>
        <p:nvSpPr>
          <p:cNvPr id="39" name="TextBox 38">
            <a:extLst>
              <a:ext uri="{FF2B5EF4-FFF2-40B4-BE49-F238E27FC236}">
                <a16:creationId xmlns:a16="http://schemas.microsoft.com/office/drawing/2014/main" id="{C58E2B2B-9E2E-6CCA-5932-ECCCA7D80CE1}"/>
              </a:ext>
            </a:extLst>
          </p:cNvPr>
          <p:cNvSpPr txBox="1"/>
          <p:nvPr/>
        </p:nvSpPr>
        <p:spPr>
          <a:xfrm>
            <a:off x="5825324" y="4891507"/>
            <a:ext cx="2098539" cy="415498"/>
          </a:xfrm>
          <a:prstGeom prst="rect">
            <a:avLst/>
          </a:prstGeom>
          <a:noFill/>
        </p:spPr>
        <p:txBody>
          <a:bodyPr wrap="square">
            <a:spAutoFit/>
          </a:bodyPr>
          <a:lstStyle/>
          <a:p>
            <a:pPr defTabSz="457200"/>
            <a:r>
              <a:rPr lang="en-IE" sz="1050" b="1">
                <a:solidFill>
                  <a:srgbClr val="000000"/>
                </a:solidFill>
                <a:latin typeface="Barlow" panose="00000500000000000000" pitchFamily="2" charset="0"/>
                <a:cs typeface="Arial" panose="020B0604020202020204" pitchFamily="34" charset="0"/>
              </a:rPr>
              <a:t>NET </a:t>
            </a:r>
          </a:p>
          <a:p>
            <a:pPr defTabSz="457200"/>
            <a:r>
              <a:rPr lang="en-IE" sz="1050" b="1">
                <a:solidFill>
                  <a:schemeClr val="accent5">
                    <a:lumMod val="50000"/>
                  </a:schemeClr>
                </a:solidFill>
                <a:latin typeface="Barlow" panose="00000500000000000000" pitchFamily="2" charset="0"/>
                <a:cs typeface="Arial" panose="020B0604020202020204" pitchFamily="34" charset="0"/>
              </a:rPr>
              <a:t>16%</a:t>
            </a:r>
          </a:p>
        </p:txBody>
      </p:sp>
      <p:graphicFrame>
        <p:nvGraphicFramePr>
          <p:cNvPr id="41" name="Chart 40">
            <a:extLst>
              <a:ext uri="{FF2B5EF4-FFF2-40B4-BE49-F238E27FC236}">
                <a16:creationId xmlns:a16="http://schemas.microsoft.com/office/drawing/2014/main" id="{D75A2393-C0F3-83EC-2B4B-8D7EB45ED96B}"/>
              </a:ext>
            </a:extLst>
          </p:cNvPr>
          <p:cNvGraphicFramePr/>
          <p:nvPr>
            <p:extLst>
              <p:ext uri="{D42A27DB-BD31-4B8C-83A1-F6EECF244321}">
                <p14:modId xmlns:p14="http://schemas.microsoft.com/office/powerpoint/2010/main" val="2564062815"/>
              </p:ext>
            </p:extLst>
          </p:nvPr>
        </p:nvGraphicFramePr>
        <p:xfrm>
          <a:off x="4110961" y="2182005"/>
          <a:ext cx="1643296" cy="3742400"/>
        </p:xfrm>
        <a:graphic>
          <a:graphicData uri="http://schemas.openxmlformats.org/drawingml/2006/chart">
            <c:chart xmlns:c="http://schemas.openxmlformats.org/drawingml/2006/chart" xmlns:r="http://schemas.openxmlformats.org/officeDocument/2006/relationships" r:id="rId4"/>
          </a:graphicData>
        </a:graphic>
      </p:graphicFrame>
      <p:sp>
        <p:nvSpPr>
          <p:cNvPr id="4" name="Right Brace 3">
            <a:extLst>
              <a:ext uri="{FF2B5EF4-FFF2-40B4-BE49-F238E27FC236}">
                <a16:creationId xmlns:a16="http://schemas.microsoft.com/office/drawing/2014/main" id="{9DFC4039-05D4-DBE7-96AA-8DBE0B5CB4A9}"/>
              </a:ext>
            </a:extLst>
          </p:cNvPr>
          <p:cNvSpPr/>
          <p:nvPr/>
        </p:nvSpPr>
        <p:spPr>
          <a:xfrm>
            <a:off x="8135153" y="2355065"/>
            <a:ext cx="310408" cy="1623853"/>
          </a:xfrm>
          <a:prstGeom prst="rightBrace">
            <a:avLst/>
          </a:prstGeom>
          <a:noFill/>
          <a:ln w="6350" cap="flat" cmpd="sng" algn="ctr">
            <a:solidFill>
              <a:srgbClr val="00000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8" name="Right Brace 7">
            <a:extLst>
              <a:ext uri="{FF2B5EF4-FFF2-40B4-BE49-F238E27FC236}">
                <a16:creationId xmlns:a16="http://schemas.microsoft.com/office/drawing/2014/main" id="{517F8FC1-18DE-3DBE-C535-3EBC357F130F}"/>
              </a:ext>
            </a:extLst>
          </p:cNvPr>
          <p:cNvSpPr/>
          <p:nvPr/>
        </p:nvSpPr>
        <p:spPr>
          <a:xfrm>
            <a:off x="8200027" y="4818390"/>
            <a:ext cx="245534" cy="498057"/>
          </a:xfrm>
          <a:prstGeom prst="rightBrace">
            <a:avLst/>
          </a:prstGeom>
          <a:noFill/>
          <a:ln w="6350" cap="flat" cmpd="sng" algn="ctr">
            <a:solidFill>
              <a:srgbClr val="D61D6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1D2FE409-7402-BB61-0B49-D7E6A8E44A48}"/>
              </a:ext>
            </a:extLst>
          </p:cNvPr>
          <p:cNvSpPr txBox="1"/>
          <p:nvPr/>
        </p:nvSpPr>
        <p:spPr>
          <a:xfrm>
            <a:off x="8436729" y="2984630"/>
            <a:ext cx="1757247" cy="600164"/>
          </a:xfrm>
          <a:prstGeom prst="rect">
            <a:avLst/>
          </a:prstGeom>
          <a:noFill/>
        </p:spPr>
        <p:txBody>
          <a:bodyPr wrap="square">
            <a:spAutoFit/>
          </a:bodyPr>
          <a:lstStyle/>
          <a:p>
            <a:pPr defTabSz="457200"/>
            <a:r>
              <a:rPr lang="en-IE" sz="1100" b="1">
                <a:solidFill>
                  <a:srgbClr val="000000"/>
                </a:solidFill>
                <a:latin typeface="Barlow" panose="00000500000000000000" pitchFamily="2" charset="0"/>
                <a:cs typeface="Arial" panose="020B0604020202020204" pitchFamily="34" charset="0"/>
              </a:rPr>
              <a:t>NET (concern)</a:t>
            </a:r>
            <a:r>
              <a:rPr lang="en-IE" sz="1100">
                <a:solidFill>
                  <a:prstClr val="black"/>
                </a:solidFill>
                <a:latin typeface="Barlow" panose="00000500000000000000" pitchFamily="2" charset="0"/>
                <a:cs typeface="Arial" panose="020B0604020202020204" pitchFamily="34" charset="0"/>
              </a:rPr>
              <a:t> </a:t>
            </a:r>
          </a:p>
          <a:p>
            <a:pPr defTabSz="457200"/>
            <a:r>
              <a:rPr lang="en-IE" sz="1100" b="1">
                <a:solidFill>
                  <a:schemeClr val="accent4">
                    <a:lumMod val="75000"/>
                  </a:schemeClr>
                </a:solidFill>
                <a:latin typeface="Barlow" panose="00000500000000000000" pitchFamily="2" charset="0"/>
                <a:cs typeface="Arial" panose="020B0604020202020204" pitchFamily="34" charset="0"/>
              </a:rPr>
              <a:t>53%</a:t>
            </a:r>
          </a:p>
          <a:p>
            <a:pPr defTabSz="457200"/>
            <a:r>
              <a:rPr lang="en-IE" sz="1100">
                <a:solidFill>
                  <a:prstClr val="black"/>
                </a:solidFill>
                <a:latin typeface="Barlow" panose="00000500000000000000" pitchFamily="2" charset="0"/>
                <a:cs typeface="Arial" panose="020B0604020202020204" pitchFamily="34" charset="0"/>
              </a:rPr>
              <a:t> </a:t>
            </a:r>
          </a:p>
        </p:txBody>
      </p:sp>
      <p:sp>
        <p:nvSpPr>
          <p:cNvPr id="13" name="TextBox 12">
            <a:extLst>
              <a:ext uri="{FF2B5EF4-FFF2-40B4-BE49-F238E27FC236}">
                <a16:creationId xmlns:a16="http://schemas.microsoft.com/office/drawing/2014/main" id="{789D6436-8D3C-C018-31AB-FC83F6F0985B}"/>
              </a:ext>
            </a:extLst>
          </p:cNvPr>
          <p:cNvSpPr txBox="1"/>
          <p:nvPr/>
        </p:nvSpPr>
        <p:spPr>
          <a:xfrm>
            <a:off x="8445561" y="4863605"/>
            <a:ext cx="2098539" cy="415498"/>
          </a:xfrm>
          <a:prstGeom prst="rect">
            <a:avLst/>
          </a:prstGeom>
          <a:noFill/>
        </p:spPr>
        <p:txBody>
          <a:bodyPr wrap="square">
            <a:spAutoFit/>
          </a:bodyPr>
          <a:lstStyle/>
          <a:p>
            <a:pPr defTabSz="457200"/>
            <a:r>
              <a:rPr lang="en-IE" sz="1050" b="1">
                <a:solidFill>
                  <a:srgbClr val="000000"/>
                </a:solidFill>
              </a:rPr>
              <a:t>NET </a:t>
            </a:r>
          </a:p>
          <a:p>
            <a:pPr defTabSz="457200"/>
            <a:r>
              <a:rPr lang="en-IE" sz="1050" b="1">
                <a:solidFill>
                  <a:srgbClr val="C00000"/>
                </a:solidFill>
              </a:rPr>
              <a:t>19%</a:t>
            </a:r>
          </a:p>
        </p:txBody>
      </p:sp>
      <p:graphicFrame>
        <p:nvGraphicFramePr>
          <p:cNvPr id="14" name="Chart 13">
            <a:extLst>
              <a:ext uri="{FF2B5EF4-FFF2-40B4-BE49-F238E27FC236}">
                <a16:creationId xmlns:a16="http://schemas.microsoft.com/office/drawing/2014/main" id="{EA3EA361-9C75-C6B9-FF4A-22B749D5D4A1}"/>
              </a:ext>
            </a:extLst>
          </p:cNvPr>
          <p:cNvGraphicFramePr/>
          <p:nvPr>
            <p:extLst>
              <p:ext uri="{D42A27DB-BD31-4B8C-83A1-F6EECF244321}">
                <p14:modId xmlns:p14="http://schemas.microsoft.com/office/powerpoint/2010/main" val="29058084"/>
              </p:ext>
            </p:extLst>
          </p:nvPr>
        </p:nvGraphicFramePr>
        <p:xfrm>
          <a:off x="6740277" y="2182005"/>
          <a:ext cx="1643296" cy="37424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97550122-BCF8-0AED-2D4E-B29738E10791}"/>
              </a:ext>
            </a:extLst>
          </p:cNvPr>
          <p:cNvSpPr txBox="1"/>
          <p:nvPr/>
        </p:nvSpPr>
        <p:spPr>
          <a:xfrm>
            <a:off x="7161850" y="1706238"/>
            <a:ext cx="724877" cy="615553"/>
          </a:xfrm>
          <a:prstGeom prst="rect">
            <a:avLst/>
          </a:prstGeom>
          <a:noFill/>
        </p:spPr>
        <p:txBody>
          <a:bodyPr wrap="none" rtlCol="0">
            <a:spAutoFit/>
          </a:bodyPr>
          <a:lstStyle/>
          <a:p>
            <a:pPr algn="ctr" defTabSz="457200">
              <a:defRPr/>
            </a:pPr>
            <a:r>
              <a:rPr lang="en-IE" sz="1200" b="1">
                <a:solidFill>
                  <a:prstClr val="black"/>
                </a:solidFill>
                <a:latin typeface="Barlow" panose="00000500000000000000" pitchFamily="2" charset="0"/>
                <a:cs typeface="Arial" panose="020B0604020202020204" pitchFamily="34" charset="0"/>
              </a:rPr>
              <a:t>Nov ‘ 23</a:t>
            </a:r>
          </a:p>
          <a:p>
            <a:pPr algn="ctr" defTabSz="457200">
              <a:defRPr/>
            </a:pPr>
            <a:r>
              <a:rPr lang="en-IE" sz="1100">
                <a:solidFill>
                  <a:prstClr val="black"/>
                </a:solidFill>
                <a:latin typeface="Barlow" panose="00000500000000000000" pitchFamily="2" charset="0"/>
                <a:cs typeface="Arial" panose="020B0604020202020204" pitchFamily="34" charset="0"/>
              </a:rPr>
              <a:t>N - 2515</a:t>
            </a:r>
          </a:p>
          <a:p>
            <a:pPr algn="ctr" defTabSz="457200">
              <a:defRPr/>
            </a:pPr>
            <a:endParaRPr lang="en-IE" sz="1100">
              <a:solidFill>
                <a:prstClr val="black"/>
              </a:solidFill>
              <a:latin typeface="Barlow" panose="000005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BA3A985F-8A2B-C85D-B751-3DA5F176741F}"/>
              </a:ext>
            </a:extLst>
          </p:cNvPr>
          <p:cNvSpPr txBox="1"/>
          <p:nvPr/>
        </p:nvSpPr>
        <p:spPr>
          <a:xfrm>
            <a:off x="11068142" y="2984291"/>
            <a:ext cx="1264546" cy="600164"/>
          </a:xfrm>
          <a:prstGeom prst="rect">
            <a:avLst/>
          </a:prstGeom>
          <a:noFill/>
        </p:spPr>
        <p:txBody>
          <a:bodyPr wrap="square">
            <a:spAutoFit/>
          </a:bodyPr>
          <a:lstStyle/>
          <a:p>
            <a:pPr defTabSz="457200"/>
            <a:r>
              <a:rPr lang="en-IE" sz="1100" b="1">
                <a:solidFill>
                  <a:srgbClr val="000000"/>
                </a:solidFill>
                <a:latin typeface="Barlow" panose="00000500000000000000" pitchFamily="2" charset="0"/>
                <a:cs typeface="Arial" panose="020B0604020202020204" pitchFamily="34" charset="0"/>
              </a:rPr>
              <a:t>NET (concern)</a:t>
            </a:r>
            <a:r>
              <a:rPr lang="en-IE" sz="1100">
                <a:solidFill>
                  <a:prstClr val="black"/>
                </a:solidFill>
                <a:latin typeface="Barlow" panose="00000500000000000000" pitchFamily="2" charset="0"/>
                <a:cs typeface="Arial" panose="020B0604020202020204" pitchFamily="34" charset="0"/>
              </a:rPr>
              <a:t> </a:t>
            </a:r>
          </a:p>
          <a:p>
            <a:pPr defTabSz="457200"/>
            <a:r>
              <a:rPr lang="en-IE" sz="1100" b="1">
                <a:solidFill>
                  <a:schemeClr val="accent4">
                    <a:lumMod val="75000"/>
                  </a:schemeClr>
                </a:solidFill>
                <a:latin typeface="Barlow" panose="00000500000000000000" pitchFamily="2" charset="0"/>
                <a:cs typeface="Arial" panose="020B0604020202020204" pitchFamily="34" charset="0"/>
              </a:rPr>
              <a:t>54%</a:t>
            </a:r>
          </a:p>
          <a:p>
            <a:pPr defTabSz="457200"/>
            <a:r>
              <a:rPr lang="en-IE" sz="1100">
                <a:solidFill>
                  <a:prstClr val="black"/>
                </a:solidFill>
                <a:latin typeface="Barlow" panose="00000500000000000000" pitchFamily="2" charset="0"/>
                <a:cs typeface="Arial" panose="020B0604020202020204" pitchFamily="34" charset="0"/>
              </a:rPr>
              <a:t> </a:t>
            </a:r>
          </a:p>
        </p:txBody>
      </p:sp>
      <p:sp>
        <p:nvSpPr>
          <p:cNvPr id="25" name="TextBox 24">
            <a:extLst>
              <a:ext uri="{FF2B5EF4-FFF2-40B4-BE49-F238E27FC236}">
                <a16:creationId xmlns:a16="http://schemas.microsoft.com/office/drawing/2014/main" id="{0F6830FB-E4B6-2AE7-CD40-31201E13B0CC}"/>
              </a:ext>
            </a:extLst>
          </p:cNvPr>
          <p:cNvSpPr txBox="1"/>
          <p:nvPr/>
        </p:nvSpPr>
        <p:spPr>
          <a:xfrm>
            <a:off x="11048898" y="4763271"/>
            <a:ext cx="2098539" cy="415498"/>
          </a:xfrm>
          <a:prstGeom prst="rect">
            <a:avLst/>
          </a:prstGeom>
          <a:noFill/>
        </p:spPr>
        <p:txBody>
          <a:bodyPr wrap="square">
            <a:spAutoFit/>
          </a:bodyPr>
          <a:lstStyle/>
          <a:p>
            <a:pPr defTabSz="457200"/>
            <a:r>
              <a:rPr lang="en-IE" sz="1050" b="1">
                <a:solidFill>
                  <a:srgbClr val="000000"/>
                </a:solidFill>
              </a:rPr>
              <a:t>NET </a:t>
            </a:r>
          </a:p>
          <a:p>
            <a:pPr defTabSz="457200"/>
            <a:r>
              <a:rPr lang="en-IE" sz="1050" b="1">
                <a:solidFill>
                  <a:srgbClr val="C00000"/>
                </a:solidFill>
              </a:rPr>
              <a:t>18%</a:t>
            </a:r>
          </a:p>
        </p:txBody>
      </p:sp>
      <p:graphicFrame>
        <p:nvGraphicFramePr>
          <p:cNvPr id="26" name="Chart 25">
            <a:extLst>
              <a:ext uri="{FF2B5EF4-FFF2-40B4-BE49-F238E27FC236}">
                <a16:creationId xmlns:a16="http://schemas.microsoft.com/office/drawing/2014/main" id="{1572F916-9698-BAD8-90BC-73A0ACE260F7}"/>
              </a:ext>
            </a:extLst>
          </p:cNvPr>
          <p:cNvGraphicFramePr/>
          <p:nvPr>
            <p:extLst>
              <p:ext uri="{D42A27DB-BD31-4B8C-83A1-F6EECF244321}">
                <p14:modId xmlns:p14="http://schemas.microsoft.com/office/powerpoint/2010/main" val="2993363764"/>
              </p:ext>
            </p:extLst>
          </p:nvPr>
        </p:nvGraphicFramePr>
        <p:xfrm>
          <a:off x="9300483" y="2122109"/>
          <a:ext cx="1643296" cy="3742400"/>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27924207-A750-CD94-2CE0-05A0FCB8BB1E}"/>
              </a:ext>
            </a:extLst>
          </p:cNvPr>
          <p:cNvSpPr txBox="1"/>
          <p:nvPr/>
        </p:nvSpPr>
        <p:spPr>
          <a:xfrm>
            <a:off x="9753889" y="1664942"/>
            <a:ext cx="697627" cy="615553"/>
          </a:xfrm>
          <a:prstGeom prst="rect">
            <a:avLst/>
          </a:prstGeom>
          <a:noFill/>
        </p:spPr>
        <p:txBody>
          <a:bodyPr wrap="none" rtlCol="0">
            <a:spAutoFit/>
          </a:bodyPr>
          <a:lstStyle/>
          <a:p>
            <a:pPr algn="ctr" defTabSz="457200">
              <a:defRPr/>
            </a:pPr>
            <a:r>
              <a:rPr lang="en-IE" sz="1200" b="1">
                <a:solidFill>
                  <a:prstClr val="black"/>
                </a:solidFill>
                <a:latin typeface="Barlow" panose="00000500000000000000" pitchFamily="2" charset="0"/>
                <a:cs typeface="Arial" panose="020B0604020202020204" pitchFamily="34" charset="0"/>
              </a:rPr>
              <a:t>Aug ‘24</a:t>
            </a:r>
          </a:p>
          <a:p>
            <a:pPr algn="ctr" defTabSz="457200">
              <a:defRPr/>
            </a:pPr>
            <a:r>
              <a:rPr lang="en-IE" sz="1100">
                <a:solidFill>
                  <a:prstClr val="black"/>
                </a:solidFill>
                <a:latin typeface="Barlow" panose="00000500000000000000" pitchFamily="2" charset="0"/>
                <a:cs typeface="Arial" panose="020B0604020202020204" pitchFamily="34" charset="0"/>
              </a:rPr>
              <a:t>N - 2504</a:t>
            </a:r>
          </a:p>
          <a:p>
            <a:pPr algn="ctr" defTabSz="457200">
              <a:defRPr/>
            </a:pPr>
            <a:endParaRPr lang="en-IE" sz="1100">
              <a:solidFill>
                <a:prstClr val="black"/>
              </a:solidFill>
              <a:latin typeface="Barlow" panose="00000500000000000000" pitchFamily="2" charset="0"/>
              <a:cs typeface="Arial" panose="020B0604020202020204" pitchFamily="34" charset="0"/>
            </a:endParaRPr>
          </a:p>
        </p:txBody>
      </p:sp>
      <p:sp>
        <p:nvSpPr>
          <p:cNvPr id="28" name="Right Brace 27">
            <a:extLst>
              <a:ext uri="{FF2B5EF4-FFF2-40B4-BE49-F238E27FC236}">
                <a16:creationId xmlns:a16="http://schemas.microsoft.com/office/drawing/2014/main" id="{A7B792A1-DC5F-FBFC-9E09-FD6614372094}"/>
              </a:ext>
            </a:extLst>
          </p:cNvPr>
          <p:cNvSpPr/>
          <p:nvPr/>
        </p:nvSpPr>
        <p:spPr>
          <a:xfrm>
            <a:off x="10706414" y="2284790"/>
            <a:ext cx="310408" cy="1623853"/>
          </a:xfrm>
          <a:prstGeom prst="rightBrace">
            <a:avLst/>
          </a:prstGeom>
          <a:noFill/>
          <a:ln w="6350" cap="flat" cmpd="sng" algn="ctr">
            <a:solidFill>
              <a:srgbClr val="00000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29" name="Right Brace 28">
            <a:extLst>
              <a:ext uri="{FF2B5EF4-FFF2-40B4-BE49-F238E27FC236}">
                <a16:creationId xmlns:a16="http://schemas.microsoft.com/office/drawing/2014/main" id="{17ED4184-A6B9-0E9C-AB35-A880C2F18CC4}"/>
              </a:ext>
            </a:extLst>
          </p:cNvPr>
          <p:cNvSpPr/>
          <p:nvPr/>
        </p:nvSpPr>
        <p:spPr>
          <a:xfrm>
            <a:off x="10780320" y="4721992"/>
            <a:ext cx="245534" cy="498057"/>
          </a:xfrm>
          <a:prstGeom prst="rightBrace">
            <a:avLst/>
          </a:prstGeom>
          <a:noFill/>
          <a:ln w="6350" cap="flat" cmpd="sng" algn="ctr">
            <a:solidFill>
              <a:srgbClr val="D61D6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3189855806"/>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US"/>
            </a:br>
            <a:r>
              <a:rPr lang="en-US"/>
              <a:t>Level of concern around protection of human rights of minorities x segments</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p:txBody>
          <a:bodyPr lIns="91440" tIns="45720" rIns="91440" bIns="45720" anchor="t">
            <a:noAutofit/>
          </a:bodyPr>
          <a:lstStyle/>
          <a:p>
            <a:pPr marL="357188" indent="-357188"/>
            <a:r>
              <a:rPr lang="en-US" sz="1400" dirty="0"/>
              <a:t>Community champions, global citizens, and multilateralists all show much higher levels of concern.</a:t>
            </a:r>
            <a:endParaRPr lang="en-IE" sz="1400" dirty="0"/>
          </a:p>
        </p:txBody>
      </p:sp>
      <p:sp>
        <p:nvSpPr>
          <p:cNvPr id="9" name="Text Placeholder 8">
            <a:extLst>
              <a:ext uri="{FF2B5EF4-FFF2-40B4-BE49-F238E27FC236}">
                <a16:creationId xmlns:a16="http://schemas.microsoft.com/office/drawing/2014/main" id="{941ECB62-FA50-3FE1-8C73-687A9113BAFA}"/>
              </a:ext>
            </a:extLst>
          </p:cNvPr>
          <p:cNvSpPr>
            <a:spLocks noGrp="1"/>
          </p:cNvSpPr>
          <p:nvPr>
            <p:ph type="body" sz="quarter" idx="17"/>
          </p:nvPr>
        </p:nvSpPr>
        <p:spPr>
          <a:xfrm>
            <a:off x="450000" y="6018482"/>
            <a:ext cx="9341700" cy="571567"/>
          </a:xfrm>
        </p:spPr>
        <p:txBody>
          <a:bodyPr/>
          <a:lstStyle/>
          <a:p>
            <a:r>
              <a:rPr lang="en-US" sz="1000">
                <a:latin typeface="Barlow" panose="00000500000000000000" pitchFamily="2" charset="0"/>
              </a:rPr>
              <a:t>Base: All Adults aged 18+ years- 2,504 (Nov 23 N – 2,515, Nov 22 N – 2501; Dec 21 N – 2,026; Feb 21 N – 3,008)</a:t>
            </a:r>
          </a:p>
          <a:p>
            <a:r>
              <a:rPr lang="en-US" sz="1000">
                <a:latin typeface="Barlow" panose="00000500000000000000" pitchFamily="2" charset="0"/>
              </a:rPr>
              <a:t>Q.9 How concerned are you personally about the protection of the rights of minorities (e.g. immigrants, LGBTQ, non-Irish ethnic groups, etc.) in Ireland today?</a:t>
            </a:r>
            <a:endParaRPr lang="en-IE" sz="1000">
              <a:latin typeface="Barlow" panose="00000500000000000000" pitchFamily="2" charset="0"/>
            </a:endParaRPr>
          </a:p>
          <a:p>
            <a:endParaRPr lang="en-IE" sz="1000">
              <a:latin typeface="Barlow" panose="00000500000000000000" pitchFamily="2" charset="0"/>
            </a:endParaRPr>
          </a:p>
        </p:txBody>
      </p:sp>
      <p:sp>
        <p:nvSpPr>
          <p:cNvPr id="6" name="TextBox 5">
            <a:extLst>
              <a:ext uri="{FF2B5EF4-FFF2-40B4-BE49-F238E27FC236}">
                <a16:creationId xmlns:a16="http://schemas.microsoft.com/office/drawing/2014/main" id="{65E68E03-9A80-CF41-9519-A8B26C247130}"/>
              </a:ext>
            </a:extLst>
          </p:cNvPr>
          <p:cNvSpPr txBox="1"/>
          <p:nvPr/>
        </p:nvSpPr>
        <p:spPr>
          <a:xfrm>
            <a:off x="2857223" y="1441048"/>
            <a:ext cx="840295" cy="615553"/>
          </a:xfrm>
          <a:prstGeom prst="rect">
            <a:avLst/>
          </a:prstGeom>
          <a:noFill/>
        </p:spPr>
        <p:txBody>
          <a:bodyPr wrap="none" rtlCol="0">
            <a:spAutoFit/>
          </a:bodyPr>
          <a:lstStyle/>
          <a:p>
            <a:pPr algn="ctr" defTabSz="457200">
              <a:defRPr/>
            </a:pPr>
            <a:r>
              <a:rPr lang="en-IE" sz="1200" b="1">
                <a:solidFill>
                  <a:prstClr val="black"/>
                </a:solidFill>
                <a:latin typeface="Barlow" panose="00000500000000000000" pitchFamily="2" charset="0"/>
              </a:rPr>
              <a:t>Aug 2024</a:t>
            </a:r>
          </a:p>
          <a:p>
            <a:pPr algn="ctr" defTabSz="457200">
              <a:defRPr/>
            </a:pPr>
            <a:r>
              <a:rPr lang="en-IE" sz="1100">
                <a:solidFill>
                  <a:prstClr val="black"/>
                </a:solidFill>
                <a:latin typeface="Barlow" panose="00000500000000000000" pitchFamily="2" charset="0"/>
              </a:rPr>
              <a:t>N - 2504</a:t>
            </a:r>
          </a:p>
          <a:p>
            <a:pPr algn="ctr" defTabSz="457200">
              <a:defRPr/>
            </a:pPr>
            <a:endParaRPr lang="en-IE" sz="1100">
              <a:solidFill>
                <a:prstClr val="black"/>
              </a:solidFill>
              <a:latin typeface="Barlow" panose="00000500000000000000" pitchFamily="2" charset="0"/>
            </a:endParaRPr>
          </a:p>
        </p:txBody>
      </p:sp>
      <p:graphicFrame>
        <p:nvGraphicFramePr>
          <p:cNvPr id="10" name="Table 9">
            <a:extLst>
              <a:ext uri="{FF2B5EF4-FFF2-40B4-BE49-F238E27FC236}">
                <a16:creationId xmlns:a16="http://schemas.microsoft.com/office/drawing/2014/main" id="{9E19D0DC-D07A-5DD7-F386-0035775C8617}"/>
              </a:ext>
            </a:extLst>
          </p:cNvPr>
          <p:cNvGraphicFramePr>
            <a:graphicFrameLocks noGrp="1"/>
          </p:cNvGraphicFramePr>
          <p:nvPr>
            <p:extLst>
              <p:ext uri="{D42A27DB-BD31-4B8C-83A1-F6EECF244321}">
                <p14:modId xmlns:p14="http://schemas.microsoft.com/office/powerpoint/2010/main" val="625289534"/>
              </p:ext>
            </p:extLst>
          </p:nvPr>
        </p:nvGraphicFramePr>
        <p:xfrm>
          <a:off x="0" y="2123422"/>
          <a:ext cx="2911674" cy="2638842"/>
        </p:xfrm>
        <a:graphic>
          <a:graphicData uri="http://schemas.openxmlformats.org/drawingml/2006/table">
            <a:tbl>
              <a:tblPr/>
              <a:tblGrid>
                <a:gridCol w="2911674">
                  <a:extLst>
                    <a:ext uri="{9D8B030D-6E8A-4147-A177-3AD203B41FA5}">
                      <a16:colId xmlns:a16="http://schemas.microsoft.com/office/drawing/2014/main" val="2192328915"/>
                    </a:ext>
                  </a:extLst>
                </a:gridCol>
              </a:tblGrid>
              <a:tr h="7175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dirty="0">
                          <a:solidFill>
                            <a:schemeClr val="tx1"/>
                          </a:solidFill>
                          <a:effectLst/>
                          <a:latin typeface="Barlow" panose="00000500000000000000" pitchFamily="2" charset="0"/>
                        </a:rPr>
                        <a:t>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6867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a:solidFill>
                            <a:schemeClr val="tx1"/>
                          </a:solidFill>
                          <a:effectLst/>
                          <a:latin typeface="Barlow" panose="00000500000000000000" pitchFamily="2" charset="0"/>
                        </a:rPr>
                        <a:t>Fairly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6393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a:solidFill>
                            <a:schemeClr val="tx1"/>
                          </a:solidFill>
                          <a:effectLst/>
                          <a:latin typeface="Barlow" panose="00000500000000000000" pitchFamily="2" charset="0"/>
                        </a:rPr>
                        <a:t>No strong feelings either one way or another</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7622617"/>
                  </a:ext>
                </a:extLst>
              </a:tr>
              <a:tr h="1984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a:solidFill>
                            <a:schemeClr val="tx1"/>
                          </a:solidFill>
                          <a:effectLst/>
                          <a:latin typeface="Barlow" panose="00000500000000000000" pitchFamily="2" charset="0"/>
                        </a:rPr>
                        <a:t>Not 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984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a:solidFill>
                            <a:schemeClr val="tx1"/>
                          </a:solidFill>
                          <a:effectLst/>
                          <a:latin typeface="Barlow" panose="00000500000000000000" pitchFamily="2" charset="0"/>
                        </a:rPr>
                        <a:t>Not at all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984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endParaRPr lang="en-US" sz="1200" b="0" i="0" u="none" strike="noStrike" dirty="0">
                        <a:solidFill>
                          <a:schemeClr val="tx1"/>
                        </a:solidFill>
                        <a:effectLst/>
                        <a:latin typeface="Barlow" panose="00000500000000000000" pitchFamily="2"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13" name="Chart 12">
            <a:extLst>
              <a:ext uri="{FF2B5EF4-FFF2-40B4-BE49-F238E27FC236}">
                <a16:creationId xmlns:a16="http://schemas.microsoft.com/office/drawing/2014/main" id="{839D9CD6-0085-6DDA-DD96-F1DB8C106E1A}"/>
              </a:ext>
            </a:extLst>
          </p:cNvPr>
          <p:cNvGraphicFramePr/>
          <p:nvPr>
            <p:extLst>
              <p:ext uri="{D42A27DB-BD31-4B8C-83A1-F6EECF244321}">
                <p14:modId xmlns:p14="http://schemas.microsoft.com/office/powerpoint/2010/main" val="445764745"/>
              </p:ext>
            </p:extLst>
          </p:nvPr>
        </p:nvGraphicFramePr>
        <p:xfrm>
          <a:off x="2740221" y="1818256"/>
          <a:ext cx="7790181" cy="31397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44">
            <a:extLst>
              <a:ext uri="{FF2B5EF4-FFF2-40B4-BE49-F238E27FC236}">
                <a16:creationId xmlns:a16="http://schemas.microsoft.com/office/drawing/2014/main" id="{7A643F63-9A68-9272-C5A7-7943121F090E}"/>
              </a:ext>
            </a:extLst>
          </p:cNvPr>
          <p:cNvGraphicFramePr>
            <a:graphicFrameLocks noGrp="1"/>
          </p:cNvGraphicFramePr>
          <p:nvPr>
            <p:extLst>
              <p:ext uri="{D42A27DB-BD31-4B8C-83A1-F6EECF244321}">
                <p14:modId xmlns:p14="http://schemas.microsoft.com/office/powerpoint/2010/main" val="1160100313"/>
              </p:ext>
            </p:extLst>
          </p:nvPr>
        </p:nvGraphicFramePr>
        <p:xfrm>
          <a:off x="998051" y="4671698"/>
          <a:ext cx="9408403" cy="1177290"/>
        </p:xfrm>
        <a:graphic>
          <a:graphicData uri="http://schemas.openxmlformats.org/drawingml/2006/table">
            <a:tbl>
              <a:tblPr>
                <a:tableStyleId>{5C22544A-7EE6-4342-B048-85BDC9FD1C3A}</a:tableStyleId>
              </a:tblPr>
              <a:tblGrid>
                <a:gridCol w="1925231">
                  <a:extLst>
                    <a:ext uri="{9D8B030D-6E8A-4147-A177-3AD203B41FA5}">
                      <a16:colId xmlns:a16="http://schemas.microsoft.com/office/drawing/2014/main" val="1015758193"/>
                    </a:ext>
                  </a:extLst>
                </a:gridCol>
                <a:gridCol w="885763">
                  <a:extLst>
                    <a:ext uri="{9D8B030D-6E8A-4147-A177-3AD203B41FA5}">
                      <a16:colId xmlns:a16="http://schemas.microsoft.com/office/drawing/2014/main" val="1024616161"/>
                    </a:ext>
                  </a:extLst>
                </a:gridCol>
                <a:gridCol w="942487">
                  <a:extLst>
                    <a:ext uri="{9D8B030D-6E8A-4147-A177-3AD203B41FA5}">
                      <a16:colId xmlns:a16="http://schemas.microsoft.com/office/drawing/2014/main" val="2294376527"/>
                    </a:ext>
                  </a:extLst>
                </a:gridCol>
                <a:gridCol w="942487">
                  <a:extLst>
                    <a:ext uri="{9D8B030D-6E8A-4147-A177-3AD203B41FA5}">
                      <a16:colId xmlns:a16="http://schemas.microsoft.com/office/drawing/2014/main" val="2263263436"/>
                    </a:ext>
                  </a:extLst>
                </a:gridCol>
                <a:gridCol w="942487">
                  <a:extLst>
                    <a:ext uri="{9D8B030D-6E8A-4147-A177-3AD203B41FA5}">
                      <a16:colId xmlns:a16="http://schemas.microsoft.com/office/drawing/2014/main" val="910871959"/>
                    </a:ext>
                  </a:extLst>
                </a:gridCol>
                <a:gridCol w="942487">
                  <a:extLst>
                    <a:ext uri="{9D8B030D-6E8A-4147-A177-3AD203B41FA5}">
                      <a16:colId xmlns:a16="http://schemas.microsoft.com/office/drawing/2014/main" val="720883665"/>
                    </a:ext>
                  </a:extLst>
                </a:gridCol>
                <a:gridCol w="942487">
                  <a:extLst>
                    <a:ext uri="{9D8B030D-6E8A-4147-A177-3AD203B41FA5}">
                      <a16:colId xmlns:a16="http://schemas.microsoft.com/office/drawing/2014/main" val="406975967"/>
                    </a:ext>
                  </a:extLst>
                </a:gridCol>
                <a:gridCol w="942487">
                  <a:extLst>
                    <a:ext uri="{9D8B030D-6E8A-4147-A177-3AD203B41FA5}">
                      <a16:colId xmlns:a16="http://schemas.microsoft.com/office/drawing/2014/main" val="2732683914"/>
                    </a:ext>
                  </a:extLst>
                </a:gridCol>
                <a:gridCol w="942487">
                  <a:extLst>
                    <a:ext uri="{9D8B030D-6E8A-4147-A177-3AD203B41FA5}">
                      <a16:colId xmlns:a16="http://schemas.microsoft.com/office/drawing/2014/main" val="2361654384"/>
                    </a:ext>
                  </a:extLst>
                </a:gridCol>
              </a:tblGrid>
              <a:tr h="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050">
                          <a:latin typeface="+mn-lt"/>
                        </a:rPr>
                        <a:t>Net concerned Aug 2024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IE" sz="1050" b="0" i="0" u="none" strike="noStrike">
                          <a:solidFill>
                            <a:srgbClr val="000000"/>
                          </a:solidFill>
                          <a:effectLst/>
                          <a:latin typeface="+mn-lt"/>
                        </a:rPr>
                        <a:t>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IE" sz="1050" b="0" i="0" u="none" strike="noStrike">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GB" sz="1050" b="1" i="0" u="none" strike="noStrike">
                          <a:solidFill>
                            <a:srgbClr val="000000"/>
                          </a:solidFill>
                          <a:effectLst/>
                          <a:latin typeface="+mn-lt"/>
                        </a:rPr>
                        <a:t>61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GB" sz="1050" b="1" i="0" u="none" strike="noStrike">
                          <a:solidFill>
                            <a:srgbClr val="000000"/>
                          </a:solidFill>
                          <a:effectLst/>
                          <a:latin typeface="+mn-lt"/>
                        </a:rPr>
                        <a:t>86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GB" sz="1050" b="1" i="0" u="none" strike="noStrike">
                          <a:solidFill>
                            <a:srgbClr val="000000"/>
                          </a:solidFill>
                          <a:effectLst/>
                          <a:latin typeface="+mn-lt"/>
                        </a:rPr>
                        <a:t>10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GB" sz="1050" b="1" i="0" u="none" strike="noStrike">
                          <a:solidFill>
                            <a:srgbClr val="000000"/>
                          </a:solidFill>
                          <a:effectLst/>
                          <a:latin typeface="+mn-lt"/>
                        </a:rPr>
                        <a:t>53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GB" sz="1050" b="1" i="0" u="none" strike="noStrike">
                          <a:solidFill>
                            <a:srgbClr val="000000"/>
                          </a:solidFill>
                          <a:effectLst/>
                          <a:latin typeface="+mn-lt"/>
                        </a:rPr>
                        <a:t>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GB" sz="1050" b="1" i="0" u="none" strike="noStrike">
                          <a:solidFill>
                            <a:srgbClr val="000000"/>
                          </a:solidFill>
                          <a:effectLst/>
                          <a:latin typeface="+mn-lt"/>
                        </a:rPr>
                        <a:t>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31506024"/>
                  </a:ext>
                </a:extLst>
              </a:tr>
              <a:tr h="0">
                <a:tc>
                  <a:txBody>
                    <a:bodyPr/>
                    <a:lstStyle/>
                    <a:p>
                      <a:pPr algn="r">
                        <a:lnSpc>
                          <a:spcPct val="90000"/>
                        </a:lnSpc>
                      </a:pPr>
                      <a:r>
                        <a:rPr lang="en-IE" sz="1050">
                          <a:latin typeface="+mn-lt"/>
                        </a:rPr>
                        <a:t>Net concerned Nov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IE" sz="1050" b="0" i="0" u="none" strike="noStrike">
                          <a:solidFill>
                            <a:srgbClr val="000000"/>
                          </a:solidFill>
                          <a:effectLst/>
                          <a:latin typeface="+mn-lt"/>
                        </a:rPr>
                        <a:t>53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IE" sz="1050" b="0" i="0" u="none" strike="noStrike">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1" i="0" u="none" strike="noStrike">
                          <a:solidFill>
                            <a:srgbClr val="000000"/>
                          </a:solidFill>
                          <a:effectLst/>
                          <a:latin typeface="+mn-lt"/>
                        </a:rPr>
                        <a:t>61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050" b="1" i="0" u="none" strike="noStrike">
                          <a:solidFill>
                            <a:srgbClr val="000000"/>
                          </a:solidFill>
                          <a:effectLst/>
                          <a:latin typeface="+mn-lt"/>
                        </a:rPr>
                        <a:t>50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1" i="0" u="none" strike="noStrike">
                          <a:solidFill>
                            <a:srgbClr val="000000"/>
                          </a:solidFill>
                          <a:effectLst/>
                          <a:latin typeface="+mn-lt"/>
                        </a:rPr>
                        <a:t>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48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3382934"/>
                  </a:ext>
                </a:extLst>
              </a:tr>
              <a:tr h="0">
                <a:tc>
                  <a:txBody>
                    <a:bodyPr/>
                    <a:lstStyle/>
                    <a:p>
                      <a:pPr algn="r">
                        <a:lnSpc>
                          <a:spcPct val="90000"/>
                        </a:lnSpc>
                      </a:pPr>
                      <a:r>
                        <a:rPr lang="en-IE" sz="1050">
                          <a:latin typeface="+mn-lt"/>
                        </a:rPr>
                        <a:t>Net concerned Dec 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IE" sz="1050" b="0" i="0" u="none" strike="noStrike">
                          <a:solidFill>
                            <a:srgbClr val="000000"/>
                          </a:solidFill>
                          <a:effectLst/>
                          <a:latin typeface="+mn-lt"/>
                        </a:rPr>
                        <a:t>52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IE" sz="1050" b="0" i="0" u="none" strike="noStrike">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1" i="0" u="none" strike="noStrike">
                          <a:solidFill>
                            <a:srgbClr val="000000"/>
                          </a:solidFill>
                          <a:effectLst/>
                          <a:latin typeface="+mn-lt"/>
                        </a:rPr>
                        <a:t>60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80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050" b="1" i="0" u="none" strike="noStrike">
                          <a:solidFill>
                            <a:srgbClr val="000000"/>
                          </a:solidFill>
                          <a:effectLst/>
                          <a:latin typeface="+mn-lt"/>
                        </a:rPr>
                        <a:t>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1" i="0" u="none" strike="noStrike">
                          <a:solidFill>
                            <a:srgbClr val="000000"/>
                          </a:solidFill>
                          <a:effectLst/>
                          <a:latin typeface="+mn-lt"/>
                        </a:rPr>
                        <a:t>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47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92790"/>
                  </a:ext>
                </a:extLst>
              </a:tr>
              <a:tr h="0">
                <a:tc>
                  <a:txBody>
                    <a:bodyPr/>
                    <a:lstStyle/>
                    <a:p>
                      <a:pPr algn="r">
                        <a:lnSpc>
                          <a:spcPct val="90000"/>
                        </a:lnSpc>
                      </a:pPr>
                      <a:r>
                        <a:rPr lang="en-IE" sz="1050">
                          <a:latin typeface="+mn-lt"/>
                        </a:rPr>
                        <a:t>Net concerned Dec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IE" sz="1050" b="0" i="0" u="none" strike="noStrike">
                          <a:solidFill>
                            <a:srgbClr val="000000"/>
                          </a:solidFill>
                          <a:effectLst/>
                          <a:latin typeface="+mn-lt"/>
                        </a:rPr>
                        <a:t>55</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IE" sz="1050" b="0" i="0" u="none" strike="noStrike">
                        <a:solidFill>
                          <a:srgbClr val="000000"/>
                        </a:solidFill>
                        <a:effectLst/>
                        <a:latin typeface="+mn-lt"/>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1" i="0" u="none" strike="noStrike">
                          <a:solidFill>
                            <a:srgbClr val="000000"/>
                          </a:solidFill>
                          <a:effectLst/>
                          <a:latin typeface="+mn-lt"/>
                        </a:rPr>
                        <a:t>61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81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050" b="1" i="0" u="none" strike="noStrike">
                          <a:solidFill>
                            <a:srgbClr val="000000"/>
                          </a:solidFill>
                          <a:effectLst/>
                          <a:latin typeface="+mn-lt"/>
                        </a:rPr>
                        <a:t>53</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1" i="0" u="none" strike="noStrike">
                          <a:solidFill>
                            <a:srgbClr val="000000"/>
                          </a:solidFill>
                          <a:effectLst/>
                          <a:latin typeface="+mn-lt"/>
                        </a:rPr>
                        <a:t>72</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45 </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9302925"/>
                  </a:ext>
                </a:extLst>
              </a:tr>
              <a:tr h="0">
                <a:tc>
                  <a:txBody>
                    <a:bodyPr/>
                    <a:lstStyle/>
                    <a:p>
                      <a:pPr algn="r">
                        <a:lnSpc>
                          <a:spcPct val="90000"/>
                        </a:lnSpc>
                      </a:pPr>
                      <a:r>
                        <a:rPr lang="en-IE" sz="1050">
                          <a:latin typeface="+mn-lt"/>
                        </a:rPr>
                        <a:t>Net concerned Feb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IE" sz="1050" b="0" i="0" u="none" strike="noStrike">
                          <a:solidFill>
                            <a:srgbClr val="000000"/>
                          </a:solidFill>
                          <a:effectLst/>
                          <a:latin typeface="+mn-lt"/>
                        </a:rPr>
                        <a:t>57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IE" sz="1050" b="0" i="0" u="none" strike="noStrike">
                        <a:solidFill>
                          <a:srgbClr val="000000"/>
                        </a:solidFill>
                        <a:effectLst/>
                        <a:latin typeface="+mn-lt"/>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t" latinLnBrk="0" hangingPunct="1">
                        <a:lnSpc>
                          <a:spcPct val="90000"/>
                        </a:lnSpc>
                      </a:pPr>
                      <a:r>
                        <a:rPr lang="en-IE" sz="1050" b="1" i="0" u="none" strike="noStrike" kern="1200">
                          <a:solidFill>
                            <a:srgbClr val="000000"/>
                          </a:solidFill>
                          <a:effectLst/>
                          <a:latin typeface="+mn-lt"/>
                          <a:ea typeface="+mn-ea"/>
                          <a:cs typeface="+mn-cs"/>
                        </a:rPr>
                        <a:t>64​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0" algn="ctr" defTabSz="914400" rtl="0" eaLnBrk="1" fontAlgn="t" latinLnBrk="0" hangingPunct="1">
                        <a:lnSpc>
                          <a:spcPct val="90000"/>
                        </a:lnSpc>
                      </a:pPr>
                      <a:r>
                        <a:rPr lang="en-IE" sz="1050" b="1" i="0" u="none" strike="noStrike" kern="1200">
                          <a:solidFill>
                            <a:srgbClr val="000000"/>
                          </a:solidFill>
                          <a:effectLst/>
                          <a:latin typeface="+mn-lt"/>
                          <a:ea typeface="+mn-ea"/>
                          <a:cs typeface="+mn-cs"/>
                        </a:rPr>
                        <a:t>88​</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0" algn="ctr" defTabSz="914400" rtl="0" eaLnBrk="1" fontAlgn="t" latinLnBrk="0" hangingPunct="1">
                        <a:lnSpc>
                          <a:spcPct val="90000"/>
                        </a:lnSpc>
                      </a:pPr>
                      <a:r>
                        <a:rPr lang="en-IE" sz="1050" b="1" i="0" u="none" strike="noStrike" kern="1200">
                          <a:solidFill>
                            <a:srgbClr val="000000"/>
                          </a:solidFill>
                          <a:effectLst/>
                          <a:latin typeface="+mn-lt"/>
                          <a:ea typeface="+mn-ea"/>
                          <a:cs typeface="+mn-cs"/>
                        </a:rPr>
                        <a:t>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fontAlgn="t" latinLnBrk="0" hangingPunct="1">
                        <a:lnSpc>
                          <a:spcPct val="90000"/>
                        </a:lnSpc>
                      </a:pPr>
                      <a:r>
                        <a:rPr lang="en-IE" sz="1050" b="1" i="0" u="none" strike="noStrike" kern="1200">
                          <a:solidFill>
                            <a:srgbClr val="000000"/>
                          </a:solidFill>
                          <a:effectLst/>
                          <a:latin typeface="+mn-lt"/>
                          <a:ea typeface="+mn-ea"/>
                          <a:cs typeface="+mn-cs"/>
                        </a:rPr>
                        <a:t>50​</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fontAlgn="t" latinLnBrk="0" hangingPunct="1">
                        <a:lnSpc>
                          <a:spcPct val="90000"/>
                        </a:lnSpc>
                      </a:pPr>
                      <a:r>
                        <a:rPr lang="en-IE" sz="1050" b="1" i="0" u="none" strike="noStrike" kern="1200">
                          <a:solidFill>
                            <a:srgbClr val="000000"/>
                          </a:solidFill>
                          <a:effectLst/>
                          <a:latin typeface="+mn-lt"/>
                          <a:ea typeface="+mn-ea"/>
                          <a:cs typeface="+mn-cs"/>
                        </a:rPr>
                        <a:t>74​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0" algn="ctr" defTabSz="914400" rtl="0" eaLnBrk="1" fontAlgn="t" latinLnBrk="0" hangingPunct="1">
                        <a:lnSpc>
                          <a:spcPct val="90000"/>
                        </a:lnSpc>
                      </a:pPr>
                      <a:r>
                        <a:rPr lang="en-IE" sz="1050" b="1" i="0" u="none" strike="noStrike" kern="1200">
                          <a:solidFill>
                            <a:srgbClr val="000000"/>
                          </a:solidFill>
                          <a:effectLst/>
                          <a:latin typeface="+mn-lt"/>
                          <a:ea typeface="+mn-ea"/>
                          <a:cs typeface="+mn-cs"/>
                        </a:rPr>
                        <a:t>50​ </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82873313"/>
                  </a:ext>
                </a:extLst>
              </a:tr>
            </a:tbl>
          </a:graphicData>
        </a:graphic>
      </p:graphicFrame>
      <p:graphicFrame>
        <p:nvGraphicFramePr>
          <p:cNvPr id="15" name="Table 14">
            <a:extLst>
              <a:ext uri="{FF2B5EF4-FFF2-40B4-BE49-F238E27FC236}">
                <a16:creationId xmlns:a16="http://schemas.microsoft.com/office/drawing/2014/main" id="{ABD706A2-DADC-849B-E542-42FBD0943023}"/>
              </a:ext>
            </a:extLst>
          </p:cNvPr>
          <p:cNvGraphicFramePr>
            <a:graphicFrameLocks noGrp="1"/>
          </p:cNvGraphicFramePr>
          <p:nvPr>
            <p:extLst>
              <p:ext uri="{D42A27DB-BD31-4B8C-83A1-F6EECF244321}">
                <p14:modId xmlns:p14="http://schemas.microsoft.com/office/powerpoint/2010/main" val="2243202354"/>
              </p:ext>
            </p:extLst>
          </p:nvPr>
        </p:nvGraphicFramePr>
        <p:xfrm>
          <a:off x="4609482" y="1290111"/>
          <a:ext cx="5796972" cy="514350"/>
        </p:xfrm>
        <a:graphic>
          <a:graphicData uri="http://schemas.openxmlformats.org/drawingml/2006/table">
            <a:tbl>
              <a:tblPr>
                <a:tableStyleId>{5C22544A-7EE6-4342-B048-85BDC9FD1C3A}</a:tableStyleId>
              </a:tblPr>
              <a:tblGrid>
                <a:gridCol w="966162">
                  <a:extLst>
                    <a:ext uri="{9D8B030D-6E8A-4147-A177-3AD203B41FA5}">
                      <a16:colId xmlns:a16="http://schemas.microsoft.com/office/drawing/2014/main" val="746003772"/>
                    </a:ext>
                  </a:extLst>
                </a:gridCol>
                <a:gridCol w="966162">
                  <a:extLst>
                    <a:ext uri="{9D8B030D-6E8A-4147-A177-3AD203B41FA5}">
                      <a16:colId xmlns:a16="http://schemas.microsoft.com/office/drawing/2014/main" val="1779795731"/>
                    </a:ext>
                  </a:extLst>
                </a:gridCol>
                <a:gridCol w="966162">
                  <a:extLst>
                    <a:ext uri="{9D8B030D-6E8A-4147-A177-3AD203B41FA5}">
                      <a16:colId xmlns:a16="http://schemas.microsoft.com/office/drawing/2014/main" val="2225951611"/>
                    </a:ext>
                  </a:extLst>
                </a:gridCol>
                <a:gridCol w="966162">
                  <a:extLst>
                    <a:ext uri="{9D8B030D-6E8A-4147-A177-3AD203B41FA5}">
                      <a16:colId xmlns:a16="http://schemas.microsoft.com/office/drawing/2014/main" val="1338766595"/>
                    </a:ext>
                  </a:extLst>
                </a:gridCol>
                <a:gridCol w="966162">
                  <a:extLst>
                    <a:ext uri="{9D8B030D-6E8A-4147-A177-3AD203B41FA5}">
                      <a16:colId xmlns:a16="http://schemas.microsoft.com/office/drawing/2014/main" val="4065578727"/>
                    </a:ext>
                  </a:extLst>
                </a:gridCol>
                <a:gridCol w="966162">
                  <a:extLst>
                    <a:ext uri="{9D8B030D-6E8A-4147-A177-3AD203B41FA5}">
                      <a16:colId xmlns:a16="http://schemas.microsoft.com/office/drawing/2014/main" val="2398399031"/>
                    </a:ext>
                  </a:extLst>
                </a:gridCol>
              </a:tblGrid>
              <a:tr h="514350">
                <a:tc>
                  <a:txBody>
                    <a:bodyPr/>
                    <a:lstStyle/>
                    <a:p>
                      <a:pPr algn="ctr" fontAlgn="t"/>
                      <a:r>
                        <a:rPr lang="en-IE" sz="1100" u="none" strike="noStrike">
                          <a:effectLst/>
                        </a:rPr>
                        <a:t>Multilateralists</a:t>
                      </a:r>
                      <a:endParaRPr lang="en-IE" sz="1100" b="0" i="0" u="none" strike="noStrike">
                        <a:solidFill>
                          <a:srgbClr val="000000"/>
                        </a:solidFill>
                        <a:effectLst/>
                        <a:latin typeface="Tahoma" panose="020B0604030504040204" pitchFamily="34" charset="0"/>
                      </a:endParaRPr>
                    </a:p>
                  </a:txBody>
                  <a:tcPr marL="9525" marR="9525" marT="9525" marB="0" anchor="ctr">
                    <a:noFill/>
                  </a:tcPr>
                </a:tc>
                <a:tc>
                  <a:txBody>
                    <a:bodyPr/>
                    <a:lstStyle/>
                    <a:p>
                      <a:pPr algn="ctr" fontAlgn="t"/>
                      <a:r>
                        <a:rPr lang="en-IE" sz="1100" u="none" strike="noStrike">
                          <a:effectLst/>
                        </a:rPr>
                        <a:t>Community Champions</a:t>
                      </a:r>
                      <a:endParaRPr lang="en-IE" sz="1100" b="0" i="0" u="none" strike="noStrike">
                        <a:solidFill>
                          <a:srgbClr val="000000"/>
                        </a:solidFill>
                        <a:effectLst/>
                        <a:latin typeface="Tahoma" panose="020B0604030504040204" pitchFamily="34" charset="0"/>
                      </a:endParaRPr>
                    </a:p>
                  </a:txBody>
                  <a:tcPr marL="9525" marR="9525" marT="9525" marB="0" anchor="ctr">
                    <a:noFill/>
                  </a:tcPr>
                </a:tc>
                <a:tc>
                  <a:txBody>
                    <a:bodyPr/>
                    <a:lstStyle/>
                    <a:p>
                      <a:pPr algn="ctr" fontAlgn="t"/>
                      <a:r>
                        <a:rPr lang="en-IE" sz="1100" u="none" strike="noStrike">
                          <a:effectLst/>
                        </a:rPr>
                        <a:t>Disengaged</a:t>
                      </a:r>
                      <a:endParaRPr lang="en-IE" sz="1100" b="0" i="0" u="none" strike="noStrike">
                        <a:solidFill>
                          <a:srgbClr val="000000"/>
                        </a:solidFill>
                        <a:effectLst/>
                        <a:latin typeface="Tahoma" panose="020B0604030504040204" pitchFamily="34" charset="0"/>
                      </a:endParaRPr>
                    </a:p>
                  </a:txBody>
                  <a:tcPr marL="9525" marR="9525" marT="9525" marB="0" anchor="ctr">
                    <a:noFill/>
                  </a:tcPr>
                </a:tc>
                <a:tc>
                  <a:txBody>
                    <a:bodyPr/>
                    <a:lstStyle/>
                    <a:p>
                      <a:pPr algn="ctr" fontAlgn="t"/>
                      <a:r>
                        <a:rPr lang="en-IE" sz="1100" u="none" strike="noStrike">
                          <a:effectLst/>
                        </a:rPr>
                        <a:t>Empathisers</a:t>
                      </a:r>
                      <a:endParaRPr lang="en-IE" sz="1100" b="0" i="0" u="none" strike="noStrike">
                        <a:solidFill>
                          <a:srgbClr val="000000"/>
                        </a:solidFill>
                        <a:effectLst/>
                        <a:latin typeface="Tahoma" panose="020B0604030504040204" pitchFamily="34" charset="0"/>
                      </a:endParaRPr>
                    </a:p>
                  </a:txBody>
                  <a:tcPr marL="9525" marR="9525" marT="9525" marB="0" anchor="ctr">
                    <a:noFill/>
                  </a:tcPr>
                </a:tc>
                <a:tc>
                  <a:txBody>
                    <a:bodyPr/>
                    <a:lstStyle/>
                    <a:p>
                      <a:pPr algn="ctr" fontAlgn="t"/>
                      <a:r>
                        <a:rPr lang="en-IE" sz="1100" u="none" strike="noStrike">
                          <a:effectLst/>
                        </a:rPr>
                        <a:t>Global Citizens</a:t>
                      </a:r>
                      <a:endParaRPr lang="en-IE" sz="1100" b="0" i="0" u="none" strike="noStrike">
                        <a:solidFill>
                          <a:srgbClr val="000000"/>
                        </a:solidFill>
                        <a:effectLst/>
                        <a:latin typeface="Tahoma" panose="020B0604030504040204" pitchFamily="34" charset="0"/>
                      </a:endParaRPr>
                    </a:p>
                  </a:txBody>
                  <a:tcPr marL="9525" marR="9525" marT="9525" marB="0" anchor="ctr">
                    <a:noFill/>
                  </a:tcPr>
                </a:tc>
                <a:tc>
                  <a:txBody>
                    <a:bodyPr/>
                    <a:lstStyle/>
                    <a:p>
                      <a:pPr algn="ctr" fontAlgn="t"/>
                      <a:r>
                        <a:rPr lang="en-IE" sz="1100" u="none" strike="noStrike">
                          <a:effectLst/>
                        </a:rPr>
                        <a:t>Pragmatists</a:t>
                      </a:r>
                      <a:endParaRPr lang="en-IE" sz="1100" b="0" i="0" u="none" strike="noStrike">
                        <a:solidFill>
                          <a:srgbClr val="000000"/>
                        </a:solidFill>
                        <a:effectLst/>
                        <a:latin typeface="Tahoma" panose="020B0604030504040204" pitchFamily="34" charset="0"/>
                      </a:endParaRPr>
                    </a:p>
                  </a:txBody>
                  <a:tcPr marL="9525" marR="9525" marT="9525" marB="0" anchor="ctr">
                    <a:noFill/>
                  </a:tcPr>
                </a:tc>
                <a:extLst>
                  <a:ext uri="{0D108BD9-81ED-4DB2-BD59-A6C34878D82A}">
                    <a16:rowId xmlns:a16="http://schemas.microsoft.com/office/drawing/2014/main" val="53783692"/>
                  </a:ext>
                </a:extLst>
              </a:tr>
            </a:tbl>
          </a:graphicData>
        </a:graphic>
      </p:graphicFrame>
      <p:sp>
        <p:nvSpPr>
          <p:cNvPr id="8" name="Text Placeholder 2">
            <a:extLst>
              <a:ext uri="{FF2B5EF4-FFF2-40B4-BE49-F238E27FC236}">
                <a16:creationId xmlns:a16="http://schemas.microsoft.com/office/drawing/2014/main" id="{62941DCA-08E3-E61A-7FF4-DA26A89835CF}"/>
              </a:ext>
            </a:extLst>
          </p:cNvPr>
          <p:cNvSpPr txBox="1">
            <a:spLocks/>
          </p:cNvSpPr>
          <p:nvPr/>
        </p:nvSpPr>
        <p:spPr>
          <a:xfrm>
            <a:off x="-67432" y="1860865"/>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grpSp>
        <p:nvGrpSpPr>
          <p:cNvPr id="11" name="Group 10">
            <a:extLst>
              <a:ext uri="{FF2B5EF4-FFF2-40B4-BE49-F238E27FC236}">
                <a16:creationId xmlns:a16="http://schemas.microsoft.com/office/drawing/2014/main" id="{1E95B5CB-00CF-040C-2BAA-35CD95BD3A88}"/>
              </a:ext>
            </a:extLst>
          </p:cNvPr>
          <p:cNvGrpSpPr/>
          <p:nvPr/>
        </p:nvGrpSpPr>
        <p:grpSpPr>
          <a:xfrm>
            <a:off x="9578447" y="755940"/>
            <a:ext cx="2359232" cy="456557"/>
            <a:chOff x="9641528" y="618763"/>
            <a:chExt cx="2436173" cy="595502"/>
          </a:xfrm>
        </p:grpSpPr>
        <p:sp>
          <p:nvSpPr>
            <p:cNvPr id="12" name="Rectangle 11">
              <a:extLst>
                <a:ext uri="{FF2B5EF4-FFF2-40B4-BE49-F238E27FC236}">
                  <a16:creationId xmlns:a16="http://schemas.microsoft.com/office/drawing/2014/main" id="{C2F0574E-859E-1DAD-85B7-4374E81C943B}"/>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6" name="TextBox 15">
              <a:extLst>
                <a:ext uri="{FF2B5EF4-FFF2-40B4-BE49-F238E27FC236}">
                  <a16:creationId xmlns:a16="http://schemas.microsoft.com/office/drawing/2014/main" id="{85CD63DA-442F-84B2-B133-3E99B4765EB7}"/>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7" name="Rectangle 16">
              <a:extLst>
                <a:ext uri="{FF2B5EF4-FFF2-40B4-BE49-F238E27FC236}">
                  <a16:creationId xmlns:a16="http://schemas.microsoft.com/office/drawing/2014/main" id="{334F963D-BC98-3791-A8A8-05E9941D5AF6}"/>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8" name="TextBox 17">
              <a:extLst>
                <a:ext uri="{FF2B5EF4-FFF2-40B4-BE49-F238E27FC236}">
                  <a16:creationId xmlns:a16="http://schemas.microsoft.com/office/drawing/2014/main" id="{492415A8-152A-2792-2E6E-76CA12778BA0}"/>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2786578106"/>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8">
            <a:extLst>
              <a:ext uri="{FF2B5EF4-FFF2-40B4-BE49-F238E27FC236}">
                <a16:creationId xmlns:a16="http://schemas.microsoft.com/office/drawing/2014/main" id="{F2E66C18-524A-26AB-1B0F-6A40750E6B8C}"/>
              </a:ext>
            </a:extLst>
          </p:cNvPr>
          <p:cNvGraphicFramePr/>
          <p:nvPr>
            <p:custDataLst>
              <p:tags r:id="rId1"/>
            </p:custDataLst>
            <p:extLst>
              <p:ext uri="{D42A27DB-BD31-4B8C-83A1-F6EECF244321}">
                <p14:modId xmlns:p14="http://schemas.microsoft.com/office/powerpoint/2010/main" val="4051731938"/>
              </p:ext>
            </p:extLst>
          </p:nvPr>
        </p:nvGraphicFramePr>
        <p:xfrm>
          <a:off x="306642" y="1075270"/>
          <a:ext cx="12025724" cy="4964588"/>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rmAutofit fontScale="90000"/>
          </a:bodyPr>
          <a:lstStyle/>
          <a:p>
            <a:br>
              <a:rPr lang="en-IE" dirty="0"/>
            </a:br>
            <a:r>
              <a:rPr lang="en-IE" dirty="0"/>
              <a:t>Greatest influence on views and opinions of key issues</a:t>
            </a:r>
            <a:endParaRPr lang="en-IE" dirty="0">
              <a:solidFill>
                <a:schemeClr val="tx2"/>
              </a:solidFill>
            </a:endParaRP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9341700" cy="480716"/>
          </a:xfrm>
        </p:spPr>
        <p:txBody>
          <a:bodyPr lIns="0">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dirty="0" err="1">
                <a:ln>
                  <a:noFill/>
                </a:ln>
                <a:effectLst/>
                <a:uLnTx/>
                <a:uFillTx/>
                <a:latin typeface="Barlow" panose="00000500000000000000" pitchFamily="2" charset="0"/>
                <a:ea typeface="+mn-ea"/>
                <a:cs typeface="Arial" panose="020B0604020202020204" pitchFamily="34" charset="0"/>
              </a:rPr>
              <a:t>Ther</a:t>
            </a:r>
            <a:r>
              <a:rPr lang="en-US" sz="1400" dirty="0">
                <a:latin typeface="Barlow" panose="00000500000000000000" pitchFamily="2" charset="0"/>
                <a:cs typeface="Arial" panose="020B0604020202020204" pitchFamily="34" charset="0"/>
              </a:rPr>
              <a:t>e has been minimal movement in terms of influential information sources. The </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top three sources remain the same as Nov ’22 and Nov ‘23. </a:t>
            </a:r>
            <a:endParaRPr kumimoji="0" lang="en-US" sz="1400" b="0" i="0" u="none" strike="noStrike" kern="1200" cap="none" spc="0" normalizeH="0" baseline="0" noProof="0" dirty="0">
              <a:ln>
                <a:noFill/>
              </a:ln>
              <a:solidFill>
                <a:srgbClr val="000033"/>
              </a:solidFill>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30514"/>
            <a:ext cx="9341700" cy="348813"/>
          </a:xfrm>
        </p:spPr>
        <p:txBody>
          <a:bodyPr lIns="91440" tIns="45720" rIns="91440" bIns="45720" anchor="t">
            <a:noAutofit/>
          </a:bodyPr>
          <a:lstStyle/>
          <a:p>
            <a:pPr marL="357188" indent="-357188">
              <a:lnSpc>
                <a:spcPct val="100000"/>
              </a:lnSpc>
            </a:pPr>
            <a:r>
              <a:rPr kumimoji="0" lang="en-US"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years- 2,504 (Nov 23 N – 2515)</a:t>
            </a:r>
            <a:endParaRPr lang="en-US">
              <a:latin typeface="Barlow" panose="00000500000000000000" pitchFamily="2" charset="0"/>
            </a:endParaRPr>
          </a:p>
          <a:p>
            <a:pPr marL="357188" indent="-357188">
              <a:lnSpc>
                <a:spcPct val="100000"/>
              </a:lnSpc>
              <a:spcBef>
                <a:spcPts val="0"/>
              </a:spcBef>
            </a:pPr>
            <a:r>
              <a:rPr lang="en-US">
                <a:latin typeface="Barlow" panose="00000500000000000000" pitchFamily="2" charset="0"/>
              </a:rPr>
              <a:t>Q.10 Which of the following do you feel has the greatest influence on your views and opinions of the key issues of the day? </a:t>
            </a:r>
            <a:endParaRPr lang="en-IE">
              <a:latin typeface="Barlow" panose="00000500000000000000" pitchFamily="2" charset="0"/>
            </a:endParaRPr>
          </a:p>
        </p:txBody>
      </p:sp>
      <p:sp>
        <p:nvSpPr>
          <p:cNvPr id="18" name="TextBox 17">
            <a:extLst>
              <a:ext uri="{FF2B5EF4-FFF2-40B4-BE49-F238E27FC236}">
                <a16:creationId xmlns:a16="http://schemas.microsoft.com/office/drawing/2014/main" id="{AFA4BE92-AADD-30BF-DF8E-203768283C80}"/>
              </a:ext>
            </a:extLst>
          </p:cNvPr>
          <p:cNvSpPr txBox="1"/>
          <p:nvPr/>
        </p:nvSpPr>
        <p:spPr>
          <a:xfrm flipH="1">
            <a:off x="5099342" y="1149768"/>
            <a:ext cx="2119085" cy="276999"/>
          </a:xfrm>
          <a:prstGeom prst="rect">
            <a:avLst/>
          </a:prstGeom>
          <a:noFill/>
        </p:spPr>
        <p:txBody>
          <a:bodyPr wrap="square" rtlCol="0">
            <a:spAutoFit/>
          </a:bodyPr>
          <a:lstStyle/>
          <a:p>
            <a:pPr algn="ctr"/>
            <a:r>
              <a:rPr lang="en-IE" sz="1200" b="1"/>
              <a:t>August 2024</a:t>
            </a:r>
          </a:p>
        </p:txBody>
      </p:sp>
      <p:sp>
        <p:nvSpPr>
          <p:cNvPr id="23" name="TextBox 22">
            <a:extLst>
              <a:ext uri="{FF2B5EF4-FFF2-40B4-BE49-F238E27FC236}">
                <a16:creationId xmlns:a16="http://schemas.microsoft.com/office/drawing/2014/main" id="{BBDAC194-7294-04F9-7812-4C9E60D9CB57}"/>
              </a:ext>
            </a:extLst>
          </p:cNvPr>
          <p:cNvSpPr txBox="1"/>
          <p:nvPr/>
        </p:nvSpPr>
        <p:spPr>
          <a:xfrm flipH="1">
            <a:off x="7954402" y="1665447"/>
            <a:ext cx="649606" cy="276999"/>
          </a:xfrm>
          <a:prstGeom prst="rect">
            <a:avLst/>
          </a:prstGeom>
          <a:noFill/>
        </p:spPr>
        <p:txBody>
          <a:bodyPr wrap="square" rtlCol="0">
            <a:spAutoFit/>
          </a:bodyPr>
          <a:lstStyle/>
          <a:p>
            <a:r>
              <a:rPr lang="en-IE" sz="1200"/>
              <a:t>(Total)</a:t>
            </a:r>
          </a:p>
        </p:txBody>
      </p:sp>
      <p:graphicFrame>
        <p:nvGraphicFramePr>
          <p:cNvPr id="26" name="Table 25">
            <a:extLst>
              <a:ext uri="{FF2B5EF4-FFF2-40B4-BE49-F238E27FC236}">
                <a16:creationId xmlns:a16="http://schemas.microsoft.com/office/drawing/2014/main" id="{F5F9D636-AFF7-CA62-AB6B-896C0083B51F}"/>
              </a:ext>
            </a:extLst>
          </p:cNvPr>
          <p:cNvGraphicFramePr>
            <a:graphicFrameLocks noGrp="1"/>
          </p:cNvGraphicFramePr>
          <p:nvPr>
            <p:extLst>
              <p:ext uri="{D42A27DB-BD31-4B8C-83A1-F6EECF244321}">
                <p14:modId xmlns:p14="http://schemas.microsoft.com/office/powerpoint/2010/main" val="664373815"/>
              </p:ext>
            </p:extLst>
          </p:nvPr>
        </p:nvGraphicFramePr>
        <p:xfrm>
          <a:off x="9151152" y="1226381"/>
          <a:ext cx="1942206" cy="4628536"/>
        </p:xfrm>
        <a:graphic>
          <a:graphicData uri="http://schemas.openxmlformats.org/drawingml/2006/table">
            <a:tbl>
              <a:tblPr bandRow="1">
                <a:tableStyleId>{2A488322-F2BA-4B5B-9748-0D474271808F}</a:tableStyleId>
              </a:tblPr>
              <a:tblGrid>
                <a:gridCol w="647402">
                  <a:extLst>
                    <a:ext uri="{9D8B030D-6E8A-4147-A177-3AD203B41FA5}">
                      <a16:colId xmlns:a16="http://schemas.microsoft.com/office/drawing/2014/main" val="916932659"/>
                    </a:ext>
                  </a:extLst>
                </a:gridCol>
                <a:gridCol w="647402">
                  <a:extLst>
                    <a:ext uri="{9D8B030D-6E8A-4147-A177-3AD203B41FA5}">
                      <a16:colId xmlns:a16="http://schemas.microsoft.com/office/drawing/2014/main" val="3412085339"/>
                    </a:ext>
                  </a:extLst>
                </a:gridCol>
                <a:gridCol w="647402">
                  <a:extLst>
                    <a:ext uri="{9D8B030D-6E8A-4147-A177-3AD203B41FA5}">
                      <a16:colId xmlns:a16="http://schemas.microsoft.com/office/drawing/2014/main" val="3944846852"/>
                    </a:ext>
                  </a:extLst>
                </a:gridCol>
              </a:tblGrid>
              <a:tr h="236550">
                <a:tc gridSpan="3">
                  <a:txBody>
                    <a:bodyPr/>
                    <a:lstStyle/>
                    <a:p>
                      <a:pPr algn="ctr" fontAlgn="t"/>
                      <a:r>
                        <a:rPr lang="en-IE" sz="1100" b="1" i="0" u="none" strike="noStrike">
                          <a:solidFill>
                            <a:srgbClr val="000000"/>
                          </a:solidFill>
                          <a:effectLst/>
                          <a:latin typeface="Barlow" panose="00000500000000000000" pitchFamily="2" charset="0"/>
                          <a:cs typeface="Arial" panose="020B0604020202020204" pitchFamily="34" charset="0"/>
                        </a:rPr>
                        <a:t>Nov 2023</a:t>
                      </a:r>
                    </a:p>
                  </a:txBody>
                  <a:tcPr marL="6767" marR="6767" marT="6767" marB="0" anchor="ctr">
                    <a:lnB w="6350" cap="flat" cmpd="sng" algn="ctr">
                      <a:solidFill>
                        <a:schemeClr val="tx1"/>
                      </a:solidFill>
                      <a:prstDash val="solid"/>
                      <a:round/>
                      <a:headEnd type="none" w="med" len="med"/>
                      <a:tailEnd type="none" w="med" len="med"/>
                    </a:lnB>
                    <a:noFill/>
                  </a:tcPr>
                </a:tc>
                <a:tc hMerge="1">
                  <a:txBody>
                    <a:bodyPr/>
                    <a:lstStyle/>
                    <a:p>
                      <a:pPr algn="ctr" fontAlgn="t"/>
                      <a:r>
                        <a:rPr lang="en-IE" sz="1100" b="0" i="0" u="none" strike="noStrike">
                          <a:solidFill>
                            <a:srgbClr val="000000"/>
                          </a:solidFill>
                          <a:effectLst/>
                          <a:latin typeface="+mn-lt"/>
                        </a:rPr>
                        <a:t>Feb 2021</a:t>
                      </a:r>
                    </a:p>
                  </a:txBody>
                  <a:tcPr marL="6767" marR="6767" marT="6767" marB="0" anchor="ctr">
                    <a:lnB w="285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fontAlgn="t"/>
                      <a:endParaRPr lang="en-IE" sz="1100" b="0" i="0" u="none" strike="noStrike">
                        <a:solidFill>
                          <a:srgbClr val="000000"/>
                        </a:solidFill>
                        <a:effectLst/>
                        <a:latin typeface="+mn-lt"/>
                      </a:endParaRPr>
                    </a:p>
                  </a:txBody>
                  <a:tcPr marL="6767" marR="6767" marT="6767" marB="0" anchor="ctr">
                    <a:lnB w="28575"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35916565"/>
                  </a:ext>
                </a:extLst>
              </a:tr>
              <a:tr h="348178">
                <a:tc>
                  <a:txBody>
                    <a:bodyPr/>
                    <a:lstStyle/>
                    <a:p>
                      <a:pPr algn="ctr" fontAlgn="t"/>
                      <a:r>
                        <a:rPr lang="en-IE" sz="1100" b="0" u="none" strike="noStrike">
                          <a:solidFill>
                            <a:srgbClr val="000000"/>
                          </a:solidFill>
                          <a:effectLst/>
                          <a:latin typeface="Barlow" panose="00000500000000000000" pitchFamily="2" charset="0"/>
                          <a:cs typeface="Arial" panose="020B0604020202020204" pitchFamily="34" charset="0"/>
                        </a:rPr>
                        <a:t>Most influential</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6767" marR="6767" marT="6767" marB="0" anchor="ct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t"/>
                      <a:r>
                        <a:rPr lang="en-IE" sz="1100" b="0" u="none" strike="noStrike">
                          <a:solidFill>
                            <a:srgbClr val="000000"/>
                          </a:solidFill>
                          <a:effectLst/>
                          <a:latin typeface="Barlow" panose="00000500000000000000" pitchFamily="2" charset="0"/>
                          <a:cs typeface="Arial" panose="020B0604020202020204" pitchFamily="34" charset="0"/>
                        </a:rPr>
                        <a:t>Total</a:t>
                      </a:r>
                    </a:p>
                    <a:p>
                      <a:pPr algn="ctr" fontAlgn="t"/>
                      <a:r>
                        <a:rPr lang="en-IE" sz="1100" b="0" i="0" u="none" strike="noStrike">
                          <a:solidFill>
                            <a:srgbClr val="000000"/>
                          </a:solidFill>
                          <a:effectLst/>
                          <a:latin typeface="Barlow" panose="00000500000000000000" pitchFamily="2" charset="0"/>
                          <a:cs typeface="Arial" panose="020B0604020202020204" pitchFamily="34" charset="0"/>
                        </a:rPr>
                        <a:t>Influential</a:t>
                      </a:r>
                    </a:p>
                  </a:txBody>
                  <a:tcPr marL="6767" marR="6767" marT="6767" marB="0" anchor="ct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t"/>
                      <a:r>
                        <a:rPr lang="en-IE" sz="1100" b="0" u="none" strike="noStrike">
                          <a:solidFill>
                            <a:srgbClr val="000000"/>
                          </a:solidFill>
                          <a:effectLst/>
                          <a:latin typeface="Barlow" panose="00000500000000000000" pitchFamily="2" charset="0"/>
                          <a:cs typeface="Arial" panose="020B0604020202020204" pitchFamily="34" charset="0"/>
                        </a:rPr>
                        <a:t>Change</a:t>
                      </a:r>
                    </a:p>
                    <a:p>
                      <a:pPr algn="ctr" fontAlgn="t"/>
                      <a:r>
                        <a:rPr lang="en-IE" sz="1100" b="0" i="0" u="none" strike="noStrike">
                          <a:solidFill>
                            <a:srgbClr val="000000"/>
                          </a:solidFill>
                          <a:effectLst/>
                          <a:latin typeface="Barlow" panose="00000500000000000000" pitchFamily="2" charset="0"/>
                          <a:cs typeface="Arial" panose="020B0604020202020204" pitchFamily="34" charset="0"/>
                        </a:rPr>
                        <a:t>±</a:t>
                      </a:r>
                    </a:p>
                  </a:txBody>
                  <a:tcPr marL="6767" marR="6767" marT="6767" marB="0" anchor="ct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1984618"/>
                  </a:ext>
                </a:extLst>
              </a:tr>
              <a:tr h="336984">
                <a:tc>
                  <a:txBody>
                    <a:bodyPr/>
                    <a:lstStyle/>
                    <a:p>
                      <a:pPr algn="ctr" fontAlgn="t"/>
                      <a:r>
                        <a:rPr lang="en-IE" sz="1100" b="0" i="0" u="none" strike="noStrike">
                          <a:solidFill>
                            <a:srgbClr val="000000"/>
                          </a:solidFill>
                          <a:effectLst/>
                          <a:latin typeface="Barlow" panose="00000500000000000000" pitchFamily="2" charset="0"/>
                        </a:rPr>
                        <a:t>20</a:t>
                      </a: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t"/>
                      <a:r>
                        <a:rPr lang="en-GB" sz="1100" b="0" i="0" u="none" strike="noStrike">
                          <a:solidFill>
                            <a:srgbClr val="000000"/>
                          </a:solidFill>
                          <a:effectLst/>
                          <a:latin typeface="Barlow" panose="00000500000000000000" pitchFamily="2" charset="0"/>
                        </a:rPr>
                        <a:t>53</a:t>
                      </a:r>
                    </a:p>
                  </a:txBody>
                  <a:tcPr marL="9525" marR="9525" marT="9525" marB="0" anchor="ctr">
                    <a:lnT w="28575" cap="flat" cmpd="sng" algn="ctr">
                      <a:solidFill>
                        <a:schemeClr val="tx1"/>
                      </a:solidFill>
                      <a:prstDash val="solid"/>
                      <a:round/>
                      <a:headEnd type="none" w="med" len="med"/>
                      <a:tailEnd type="none" w="med" len="med"/>
                    </a:lnT>
                    <a:solidFill>
                      <a:srgbClr val="E7E7E8"/>
                    </a:solidFill>
                  </a:tcPr>
                </a:tc>
                <a:tc>
                  <a:txBody>
                    <a:bodyPr/>
                    <a:lstStyle/>
                    <a:p>
                      <a:pPr algn="ctr" fontAlgn="ctr"/>
                      <a:r>
                        <a:rPr lang="en-IE" sz="1100" b="0" i="0" u="none" strike="noStrike">
                          <a:solidFill>
                            <a:srgbClr val="000000"/>
                          </a:solidFill>
                          <a:effectLst/>
                          <a:latin typeface="Barlow" panose="00000500000000000000" pitchFamily="2" charset="0"/>
                        </a:rPr>
                        <a:t>=</a:t>
                      </a:r>
                    </a:p>
                  </a:txBody>
                  <a:tcPr marL="9525" marR="9525" marT="9525" marB="0" anchor="ctr">
                    <a:lnT w="28575" cap="flat" cmpd="sng" algn="ctr">
                      <a:solidFill>
                        <a:schemeClr val="tx1"/>
                      </a:solidFill>
                      <a:prstDash val="solid"/>
                      <a:round/>
                      <a:headEnd type="none" w="med" len="med"/>
                      <a:tailEnd type="none" w="med" len="med"/>
                    </a:lnT>
                    <a:solidFill>
                      <a:srgbClr val="E7E7E8"/>
                    </a:solidFill>
                  </a:tcPr>
                </a:tc>
                <a:extLst>
                  <a:ext uri="{0D108BD9-81ED-4DB2-BD59-A6C34878D82A}">
                    <a16:rowId xmlns:a16="http://schemas.microsoft.com/office/drawing/2014/main" val="2404007505"/>
                  </a:ext>
                </a:extLst>
              </a:tr>
              <a:tr h="336984">
                <a:tc>
                  <a:txBody>
                    <a:bodyPr/>
                    <a:lstStyle/>
                    <a:p>
                      <a:pPr algn="ctr" fontAlgn="t"/>
                      <a:r>
                        <a:rPr lang="en-IE" sz="1100" b="0" i="0" u="none" strike="noStrike">
                          <a:solidFill>
                            <a:srgbClr val="000000"/>
                          </a:solidFill>
                          <a:effectLst/>
                          <a:latin typeface="Barlow" panose="00000500000000000000" pitchFamily="2" charset="0"/>
                        </a:rPr>
                        <a:t>21</a:t>
                      </a:r>
                    </a:p>
                  </a:txBody>
                  <a:tcPr marL="9525" marR="9525" marT="9525" marB="0" anchor="ctr"/>
                </a:tc>
                <a:tc>
                  <a:txBody>
                    <a:bodyPr/>
                    <a:lstStyle/>
                    <a:p>
                      <a:pPr algn="ctr" fontAlgn="t"/>
                      <a:r>
                        <a:rPr lang="en-GB" sz="1100" b="0" i="0" u="none" strike="noStrike">
                          <a:solidFill>
                            <a:srgbClr val="000000"/>
                          </a:solidFill>
                          <a:effectLst/>
                          <a:latin typeface="Barlow" panose="00000500000000000000" pitchFamily="2" charset="0"/>
                        </a:rPr>
                        <a:t>45</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a:t>
                      </a:r>
                    </a:p>
                  </a:txBody>
                  <a:tcPr marL="9525" marR="9525" marT="9525" marB="0" anchor="ctr"/>
                </a:tc>
                <a:extLst>
                  <a:ext uri="{0D108BD9-81ED-4DB2-BD59-A6C34878D82A}">
                    <a16:rowId xmlns:a16="http://schemas.microsoft.com/office/drawing/2014/main" val="986089785"/>
                  </a:ext>
                </a:extLst>
              </a:tr>
              <a:tr h="336984">
                <a:tc>
                  <a:txBody>
                    <a:bodyPr/>
                    <a:lstStyle/>
                    <a:p>
                      <a:pPr algn="ctr" fontAlgn="t"/>
                      <a:r>
                        <a:rPr lang="en-IE" sz="1100" b="0" i="0" u="none" strike="noStrike">
                          <a:solidFill>
                            <a:srgbClr val="000000"/>
                          </a:solidFill>
                          <a:effectLst/>
                          <a:latin typeface="Barlow" panose="00000500000000000000" pitchFamily="2" charset="0"/>
                        </a:rPr>
                        <a:t>15</a:t>
                      </a:r>
                    </a:p>
                  </a:txBody>
                  <a:tcPr marL="9525" marR="9525" marT="9525" marB="0" anchor="ctr"/>
                </a:tc>
                <a:tc>
                  <a:txBody>
                    <a:bodyPr/>
                    <a:lstStyle/>
                    <a:p>
                      <a:pPr algn="ctr" fontAlgn="t"/>
                      <a:r>
                        <a:rPr lang="en-GB" sz="1100" b="0" i="0" u="none" strike="noStrike">
                          <a:solidFill>
                            <a:srgbClr val="000000"/>
                          </a:solidFill>
                          <a:effectLst/>
                          <a:latin typeface="Barlow" panose="00000500000000000000" pitchFamily="2" charset="0"/>
                        </a:rPr>
                        <a:t>34</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+3</a:t>
                      </a:r>
                    </a:p>
                  </a:txBody>
                  <a:tcPr marL="9525" marR="9525" marT="9525" marB="0" anchor="ctr"/>
                </a:tc>
                <a:extLst>
                  <a:ext uri="{0D108BD9-81ED-4DB2-BD59-A6C34878D82A}">
                    <a16:rowId xmlns:a16="http://schemas.microsoft.com/office/drawing/2014/main" val="3172969852"/>
                  </a:ext>
                </a:extLst>
              </a:tr>
              <a:tr h="336984">
                <a:tc>
                  <a:txBody>
                    <a:bodyPr/>
                    <a:lstStyle/>
                    <a:p>
                      <a:pPr algn="ctr" fontAlgn="t"/>
                      <a:r>
                        <a:rPr lang="en-IE" sz="1100" b="0" i="0" u="none" strike="noStrike">
                          <a:solidFill>
                            <a:srgbClr val="000000"/>
                          </a:solidFill>
                          <a:effectLst/>
                          <a:latin typeface="Barlow" panose="00000500000000000000" pitchFamily="2" charset="0"/>
                        </a:rPr>
                        <a:t>7</a:t>
                      </a:r>
                    </a:p>
                  </a:txBody>
                  <a:tcPr marL="9525" marR="9525" marT="9525" marB="0" anchor="ctr"/>
                </a:tc>
                <a:tc>
                  <a:txBody>
                    <a:bodyPr/>
                    <a:lstStyle/>
                    <a:p>
                      <a:pPr algn="ctr" fontAlgn="t"/>
                      <a:r>
                        <a:rPr lang="en-GB" sz="1100" b="0" i="0" u="none" strike="noStrike">
                          <a:solidFill>
                            <a:srgbClr val="000000"/>
                          </a:solidFill>
                          <a:effectLst/>
                          <a:latin typeface="Barlow" panose="00000500000000000000" pitchFamily="2" charset="0"/>
                        </a:rPr>
                        <a:t>31</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-1</a:t>
                      </a:r>
                    </a:p>
                  </a:txBody>
                  <a:tcPr marL="9525" marR="9525" marT="9525" marB="0" anchor="ctr"/>
                </a:tc>
                <a:extLst>
                  <a:ext uri="{0D108BD9-81ED-4DB2-BD59-A6C34878D82A}">
                    <a16:rowId xmlns:a16="http://schemas.microsoft.com/office/drawing/2014/main" val="3792287003"/>
                  </a:ext>
                </a:extLst>
              </a:tr>
              <a:tr h="336984">
                <a:tc>
                  <a:txBody>
                    <a:bodyPr/>
                    <a:lstStyle/>
                    <a:p>
                      <a:pPr algn="ctr" fontAlgn="t"/>
                      <a:r>
                        <a:rPr lang="en-IE" sz="1100" b="0" i="0" u="none" strike="noStrike">
                          <a:solidFill>
                            <a:srgbClr val="000000"/>
                          </a:solidFill>
                          <a:effectLst/>
                          <a:latin typeface="Barlow" panose="00000500000000000000" pitchFamily="2" charset="0"/>
                        </a:rPr>
                        <a:t>10</a:t>
                      </a:r>
                    </a:p>
                  </a:txBody>
                  <a:tcPr marL="9525" marR="9525" marT="9525" marB="0" anchor="ctr"/>
                </a:tc>
                <a:tc>
                  <a:txBody>
                    <a:bodyPr/>
                    <a:lstStyle/>
                    <a:p>
                      <a:pPr algn="ctr" fontAlgn="t"/>
                      <a:r>
                        <a:rPr lang="en-GB" sz="1100" b="0" i="0" u="none" strike="noStrike">
                          <a:solidFill>
                            <a:srgbClr val="000000"/>
                          </a:solidFill>
                          <a:effectLst/>
                          <a:latin typeface="Barlow" panose="00000500000000000000" pitchFamily="2" charset="0"/>
                        </a:rPr>
                        <a:t>31</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-1</a:t>
                      </a:r>
                    </a:p>
                  </a:txBody>
                  <a:tcPr marL="9525" marR="9525" marT="9525" marB="0" anchor="ctr">
                    <a:solidFill>
                      <a:srgbClr val="E7E7E8"/>
                    </a:solidFill>
                  </a:tcPr>
                </a:tc>
                <a:extLst>
                  <a:ext uri="{0D108BD9-81ED-4DB2-BD59-A6C34878D82A}">
                    <a16:rowId xmlns:a16="http://schemas.microsoft.com/office/drawing/2014/main" val="1303404594"/>
                  </a:ext>
                </a:extLst>
              </a:tr>
              <a:tr h="336984">
                <a:tc>
                  <a:txBody>
                    <a:bodyPr/>
                    <a:lstStyle/>
                    <a:p>
                      <a:pPr algn="ctr" fontAlgn="t"/>
                      <a:r>
                        <a:rPr lang="en-IE" sz="1100" b="0" i="0" u="none" strike="noStrike">
                          <a:solidFill>
                            <a:srgbClr val="000000"/>
                          </a:solidFill>
                          <a:effectLst/>
                          <a:latin typeface="Barlow" panose="00000500000000000000" pitchFamily="2" charset="0"/>
                        </a:rPr>
                        <a:t>6</a:t>
                      </a:r>
                    </a:p>
                  </a:txBody>
                  <a:tcPr marL="9525" marR="9525" marT="9525" marB="0" anchor="ctr"/>
                </a:tc>
                <a:tc>
                  <a:txBody>
                    <a:bodyPr/>
                    <a:lstStyle/>
                    <a:p>
                      <a:pPr algn="ctr" fontAlgn="t"/>
                      <a:r>
                        <a:rPr lang="en-GB" sz="1100" b="0" i="0" u="none" strike="noStrike">
                          <a:solidFill>
                            <a:srgbClr val="000000"/>
                          </a:solidFill>
                          <a:effectLst/>
                          <a:latin typeface="Barlow" panose="00000500000000000000" pitchFamily="2" charset="0"/>
                        </a:rPr>
                        <a:t>25</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+2</a:t>
                      </a:r>
                    </a:p>
                  </a:txBody>
                  <a:tcPr marL="9525" marR="9525" marT="9525" marB="0" anchor="ctr"/>
                </a:tc>
                <a:extLst>
                  <a:ext uri="{0D108BD9-81ED-4DB2-BD59-A6C34878D82A}">
                    <a16:rowId xmlns:a16="http://schemas.microsoft.com/office/drawing/2014/main" val="2445532583"/>
                  </a:ext>
                </a:extLst>
              </a:tr>
              <a:tr h="336984">
                <a:tc>
                  <a:txBody>
                    <a:bodyPr/>
                    <a:lstStyle/>
                    <a:p>
                      <a:pPr algn="ctr" fontAlgn="t"/>
                      <a:r>
                        <a:rPr lang="en-IE" sz="1100" b="0" i="0" u="none" strike="noStrike">
                          <a:solidFill>
                            <a:srgbClr val="000000"/>
                          </a:solidFill>
                          <a:effectLst/>
                          <a:latin typeface="Barlow" panose="00000500000000000000" pitchFamily="2" charset="0"/>
                        </a:rPr>
                        <a:t>5</a:t>
                      </a:r>
                    </a:p>
                  </a:txBody>
                  <a:tcPr marL="9525" marR="9525" marT="9525" marB="0" anchor="ctr"/>
                </a:tc>
                <a:tc>
                  <a:txBody>
                    <a:bodyPr/>
                    <a:lstStyle/>
                    <a:p>
                      <a:pPr algn="ctr" fontAlgn="t"/>
                      <a:r>
                        <a:rPr lang="en-GB" sz="1100" b="0" i="0" u="none" strike="noStrike">
                          <a:solidFill>
                            <a:srgbClr val="000000"/>
                          </a:solidFill>
                          <a:effectLst/>
                          <a:latin typeface="Barlow" panose="00000500000000000000" pitchFamily="2" charset="0"/>
                        </a:rPr>
                        <a:t>18</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+1</a:t>
                      </a:r>
                    </a:p>
                  </a:txBody>
                  <a:tcPr marL="9525" marR="9525" marT="9525" marB="0" anchor="ctr"/>
                </a:tc>
                <a:extLst>
                  <a:ext uri="{0D108BD9-81ED-4DB2-BD59-A6C34878D82A}">
                    <a16:rowId xmlns:a16="http://schemas.microsoft.com/office/drawing/2014/main" val="332553885"/>
                  </a:ext>
                </a:extLst>
              </a:tr>
              <a:tr h="336984">
                <a:tc>
                  <a:txBody>
                    <a:bodyPr/>
                    <a:lstStyle/>
                    <a:p>
                      <a:pPr algn="ctr" fontAlgn="t"/>
                      <a:r>
                        <a:rPr lang="en-IE" sz="1100" b="0" i="0" u="none" strike="noStrike">
                          <a:solidFill>
                            <a:srgbClr val="000000"/>
                          </a:solidFill>
                          <a:effectLst/>
                          <a:latin typeface="Barlow" panose="00000500000000000000" pitchFamily="2" charset="0"/>
                        </a:rPr>
                        <a:t>5</a:t>
                      </a:r>
                    </a:p>
                  </a:txBody>
                  <a:tcPr marL="9525" marR="9525" marT="9525" marB="0" anchor="ctr"/>
                </a:tc>
                <a:tc>
                  <a:txBody>
                    <a:bodyPr/>
                    <a:lstStyle/>
                    <a:p>
                      <a:pPr algn="ctr" fontAlgn="t"/>
                      <a:r>
                        <a:rPr lang="en-GB" sz="1100" b="0" i="0" u="none" strike="noStrike">
                          <a:solidFill>
                            <a:srgbClr val="000000"/>
                          </a:solidFill>
                          <a:effectLst/>
                          <a:latin typeface="Barlow" panose="00000500000000000000" pitchFamily="2" charset="0"/>
                        </a:rPr>
                        <a:t>19</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-1</a:t>
                      </a:r>
                    </a:p>
                  </a:txBody>
                  <a:tcPr marL="9525" marR="9525" marT="9525" marB="0" anchor="ctr"/>
                </a:tc>
                <a:extLst>
                  <a:ext uri="{0D108BD9-81ED-4DB2-BD59-A6C34878D82A}">
                    <a16:rowId xmlns:a16="http://schemas.microsoft.com/office/drawing/2014/main" val="3729732436"/>
                  </a:ext>
                </a:extLst>
              </a:tr>
              <a:tr h="336984">
                <a:tc>
                  <a:txBody>
                    <a:bodyPr/>
                    <a:lstStyle/>
                    <a:p>
                      <a:pPr algn="ctr" fontAlgn="t"/>
                      <a:r>
                        <a:rPr lang="en-IE" sz="1100" b="0" i="0" u="none" strike="noStrike">
                          <a:solidFill>
                            <a:srgbClr val="000000"/>
                          </a:solidFill>
                          <a:effectLst/>
                          <a:latin typeface="Barlow" panose="00000500000000000000" pitchFamily="2" charset="0"/>
                        </a:rPr>
                        <a:t>4</a:t>
                      </a:r>
                    </a:p>
                  </a:txBody>
                  <a:tcPr marL="9525" marR="9525" marT="9525" marB="0" anchor="ctr"/>
                </a:tc>
                <a:tc>
                  <a:txBody>
                    <a:bodyPr/>
                    <a:lstStyle/>
                    <a:p>
                      <a:pPr algn="ctr" fontAlgn="t"/>
                      <a:r>
                        <a:rPr lang="en-GB" sz="1100" b="0" i="0" u="none" strike="noStrike">
                          <a:solidFill>
                            <a:srgbClr val="000000"/>
                          </a:solidFill>
                          <a:effectLst/>
                          <a:latin typeface="Barlow" panose="00000500000000000000" pitchFamily="2" charset="0"/>
                        </a:rPr>
                        <a:t>14</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-1</a:t>
                      </a:r>
                    </a:p>
                  </a:txBody>
                  <a:tcPr marL="9525" marR="9525" marT="9525" marB="0" anchor="ctr"/>
                </a:tc>
                <a:extLst>
                  <a:ext uri="{0D108BD9-81ED-4DB2-BD59-A6C34878D82A}">
                    <a16:rowId xmlns:a16="http://schemas.microsoft.com/office/drawing/2014/main" val="1982507535"/>
                  </a:ext>
                </a:extLst>
              </a:tr>
              <a:tr h="336984">
                <a:tc>
                  <a:txBody>
                    <a:bodyPr/>
                    <a:lstStyle/>
                    <a:p>
                      <a:pPr algn="ctr" fontAlgn="t"/>
                      <a:r>
                        <a:rPr lang="en-IE" sz="1100" b="0" i="0" u="none" strike="noStrike">
                          <a:solidFill>
                            <a:srgbClr val="000000"/>
                          </a:solidFill>
                          <a:effectLst/>
                          <a:latin typeface="Barlow" panose="00000500000000000000" pitchFamily="2" charset="0"/>
                        </a:rPr>
                        <a:t>3</a:t>
                      </a:r>
                    </a:p>
                  </a:txBody>
                  <a:tcPr marL="9525" marR="9525" marT="9525" marB="0" anchor="ctr"/>
                </a:tc>
                <a:tc>
                  <a:txBody>
                    <a:bodyPr/>
                    <a:lstStyle/>
                    <a:p>
                      <a:pPr algn="ctr" fontAlgn="t"/>
                      <a:r>
                        <a:rPr lang="en-GB" sz="1100" b="0" i="0" u="none" strike="noStrike">
                          <a:solidFill>
                            <a:srgbClr val="000000"/>
                          </a:solidFill>
                          <a:effectLst/>
                          <a:latin typeface="Barlow" panose="00000500000000000000" pitchFamily="2" charset="0"/>
                        </a:rPr>
                        <a:t>12</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a:t>
                      </a:r>
                    </a:p>
                  </a:txBody>
                  <a:tcPr marL="9525" marR="9525" marT="9525" marB="0" anchor="ctr"/>
                </a:tc>
                <a:extLst>
                  <a:ext uri="{0D108BD9-81ED-4DB2-BD59-A6C34878D82A}">
                    <a16:rowId xmlns:a16="http://schemas.microsoft.com/office/drawing/2014/main" val="3301433932"/>
                  </a:ext>
                </a:extLst>
              </a:tr>
              <a:tr h="336984">
                <a:tc>
                  <a:txBody>
                    <a:bodyPr/>
                    <a:lstStyle/>
                    <a:p>
                      <a:pPr algn="ctr" fontAlgn="t"/>
                      <a:r>
                        <a:rPr lang="en-IE" sz="1100" b="0" i="0" u="none" strike="noStrike">
                          <a:solidFill>
                            <a:srgbClr val="000000"/>
                          </a:solidFill>
                          <a:effectLst/>
                          <a:latin typeface="Barlow" panose="00000500000000000000" pitchFamily="2" charset="0"/>
                        </a:rPr>
                        <a:t>2</a:t>
                      </a:r>
                    </a:p>
                  </a:txBody>
                  <a:tcPr marL="9525" marR="9525" marT="9525" marB="0" anchor="ctr"/>
                </a:tc>
                <a:tc>
                  <a:txBody>
                    <a:bodyPr/>
                    <a:lstStyle/>
                    <a:p>
                      <a:pPr algn="ctr" fontAlgn="t"/>
                      <a:r>
                        <a:rPr lang="en-GB" sz="1100" b="0" i="0" u="none" strike="noStrike">
                          <a:solidFill>
                            <a:srgbClr val="000000"/>
                          </a:solidFill>
                          <a:effectLst/>
                          <a:latin typeface="Barlow" panose="00000500000000000000" pitchFamily="2" charset="0"/>
                        </a:rPr>
                        <a:t>9</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a:t>
                      </a:r>
                    </a:p>
                  </a:txBody>
                  <a:tcPr marL="9525" marR="9525" marT="9525" marB="0" anchor="ctr"/>
                </a:tc>
                <a:extLst>
                  <a:ext uri="{0D108BD9-81ED-4DB2-BD59-A6C34878D82A}">
                    <a16:rowId xmlns:a16="http://schemas.microsoft.com/office/drawing/2014/main" val="3731119654"/>
                  </a:ext>
                </a:extLst>
              </a:tr>
              <a:tr h="336984">
                <a:tc>
                  <a:txBody>
                    <a:bodyPr/>
                    <a:lstStyle/>
                    <a:p>
                      <a:pPr algn="ctr" fontAlgn="t"/>
                      <a:r>
                        <a:rPr lang="en-IE" sz="1100" b="0" i="0" u="none" strike="noStrike">
                          <a:solidFill>
                            <a:srgbClr val="000000"/>
                          </a:solidFill>
                          <a:effectLst/>
                          <a:latin typeface="Barlow" panose="00000500000000000000" pitchFamily="2" charset="0"/>
                        </a:rPr>
                        <a:t>2</a:t>
                      </a:r>
                    </a:p>
                  </a:txBody>
                  <a:tcPr marL="9525" marR="9525" marT="9525" marB="0" anchor="ctr"/>
                </a:tc>
                <a:tc>
                  <a:txBody>
                    <a:bodyPr/>
                    <a:lstStyle/>
                    <a:p>
                      <a:pPr algn="ctr" fontAlgn="t"/>
                      <a:r>
                        <a:rPr lang="en-GB" sz="1100" b="0" i="0" u="none" strike="noStrike">
                          <a:solidFill>
                            <a:srgbClr val="000000"/>
                          </a:solidFill>
                          <a:effectLst/>
                          <a:latin typeface="Barlow" panose="00000500000000000000" pitchFamily="2" charset="0"/>
                        </a:rPr>
                        <a:t>7</a:t>
                      </a:r>
                    </a:p>
                  </a:txBody>
                  <a:tcPr marL="9525" marR="9525" marT="9525" marB="0" anchor="ctr"/>
                </a:tc>
                <a:tc>
                  <a:txBody>
                    <a:bodyPr/>
                    <a:lstStyle/>
                    <a:p>
                      <a:pPr algn="ctr" fontAlgn="ctr"/>
                      <a:r>
                        <a:rPr lang="en-IE" sz="1100" b="0" i="0" u="none" strike="noStrike">
                          <a:solidFill>
                            <a:srgbClr val="000000"/>
                          </a:solidFill>
                          <a:effectLst/>
                          <a:latin typeface="Barlow" panose="00000500000000000000" pitchFamily="2" charset="0"/>
                        </a:rPr>
                        <a:t>+1</a:t>
                      </a:r>
                    </a:p>
                  </a:txBody>
                  <a:tcPr marL="9525" marR="9525" marT="9525" marB="0" anchor="ctr"/>
                </a:tc>
                <a:extLst>
                  <a:ext uri="{0D108BD9-81ED-4DB2-BD59-A6C34878D82A}">
                    <a16:rowId xmlns:a16="http://schemas.microsoft.com/office/drawing/2014/main" val="4243462749"/>
                  </a:ext>
                </a:extLst>
              </a:tr>
            </a:tbl>
          </a:graphicData>
        </a:graphic>
      </p:graphicFrame>
      <p:cxnSp>
        <p:nvCxnSpPr>
          <p:cNvPr id="28" name="Straight Connector 27">
            <a:extLst>
              <a:ext uri="{FF2B5EF4-FFF2-40B4-BE49-F238E27FC236}">
                <a16:creationId xmlns:a16="http://schemas.microsoft.com/office/drawing/2014/main" id="{C5F0F519-9D08-AFE5-CBE1-FF0E28D12EC1}"/>
              </a:ext>
            </a:extLst>
          </p:cNvPr>
          <p:cNvCxnSpPr>
            <a:cxnSpLocks/>
          </p:cNvCxnSpPr>
          <p:nvPr/>
        </p:nvCxnSpPr>
        <p:spPr>
          <a:xfrm>
            <a:off x="449948" y="2832768"/>
            <a:ext cx="1087440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D8B2D6-BD08-1E94-6AEC-9DE417AD8FEB}"/>
              </a:ext>
            </a:extLst>
          </p:cNvPr>
          <p:cNvCxnSpPr>
            <a:cxnSpLocks/>
          </p:cNvCxnSpPr>
          <p:nvPr/>
        </p:nvCxnSpPr>
        <p:spPr>
          <a:xfrm>
            <a:off x="449948" y="3848958"/>
            <a:ext cx="1087440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D769AFA-6344-9D93-3E5E-5A3F872BACC5}"/>
              </a:ext>
            </a:extLst>
          </p:cNvPr>
          <p:cNvCxnSpPr>
            <a:cxnSpLocks/>
          </p:cNvCxnSpPr>
          <p:nvPr/>
        </p:nvCxnSpPr>
        <p:spPr>
          <a:xfrm>
            <a:off x="449948" y="4848535"/>
            <a:ext cx="1087440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415379"/>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rmAutofit fontScale="90000"/>
          </a:bodyPr>
          <a:lstStyle/>
          <a:p>
            <a:br>
              <a:rPr lang="en-IE"/>
            </a:br>
            <a:r>
              <a:rPr lang="en-IE"/>
              <a:t>Greatest influence on views and opinions of key issues x Segments</a:t>
            </a:r>
            <a:endParaRPr lang="en-IE">
              <a:solidFill>
                <a:schemeClr val="tx2"/>
              </a:solidFill>
            </a:endParaRP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9341700" cy="387798"/>
          </a:xfrm>
        </p:spPr>
        <p:txBody>
          <a:bodyPr/>
          <a:lstStyle/>
          <a:p>
            <a:pPr>
              <a:lnSpc>
                <a:spcPct val="90000"/>
              </a:lnSpc>
              <a:spcBef>
                <a:spcPts val="1000"/>
              </a:spcBef>
              <a:spcAft>
                <a:spcPts val="0"/>
              </a:spcAft>
              <a:buClr>
                <a:srgbClr val="0000CC"/>
              </a:buClr>
              <a:buSzTx/>
              <a:defRPr/>
            </a:pPr>
            <a:r>
              <a:rPr lang="en-US" sz="1400" dirty="0">
                <a:latin typeface="Barlow" panose="00000500000000000000" pitchFamily="2" charset="0"/>
                <a:cs typeface="Arial" panose="020B0604020202020204" pitchFamily="34" charset="0"/>
              </a:rPr>
              <a:t>Disengaged and empathisers both show higher reliance on those around them for information (family, friends). Social media is most influential among empathisers and global citizens.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341712" y="6018482"/>
            <a:ext cx="9341700" cy="348813"/>
          </a:xfrm>
        </p:spPr>
        <p:txBody>
          <a:bodyPr lIns="91440" tIns="45720" rIns="91440" bIns="45720" anchor="t">
            <a:noAutofit/>
          </a:bodyPr>
          <a:lstStyle/>
          <a:p>
            <a:pPr marL="357188" indent="-357188">
              <a:lnSpc>
                <a:spcPct val="100000"/>
              </a:lnSpc>
            </a:pPr>
            <a:r>
              <a:rPr kumimoji="0" lang="en-US" sz="10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years- 2,504</a:t>
            </a:r>
          </a:p>
          <a:p>
            <a:pPr marL="357188" indent="-357188">
              <a:lnSpc>
                <a:spcPct val="100000"/>
              </a:lnSpc>
              <a:spcBef>
                <a:spcPts val="0"/>
              </a:spcBef>
            </a:pPr>
            <a:r>
              <a:rPr lang="en-US" sz="1000">
                <a:latin typeface="Barlow" panose="00000500000000000000" pitchFamily="2" charset="0"/>
              </a:rPr>
              <a:t>Q.10 Which of the following do you feel has the greatest influence on your views and opinions of the key issues of the day? </a:t>
            </a:r>
            <a:endParaRPr lang="en-IE" sz="1000">
              <a:latin typeface="Barlow" panose="00000500000000000000" pitchFamily="2" charset="0"/>
            </a:endParaRPr>
          </a:p>
        </p:txBody>
      </p:sp>
      <p:graphicFrame>
        <p:nvGraphicFramePr>
          <p:cNvPr id="4" name="Table 3">
            <a:extLst>
              <a:ext uri="{FF2B5EF4-FFF2-40B4-BE49-F238E27FC236}">
                <a16:creationId xmlns:a16="http://schemas.microsoft.com/office/drawing/2014/main" id="{18D1DB68-8372-D319-DB92-2A0F058D6904}"/>
              </a:ext>
            </a:extLst>
          </p:cNvPr>
          <p:cNvGraphicFramePr>
            <a:graphicFrameLocks noGrp="1"/>
          </p:cNvGraphicFramePr>
          <p:nvPr>
            <p:extLst>
              <p:ext uri="{D42A27DB-BD31-4B8C-83A1-F6EECF244321}">
                <p14:modId xmlns:p14="http://schemas.microsoft.com/office/powerpoint/2010/main" val="2524238584"/>
              </p:ext>
            </p:extLst>
          </p:nvPr>
        </p:nvGraphicFramePr>
        <p:xfrm>
          <a:off x="938462" y="1322203"/>
          <a:ext cx="10455439" cy="4336176"/>
        </p:xfrm>
        <a:graphic>
          <a:graphicData uri="http://schemas.openxmlformats.org/drawingml/2006/table">
            <a:tbl>
              <a:tblPr/>
              <a:tblGrid>
                <a:gridCol w="3323373">
                  <a:extLst>
                    <a:ext uri="{9D8B030D-6E8A-4147-A177-3AD203B41FA5}">
                      <a16:colId xmlns:a16="http://schemas.microsoft.com/office/drawing/2014/main" val="3853184349"/>
                    </a:ext>
                  </a:extLst>
                </a:gridCol>
                <a:gridCol w="1009632">
                  <a:extLst>
                    <a:ext uri="{9D8B030D-6E8A-4147-A177-3AD203B41FA5}">
                      <a16:colId xmlns:a16="http://schemas.microsoft.com/office/drawing/2014/main" val="275469825"/>
                    </a:ext>
                  </a:extLst>
                </a:gridCol>
                <a:gridCol w="1009632">
                  <a:extLst>
                    <a:ext uri="{9D8B030D-6E8A-4147-A177-3AD203B41FA5}">
                      <a16:colId xmlns:a16="http://schemas.microsoft.com/office/drawing/2014/main" val="1584367107"/>
                    </a:ext>
                  </a:extLst>
                </a:gridCol>
                <a:gridCol w="1009632">
                  <a:extLst>
                    <a:ext uri="{9D8B030D-6E8A-4147-A177-3AD203B41FA5}">
                      <a16:colId xmlns:a16="http://schemas.microsoft.com/office/drawing/2014/main" val="2162836651"/>
                    </a:ext>
                  </a:extLst>
                </a:gridCol>
                <a:gridCol w="1009632">
                  <a:extLst>
                    <a:ext uri="{9D8B030D-6E8A-4147-A177-3AD203B41FA5}">
                      <a16:colId xmlns:a16="http://schemas.microsoft.com/office/drawing/2014/main" val="3451062371"/>
                    </a:ext>
                  </a:extLst>
                </a:gridCol>
                <a:gridCol w="1074274">
                  <a:extLst>
                    <a:ext uri="{9D8B030D-6E8A-4147-A177-3AD203B41FA5}">
                      <a16:colId xmlns:a16="http://schemas.microsoft.com/office/drawing/2014/main" val="2698473397"/>
                    </a:ext>
                  </a:extLst>
                </a:gridCol>
                <a:gridCol w="1009632">
                  <a:extLst>
                    <a:ext uri="{9D8B030D-6E8A-4147-A177-3AD203B41FA5}">
                      <a16:colId xmlns:a16="http://schemas.microsoft.com/office/drawing/2014/main" val="271823140"/>
                    </a:ext>
                  </a:extLst>
                </a:gridCol>
                <a:gridCol w="1009632">
                  <a:extLst>
                    <a:ext uri="{9D8B030D-6E8A-4147-A177-3AD203B41FA5}">
                      <a16:colId xmlns:a16="http://schemas.microsoft.com/office/drawing/2014/main" val="4013020109"/>
                    </a:ext>
                  </a:extLst>
                </a:gridCol>
              </a:tblGrid>
              <a:tr h="336341">
                <a:tc rowSpan="2">
                  <a:txBody>
                    <a:bodyPr/>
                    <a:lstStyle/>
                    <a:p>
                      <a:pPr algn="l" fontAlgn="t"/>
                      <a:r>
                        <a:rPr lang="en-GB" sz="1100" b="0" i="0" u="none" strike="noStrike">
                          <a:solidFill>
                            <a:schemeClr val="tx1"/>
                          </a:solidFill>
                          <a:effectLst/>
                          <a:highlight>
                            <a:srgbClr val="FFFFFF"/>
                          </a:highlight>
                          <a:latin typeface="Barlow" panose="00000500000000000000" pitchFamily="2" charset="0"/>
                        </a:rPr>
                        <a:t> </a:t>
                      </a:r>
                    </a:p>
                  </a:txBody>
                  <a:tcPr marL="9525" marR="9525" marT="9525" marB="0">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t"/>
                      <a:r>
                        <a:rPr lang="en-GB" sz="1100" b="1" i="0" u="none" strike="noStrike">
                          <a:solidFill>
                            <a:schemeClr val="tx1"/>
                          </a:solidFill>
                          <a:effectLst/>
                          <a:latin typeface="Barlow" panose="00000500000000000000" pitchFamily="2" charset="0"/>
                        </a:rPr>
                        <a:t>Total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t"/>
                      <a:r>
                        <a:rPr lang="en-GB" sz="1100" b="1" i="0" u="none" strike="noStrike">
                          <a:solidFill>
                            <a:schemeClr val="tx1"/>
                          </a:solidFill>
                          <a:effectLst/>
                          <a:latin typeface="Barlow" panose="00000500000000000000" pitchFamily="2" charset="0"/>
                        </a:rPr>
                        <a:t>Segments</a:t>
                      </a: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210679"/>
                  </a:ext>
                </a:extLst>
              </a:tr>
              <a:tr h="747265">
                <a:tc vMerge="1">
                  <a:txBody>
                    <a:bodyPr/>
                    <a:lstStyle/>
                    <a:p>
                      <a:endParaRPr lang="en-GB"/>
                    </a:p>
                  </a:txBody>
                  <a:tcPr/>
                </a:tc>
                <a:tc vMerge="1">
                  <a:txBody>
                    <a:bodyPr/>
                    <a:lstStyle/>
                    <a:p>
                      <a:endParaRPr lang="en-GB"/>
                    </a:p>
                  </a:txBody>
                  <a:tcPr/>
                </a:tc>
                <a:tc>
                  <a:txBody>
                    <a:bodyPr/>
                    <a:lstStyle/>
                    <a:p>
                      <a:pPr algn="ctr" rtl="0" fontAlgn="t"/>
                      <a:r>
                        <a:rPr lang="en-GB" sz="1100" b="1" i="0" u="none" strike="noStrike">
                          <a:solidFill>
                            <a:schemeClr val="tx1"/>
                          </a:solidFill>
                          <a:effectLst/>
                          <a:latin typeface="Barlow" panose="00000500000000000000" pitchFamily="2" charset="0"/>
                        </a:rPr>
                        <a:t>Multilateralists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Barlow" panose="00000500000000000000" pitchFamily="2" charset="0"/>
                        </a:rPr>
                        <a:t>Community Champions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Barlow" panose="00000500000000000000" pitchFamily="2" charset="0"/>
                        </a:rPr>
                        <a:t>Disengaged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Barlow" panose="00000500000000000000" pitchFamily="2" charset="0"/>
                        </a:rPr>
                        <a:t>Empathisers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Barlow" panose="00000500000000000000" pitchFamily="2" charset="0"/>
                        </a:rPr>
                        <a:t>Global Citizens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Barlow" panose="00000500000000000000" pitchFamily="2" charset="0"/>
                        </a:rPr>
                        <a:t>Pragmatists</a:t>
                      </a:r>
                    </a:p>
                  </a:txBody>
                  <a:tcPr marL="9525" marR="9525" marT="9525"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07084564"/>
                  </a:ext>
                </a:extLst>
              </a:tr>
              <a:tr h="182883">
                <a:tc>
                  <a:txBody>
                    <a:bodyPr/>
                    <a:lstStyle/>
                    <a:p>
                      <a:pPr algn="l" fontAlgn="t"/>
                      <a:r>
                        <a:rPr lang="en-GB" sz="1100" b="0" i="0" u="none" strike="noStrike">
                          <a:solidFill>
                            <a:srgbClr val="000000"/>
                          </a:solidFill>
                          <a:effectLst/>
                          <a:highlight>
                            <a:srgbClr val="FFFFFF"/>
                          </a:highlight>
                          <a:latin typeface="Barlow" panose="00000500000000000000" pitchFamily="2" charset="0"/>
                        </a:rPr>
                        <a:t>Base </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2504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474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282</a:t>
                      </a:r>
                    </a:p>
                  </a:txBody>
                  <a:tcPr marL="9525" marR="9525" marT="9525" marB="0" anchor="ctr">
                    <a:lnL>
                      <a:noFill/>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378</a:t>
                      </a:r>
                    </a:p>
                  </a:txBody>
                  <a:tcPr marL="9525" marR="9525" marT="9525" marB="0" anchor="ctr">
                    <a:lnL>
                      <a:noFill/>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662</a:t>
                      </a:r>
                    </a:p>
                  </a:txBody>
                  <a:tcPr marL="9525" marR="9525" marT="9525" marB="0" anchor="ctr">
                    <a:lnL>
                      <a:noFill/>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419</a:t>
                      </a:r>
                    </a:p>
                  </a:txBody>
                  <a:tcPr marL="9525" marR="9525" marT="9525" marB="0" anchor="ctr">
                    <a:lnL>
                      <a:noFill/>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289</a:t>
                      </a:r>
                    </a:p>
                  </a:txBody>
                  <a:tcPr marL="9525" marR="9525" marT="9525" marB="0" anchor="ctr">
                    <a:lnL>
                      <a:noFill/>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794604492"/>
                  </a:ext>
                </a:extLst>
              </a:tr>
              <a:tr h="182883">
                <a:tc>
                  <a:txBody>
                    <a:bodyPr/>
                    <a:lstStyle/>
                    <a:p>
                      <a:pPr algn="l" fontAlgn="t"/>
                      <a:endParaRPr lang="en-GB" sz="1100" b="0" i="0" u="none" strike="noStrike">
                        <a:solidFill>
                          <a:srgbClr val="000000"/>
                        </a:solidFill>
                        <a:effectLst/>
                        <a:highlight>
                          <a:srgbClr val="FFFFFF"/>
                        </a:highlight>
                        <a:latin typeface="Barlow" panose="00000500000000000000" pitchFamily="2" charset="0"/>
                      </a:endParaRP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a:t>
                      </a:r>
                    </a:p>
                  </a:txBody>
                  <a:tcPr marL="9525" marR="9525" marT="9525" marB="0" anchor="ctr">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a:t>
                      </a:r>
                    </a:p>
                  </a:txBody>
                  <a:tcPr marL="9525" marR="9525" marT="9525" marB="0" anchor="ctr">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a:t>
                      </a:r>
                    </a:p>
                  </a:txBody>
                  <a:tcPr marL="9525" marR="9525" marT="9525" marB="0" anchor="ctr">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a:t>
                      </a:r>
                    </a:p>
                  </a:txBody>
                  <a:tcPr marL="9525" marR="9525" marT="9525" marB="0" anchor="ctr">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Barlow" panose="00000500000000000000" pitchFamily="2" charset="0"/>
                        </a:rPr>
                        <a:t>%</a:t>
                      </a:r>
                    </a:p>
                  </a:txBody>
                  <a:tcPr marL="9525" marR="9525" marT="952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8096313"/>
                  </a:ext>
                </a:extLst>
              </a:tr>
              <a:tr h="240567">
                <a:tc>
                  <a:txBody>
                    <a:bodyPr/>
                    <a:lstStyle/>
                    <a:p>
                      <a:pPr algn="l" fontAlgn="t"/>
                      <a:r>
                        <a:rPr lang="en-US" sz="1100" b="0" i="0" u="none" strike="noStrike">
                          <a:solidFill>
                            <a:srgbClr val="000000"/>
                          </a:solidFill>
                          <a:effectLst/>
                          <a:latin typeface="Barlow" panose="00000500000000000000" pitchFamily="2" charset="0"/>
                        </a:rPr>
                        <a:t>TV news (either traditional or online TV)</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56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40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89</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solidFill>
                  </a:tcPr>
                </a:tc>
                <a:extLst>
                  <a:ext uri="{0D108BD9-81ED-4DB2-BD59-A6C34878D82A}">
                    <a16:rowId xmlns:a16="http://schemas.microsoft.com/office/drawing/2014/main" val="4260135036"/>
                  </a:ext>
                </a:extLst>
              </a:tr>
              <a:tr h="240567">
                <a:tc>
                  <a:txBody>
                    <a:bodyPr/>
                    <a:lstStyle/>
                    <a:p>
                      <a:pPr algn="l" fontAlgn="t"/>
                      <a:r>
                        <a:rPr lang="en-GB" sz="1100" b="0" i="0" u="none" strike="noStrike">
                          <a:solidFill>
                            <a:srgbClr val="000000"/>
                          </a:solidFill>
                          <a:effectLst/>
                          <a:latin typeface="Barlow" panose="00000500000000000000" pitchFamily="2" charset="0"/>
                        </a:rPr>
                        <a:t>My family/family members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37</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57</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57</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36</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27</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3775123421"/>
                  </a:ext>
                </a:extLst>
              </a:tr>
              <a:tr h="240567">
                <a:tc>
                  <a:txBody>
                    <a:bodyPr/>
                    <a:lstStyle/>
                    <a:p>
                      <a:pPr algn="l" fontAlgn="t"/>
                      <a:r>
                        <a:rPr lang="en-GB" sz="1100" b="0" i="0" u="none" strike="noStrike">
                          <a:solidFill>
                            <a:srgbClr val="000000"/>
                          </a:solidFill>
                          <a:effectLst/>
                          <a:latin typeface="Barlow" panose="00000500000000000000" pitchFamily="2" charset="0"/>
                        </a:rPr>
                        <a:t>Social Media (Facebook, , X (Twitter), Instagram etc.)</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43</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38</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42</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45</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14</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053790841"/>
                  </a:ext>
                </a:extLst>
              </a:tr>
              <a:tr h="240567">
                <a:tc>
                  <a:txBody>
                    <a:bodyPr/>
                    <a:lstStyle/>
                    <a:p>
                      <a:pPr algn="l" fontAlgn="t"/>
                      <a:r>
                        <a:rPr lang="en-GB" sz="1100" b="0" i="0" u="none" strike="noStrike">
                          <a:solidFill>
                            <a:srgbClr val="000000"/>
                          </a:solidFill>
                          <a:effectLst/>
                          <a:latin typeface="Barlow" panose="00000500000000000000" pitchFamily="2" charset="0"/>
                        </a:rPr>
                        <a:t>Friends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28</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42</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41</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24</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5</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4047389546"/>
                  </a:ext>
                </a:extLst>
              </a:tr>
              <a:tr h="240567">
                <a:tc>
                  <a:txBody>
                    <a:bodyPr/>
                    <a:lstStyle/>
                    <a:p>
                      <a:pPr algn="l" fontAlgn="t"/>
                      <a:r>
                        <a:rPr lang="en-US" sz="1100" b="0" i="0" u="none" strike="noStrike">
                          <a:solidFill>
                            <a:srgbClr val="000000"/>
                          </a:solidFill>
                          <a:effectLst/>
                          <a:latin typeface="Barlow" panose="00000500000000000000" pitchFamily="2" charset="0"/>
                        </a:rPr>
                        <a:t>Newspapers (either traditional print or online)</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36</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22</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16</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32</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70</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3304447718"/>
                  </a:ext>
                </a:extLst>
              </a:tr>
              <a:tr h="240567">
                <a:tc>
                  <a:txBody>
                    <a:bodyPr/>
                    <a:lstStyle/>
                    <a:p>
                      <a:pPr algn="l" fontAlgn="t"/>
                      <a:r>
                        <a:rPr lang="en-US" sz="1100" b="0" i="0" u="none" strike="noStrike">
                          <a:solidFill>
                            <a:srgbClr val="000000"/>
                          </a:solidFill>
                          <a:effectLst/>
                          <a:latin typeface="Barlow" panose="00000500000000000000" pitchFamily="2" charset="0"/>
                        </a:rPr>
                        <a:t>Radio news (either traditional or online radio)</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21</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24</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17</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22</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70</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1663294541"/>
                  </a:ext>
                </a:extLst>
              </a:tr>
              <a:tr h="240567">
                <a:tc>
                  <a:txBody>
                    <a:bodyPr/>
                    <a:lstStyle/>
                    <a:p>
                      <a:pPr algn="l" fontAlgn="t"/>
                      <a:r>
                        <a:rPr lang="en-GB" sz="1100" b="0" i="0" u="none" strike="noStrike">
                          <a:solidFill>
                            <a:srgbClr val="000000"/>
                          </a:solidFill>
                          <a:effectLst/>
                          <a:latin typeface="Barlow" panose="00000500000000000000" pitchFamily="2" charset="0"/>
                        </a:rPr>
                        <a:t>Political parties/organisations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23</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16</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15</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18</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13</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4158294575"/>
                  </a:ext>
                </a:extLst>
              </a:tr>
              <a:tr h="240567">
                <a:tc>
                  <a:txBody>
                    <a:bodyPr/>
                    <a:lstStyle/>
                    <a:p>
                      <a:pPr algn="l" fontAlgn="t"/>
                      <a:r>
                        <a:rPr lang="en-GB" sz="1100" b="0" i="0" u="none" strike="noStrike">
                          <a:solidFill>
                            <a:srgbClr val="000000"/>
                          </a:solidFill>
                          <a:effectLst/>
                          <a:latin typeface="Barlow" panose="00000500000000000000" pitchFamily="2" charset="0"/>
                        </a:rPr>
                        <a:t>Special interest groups/representative organisations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32</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15</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27</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7</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922470151"/>
                  </a:ext>
                </a:extLst>
              </a:tr>
              <a:tr h="240567">
                <a:tc>
                  <a:txBody>
                    <a:bodyPr/>
                    <a:lstStyle/>
                    <a:p>
                      <a:pPr algn="l" fontAlgn="t"/>
                      <a:r>
                        <a:rPr lang="en-GB" sz="1100" b="0" i="0" u="none" strike="noStrike">
                          <a:solidFill>
                            <a:srgbClr val="000000"/>
                          </a:solidFill>
                          <a:effectLst/>
                          <a:latin typeface="Barlow" panose="00000500000000000000" pitchFamily="2" charset="0"/>
                        </a:rPr>
                        <a:t>Schools/colleges/universities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10</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11</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20</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14</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687743259"/>
                  </a:ext>
                </a:extLst>
              </a:tr>
              <a:tr h="240567">
                <a:tc>
                  <a:txBody>
                    <a:bodyPr/>
                    <a:lstStyle/>
                    <a:p>
                      <a:pPr algn="l" fontAlgn="t"/>
                      <a:r>
                        <a:rPr lang="en-GB" sz="1100" b="0" i="0" u="none" strike="noStrike">
                          <a:solidFill>
                            <a:srgbClr val="000000"/>
                          </a:solidFill>
                          <a:effectLst/>
                          <a:latin typeface="Barlow" panose="00000500000000000000" pitchFamily="2" charset="0"/>
                        </a:rPr>
                        <a:t>Podcasts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12</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13</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11</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17</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6</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3077110715"/>
                  </a:ext>
                </a:extLst>
              </a:tr>
              <a:tr h="240567">
                <a:tc>
                  <a:txBody>
                    <a:bodyPr/>
                    <a:lstStyle/>
                    <a:p>
                      <a:pPr algn="l" fontAlgn="t"/>
                      <a:r>
                        <a:rPr lang="en-GB" sz="1100" b="0" i="0" u="none" strike="noStrike">
                          <a:solidFill>
                            <a:srgbClr val="000000"/>
                          </a:solidFill>
                          <a:effectLst/>
                          <a:latin typeface="Barlow" panose="00000500000000000000" pitchFamily="2" charset="0"/>
                        </a:rPr>
                        <a:t>Celebrities/influencers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4</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Barlow" panose="00000500000000000000" pitchFamily="2" charset="0"/>
                        </a:rPr>
                        <a:t>8</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11</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14</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449877568"/>
                  </a:ext>
                </a:extLst>
              </a:tr>
              <a:tr h="240567">
                <a:tc>
                  <a:txBody>
                    <a:bodyPr/>
                    <a:lstStyle/>
                    <a:p>
                      <a:pPr algn="l" fontAlgn="t"/>
                      <a:r>
                        <a:rPr lang="en-GB" sz="1100" b="0" i="0" u="none" strike="noStrike">
                          <a:solidFill>
                            <a:srgbClr val="000000"/>
                          </a:solidFill>
                          <a:effectLst/>
                          <a:latin typeface="Barlow" panose="00000500000000000000" pitchFamily="2" charset="0"/>
                        </a:rPr>
                        <a:t>Religious bodies/organisations</a:t>
                      </a:r>
                    </a:p>
                  </a:txBody>
                  <a:tcPr marL="9525" marR="9525" marT="9525" marB="0">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6</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7</a:t>
                      </a:r>
                    </a:p>
                  </a:txBody>
                  <a:tcPr marL="9525" marR="9525" marT="9525" marB="0" anchor="ctr">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6</a:t>
                      </a:r>
                    </a:p>
                  </a:txBody>
                  <a:tcPr marL="9525" marR="9525" marT="9525" marB="0" anchor="ctr">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Barlow" panose="00000500000000000000" pitchFamily="2" charset="0"/>
                        </a:rPr>
                        <a:t>11</a:t>
                      </a:r>
                    </a:p>
                  </a:txBody>
                  <a:tcPr marL="9525" marR="9525" marT="9525" marB="0" anchor="ctr">
                    <a:lnL>
                      <a:noFill/>
                    </a:lnL>
                    <a:lnR>
                      <a:noFill/>
                    </a:lnR>
                    <a:lnT>
                      <a:noFill/>
                    </a:lnT>
                    <a:lnB w="6350" cap="flat" cmpd="sng" algn="ctr">
                      <a:noFill/>
                      <a:prstDash val="solid"/>
                      <a:round/>
                      <a:headEnd type="none" w="med" len="med"/>
                      <a:tailEnd type="none" w="med" len="med"/>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11</a:t>
                      </a:r>
                    </a:p>
                  </a:txBody>
                  <a:tcPr marL="9525" marR="9525" marT="9525" marB="0" anchor="ctr">
                    <a:lnL>
                      <a:noFill/>
                    </a:lnL>
                    <a:lnR>
                      <a:noFill/>
                    </a:lnR>
                    <a:lnT>
                      <a:noFill/>
                    </a:lnT>
                    <a:lnB w="6350" cap="flat" cmpd="sng" algn="ctr">
                      <a:noFill/>
                      <a:prstDash val="solid"/>
                      <a:round/>
                      <a:headEnd type="none" w="med" len="med"/>
                      <a:tailEnd type="none" w="med" len="med"/>
                    </a:lnB>
                    <a:solidFill>
                      <a:schemeClr val="accent6"/>
                    </a:solidFill>
                  </a:tcPr>
                </a:tc>
                <a:tc>
                  <a:txBody>
                    <a:bodyPr/>
                    <a:lstStyle/>
                    <a:p>
                      <a:pPr algn="ctr" fontAlgn="t"/>
                      <a:r>
                        <a:rPr lang="en-GB" sz="1100" b="0" i="0" u="none" strike="noStrike">
                          <a:solidFill>
                            <a:srgbClr val="000000"/>
                          </a:solidFill>
                          <a:effectLst/>
                          <a:latin typeface="Barlow" panose="00000500000000000000" pitchFamily="2" charset="0"/>
                        </a:rPr>
                        <a:t>0</a:t>
                      </a:r>
                    </a:p>
                  </a:txBody>
                  <a:tcPr marL="9525" marR="9525" marT="9525"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54822353"/>
                  </a:ext>
                </a:extLst>
              </a:tr>
            </a:tbl>
          </a:graphicData>
        </a:graphic>
      </p:graphicFrame>
      <p:grpSp>
        <p:nvGrpSpPr>
          <p:cNvPr id="13" name="Group 12">
            <a:extLst>
              <a:ext uri="{FF2B5EF4-FFF2-40B4-BE49-F238E27FC236}">
                <a16:creationId xmlns:a16="http://schemas.microsoft.com/office/drawing/2014/main" id="{904021B7-98A9-4B0D-9912-587A85800EED}"/>
              </a:ext>
            </a:extLst>
          </p:cNvPr>
          <p:cNvGrpSpPr/>
          <p:nvPr/>
        </p:nvGrpSpPr>
        <p:grpSpPr>
          <a:xfrm>
            <a:off x="9791700" y="472891"/>
            <a:ext cx="2359232" cy="456557"/>
            <a:chOff x="9641528" y="618763"/>
            <a:chExt cx="2436173" cy="595502"/>
          </a:xfrm>
        </p:grpSpPr>
        <p:sp>
          <p:nvSpPr>
            <p:cNvPr id="14" name="Rectangle 13">
              <a:extLst>
                <a:ext uri="{FF2B5EF4-FFF2-40B4-BE49-F238E27FC236}">
                  <a16:creationId xmlns:a16="http://schemas.microsoft.com/office/drawing/2014/main" id="{9760B6AA-20EC-7FF8-3336-3C5B11C43776}"/>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5" name="TextBox 14">
              <a:extLst>
                <a:ext uri="{FF2B5EF4-FFF2-40B4-BE49-F238E27FC236}">
                  <a16:creationId xmlns:a16="http://schemas.microsoft.com/office/drawing/2014/main" id="{86E3677D-4A20-6F77-C083-7CA9415AA93D}"/>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6" name="Rectangle 15">
              <a:extLst>
                <a:ext uri="{FF2B5EF4-FFF2-40B4-BE49-F238E27FC236}">
                  <a16:creationId xmlns:a16="http://schemas.microsoft.com/office/drawing/2014/main" id="{B80A1DB3-FE9E-351A-5126-D1F5F5E98E25}"/>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7" name="TextBox 16">
              <a:extLst>
                <a:ext uri="{FF2B5EF4-FFF2-40B4-BE49-F238E27FC236}">
                  <a16:creationId xmlns:a16="http://schemas.microsoft.com/office/drawing/2014/main" id="{92D241D1-21FC-9C1D-11C4-8900463BA8F4}"/>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3622319745"/>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a:t>Opinion on Government spending</a:t>
            </a:r>
            <a:endParaRPr lang="en-IE">
              <a:solidFill>
                <a:schemeClr val="tx2"/>
              </a:solidFill>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49999" y="830726"/>
            <a:ext cx="10700221" cy="850516"/>
          </a:xfrm>
        </p:spPr>
        <p:txBody>
          <a:bodyPr lIns="91440" tIns="45720" rIns="91440" bIns="45720" anchor="t">
            <a:noAutofit/>
          </a:bodyPr>
          <a:lstStyle/>
          <a:p>
            <a:pPr>
              <a:lnSpc>
                <a:spcPct val="100000"/>
              </a:lnSpc>
              <a:spcBef>
                <a:spcPts val="0"/>
              </a:spcBef>
            </a:pPr>
            <a:r>
              <a:rPr lang="en-US" sz="1400" dirty="0"/>
              <a:t>There has been no significant change in opinions on government spending. 2 in 3 </a:t>
            </a:r>
            <a:r>
              <a:rPr lang="en-US" sz="1400"/>
              <a:t>feel the Government should cut taxes a lot and spend much less on health and social public services compared to increasing tax and spending much more on health and social services. This </a:t>
            </a:r>
            <a:r>
              <a:rPr lang="en-US" sz="1400" dirty="0"/>
              <a:t>aligns with </a:t>
            </a:r>
            <a:r>
              <a:rPr lang="en-US" sz="1400"/>
              <a:t>the </a:t>
            </a:r>
            <a:r>
              <a:rPr lang="en-US" sz="1400" dirty="0"/>
              <a:t>growing </a:t>
            </a:r>
            <a:r>
              <a:rPr lang="en-US" sz="1400"/>
              <a:t>insular</a:t>
            </a:r>
            <a:r>
              <a:rPr lang="en-US" sz="1400" dirty="0"/>
              <a:t> views </a:t>
            </a:r>
            <a:r>
              <a:rPr lang="en-US" sz="1400"/>
              <a:t>that </a:t>
            </a:r>
            <a:r>
              <a:rPr lang="en-US" sz="1400" dirty="0"/>
              <a:t>are becoming more apparent</a:t>
            </a:r>
            <a:r>
              <a:rPr lang="en-US" sz="1400"/>
              <a:t>. </a:t>
            </a:r>
            <a:endParaRPr lang="en-IE" sz="1400" dirty="0"/>
          </a:p>
        </p:txBody>
      </p:sp>
      <p:sp>
        <p:nvSpPr>
          <p:cNvPr id="22" name="Text Placeholder 21">
            <a:extLst>
              <a:ext uri="{FF2B5EF4-FFF2-40B4-BE49-F238E27FC236}">
                <a16:creationId xmlns:a16="http://schemas.microsoft.com/office/drawing/2014/main" id="{8136FA05-32A0-8023-A9B4-1873B30EEEC7}"/>
              </a:ext>
            </a:extLst>
          </p:cNvPr>
          <p:cNvSpPr>
            <a:spLocks noGrp="1"/>
          </p:cNvSpPr>
          <p:nvPr>
            <p:ph type="body" sz="quarter" idx="17"/>
          </p:nvPr>
        </p:nvSpPr>
        <p:spPr>
          <a:xfrm>
            <a:off x="450000" y="6018483"/>
            <a:ext cx="9341700" cy="482814"/>
          </a:xfrm>
        </p:spPr>
        <p:txBody>
          <a:bodyPr/>
          <a:lstStyle/>
          <a:p>
            <a:pPr>
              <a:lnSpc>
                <a:spcPct val="100000"/>
              </a:lnSpc>
              <a:spcAft>
                <a:spcPts val="0"/>
              </a:spcAft>
            </a:pPr>
            <a:r>
              <a:rPr lang="en-US" sz="1000">
                <a:latin typeface="Barlow" panose="00000500000000000000" pitchFamily="2" charset="0"/>
              </a:rPr>
              <a:t>Base: All Adults aged 18+ years- 2,504 (Nov 23 N – 2,515, Nov 22 N – 2501; Dec 21 N – 2,026; Feb 21 N – 3,008)</a:t>
            </a:r>
            <a:endParaRPr lang="en-US" sz="1000" dirty="0">
              <a:latin typeface="Barlow" panose="00000500000000000000" pitchFamily="2" charset="0"/>
            </a:endParaRPr>
          </a:p>
          <a:p>
            <a:pPr>
              <a:lnSpc>
                <a:spcPct val="100000"/>
              </a:lnSpc>
              <a:spcAft>
                <a:spcPts val="0"/>
              </a:spcAft>
            </a:pPr>
            <a:r>
              <a:rPr lang="en-US" sz="1000">
                <a:latin typeface="Barlow" panose="00000500000000000000" pitchFamily="2" charset="0"/>
              </a:rPr>
              <a:t>Q.11 On a scale of 0 to 10, where 0 means government should CUT TAXES A LOT and SPEND MUCH LESS on health and social public services, and 10 means government should INCREASE TAXES A LOT and SPEND MUCH MORE on health and social public services. Where would you place yourself in terms of this scale</a:t>
            </a:r>
            <a:endParaRPr lang="en-IE" sz="1000" dirty="0">
              <a:latin typeface="Barlow" panose="00000500000000000000" pitchFamily="2" charset="0"/>
            </a:endParaRPr>
          </a:p>
          <a:p>
            <a:pPr>
              <a:lnSpc>
                <a:spcPct val="100000"/>
              </a:lnSpc>
              <a:spcAft>
                <a:spcPts val="0"/>
              </a:spcAft>
            </a:pPr>
            <a:endParaRPr lang="en-US" sz="1000" dirty="0">
              <a:latin typeface="Barlow" panose="00000500000000000000" pitchFamily="2" charset="0"/>
            </a:endParaRPr>
          </a:p>
          <a:p>
            <a:pPr>
              <a:lnSpc>
                <a:spcPct val="100000"/>
              </a:lnSpc>
              <a:spcAft>
                <a:spcPts val="0"/>
              </a:spcAft>
            </a:pPr>
            <a:endParaRPr lang="en-IE" sz="1000" dirty="0">
              <a:latin typeface="Barlow" panose="00000500000000000000" pitchFamily="2" charset="0"/>
            </a:endParaRPr>
          </a:p>
        </p:txBody>
      </p:sp>
      <p:graphicFrame>
        <p:nvGraphicFramePr>
          <p:cNvPr id="2" name="Chart 1">
            <a:extLst>
              <a:ext uri="{FF2B5EF4-FFF2-40B4-BE49-F238E27FC236}">
                <a16:creationId xmlns:a16="http://schemas.microsoft.com/office/drawing/2014/main" id="{BADCC4A9-54ED-F2EA-352F-5A3FF0D8A97F}"/>
              </a:ext>
            </a:extLst>
          </p:cNvPr>
          <p:cNvGraphicFramePr/>
          <p:nvPr>
            <p:extLst>
              <p:ext uri="{D42A27DB-BD31-4B8C-83A1-F6EECF244321}">
                <p14:modId xmlns:p14="http://schemas.microsoft.com/office/powerpoint/2010/main" val="2307955720"/>
              </p:ext>
            </p:extLst>
          </p:nvPr>
        </p:nvGraphicFramePr>
        <p:xfrm>
          <a:off x="2017848" y="1920257"/>
          <a:ext cx="1872000" cy="42495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88808167-1EB8-60E1-2FB7-06DBCC1C448C}"/>
              </a:ext>
            </a:extLst>
          </p:cNvPr>
          <p:cNvGraphicFramePr>
            <a:graphicFrameLocks noGrp="1"/>
          </p:cNvGraphicFramePr>
          <p:nvPr>
            <p:extLst>
              <p:ext uri="{D42A27DB-BD31-4B8C-83A1-F6EECF244321}">
                <p14:modId xmlns:p14="http://schemas.microsoft.com/office/powerpoint/2010/main" val="3848965125"/>
              </p:ext>
            </p:extLst>
          </p:nvPr>
        </p:nvGraphicFramePr>
        <p:xfrm>
          <a:off x="76844" y="1920258"/>
          <a:ext cx="2250718" cy="4082162"/>
        </p:xfrm>
        <a:graphic>
          <a:graphicData uri="http://schemas.openxmlformats.org/drawingml/2006/table">
            <a:tbl>
              <a:tblPr>
                <a:tableStyleId>{5C22544A-7EE6-4342-B048-85BDC9FD1C3A}</a:tableStyleId>
              </a:tblPr>
              <a:tblGrid>
                <a:gridCol w="2250718">
                  <a:extLst>
                    <a:ext uri="{9D8B030D-6E8A-4147-A177-3AD203B41FA5}">
                      <a16:colId xmlns:a16="http://schemas.microsoft.com/office/drawing/2014/main" val="598756553"/>
                    </a:ext>
                  </a:extLst>
                </a:gridCol>
              </a:tblGrid>
              <a:tr h="518602">
                <a:tc>
                  <a:txBody>
                    <a:bodyPr/>
                    <a:lstStyle/>
                    <a:p>
                      <a:pPr algn="r" fontAlgn="t"/>
                      <a:r>
                        <a:rPr lang="en-US" sz="1000" u="none" strike="noStrike">
                          <a:effectLst/>
                        </a:rPr>
                        <a:t>10 - Government should INCREASE TAXES A LOT and SPEND MUCH MORE on health and social services</a:t>
                      </a:r>
                      <a:endParaRPr lang="en-US" sz="1000" b="0" i="0" u="none" strike="noStrike">
                        <a:solidFill>
                          <a:srgbClr val="000000"/>
                        </a:solidFill>
                        <a:effectLst/>
                        <a:latin typeface="Barlow" panose="00000500000000000000" pitchFamily="2" charset="0"/>
                      </a:endParaRPr>
                    </a:p>
                  </a:txBody>
                  <a:tcPr marL="9525" marR="9525" marT="9525" marB="0">
                    <a:solidFill>
                      <a:schemeClr val="bg1"/>
                    </a:solidFill>
                  </a:tcPr>
                </a:tc>
                <a:extLst>
                  <a:ext uri="{0D108BD9-81ED-4DB2-BD59-A6C34878D82A}">
                    <a16:rowId xmlns:a16="http://schemas.microsoft.com/office/drawing/2014/main" val="950473672"/>
                  </a:ext>
                </a:extLst>
              </a:tr>
              <a:tr h="165313">
                <a:tc>
                  <a:txBody>
                    <a:bodyPr/>
                    <a:lstStyle/>
                    <a:p>
                      <a:pPr algn="r" fontAlgn="t"/>
                      <a:r>
                        <a:rPr lang="en-IE" sz="800" u="none" strike="noStrike">
                          <a:effectLst/>
                        </a:rPr>
                        <a:t>9</a:t>
                      </a:r>
                      <a:endParaRPr lang="en-IE" sz="800" b="0" i="0" u="none" strike="noStrike">
                        <a:solidFill>
                          <a:srgbClr val="000000"/>
                        </a:solidFill>
                        <a:effectLst/>
                        <a:latin typeface="Barlow" panose="00000500000000000000" pitchFamily="2" charset="0"/>
                      </a:endParaRPr>
                    </a:p>
                  </a:txBody>
                  <a:tcPr marL="9525" marR="9525" marT="9525" marB="0">
                    <a:solidFill>
                      <a:schemeClr val="bg1"/>
                    </a:solidFill>
                  </a:tcPr>
                </a:tc>
                <a:extLst>
                  <a:ext uri="{0D108BD9-81ED-4DB2-BD59-A6C34878D82A}">
                    <a16:rowId xmlns:a16="http://schemas.microsoft.com/office/drawing/2014/main" val="2218345032"/>
                  </a:ext>
                </a:extLst>
              </a:tr>
              <a:tr h="165313">
                <a:tc>
                  <a:txBody>
                    <a:bodyPr/>
                    <a:lstStyle/>
                    <a:p>
                      <a:pPr algn="r" fontAlgn="t"/>
                      <a:r>
                        <a:rPr lang="en-IE" sz="800" u="none" strike="noStrike">
                          <a:effectLst/>
                        </a:rPr>
                        <a:t>8</a:t>
                      </a:r>
                      <a:endParaRPr lang="en-IE" sz="800" b="0" i="0" u="none" strike="noStrike">
                        <a:solidFill>
                          <a:srgbClr val="000000"/>
                        </a:solidFill>
                        <a:effectLst/>
                        <a:latin typeface="Barlow" panose="00000500000000000000" pitchFamily="2" charset="0"/>
                      </a:endParaRPr>
                    </a:p>
                  </a:txBody>
                  <a:tcPr marL="9525" marR="9525" marT="9525" marB="0">
                    <a:solidFill>
                      <a:schemeClr val="bg1"/>
                    </a:solidFill>
                  </a:tcPr>
                </a:tc>
                <a:extLst>
                  <a:ext uri="{0D108BD9-81ED-4DB2-BD59-A6C34878D82A}">
                    <a16:rowId xmlns:a16="http://schemas.microsoft.com/office/drawing/2014/main" val="2459206769"/>
                  </a:ext>
                </a:extLst>
              </a:tr>
              <a:tr h="539566">
                <a:tc>
                  <a:txBody>
                    <a:bodyPr/>
                    <a:lstStyle/>
                    <a:p>
                      <a:pPr algn="r" fontAlgn="t"/>
                      <a:endParaRPr lang="en-IE" sz="800" u="none" strike="noStrike">
                        <a:effectLst/>
                      </a:endParaRPr>
                    </a:p>
                    <a:p>
                      <a:pPr algn="r" fontAlgn="t"/>
                      <a:endParaRPr lang="en-IE" sz="800" u="none" strike="noStrike">
                        <a:effectLst/>
                      </a:endParaRPr>
                    </a:p>
                    <a:p>
                      <a:pPr algn="r" fontAlgn="t"/>
                      <a:endParaRPr lang="en-IE" sz="800" u="none" strike="noStrike">
                        <a:effectLst/>
                      </a:endParaRPr>
                    </a:p>
                    <a:p>
                      <a:pPr algn="r" fontAlgn="t"/>
                      <a:r>
                        <a:rPr lang="en-IE" sz="800" u="none" strike="noStrike">
                          <a:effectLst/>
                        </a:rPr>
                        <a:t>7</a:t>
                      </a:r>
                      <a:endParaRPr lang="en-IE" sz="800" b="0" i="0" u="none" strike="noStrike">
                        <a:solidFill>
                          <a:srgbClr val="000000"/>
                        </a:solidFill>
                        <a:effectLst/>
                        <a:latin typeface="Barlow" panose="00000500000000000000" pitchFamily="2" charset="0"/>
                      </a:endParaRPr>
                    </a:p>
                  </a:txBody>
                  <a:tcPr marL="9525" marR="9525" marT="9525" marB="0">
                    <a:solidFill>
                      <a:schemeClr val="bg1"/>
                    </a:solidFill>
                  </a:tcPr>
                </a:tc>
                <a:extLst>
                  <a:ext uri="{0D108BD9-81ED-4DB2-BD59-A6C34878D82A}">
                    <a16:rowId xmlns:a16="http://schemas.microsoft.com/office/drawing/2014/main" val="1631098859"/>
                  </a:ext>
                </a:extLst>
              </a:tr>
              <a:tr h="533589">
                <a:tc>
                  <a:txBody>
                    <a:bodyPr/>
                    <a:lstStyle/>
                    <a:p>
                      <a:pPr algn="r" fontAlgn="t"/>
                      <a:endParaRPr lang="en-IE" sz="800" u="none" strike="noStrike">
                        <a:effectLst/>
                      </a:endParaRPr>
                    </a:p>
                    <a:p>
                      <a:pPr algn="r" fontAlgn="t"/>
                      <a:endParaRPr lang="en-IE" sz="800" u="none" strike="noStrike">
                        <a:effectLst/>
                      </a:endParaRPr>
                    </a:p>
                    <a:p>
                      <a:pPr algn="r" fontAlgn="t"/>
                      <a:endParaRPr lang="en-IE" sz="800" u="none" strike="noStrike">
                        <a:effectLst/>
                      </a:endParaRPr>
                    </a:p>
                    <a:p>
                      <a:pPr algn="r" fontAlgn="t"/>
                      <a:r>
                        <a:rPr lang="en-IE" sz="800" u="none" strike="noStrike">
                          <a:effectLst/>
                        </a:rPr>
                        <a:t>6</a:t>
                      </a:r>
                      <a:endParaRPr lang="en-IE" sz="800" b="0" i="0" u="none" strike="noStrike">
                        <a:solidFill>
                          <a:srgbClr val="000000"/>
                        </a:solidFill>
                        <a:effectLst/>
                        <a:latin typeface="Barlow" panose="00000500000000000000" pitchFamily="2" charset="0"/>
                      </a:endParaRPr>
                    </a:p>
                  </a:txBody>
                  <a:tcPr marL="9525" marR="9525" marT="9525" marB="0">
                    <a:solidFill>
                      <a:schemeClr val="bg1"/>
                    </a:solidFill>
                  </a:tcPr>
                </a:tc>
                <a:extLst>
                  <a:ext uri="{0D108BD9-81ED-4DB2-BD59-A6C34878D82A}">
                    <a16:rowId xmlns:a16="http://schemas.microsoft.com/office/drawing/2014/main" val="3015396056"/>
                  </a:ext>
                </a:extLst>
              </a:tr>
              <a:tr h="1133120">
                <a:tc>
                  <a:txBody>
                    <a:bodyPr/>
                    <a:lstStyle/>
                    <a:p>
                      <a:pPr algn="r" fontAlgn="t"/>
                      <a:endParaRPr lang="en-IE" sz="800" u="none" strike="noStrike">
                        <a:effectLst/>
                      </a:endParaRPr>
                    </a:p>
                    <a:p>
                      <a:pPr algn="r" fontAlgn="t"/>
                      <a:endParaRPr lang="en-IE" sz="800" u="none" strike="noStrike">
                        <a:effectLst/>
                      </a:endParaRPr>
                    </a:p>
                    <a:p>
                      <a:pPr algn="r" fontAlgn="t"/>
                      <a:endParaRPr lang="en-IE" sz="800" u="none" strike="noStrike">
                        <a:effectLst/>
                      </a:endParaRPr>
                    </a:p>
                    <a:p>
                      <a:pPr algn="r" fontAlgn="t"/>
                      <a:endParaRPr lang="en-IE" sz="800" u="none" strike="noStrike">
                        <a:effectLst/>
                      </a:endParaRPr>
                    </a:p>
                    <a:p>
                      <a:pPr algn="r" fontAlgn="t"/>
                      <a:endParaRPr lang="en-IE" sz="800" u="none" strike="noStrike">
                        <a:effectLst/>
                      </a:endParaRPr>
                    </a:p>
                    <a:p>
                      <a:pPr algn="r" fontAlgn="t"/>
                      <a:r>
                        <a:rPr lang="en-IE" sz="800" u="none" strike="noStrike">
                          <a:effectLst/>
                        </a:rPr>
                        <a:t>5</a:t>
                      </a:r>
                      <a:endParaRPr lang="en-IE" sz="800" b="0" i="0" u="none" strike="noStrike">
                        <a:solidFill>
                          <a:srgbClr val="000000"/>
                        </a:solidFill>
                        <a:effectLst/>
                        <a:latin typeface="Barlow" panose="00000500000000000000" pitchFamily="2" charset="0"/>
                      </a:endParaRPr>
                    </a:p>
                  </a:txBody>
                  <a:tcPr marL="9525" marR="9525" marT="9525" marB="0">
                    <a:solidFill>
                      <a:schemeClr val="bg1"/>
                    </a:solidFill>
                  </a:tcPr>
                </a:tc>
                <a:extLst>
                  <a:ext uri="{0D108BD9-81ED-4DB2-BD59-A6C34878D82A}">
                    <a16:rowId xmlns:a16="http://schemas.microsoft.com/office/drawing/2014/main" val="3556914735"/>
                  </a:ext>
                </a:extLst>
              </a:tr>
              <a:tr h="130629">
                <a:tc>
                  <a:txBody>
                    <a:bodyPr/>
                    <a:lstStyle/>
                    <a:p>
                      <a:pPr algn="r" fontAlgn="t"/>
                      <a:r>
                        <a:rPr lang="en-IE" sz="800" u="none" strike="noStrike">
                          <a:effectLst/>
                        </a:rPr>
                        <a:t>4</a:t>
                      </a:r>
                      <a:endParaRPr lang="en-IE" sz="800" b="0" i="0" u="none" strike="noStrike">
                        <a:solidFill>
                          <a:srgbClr val="000000"/>
                        </a:solidFill>
                        <a:effectLst/>
                        <a:latin typeface="Barlow" panose="00000500000000000000" pitchFamily="2" charset="0"/>
                      </a:endParaRPr>
                    </a:p>
                  </a:txBody>
                  <a:tcPr marL="9525" marR="9525" marT="9525" marB="0">
                    <a:solidFill>
                      <a:schemeClr val="bg1"/>
                    </a:solidFill>
                  </a:tcPr>
                </a:tc>
                <a:extLst>
                  <a:ext uri="{0D108BD9-81ED-4DB2-BD59-A6C34878D82A}">
                    <a16:rowId xmlns:a16="http://schemas.microsoft.com/office/drawing/2014/main" val="3748406479"/>
                  </a:ext>
                </a:extLst>
              </a:tr>
              <a:tr h="101008">
                <a:tc>
                  <a:txBody>
                    <a:bodyPr/>
                    <a:lstStyle/>
                    <a:p>
                      <a:pPr algn="r" fontAlgn="t"/>
                      <a:r>
                        <a:rPr lang="en-IE" sz="800" u="none" strike="noStrike">
                          <a:effectLst/>
                        </a:rPr>
                        <a:t>3</a:t>
                      </a:r>
                      <a:endParaRPr lang="en-IE" sz="800" b="0" i="0" u="none" strike="noStrike">
                        <a:solidFill>
                          <a:srgbClr val="000000"/>
                        </a:solidFill>
                        <a:effectLst/>
                        <a:latin typeface="Barlow" panose="00000500000000000000" pitchFamily="2" charset="0"/>
                      </a:endParaRPr>
                    </a:p>
                  </a:txBody>
                  <a:tcPr marL="9525" marR="9525" marT="9525" marB="0">
                    <a:solidFill>
                      <a:schemeClr val="bg1"/>
                    </a:solidFill>
                  </a:tcPr>
                </a:tc>
                <a:extLst>
                  <a:ext uri="{0D108BD9-81ED-4DB2-BD59-A6C34878D82A}">
                    <a16:rowId xmlns:a16="http://schemas.microsoft.com/office/drawing/2014/main" val="1916154131"/>
                  </a:ext>
                </a:extLst>
              </a:tr>
              <a:tr h="113825">
                <a:tc>
                  <a:txBody>
                    <a:bodyPr/>
                    <a:lstStyle/>
                    <a:p>
                      <a:pPr algn="r" fontAlgn="t"/>
                      <a:r>
                        <a:rPr lang="en-IE" sz="800" u="none" strike="noStrike">
                          <a:effectLst/>
                        </a:rPr>
                        <a:t>2</a:t>
                      </a:r>
                      <a:endParaRPr lang="en-IE" sz="800" b="0" i="0" u="none" strike="noStrike">
                        <a:solidFill>
                          <a:srgbClr val="000000"/>
                        </a:solidFill>
                        <a:effectLst/>
                        <a:latin typeface="Barlow" panose="00000500000000000000" pitchFamily="2" charset="0"/>
                      </a:endParaRPr>
                    </a:p>
                  </a:txBody>
                  <a:tcPr marL="9525" marR="9525" marT="9525" marB="0">
                    <a:solidFill>
                      <a:schemeClr val="bg1"/>
                    </a:solidFill>
                  </a:tcPr>
                </a:tc>
                <a:extLst>
                  <a:ext uri="{0D108BD9-81ED-4DB2-BD59-A6C34878D82A}">
                    <a16:rowId xmlns:a16="http://schemas.microsoft.com/office/drawing/2014/main" val="4039769602"/>
                  </a:ext>
                </a:extLst>
              </a:tr>
              <a:tr h="0">
                <a:tc>
                  <a:txBody>
                    <a:bodyPr/>
                    <a:lstStyle/>
                    <a:p>
                      <a:pPr algn="r" fontAlgn="t"/>
                      <a:r>
                        <a:rPr lang="en-IE" sz="800" u="none" strike="noStrike">
                          <a:effectLst/>
                        </a:rPr>
                        <a:t>1</a:t>
                      </a:r>
                      <a:endParaRPr lang="en-IE" sz="800" b="0" i="0" u="none" strike="noStrike">
                        <a:solidFill>
                          <a:srgbClr val="000000"/>
                        </a:solidFill>
                        <a:effectLst/>
                        <a:latin typeface="Barlow" panose="00000500000000000000" pitchFamily="2" charset="0"/>
                      </a:endParaRPr>
                    </a:p>
                  </a:txBody>
                  <a:tcPr marL="9525" marR="9525" marT="9525" marB="0">
                    <a:solidFill>
                      <a:schemeClr val="bg1"/>
                    </a:solidFill>
                  </a:tcPr>
                </a:tc>
                <a:extLst>
                  <a:ext uri="{0D108BD9-81ED-4DB2-BD59-A6C34878D82A}">
                    <a16:rowId xmlns:a16="http://schemas.microsoft.com/office/drawing/2014/main" val="2520507539"/>
                  </a:ext>
                </a:extLst>
              </a:tr>
              <a:tr h="500879">
                <a:tc>
                  <a:txBody>
                    <a:bodyPr/>
                    <a:lstStyle/>
                    <a:p>
                      <a:pPr algn="r" fontAlgn="t"/>
                      <a:r>
                        <a:rPr lang="en-US" sz="1000" u="none" strike="noStrike">
                          <a:effectLst/>
                        </a:rPr>
                        <a:t>0 - Government should CUT TAXES A LOT and SPEND MUCH LESS on health and social services</a:t>
                      </a:r>
                      <a:endParaRPr lang="en-US" sz="1000" b="0" i="0" u="none" strike="noStrike">
                        <a:solidFill>
                          <a:srgbClr val="000000"/>
                        </a:solidFill>
                        <a:effectLst/>
                        <a:latin typeface="Barlow" panose="00000500000000000000" pitchFamily="2" charset="0"/>
                      </a:endParaRPr>
                    </a:p>
                  </a:txBody>
                  <a:tcPr marL="9525" marR="9525" marT="9525" marB="0">
                    <a:solidFill>
                      <a:schemeClr val="bg1"/>
                    </a:solidFill>
                  </a:tcPr>
                </a:tc>
                <a:extLst>
                  <a:ext uri="{0D108BD9-81ED-4DB2-BD59-A6C34878D82A}">
                    <a16:rowId xmlns:a16="http://schemas.microsoft.com/office/drawing/2014/main" val="1157637289"/>
                  </a:ext>
                </a:extLst>
              </a:tr>
            </a:tbl>
          </a:graphicData>
        </a:graphic>
      </p:graphicFrame>
      <p:sp>
        <p:nvSpPr>
          <p:cNvPr id="6" name="TextBox 5">
            <a:extLst>
              <a:ext uri="{FF2B5EF4-FFF2-40B4-BE49-F238E27FC236}">
                <a16:creationId xmlns:a16="http://schemas.microsoft.com/office/drawing/2014/main" id="{77330A06-074F-6C3F-8072-1D8F8E0639D1}"/>
              </a:ext>
            </a:extLst>
          </p:cNvPr>
          <p:cNvSpPr txBox="1"/>
          <p:nvPr/>
        </p:nvSpPr>
        <p:spPr>
          <a:xfrm>
            <a:off x="2669239" y="1590300"/>
            <a:ext cx="604653" cy="461665"/>
          </a:xfrm>
          <a:prstGeom prst="rect">
            <a:avLst/>
          </a:prstGeom>
          <a:noFill/>
        </p:spPr>
        <p:txBody>
          <a:bodyPr wrap="none" rtlCol="0">
            <a:spAutoFit/>
          </a:bodyPr>
          <a:lstStyle/>
          <a:p>
            <a:pPr algn="ctr"/>
            <a:r>
              <a:rPr lang="en-IE" sz="1200"/>
              <a:t>Feb 21</a:t>
            </a:r>
          </a:p>
          <a:p>
            <a:pPr algn="ctr"/>
            <a:r>
              <a:rPr lang="en-IE" sz="1200"/>
              <a:t>%</a:t>
            </a:r>
          </a:p>
        </p:txBody>
      </p:sp>
      <p:graphicFrame>
        <p:nvGraphicFramePr>
          <p:cNvPr id="8" name="Chart 7">
            <a:extLst>
              <a:ext uri="{FF2B5EF4-FFF2-40B4-BE49-F238E27FC236}">
                <a16:creationId xmlns:a16="http://schemas.microsoft.com/office/drawing/2014/main" id="{F8D7EDFF-E3E2-9A49-76F4-0BC721C75306}"/>
              </a:ext>
            </a:extLst>
          </p:cNvPr>
          <p:cNvGraphicFramePr/>
          <p:nvPr>
            <p:extLst>
              <p:ext uri="{D42A27DB-BD31-4B8C-83A1-F6EECF244321}">
                <p14:modId xmlns:p14="http://schemas.microsoft.com/office/powerpoint/2010/main" val="1972653428"/>
              </p:ext>
            </p:extLst>
          </p:nvPr>
        </p:nvGraphicFramePr>
        <p:xfrm>
          <a:off x="4063724" y="1891947"/>
          <a:ext cx="1872000" cy="42495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9A4798CE-F254-4E63-6C90-C4CBEC15C216}"/>
              </a:ext>
            </a:extLst>
          </p:cNvPr>
          <p:cNvGraphicFramePr/>
          <p:nvPr>
            <p:extLst>
              <p:ext uri="{D42A27DB-BD31-4B8C-83A1-F6EECF244321}">
                <p14:modId xmlns:p14="http://schemas.microsoft.com/office/powerpoint/2010/main" val="3946819873"/>
              </p:ext>
            </p:extLst>
          </p:nvPr>
        </p:nvGraphicFramePr>
        <p:xfrm>
          <a:off x="6099302" y="1884048"/>
          <a:ext cx="1872000" cy="4249586"/>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D03E2FFD-98D2-8213-0525-A4A2E3AB3463}"/>
              </a:ext>
            </a:extLst>
          </p:cNvPr>
          <p:cNvSpPr txBox="1"/>
          <p:nvPr/>
        </p:nvSpPr>
        <p:spPr>
          <a:xfrm>
            <a:off x="4719378" y="1590300"/>
            <a:ext cx="607859" cy="461665"/>
          </a:xfrm>
          <a:prstGeom prst="rect">
            <a:avLst/>
          </a:prstGeom>
          <a:noFill/>
        </p:spPr>
        <p:txBody>
          <a:bodyPr wrap="none" rtlCol="0">
            <a:spAutoFit/>
          </a:bodyPr>
          <a:lstStyle/>
          <a:p>
            <a:pPr algn="ctr"/>
            <a:r>
              <a:rPr lang="en-IE" sz="1200"/>
              <a:t>Dec 21</a:t>
            </a:r>
          </a:p>
          <a:p>
            <a:pPr algn="ctr"/>
            <a:r>
              <a:rPr lang="en-IE" sz="1200"/>
              <a:t>%</a:t>
            </a:r>
          </a:p>
        </p:txBody>
      </p:sp>
      <p:sp>
        <p:nvSpPr>
          <p:cNvPr id="12" name="TextBox 11">
            <a:extLst>
              <a:ext uri="{FF2B5EF4-FFF2-40B4-BE49-F238E27FC236}">
                <a16:creationId xmlns:a16="http://schemas.microsoft.com/office/drawing/2014/main" id="{670B6298-F716-3918-56AA-F651C9A59E56}"/>
              </a:ext>
            </a:extLst>
          </p:cNvPr>
          <p:cNvSpPr txBox="1"/>
          <p:nvPr/>
        </p:nvSpPr>
        <p:spPr>
          <a:xfrm>
            <a:off x="6705941" y="1590300"/>
            <a:ext cx="639919" cy="461665"/>
          </a:xfrm>
          <a:prstGeom prst="rect">
            <a:avLst/>
          </a:prstGeom>
          <a:noFill/>
        </p:spPr>
        <p:txBody>
          <a:bodyPr wrap="none" rtlCol="0">
            <a:spAutoFit/>
          </a:bodyPr>
          <a:lstStyle/>
          <a:p>
            <a:pPr algn="ctr"/>
            <a:r>
              <a:rPr lang="en-IE" sz="1200"/>
              <a:t>Nov 22</a:t>
            </a:r>
          </a:p>
          <a:p>
            <a:pPr algn="ctr"/>
            <a:r>
              <a:rPr lang="en-IE" sz="1200"/>
              <a:t>%</a:t>
            </a:r>
          </a:p>
        </p:txBody>
      </p:sp>
      <p:sp>
        <p:nvSpPr>
          <p:cNvPr id="25" name="Oval 24">
            <a:extLst>
              <a:ext uri="{FF2B5EF4-FFF2-40B4-BE49-F238E27FC236}">
                <a16:creationId xmlns:a16="http://schemas.microsoft.com/office/drawing/2014/main" id="{BD410541-D937-448F-AB56-79088F98366E}"/>
              </a:ext>
            </a:extLst>
          </p:cNvPr>
          <p:cNvSpPr/>
          <p:nvPr/>
        </p:nvSpPr>
        <p:spPr>
          <a:xfrm>
            <a:off x="7669841" y="2051965"/>
            <a:ext cx="534389" cy="472273"/>
          </a:xfrm>
          <a:prstGeom prst="ellipse">
            <a:avLst/>
          </a:prstGeom>
          <a:solidFill>
            <a:srgbClr val="2BAB6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13%</a:t>
            </a:r>
          </a:p>
        </p:txBody>
      </p:sp>
      <p:sp>
        <p:nvSpPr>
          <p:cNvPr id="9" name="Oval 8">
            <a:extLst>
              <a:ext uri="{FF2B5EF4-FFF2-40B4-BE49-F238E27FC236}">
                <a16:creationId xmlns:a16="http://schemas.microsoft.com/office/drawing/2014/main" id="{1BF12148-AA97-8752-72F1-27FC514A5C42}"/>
              </a:ext>
            </a:extLst>
          </p:cNvPr>
          <p:cNvSpPr/>
          <p:nvPr/>
        </p:nvSpPr>
        <p:spPr>
          <a:xfrm>
            <a:off x="5647700" y="2055783"/>
            <a:ext cx="534389" cy="472273"/>
          </a:xfrm>
          <a:prstGeom prst="ellipse">
            <a:avLst/>
          </a:prstGeom>
          <a:solidFill>
            <a:srgbClr val="2BAB6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14%</a:t>
            </a:r>
          </a:p>
        </p:txBody>
      </p:sp>
      <p:sp>
        <p:nvSpPr>
          <p:cNvPr id="14" name="Oval 13">
            <a:extLst>
              <a:ext uri="{FF2B5EF4-FFF2-40B4-BE49-F238E27FC236}">
                <a16:creationId xmlns:a16="http://schemas.microsoft.com/office/drawing/2014/main" id="{3F22CAB7-5E8E-D1AE-C136-936C8D3F55B7}"/>
              </a:ext>
            </a:extLst>
          </p:cNvPr>
          <p:cNvSpPr/>
          <p:nvPr/>
        </p:nvSpPr>
        <p:spPr>
          <a:xfrm>
            <a:off x="3585813" y="2074631"/>
            <a:ext cx="534389" cy="472273"/>
          </a:xfrm>
          <a:prstGeom prst="ellipse">
            <a:avLst/>
          </a:prstGeom>
          <a:solidFill>
            <a:srgbClr val="2BAB6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15%</a:t>
            </a:r>
          </a:p>
        </p:txBody>
      </p:sp>
      <p:sp>
        <p:nvSpPr>
          <p:cNvPr id="15" name="Oval 14">
            <a:extLst>
              <a:ext uri="{FF2B5EF4-FFF2-40B4-BE49-F238E27FC236}">
                <a16:creationId xmlns:a16="http://schemas.microsoft.com/office/drawing/2014/main" id="{774B30B4-F7F2-8F0E-7DC8-468DFB91CEC7}"/>
              </a:ext>
            </a:extLst>
          </p:cNvPr>
          <p:cNvSpPr/>
          <p:nvPr/>
        </p:nvSpPr>
        <p:spPr>
          <a:xfrm>
            <a:off x="3585813" y="2805245"/>
            <a:ext cx="534389" cy="47227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27%</a:t>
            </a:r>
          </a:p>
        </p:txBody>
      </p:sp>
      <p:sp>
        <p:nvSpPr>
          <p:cNvPr id="16" name="Oval 15">
            <a:extLst>
              <a:ext uri="{FF2B5EF4-FFF2-40B4-BE49-F238E27FC236}">
                <a16:creationId xmlns:a16="http://schemas.microsoft.com/office/drawing/2014/main" id="{4D670F0F-20ED-1D97-7117-9770B5694D7F}"/>
              </a:ext>
            </a:extLst>
          </p:cNvPr>
          <p:cNvSpPr/>
          <p:nvPr/>
        </p:nvSpPr>
        <p:spPr>
          <a:xfrm>
            <a:off x="5585970" y="2792352"/>
            <a:ext cx="534389" cy="472273"/>
          </a:xfrm>
          <a:prstGeom prst="ellipse">
            <a:avLst/>
          </a:prstGeom>
          <a:solidFill>
            <a:srgbClr val="51D39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28%</a:t>
            </a:r>
          </a:p>
        </p:txBody>
      </p:sp>
      <p:sp>
        <p:nvSpPr>
          <p:cNvPr id="26" name="Oval 25">
            <a:extLst>
              <a:ext uri="{FF2B5EF4-FFF2-40B4-BE49-F238E27FC236}">
                <a16:creationId xmlns:a16="http://schemas.microsoft.com/office/drawing/2014/main" id="{B02C63EB-F0E4-5B6A-B84E-10850572876E}"/>
              </a:ext>
            </a:extLst>
          </p:cNvPr>
          <p:cNvSpPr/>
          <p:nvPr/>
        </p:nvSpPr>
        <p:spPr>
          <a:xfrm>
            <a:off x="7669841" y="2633733"/>
            <a:ext cx="534389" cy="47227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23%</a:t>
            </a:r>
          </a:p>
        </p:txBody>
      </p:sp>
      <p:sp>
        <p:nvSpPr>
          <p:cNvPr id="27" name="Oval 26">
            <a:extLst>
              <a:ext uri="{FF2B5EF4-FFF2-40B4-BE49-F238E27FC236}">
                <a16:creationId xmlns:a16="http://schemas.microsoft.com/office/drawing/2014/main" id="{4C11925E-6DA6-E7E7-887A-919259F410CE}"/>
              </a:ext>
            </a:extLst>
          </p:cNvPr>
          <p:cNvSpPr/>
          <p:nvPr/>
        </p:nvSpPr>
        <p:spPr>
          <a:xfrm>
            <a:off x="7670750" y="4186070"/>
            <a:ext cx="534389" cy="472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64%</a:t>
            </a:r>
          </a:p>
        </p:txBody>
      </p:sp>
      <p:sp>
        <p:nvSpPr>
          <p:cNvPr id="28" name="Oval 27">
            <a:extLst>
              <a:ext uri="{FF2B5EF4-FFF2-40B4-BE49-F238E27FC236}">
                <a16:creationId xmlns:a16="http://schemas.microsoft.com/office/drawing/2014/main" id="{11CBBBC0-608C-E736-F7C4-C12B1C42216B}"/>
              </a:ext>
            </a:extLst>
          </p:cNvPr>
          <p:cNvSpPr/>
          <p:nvPr/>
        </p:nvSpPr>
        <p:spPr>
          <a:xfrm>
            <a:off x="5585969" y="4165030"/>
            <a:ext cx="534389" cy="472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58%</a:t>
            </a:r>
          </a:p>
        </p:txBody>
      </p:sp>
      <p:sp>
        <p:nvSpPr>
          <p:cNvPr id="29" name="Oval 28">
            <a:extLst>
              <a:ext uri="{FF2B5EF4-FFF2-40B4-BE49-F238E27FC236}">
                <a16:creationId xmlns:a16="http://schemas.microsoft.com/office/drawing/2014/main" id="{B659C869-5FF8-0C6A-40BE-0ED2E7D264EB}"/>
              </a:ext>
            </a:extLst>
          </p:cNvPr>
          <p:cNvSpPr/>
          <p:nvPr/>
        </p:nvSpPr>
        <p:spPr>
          <a:xfrm>
            <a:off x="3585813" y="4186070"/>
            <a:ext cx="534389" cy="472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58%</a:t>
            </a:r>
          </a:p>
        </p:txBody>
      </p:sp>
      <p:grpSp>
        <p:nvGrpSpPr>
          <p:cNvPr id="36" name="Group 35">
            <a:extLst>
              <a:ext uri="{FF2B5EF4-FFF2-40B4-BE49-F238E27FC236}">
                <a16:creationId xmlns:a16="http://schemas.microsoft.com/office/drawing/2014/main" id="{06AC646F-F4B0-D95F-BF1D-6BA8139196B2}"/>
              </a:ext>
            </a:extLst>
          </p:cNvPr>
          <p:cNvGrpSpPr/>
          <p:nvPr/>
        </p:nvGrpSpPr>
        <p:grpSpPr>
          <a:xfrm>
            <a:off x="637616" y="3266066"/>
            <a:ext cx="800219" cy="1806512"/>
            <a:chOff x="85381" y="2791717"/>
            <a:chExt cx="800219" cy="1806512"/>
          </a:xfrm>
        </p:grpSpPr>
        <p:sp>
          <p:nvSpPr>
            <p:cNvPr id="32" name="Oval 31">
              <a:extLst>
                <a:ext uri="{FF2B5EF4-FFF2-40B4-BE49-F238E27FC236}">
                  <a16:creationId xmlns:a16="http://schemas.microsoft.com/office/drawing/2014/main" id="{26FC33F4-7E3B-469D-6680-13C0AAFEB015}"/>
                </a:ext>
              </a:extLst>
            </p:cNvPr>
            <p:cNvSpPr/>
            <p:nvPr/>
          </p:nvSpPr>
          <p:spPr>
            <a:xfrm>
              <a:off x="234328" y="3061118"/>
              <a:ext cx="534389" cy="472273"/>
            </a:xfrm>
            <a:prstGeom prst="ellipse">
              <a:avLst/>
            </a:prstGeom>
            <a:solidFill>
              <a:srgbClr val="2BAB6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9-10</a:t>
              </a:r>
            </a:p>
          </p:txBody>
        </p:sp>
        <p:sp>
          <p:nvSpPr>
            <p:cNvPr id="33" name="Oval 32">
              <a:extLst>
                <a:ext uri="{FF2B5EF4-FFF2-40B4-BE49-F238E27FC236}">
                  <a16:creationId xmlns:a16="http://schemas.microsoft.com/office/drawing/2014/main" id="{92E9AF5B-2716-4330-F8A3-851F742BBD9B}"/>
                </a:ext>
              </a:extLst>
            </p:cNvPr>
            <p:cNvSpPr/>
            <p:nvPr/>
          </p:nvSpPr>
          <p:spPr>
            <a:xfrm>
              <a:off x="240651" y="3590662"/>
              <a:ext cx="534389" cy="47227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7-8</a:t>
              </a:r>
            </a:p>
          </p:txBody>
        </p:sp>
        <p:sp>
          <p:nvSpPr>
            <p:cNvPr id="34" name="Oval 33">
              <a:extLst>
                <a:ext uri="{FF2B5EF4-FFF2-40B4-BE49-F238E27FC236}">
                  <a16:creationId xmlns:a16="http://schemas.microsoft.com/office/drawing/2014/main" id="{640E4333-9B11-6C13-51DB-4190834CF28E}"/>
                </a:ext>
              </a:extLst>
            </p:cNvPr>
            <p:cNvSpPr/>
            <p:nvPr/>
          </p:nvSpPr>
          <p:spPr>
            <a:xfrm>
              <a:off x="234327" y="4125956"/>
              <a:ext cx="534389" cy="472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0-6</a:t>
              </a:r>
            </a:p>
          </p:txBody>
        </p:sp>
        <p:sp>
          <p:nvSpPr>
            <p:cNvPr id="35" name="TextBox 34">
              <a:extLst>
                <a:ext uri="{FF2B5EF4-FFF2-40B4-BE49-F238E27FC236}">
                  <a16:creationId xmlns:a16="http://schemas.microsoft.com/office/drawing/2014/main" id="{4D0DFBF7-F764-8D2B-DF5B-4CC4FE9AC44A}"/>
                </a:ext>
              </a:extLst>
            </p:cNvPr>
            <p:cNvSpPr txBox="1"/>
            <p:nvPr/>
          </p:nvSpPr>
          <p:spPr>
            <a:xfrm>
              <a:off x="85381" y="2791717"/>
              <a:ext cx="800219" cy="253916"/>
            </a:xfrm>
            <a:prstGeom prst="rect">
              <a:avLst/>
            </a:prstGeom>
            <a:noFill/>
          </p:spPr>
          <p:txBody>
            <a:bodyPr wrap="none" lIns="91440" tIns="45720" rIns="91440" bIns="45720" rtlCol="0" anchor="t">
              <a:spAutoFit/>
            </a:bodyPr>
            <a:lstStyle/>
            <a:p>
              <a:r>
                <a:rPr lang="en-IE" sz="1050"/>
                <a:t>Scores key</a:t>
              </a:r>
            </a:p>
          </p:txBody>
        </p:sp>
      </p:grpSp>
      <p:graphicFrame>
        <p:nvGraphicFramePr>
          <p:cNvPr id="13" name="Chart 12">
            <a:extLst>
              <a:ext uri="{FF2B5EF4-FFF2-40B4-BE49-F238E27FC236}">
                <a16:creationId xmlns:a16="http://schemas.microsoft.com/office/drawing/2014/main" id="{9C2A1DD6-60C2-3702-3026-F6ED4F055C34}"/>
              </a:ext>
            </a:extLst>
          </p:cNvPr>
          <p:cNvGraphicFramePr/>
          <p:nvPr>
            <p:extLst>
              <p:ext uri="{D42A27DB-BD31-4B8C-83A1-F6EECF244321}">
                <p14:modId xmlns:p14="http://schemas.microsoft.com/office/powerpoint/2010/main" val="3479863033"/>
              </p:ext>
            </p:extLst>
          </p:nvPr>
        </p:nvGraphicFramePr>
        <p:xfrm>
          <a:off x="8062806" y="1877948"/>
          <a:ext cx="1872000" cy="4249586"/>
        </p:xfrm>
        <a:graphic>
          <a:graphicData uri="http://schemas.openxmlformats.org/drawingml/2006/chart">
            <c:chart xmlns:c="http://schemas.openxmlformats.org/drawingml/2006/chart" xmlns:r="http://schemas.openxmlformats.org/officeDocument/2006/relationships" r:id="rId6"/>
          </a:graphicData>
        </a:graphic>
      </p:graphicFrame>
      <p:sp>
        <p:nvSpPr>
          <p:cNvPr id="17" name="Oval 16">
            <a:extLst>
              <a:ext uri="{FF2B5EF4-FFF2-40B4-BE49-F238E27FC236}">
                <a16:creationId xmlns:a16="http://schemas.microsoft.com/office/drawing/2014/main" id="{768C4F08-50B4-1A98-93C9-40E0920068C0}"/>
              </a:ext>
            </a:extLst>
          </p:cNvPr>
          <p:cNvSpPr/>
          <p:nvPr/>
        </p:nvSpPr>
        <p:spPr>
          <a:xfrm>
            <a:off x="9639415" y="1984872"/>
            <a:ext cx="534389" cy="472273"/>
          </a:xfrm>
          <a:prstGeom prst="ellipse">
            <a:avLst/>
          </a:prstGeom>
          <a:solidFill>
            <a:srgbClr val="2BAB6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12%</a:t>
            </a:r>
          </a:p>
        </p:txBody>
      </p:sp>
      <p:sp>
        <p:nvSpPr>
          <p:cNvPr id="18" name="Oval 17">
            <a:extLst>
              <a:ext uri="{FF2B5EF4-FFF2-40B4-BE49-F238E27FC236}">
                <a16:creationId xmlns:a16="http://schemas.microsoft.com/office/drawing/2014/main" id="{2CE8C4D4-A716-BE08-20F2-C134DD6C54FC}"/>
              </a:ext>
            </a:extLst>
          </p:cNvPr>
          <p:cNvSpPr/>
          <p:nvPr/>
        </p:nvSpPr>
        <p:spPr>
          <a:xfrm>
            <a:off x="9639415" y="2602005"/>
            <a:ext cx="534389" cy="47227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24%</a:t>
            </a:r>
          </a:p>
        </p:txBody>
      </p:sp>
      <p:sp>
        <p:nvSpPr>
          <p:cNvPr id="19" name="Oval 18">
            <a:extLst>
              <a:ext uri="{FF2B5EF4-FFF2-40B4-BE49-F238E27FC236}">
                <a16:creationId xmlns:a16="http://schemas.microsoft.com/office/drawing/2014/main" id="{6E113E85-4D31-98F5-8C51-98CA46900367}"/>
              </a:ext>
            </a:extLst>
          </p:cNvPr>
          <p:cNvSpPr/>
          <p:nvPr/>
        </p:nvSpPr>
        <p:spPr>
          <a:xfrm>
            <a:off x="9639415" y="4165030"/>
            <a:ext cx="534389" cy="472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64%</a:t>
            </a:r>
          </a:p>
        </p:txBody>
      </p:sp>
      <p:sp>
        <p:nvSpPr>
          <p:cNvPr id="20" name="TextBox 19">
            <a:extLst>
              <a:ext uri="{FF2B5EF4-FFF2-40B4-BE49-F238E27FC236}">
                <a16:creationId xmlns:a16="http://schemas.microsoft.com/office/drawing/2014/main" id="{7CFB0267-EE99-F1C1-4621-9BBC71F44EAB}"/>
              </a:ext>
            </a:extLst>
          </p:cNvPr>
          <p:cNvSpPr txBox="1"/>
          <p:nvPr/>
        </p:nvSpPr>
        <p:spPr>
          <a:xfrm>
            <a:off x="8691793" y="1590300"/>
            <a:ext cx="636713" cy="461665"/>
          </a:xfrm>
          <a:prstGeom prst="rect">
            <a:avLst/>
          </a:prstGeom>
          <a:noFill/>
        </p:spPr>
        <p:txBody>
          <a:bodyPr wrap="none" rtlCol="0">
            <a:spAutoFit/>
          </a:bodyPr>
          <a:lstStyle/>
          <a:p>
            <a:pPr algn="ctr"/>
            <a:r>
              <a:rPr lang="en-IE" sz="1200"/>
              <a:t>Nov 23</a:t>
            </a:r>
          </a:p>
          <a:p>
            <a:pPr algn="ctr"/>
            <a:r>
              <a:rPr lang="en-IE" sz="1200"/>
              <a:t>%</a:t>
            </a:r>
          </a:p>
        </p:txBody>
      </p:sp>
      <p:sp>
        <p:nvSpPr>
          <p:cNvPr id="24" name="Text Placeholder 2">
            <a:extLst>
              <a:ext uri="{FF2B5EF4-FFF2-40B4-BE49-F238E27FC236}">
                <a16:creationId xmlns:a16="http://schemas.microsoft.com/office/drawing/2014/main" id="{DD0E1273-2D9E-88AC-8DFB-9DF0F033C853}"/>
              </a:ext>
            </a:extLst>
          </p:cNvPr>
          <p:cNvSpPr txBox="1">
            <a:spLocks/>
          </p:cNvSpPr>
          <p:nvPr/>
        </p:nvSpPr>
        <p:spPr>
          <a:xfrm>
            <a:off x="258898" y="625190"/>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graphicFrame>
        <p:nvGraphicFramePr>
          <p:cNvPr id="30" name="Chart 29">
            <a:extLst>
              <a:ext uri="{FF2B5EF4-FFF2-40B4-BE49-F238E27FC236}">
                <a16:creationId xmlns:a16="http://schemas.microsoft.com/office/drawing/2014/main" id="{57C70111-30CC-3CDC-500B-3A1C3CDDDEF5}"/>
              </a:ext>
            </a:extLst>
          </p:cNvPr>
          <p:cNvGraphicFramePr/>
          <p:nvPr>
            <p:extLst>
              <p:ext uri="{D42A27DB-BD31-4B8C-83A1-F6EECF244321}">
                <p14:modId xmlns:p14="http://schemas.microsoft.com/office/powerpoint/2010/main" val="1183949655"/>
              </p:ext>
            </p:extLst>
          </p:nvPr>
        </p:nvGraphicFramePr>
        <p:xfrm>
          <a:off x="10058750" y="1872909"/>
          <a:ext cx="1872000" cy="4249586"/>
        </p:xfrm>
        <a:graphic>
          <a:graphicData uri="http://schemas.openxmlformats.org/drawingml/2006/chart">
            <c:chart xmlns:c="http://schemas.openxmlformats.org/drawingml/2006/chart" xmlns:r="http://schemas.openxmlformats.org/officeDocument/2006/relationships" r:id="rId7"/>
          </a:graphicData>
        </a:graphic>
      </p:graphicFrame>
      <p:sp>
        <p:nvSpPr>
          <p:cNvPr id="31" name="Oval 30">
            <a:extLst>
              <a:ext uri="{FF2B5EF4-FFF2-40B4-BE49-F238E27FC236}">
                <a16:creationId xmlns:a16="http://schemas.microsoft.com/office/drawing/2014/main" id="{A258B42D-26BB-33BB-6EA1-020B3452669F}"/>
              </a:ext>
            </a:extLst>
          </p:cNvPr>
          <p:cNvSpPr/>
          <p:nvPr/>
        </p:nvSpPr>
        <p:spPr>
          <a:xfrm>
            <a:off x="11571188" y="1999199"/>
            <a:ext cx="534389" cy="472273"/>
          </a:xfrm>
          <a:prstGeom prst="ellipse">
            <a:avLst/>
          </a:prstGeom>
          <a:solidFill>
            <a:srgbClr val="2BAB6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14%</a:t>
            </a:r>
          </a:p>
        </p:txBody>
      </p:sp>
      <p:sp>
        <p:nvSpPr>
          <p:cNvPr id="37" name="Oval 36">
            <a:extLst>
              <a:ext uri="{FF2B5EF4-FFF2-40B4-BE49-F238E27FC236}">
                <a16:creationId xmlns:a16="http://schemas.microsoft.com/office/drawing/2014/main" id="{E80B05D1-4EAC-920D-E52E-08AA70BE57A5}"/>
              </a:ext>
            </a:extLst>
          </p:cNvPr>
          <p:cNvSpPr/>
          <p:nvPr/>
        </p:nvSpPr>
        <p:spPr>
          <a:xfrm>
            <a:off x="11571187" y="2602004"/>
            <a:ext cx="534389" cy="47227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21%</a:t>
            </a:r>
          </a:p>
        </p:txBody>
      </p:sp>
      <p:sp>
        <p:nvSpPr>
          <p:cNvPr id="38" name="Oval 37">
            <a:extLst>
              <a:ext uri="{FF2B5EF4-FFF2-40B4-BE49-F238E27FC236}">
                <a16:creationId xmlns:a16="http://schemas.microsoft.com/office/drawing/2014/main" id="{F4C252A2-220F-92CC-4367-D214739A09FC}"/>
              </a:ext>
            </a:extLst>
          </p:cNvPr>
          <p:cNvSpPr/>
          <p:nvPr/>
        </p:nvSpPr>
        <p:spPr>
          <a:xfrm>
            <a:off x="11571186" y="4186070"/>
            <a:ext cx="534389" cy="472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050"/>
              <a:t>65%</a:t>
            </a:r>
          </a:p>
        </p:txBody>
      </p:sp>
      <p:sp>
        <p:nvSpPr>
          <p:cNvPr id="39" name="TextBox 38">
            <a:extLst>
              <a:ext uri="{FF2B5EF4-FFF2-40B4-BE49-F238E27FC236}">
                <a16:creationId xmlns:a16="http://schemas.microsoft.com/office/drawing/2014/main" id="{1C98B160-542A-9EB8-7A8A-333811545BD3}"/>
              </a:ext>
            </a:extLst>
          </p:cNvPr>
          <p:cNvSpPr txBox="1"/>
          <p:nvPr/>
        </p:nvSpPr>
        <p:spPr>
          <a:xfrm>
            <a:off x="10686936" y="1590300"/>
            <a:ext cx="638315" cy="461665"/>
          </a:xfrm>
          <a:prstGeom prst="rect">
            <a:avLst/>
          </a:prstGeom>
          <a:noFill/>
        </p:spPr>
        <p:txBody>
          <a:bodyPr wrap="none" rtlCol="0">
            <a:spAutoFit/>
          </a:bodyPr>
          <a:lstStyle/>
          <a:p>
            <a:pPr algn="ctr"/>
            <a:r>
              <a:rPr lang="en-IE" sz="1200"/>
              <a:t>Aug 24</a:t>
            </a:r>
          </a:p>
          <a:p>
            <a:pPr algn="ctr"/>
            <a:r>
              <a:rPr lang="en-IE" sz="1200"/>
              <a:t>%</a:t>
            </a:r>
          </a:p>
        </p:txBody>
      </p:sp>
    </p:spTree>
    <p:extLst>
      <p:ext uri="{BB962C8B-B14F-4D97-AF65-F5344CB8AC3E}">
        <p14:creationId xmlns:p14="http://schemas.microsoft.com/office/powerpoint/2010/main" val="2303927738"/>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BCA7149-7E18-CA99-06E2-3618B1E00066}"/>
              </a:ext>
            </a:extLst>
          </p:cNvPr>
          <p:cNvGraphicFramePr/>
          <p:nvPr>
            <p:extLst>
              <p:ext uri="{D42A27DB-BD31-4B8C-83A1-F6EECF244321}">
                <p14:modId xmlns:p14="http://schemas.microsoft.com/office/powerpoint/2010/main" val="1788588824"/>
              </p:ext>
            </p:extLst>
          </p:nvPr>
        </p:nvGraphicFramePr>
        <p:xfrm>
          <a:off x="258898" y="1375866"/>
          <a:ext cx="10003446" cy="446679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77648" y="103765"/>
            <a:ext cx="11285432" cy="715669"/>
          </a:xfrm>
        </p:spPr>
        <p:txBody>
          <a:bodyPr lIns="91440" tIns="45720" rIns="91440" bIns="45720" anchor="t">
            <a:noAutofit/>
          </a:bodyPr>
          <a:lstStyle/>
          <a:p>
            <a:br>
              <a:rPr lang="en-IE"/>
            </a:br>
            <a:r>
              <a:rPr lang="en-IE"/>
              <a:t>Life Guiding Principles in terms of importance</a:t>
            </a:r>
            <a:endParaRPr lang="en-IE">
              <a:solidFill>
                <a:schemeClr val="tx2"/>
              </a:solidFill>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p:txBody>
          <a:bodyPr lIns="91440" tIns="45720" rIns="91440" bIns="45720" anchor="t">
            <a:noAutofit/>
          </a:bodyPr>
          <a:lstStyle/>
          <a:p>
            <a:pPr>
              <a:spcBef>
                <a:spcPts val="500"/>
              </a:spcBef>
              <a:spcAft>
                <a:spcPts val="500"/>
              </a:spcAft>
            </a:pPr>
            <a:r>
              <a:rPr lang="en-US" sz="1400" dirty="0"/>
              <a:t>The top life guiding principles remain the same as in Nov ‘23 -  benevolence, security, and self-direction. There is  very little difference across recent waves.</a:t>
            </a:r>
          </a:p>
        </p:txBody>
      </p:sp>
      <p:sp>
        <p:nvSpPr>
          <p:cNvPr id="3" name="Text Placeholder 2">
            <a:extLst>
              <a:ext uri="{FF2B5EF4-FFF2-40B4-BE49-F238E27FC236}">
                <a16:creationId xmlns:a16="http://schemas.microsoft.com/office/drawing/2014/main" id="{B0630949-BAB3-8D34-C943-87BB8FE05C8D}"/>
              </a:ext>
            </a:extLst>
          </p:cNvPr>
          <p:cNvSpPr>
            <a:spLocks noGrp="1"/>
          </p:cNvSpPr>
          <p:nvPr>
            <p:ph type="body" sz="quarter" idx="17"/>
          </p:nvPr>
        </p:nvSpPr>
        <p:spPr>
          <a:xfrm>
            <a:off x="450000" y="5963890"/>
            <a:ext cx="9341700" cy="689291"/>
          </a:xfrm>
        </p:spPr>
        <p:txBody>
          <a:bodyPr/>
          <a:lstStyle/>
          <a:p>
            <a:pPr>
              <a:spcAft>
                <a:spcPts val="0"/>
              </a:spcAft>
            </a:pPr>
            <a:r>
              <a:rPr lang="en-US" sz="1000">
                <a:latin typeface="Barlow" panose="00000500000000000000" pitchFamily="2" charset="0"/>
              </a:rPr>
              <a:t>Base: All Adults aged 18+ years- 2,504 (Nov 23 N – 2,515, Nov 22 N – 2501; Dec 21 N – 2,026; Feb 21 N – 3,008)</a:t>
            </a:r>
          </a:p>
          <a:p>
            <a:pPr>
              <a:spcAft>
                <a:spcPts val="0"/>
              </a:spcAft>
            </a:pPr>
            <a:r>
              <a:rPr lang="en-US" sz="1000">
                <a:latin typeface="Barlow" panose="00000500000000000000" pitchFamily="2" charset="0"/>
              </a:rPr>
              <a:t>Q.14-24Please rate the importance of the following values as a life-guiding principle for you. Use the 8-point scale in which 0 indicates that the value is opposed to your principles, 1 indicates that the value is not important for you, 4 indicates that the value is important, and 8 indicates that the value is of supreme importance for you. </a:t>
            </a:r>
            <a:endParaRPr lang="en-IE" sz="1000">
              <a:latin typeface="Barlow" panose="00000500000000000000" pitchFamily="2" charset="0"/>
            </a:endParaRPr>
          </a:p>
          <a:p>
            <a:pPr>
              <a:spcAft>
                <a:spcPts val="0"/>
              </a:spcAft>
            </a:pPr>
            <a:endParaRPr lang="en-IE" sz="1000">
              <a:latin typeface="Barlow" panose="00000500000000000000" pitchFamily="2" charset="0"/>
            </a:endParaRPr>
          </a:p>
        </p:txBody>
      </p:sp>
      <p:sp>
        <p:nvSpPr>
          <p:cNvPr id="17" name="TextBox 16">
            <a:extLst>
              <a:ext uri="{FF2B5EF4-FFF2-40B4-BE49-F238E27FC236}">
                <a16:creationId xmlns:a16="http://schemas.microsoft.com/office/drawing/2014/main" id="{AAC12436-7647-C3A4-FDEF-7CF6D5B67591}"/>
              </a:ext>
            </a:extLst>
          </p:cNvPr>
          <p:cNvSpPr txBox="1"/>
          <p:nvPr/>
        </p:nvSpPr>
        <p:spPr>
          <a:xfrm>
            <a:off x="6890469" y="1139649"/>
            <a:ext cx="1864613" cy="307777"/>
          </a:xfrm>
          <a:prstGeom prst="rect">
            <a:avLst/>
          </a:prstGeom>
          <a:noFill/>
        </p:spPr>
        <p:txBody>
          <a:bodyPr wrap="none" rtlCol="0">
            <a:spAutoFit/>
          </a:bodyPr>
          <a:lstStyle/>
          <a:p>
            <a:r>
              <a:rPr lang="en-IE" sz="1400"/>
              <a:t>Mean Score (1 to 10)</a:t>
            </a:r>
          </a:p>
        </p:txBody>
      </p:sp>
      <p:cxnSp>
        <p:nvCxnSpPr>
          <p:cNvPr id="18" name="Straight Connector 17">
            <a:extLst>
              <a:ext uri="{FF2B5EF4-FFF2-40B4-BE49-F238E27FC236}">
                <a16:creationId xmlns:a16="http://schemas.microsoft.com/office/drawing/2014/main" id="{75D4E920-15AA-5E9A-5A48-46283A03FD5F}"/>
              </a:ext>
            </a:extLst>
          </p:cNvPr>
          <p:cNvCxnSpPr/>
          <p:nvPr/>
        </p:nvCxnSpPr>
        <p:spPr>
          <a:xfrm>
            <a:off x="993977" y="2803525"/>
            <a:ext cx="10204045"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167CC2-7FFA-865D-5802-0A918BF26CA8}"/>
              </a:ext>
            </a:extLst>
          </p:cNvPr>
          <p:cNvCxnSpPr/>
          <p:nvPr/>
        </p:nvCxnSpPr>
        <p:spPr>
          <a:xfrm>
            <a:off x="969469" y="4091627"/>
            <a:ext cx="10204045"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FC5966-FAD0-D38E-B682-0190AA484C6A}"/>
              </a:ext>
            </a:extLst>
          </p:cNvPr>
          <p:cNvCxnSpPr/>
          <p:nvPr/>
        </p:nvCxnSpPr>
        <p:spPr>
          <a:xfrm>
            <a:off x="918342" y="4968628"/>
            <a:ext cx="10204045"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1781E740-8B4F-9B5B-7548-CB05E284DDC6}"/>
              </a:ext>
            </a:extLst>
          </p:cNvPr>
          <p:cNvSpPr txBox="1">
            <a:spLocks/>
          </p:cNvSpPr>
          <p:nvPr/>
        </p:nvSpPr>
        <p:spPr>
          <a:xfrm>
            <a:off x="258898" y="328176"/>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Tree>
    <p:extLst>
      <p:ext uri="{BB962C8B-B14F-4D97-AF65-F5344CB8AC3E}">
        <p14:creationId xmlns:p14="http://schemas.microsoft.com/office/powerpoint/2010/main" val="388297375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DD97526B-393C-402A-02AC-D6FF52943F5F}"/>
              </a:ext>
            </a:extLst>
          </p:cNvPr>
          <p:cNvSpPr>
            <a:spLocks noGrp="1"/>
          </p:cNvSpPr>
          <p:nvPr>
            <p:ph type="title"/>
          </p:nvPr>
        </p:nvSpPr>
        <p:spPr>
          <a:xfrm>
            <a:off x="432000" y="1350000"/>
            <a:ext cx="6095800" cy="1610016"/>
          </a:xfrm>
        </p:spPr>
        <p:txBody>
          <a:bodyPr/>
          <a:lstStyle/>
          <a:p>
            <a:r>
              <a:rPr lang="en-GB" dirty="0"/>
              <a:t>Main findings</a:t>
            </a:r>
          </a:p>
        </p:txBody>
      </p:sp>
      <p:sp>
        <p:nvSpPr>
          <p:cNvPr id="3" name="Text Placeholder 2">
            <a:extLst>
              <a:ext uri="{FF2B5EF4-FFF2-40B4-BE49-F238E27FC236}">
                <a16:creationId xmlns:a16="http://schemas.microsoft.com/office/drawing/2014/main" id="{FEB2DAB9-6DE6-316E-143C-908FC7980C30}"/>
              </a:ext>
            </a:extLst>
          </p:cNvPr>
          <p:cNvSpPr>
            <a:spLocks noGrp="1"/>
          </p:cNvSpPr>
          <p:nvPr>
            <p:ph type="body" sz="quarter" idx="10"/>
          </p:nvPr>
        </p:nvSpPr>
        <p:spPr>
          <a:xfrm>
            <a:off x="9148762" y="1032463"/>
            <a:ext cx="2600325" cy="1820863"/>
          </a:xfrm>
        </p:spPr>
        <p:txBody>
          <a:bodyPr/>
          <a:lstStyle/>
          <a:p>
            <a:endParaRPr lang="en-GB" noProof="0" dirty="0"/>
          </a:p>
          <a:p>
            <a:endParaRPr lang="en-GB" dirty="0"/>
          </a:p>
        </p:txBody>
      </p:sp>
      <p:sp>
        <p:nvSpPr>
          <p:cNvPr id="14" name="Freeform: Shape 13">
            <a:extLst>
              <a:ext uri="{FF2B5EF4-FFF2-40B4-BE49-F238E27FC236}">
                <a16:creationId xmlns:a16="http://schemas.microsoft.com/office/drawing/2014/main" id="{DE9A9BA0-2D58-2F62-2B8E-E3F0B6A5705E}"/>
              </a:ext>
              <a:ext uri="{C183D7F6-B498-43B3-948B-1728B52AA6E4}">
                <adec:decorative xmlns:adec="http://schemas.microsoft.com/office/drawing/2017/decorative" val="1"/>
              </a:ext>
            </a:extLst>
          </p:cNvPr>
          <p:cNvSpPr/>
          <p:nvPr/>
        </p:nvSpPr>
        <p:spPr>
          <a:xfrm rot="8100000">
            <a:off x="8422385" y="557067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Barlow"/>
              <a:ea typeface="+mn-ea"/>
              <a:cs typeface="+mn-cs"/>
            </a:endParaRPr>
          </a:p>
        </p:txBody>
      </p:sp>
    </p:spTree>
    <p:extLst>
      <p:ext uri="{BB962C8B-B14F-4D97-AF65-F5344CB8AC3E}">
        <p14:creationId xmlns:p14="http://schemas.microsoft.com/office/powerpoint/2010/main" val="1647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893435" y="377039"/>
            <a:ext cx="11285432" cy="715669"/>
          </a:xfrm>
        </p:spPr>
        <p:txBody>
          <a:bodyPr lIns="91440" tIns="45720" rIns="91440" bIns="45720" anchor="t">
            <a:normAutofit/>
          </a:bodyPr>
          <a:lstStyle/>
          <a:p>
            <a:r>
              <a:rPr lang="en-IE" dirty="0"/>
              <a:t>Sources for news and information</a:t>
            </a:r>
            <a:endParaRPr lang="en-IE" dirty="0">
              <a:solidFill>
                <a:schemeClr val="tx2"/>
              </a:solidFill>
            </a:endParaRPr>
          </a:p>
        </p:txBody>
      </p:sp>
      <p:sp>
        <p:nvSpPr>
          <p:cNvPr id="8" name="Text Placeholder 7">
            <a:extLst>
              <a:ext uri="{FF2B5EF4-FFF2-40B4-BE49-F238E27FC236}">
                <a16:creationId xmlns:a16="http://schemas.microsoft.com/office/drawing/2014/main" id="{8B443D0D-2BAA-3AF6-E2F9-21D885D20748}"/>
              </a:ext>
            </a:extLst>
          </p:cNvPr>
          <p:cNvSpPr>
            <a:spLocks noGrp="1"/>
          </p:cNvSpPr>
          <p:nvPr>
            <p:ph type="body" sz="quarter" idx="17"/>
          </p:nvPr>
        </p:nvSpPr>
        <p:spPr>
          <a:xfrm>
            <a:off x="450000" y="6018482"/>
            <a:ext cx="9341700" cy="766235"/>
          </a:xfrm>
        </p:spPr>
        <p:txBody>
          <a:bodyPr/>
          <a:lstStyle/>
          <a:p>
            <a:r>
              <a:rPr lang="en-US" dirty="0">
                <a:latin typeface="Barlow" panose="00000500000000000000" pitchFamily="2" charset="0"/>
              </a:rPr>
              <a:t>Base: All Adults aged 18+ years- 2,504 (Nov 23 N – 2,515, Nov 22 N – 2501; Dec 21 N – 2,026; Feb 21 N – 3,008)</a:t>
            </a:r>
          </a:p>
          <a:p>
            <a:r>
              <a:rPr lang="en-US" dirty="0">
                <a:latin typeface="Barlow" panose="00000500000000000000" pitchFamily="2" charset="0"/>
              </a:rPr>
              <a:t>Q.25 Which of the following sources do you use most frequently for news and information?</a:t>
            </a:r>
            <a:endParaRPr lang="en-IE" dirty="0">
              <a:latin typeface="Barlow" panose="00000500000000000000" pitchFamily="2" charset="0"/>
            </a:endParaRPr>
          </a:p>
          <a:p>
            <a:endParaRPr lang="en-US" dirty="0">
              <a:latin typeface="Barlow" panose="00000500000000000000" pitchFamily="2" charset="0"/>
            </a:endParaRPr>
          </a:p>
          <a:p>
            <a:endParaRPr lang="en-IE" sz="900" dirty="0">
              <a:latin typeface="Barlow" panose="00000500000000000000" pitchFamily="2" charset="0"/>
            </a:endParaRPr>
          </a:p>
        </p:txBody>
      </p:sp>
      <p:graphicFrame>
        <p:nvGraphicFramePr>
          <p:cNvPr id="2" name="Chart 1">
            <a:extLst>
              <a:ext uri="{FF2B5EF4-FFF2-40B4-BE49-F238E27FC236}">
                <a16:creationId xmlns:a16="http://schemas.microsoft.com/office/drawing/2014/main" id="{3FC6601D-9AAA-F449-3243-D286C3647B05}"/>
              </a:ext>
            </a:extLst>
          </p:cNvPr>
          <p:cNvGraphicFramePr/>
          <p:nvPr>
            <p:extLst>
              <p:ext uri="{D42A27DB-BD31-4B8C-83A1-F6EECF244321}">
                <p14:modId xmlns:p14="http://schemas.microsoft.com/office/powerpoint/2010/main" val="3111214709"/>
              </p:ext>
            </p:extLst>
          </p:nvPr>
        </p:nvGraphicFramePr>
        <p:xfrm>
          <a:off x="1352204" y="1534318"/>
          <a:ext cx="9712663" cy="39245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D012000-A25F-DED0-4060-3E451AFD75A6}"/>
              </a:ext>
            </a:extLst>
          </p:cNvPr>
          <p:cNvSpPr txBox="1"/>
          <p:nvPr/>
        </p:nvSpPr>
        <p:spPr>
          <a:xfrm>
            <a:off x="10712739" y="1338929"/>
            <a:ext cx="276038" cy="245773"/>
          </a:xfrm>
          <a:prstGeom prst="rect">
            <a:avLst/>
          </a:prstGeom>
          <a:noFill/>
        </p:spPr>
        <p:txBody>
          <a:bodyPr wrap="none" rtlCol="0">
            <a:spAutoFit/>
          </a:bodyPr>
          <a:lstStyle/>
          <a:p>
            <a:r>
              <a:rPr lang="en-IE" sz="997">
                <a:solidFill>
                  <a:prstClr val="black"/>
                </a:solidFill>
              </a:rPr>
              <a:t>%</a:t>
            </a:r>
          </a:p>
        </p:txBody>
      </p:sp>
      <p:sp>
        <p:nvSpPr>
          <p:cNvPr id="6" name="Placeholder 1">
            <a:extLst>
              <a:ext uri="{FF2B5EF4-FFF2-40B4-BE49-F238E27FC236}">
                <a16:creationId xmlns:a16="http://schemas.microsoft.com/office/drawing/2014/main" id="{3B1C26A8-94DF-0123-40D0-56C31000EB46}"/>
              </a:ext>
            </a:extLst>
          </p:cNvPr>
          <p:cNvSpPr/>
          <p:nvPr/>
        </p:nvSpPr>
        <p:spPr>
          <a:xfrm rot="5400000">
            <a:off x="-1531491" y="1674273"/>
            <a:ext cx="5948364" cy="2576624"/>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lgn="ctr">
              <a:lnSpc>
                <a:spcPct val="110000"/>
              </a:lnSpc>
            </a:pPr>
            <a:endParaRPr lang="en-US" sz="1400">
              <a:solidFill>
                <a:schemeClr val="bg1"/>
              </a:solidFill>
              <a:latin typeface="Barlow" panose="00000500000000000000" pitchFamily="2" charset="0"/>
            </a:endParaRPr>
          </a:p>
          <a:p>
            <a:pPr algn="ctr">
              <a:lnSpc>
                <a:spcPct val="110000"/>
              </a:lnSpc>
            </a:pPr>
            <a:endParaRPr lang="en-US" sz="1400">
              <a:solidFill>
                <a:schemeClr val="bg1"/>
              </a:solidFill>
              <a:latin typeface="Barlow" panose="00000500000000000000" pitchFamily="2" charset="0"/>
            </a:endParaRPr>
          </a:p>
          <a:p>
            <a:pPr algn="ctr">
              <a:lnSpc>
                <a:spcPct val="110000"/>
              </a:lnSpc>
            </a:pPr>
            <a:endParaRPr lang="en-US" sz="1400">
              <a:solidFill>
                <a:schemeClr val="bg1"/>
              </a:solidFill>
              <a:latin typeface="Barlow" panose="00000500000000000000" pitchFamily="2" charset="0"/>
            </a:endParaRPr>
          </a:p>
          <a:p>
            <a:pPr algn="ctr">
              <a:lnSpc>
                <a:spcPct val="110000"/>
              </a:lnSpc>
            </a:pPr>
            <a:endParaRPr lang="en-US" sz="1800" b="1">
              <a:solidFill>
                <a:schemeClr val="bg1"/>
              </a:solidFill>
            </a:endParaRPr>
          </a:p>
          <a:p>
            <a:pPr algn="ctr">
              <a:lnSpc>
                <a:spcPct val="110000"/>
              </a:lnSpc>
            </a:pPr>
            <a:endParaRPr lang="en-US" b="1">
              <a:solidFill>
                <a:schemeClr val="bg1"/>
              </a:solidFill>
            </a:endParaRPr>
          </a:p>
          <a:p>
            <a:pPr>
              <a:lnSpc>
                <a:spcPct val="110000"/>
              </a:lnSpc>
            </a:pPr>
            <a:r>
              <a:rPr lang="en-US" sz="1800" b="1">
                <a:solidFill>
                  <a:schemeClr val="bg1"/>
                </a:solidFill>
              </a:rPr>
              <a:t>The majority of source usage has remained largely steady, albeit social media has increased to 45%, now surpassing radio. </a:t>
            </a:r>
            <a:endParaRPr lang="en-US" sz="1800">
              <a:solidFill>
                <a:schemeClr val="bg1"/>
              </a:solidFill>
            </a:endParaRPr>
          </a:p>
        </p:txBody>
      </p:sp>
    </p:spTree>
    <p:extLst>
      <p:ext uri="{BB962C8B-B14F-4D97-AF65-F5344CB8AC3E}">
        <p14:creationId xmlns:p14="http://schemas.microsoft.com/office/powerpoint/2010/main" val="3605286724"/>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43990" y="112702"/>
            <a:ext cx="11285432" cy="715669"/>
          </a:xfrm>
        </p:spPr>
        <p:txBody>
          <a:bodyPr lIns="91440" tIns="45720" rIns="91440" bIns="45720" anchor="t">
            <a:normAutofit fontScale="90000"/>
          </a:bodyPr>
          <a:lstStyle/>
          <a:p>
            <a:br>
              <a:rPr lang="en-IE" dirty="0"/>
            </a:br>
            <a:r>
              <a:rPr lang="en-IE" dirty="0"/>
              <a:t>Sources for news and information x Segments</a:t>
            </a:r>
            <a:endParaRPr lang="en-IE" dirty="0">
              <a:solidFill>
                <a:schemeClr val="tx2"/>
              </a:solidFill>
            </a:endParaRP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686342"/>
            <a:ext cx="9341700" cy="246221"/>
          </a:xfrm>
        </p:spPr>
        <p:txBody>
          <a:bodyPr>
            <a:normAutofit fontScale="25000" lnSpcReduction="20000"/>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000033"/>
              </a:solidFill>
              <a:effectLst/>
              <a:uLnTx/>
              <a:uFillTx/>
              <a:latin typeface="Barlow" panose="00000500000000000000" pitchFamily="2"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
                <a:srgbClr val="0000CC"/>
              </a:buClr>
              <a:buSzTx/>
              <a:buFont typeface="Arial" panose="020B0604020202020204" pitchFamily="34" charset="0"/>
              <a:buNone/>
              <a:tabLst/>
              <a:defRPr/>
            </a:pPr>
            <a:r>
              <a:rPr kumimoji="0" lang="en-US" sz="56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Multi-pronged communications remains vital in order to target our key segments, with a role to play for all platforms – community champions show more reliance on traditional media (radio &amp; newspaper), global citizens rely more so on podcasts, and half of both segments cite social media.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lIns="91440" tIns="45720" rIns="91440" bIns="45720" anchor="t">
            <a:noAutofit/>
          </a:bodyPr>
          <a:lstStyle/>
          <a:p>
            <a:pPr marL="357188" indent="-357188">
              <a:lnSpc>
                <a:spcPct val="100000"/>
              </a:lnSpc>
            </a:pPr>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years- 2,504</a:t>
            </a:r>
            <a:endParaRPr lang="en-US" dirty="0">
              <a:latin typeface="Barlow" panose="00000500000000000000" pitchFamily="2" charset="0"/>
            </a:endParaRPr>
          </a:p>
          <a:p>
            <a:pPr marL="357188" indent="-357188">
              <a:lnSpc>
                <a:spcPct val="100000"/>
              </a:lnSpc>
              <a:spcBef>
                <a:spcPts val="0"/>
              </a:spcBef>
            </a:pPr>
            <a:r>
              <a:rPr lang="en-US" dirty="0">
                <a:latin typeface="Barlow" panose="00000500000000000000" pitchFamily="2" charset="0"/>
              </a:rPr>
              <a:t>Q.25 Which of the following sources do you use most frequently for news and information?</a:t>
            </a:r>
            <a:endParaRPr lang="en-IE" dirty="0">
              <a:latin typeface="Barlow" panose="00000500000000000000" pitchFamily="2" charset="0"/>
            </a:endParaRPr>
          </a:p>
        </p:txBody>
      </p:sp>
      <p:graphicFrame>
        <p:nvGraphicFramePr>
          <p:cNvPr id="2" name="Chart 1">
            <a:extLst>
              <a:ext uri="{FF2B5EF4-FFF2-40B4-BE49-F238E27FC236}">
                <a16:creationId xmlns:a16="http://schemas.microsoft.com/office/drawing/2014/main" id="{3FC6601D-9AAA-F449-3243-D286C3647B05}"/>
              </a:ext>
            </a:extLst>
          </p:cNvPr>
          <p:cNvGraphicFramePr/>
          <p:nvPr>
            <p:extLst>
              <p:ext uri="{D42A27DB-BD31-4B8C-83A1-F6EECF244321}">
                <p14:modId xmlns:p14="http://schemas.microsoft.com/office/powerpoint/2010/main" val="3889953440"/>
              </p:ext>
            </p:extLst>
          </p:nvPr>
        </p:nvGraphicFramePr>
        <p:xfrm>
          <a:off x="-560166" y="2548241"/>
          <a:ext cx="7305772" cy="3147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BD7896B1-E36C-90DF-E6CA-09124B7D5F28}"/>
              </a:ext>
            </a:extLst>
          </p:cNvPr>
          <p:cNvGraphicFramePr>
            <a:graphicFrameLocks noGrp="1"/>
          </p:cNvGraphicFramePr>
          <p:nvPr>
            <p:extLst>
              <p:ext uri="{D42A27DB-BD31-4B8C-83A1-F6EECF244321}">
                <p14:modId xmlns:p14="http://schemas.microsoft.com/office/powerpoint/2010/main" val="4214025821"/>
              </p:ext>
            </p:extLst>
          </p:nvPr>
        </p:nvGraphicFramePr>
        <p:xfrm>
          <a:off x="6386876" y="1518662"/>
          <a:ext cx="5419535" cy="4177427"/>
        </p:xfrm>
        <a:graphic>
          <a:graphicData uri="http://schemas.openxmlformats.org/drawingml/2006/table">
            <a:tbl>
              <a:tblPr/>
              <a:tblGrid>
                <a:gridCol w="987710">
                  <a:extLst>
                    <a:ext uri="{9D8B030D-6E8A-4147-A177-3AD203B41FA5}">
                      <a16:colId xmlns:a16="http://schemas.microsoft.com/office/drawing/2014/main" val="3058434675"/>
                    </a:ext>
                  </a:extLst>
                </a:gridCol>
                <a:gridCol w="870340">
                  <a:extLst>
                    <a:ext uri="{9D8B030D-6E8A-4147-A177-3AD203B41FA5}">
                      <a16:colId xmlns:a16="http://schemas.microsoft.com/office/drawing/2014/main" val="2383217548"/>
                    </a:ext>
                  </a:extLst>
                </a:gridCol>
                <a:gridCol w="870340">
                  <a:extLst>
                    <a:ext uri="{9D8B030D-6E8A-4147-A177-3AD203B41FA5}">
                      <a16:colId xmlns:a16="http://schemas.microsoft.com/office/drawing/2014/main" val="3882524123"/>
                    </a:ext>
                  </a:extLst>
                </a:gridCol>
                <a:gridCol w="950465">
                  <a:extLst>
                    <a:ext uri="{9D8B030D-6E8A-4147-A177-3AD203B41FA5}">
                      <a16:colId xmlns:a16="http://schemas.microsoft.com/office/drawing/2014/main" val="3583879833"/>
                    </a:ext>
                  </a:extLst>
                </a:gridCol>
                <a:gridCol w="870340">
                  <a:extLst>
                    <a:ext uri="{9D8B030D-6E8A-4147-A177-3AD203B41FA5}">
                      <a16:colId xmlns:a16="http://schemas.microsoft.com/office/drawing/2014/main" val="3314338966"/>
                    </a:ext>
                  </a:extLst>
                </a:gridCol>
                <a:gridCol w="870340">
                  <a:extLst>
                    <a:ext uri="{9D8B030D-6E8A-4147-A177-3AD203B41FA5}">
                      <a16:colId xmlns:a16="http://schemas.microsoft.com/office/drawing/2014/main" val="3332086075"/>
                    </a:ext>
                  </a:extLst>
                </a:gridCol>
              </a:tblGrid>
              <a:tr h="227162">
                <a:tc gridSpan="6">
                  <a:txBody>
                    <a:bodyPr/>
                    <a:lstStyle/>
                    <a:p>
                      <a:pPr algn="ctr" fontAlgn="t"/>
                      <a:r>
                        <a:rPr lang="en-IE" sz="1200" b="1" i="0" u="none" strike="noStrike">
                          <a:solidFill>
                            <a:schemeClr val="tx1"/>
                          </a:solidFill>
                          <a:effectLst/>
                          <a:latin typeface="Barlow" panose="00000500000000000000" pitchFamily="2" charset="0"/>
                        </a:rPr>
                        <a:t>Segments</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048089548"/>
                  </a:ext>
                </a:extLst>
              </a:tr>
              <a:tr h="472316">
                <a:tc>
                  <a:txBody>
                    <a:bodyPr/>
                    <a:lstStyle/>
                    <a:p>
                      <a:pPr algn="ctr" rtl="0" fontAlgn="t"/>
                      <a:r>
                        <a:rPr lang="en-IE" sz="1200" b="1" i="0" u="none" strike="noStrike">
                          <a:solidFill>
                            <a:schemeClr val="tx1"/>
                          </a:solidFill>
                          <a:effectLst/>
                          <a:latin typeface="Barlow" panose="00000500000000000000" pitchFamily="2" charset="0"/>
                        </a:rPr>
                        <a:t>Multi</a:t>
                      </a:r>
                    </a:p>
                    <a:p>
                      <a:pPr algn="ctr" rtl="0" fontAlgn="t"/>
                      <a:r>
                        <a:rPr lang="en-IE" sz="1200" b="1" i="0" u="none" strike="noStrike">
                          <a:solidFill>
                            <a:schemeClr val="tx1"/>
                          </a:solidFill>
                          <a:effectLst/>
                          <a:latin typeface="Barlow" panose="00000500000000000000" pitchFamily="2" charset="0"/>
                        </a:rPr>
                        <a:t>lateralists</a:t>
                      </a:r>
                    </a:p>
                  </a:txBody>
                  <a:tcPr marL="7621" marR="7621" marT="7621" marB="0" anchor="ctr">
                    <a:lnL w="6350" cap="flat" cmpd="sng" algn="ctr">
                      <a:noFill/>
                      <a:prstDash val="solid"/>
                      <a:round/>
                      <a:headEnd type="none" w="med" len="med"/>
                      <a:tailEnd type="none" w="med" len="med"/>
                    </a:lnL>
                    <a:lnR>
                      <a:noFill/>
                    </a:lnR>
                    <a:lnT w="28575"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IE" sz="1200" b="1" i="0" u="none" strike="noStrike">
                          <a:solidFill>
                            <a:schemeClr val="tx1"/>
                          </a:solidFill>
                          <a:effectLst/>
                          <a:latin typeface="Barlow" panose="00000500000000000000" pitchFamily="2" charset="0"/>
                        </a:rPr>
                        <a:t>Community Champions</a:t>
                      </a:r>
                    </a:p>
                  </a:txBody>
                  <a:tcPr marL="7621" marR="7621" marT="7621" marB="0" anchor="ctr">
                    <a:lnL>
                      <a:noFill/>
                    </a:lnL>
                    <a:lnR>
                      <a:noFill/>
                    </a:lnR>
                    <a:lnT w="28575"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IE" sz="1200" b="1" i="0" u="none" strike="noStrike">
                          <a:solidFill>
                            <a:schemeClr val="tx1"/>
                          </a:solidFill>
                          <a:effectLst/>
                          <a:latin typeface="Barlow" panose="00000500000000000000" pitchFamily="2" charset="0"/>
                        </a:rPr>
                        <a:t>Disengaged</a:t>
                      </a:r>
                    </a:p>
                  </a:txBody>
                  <a:tcPr marL="7621" marR="7621" marT="7621" marB="0" anchor="ctr">
                    <a:lnL>
                      <a:noFill/>
                    </a:lnL>
                    <a:lnR>
                      <a:noFill/>
                    </a:lnR>
                    <a:lnT w="28575"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IE" sz="1200" b="1" i="0" u="none" strike="noStrike">
                          <a:solidFill>
                            <a:schemeClr val="tx1"/>
                          </a:solidFill>
                          <a:effectLst/>
                          <a:latin typeface="Barlow" panose="00000500000000000000" pitchFamily="2" charset="0"/>
                        </a:rPr>
                        <a:t>Empathisers</a:t>
                      </a:r>
                    </a:p>
                  </a:txBody>
                  <a:tcPr marL="7621" marR="7621" marT="7621" marB="0" anchor="ctr">
                    <a:lnL>
                      <a:noFill/>
                    </a:lnL>
                    <a:lnR>
                      <a:noFill/>
                    </a:lnR>
                    <a:lnT w="28575"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IE" sz="1200" b="1" i="0" u="none" strike="noStrike">
                          <a:solidFill>
                            <a:schemeClr val="tx1"/>
                          </a:solidFill>
                          <a:effectLst/>
                          <a:latin typeface="Barlow" panose="00000500000000000000" pitchFamily="2" charset="0"/>
                        </a:rPr>
                        <a:t>Global Citizens</a:t>
                      </a:r>
                    </a:p>
                  </a:txBody>
                  <a:tcPr marL="7621" marR="7621" marT="7621" marB="0" anchor="ctr">
                    <a:lnL>
                      <a:noFill/>
                    </a:lnL>
                    <a:lnR>
                      <a:noFill/>
                    </a:lnR>
                    <a:lnT w="28575"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en-IE" sz="1200" b="1" i="0" u="none" strike="noStrike">
                          <a:solidFill>
                            <a:schemeClr val="tx1"/>
                          </a:solidFill>
                          <a:effectLst/>
                          <a:latin typeface="Barlow" panose="00000500000000000000" pitchFamily="2" charset="0"/>
                        </a:rPr>
                        <a:t>Pragmatists</a:t>
                      </a:r>
                    </a:p>
                  </a:txBody>
                  <a:tcPr marL="7621" marR="7621" marT="7621" marB="0" anchor="ctr">
                    <a:lnL>
                      <a:noFill/>
                    </a:lnL>
                    <a:lnR w="635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2106545"/>
                  </a:ext>
                </a:extLst>
              </a:tr>
              <a:tr h="227162">
                <a:tc>
                  <a:txBody>
                    <a:bodyPr/>
                    <a:lstStyle/>
                    <a:p>
                      <a:pPr algn="ctr" fontAlgn="t"/>
                      <a:r>
                        <a:rPr lang="en-IE" sz="1200" b="0" i="0" u="none" strike="noStrike">
                          <a:solidFill>
                            <a:srgbClr val="000000"/>
                          </a:solidFill>
                          <a:effectLst/>
                          <a:latin typeface="Barlow" panose="00000500000000000000" pitchFamily="2" charset="0"/>
                        </a:rPr>
                        <a:t>474</a:t>
                      </a:r>
                    </a:p>
                  </a:txBody>
                  <a:tcPr marL="9525" marR="9525" marT="9525" marB="0">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E" sz="1200" b="0" i="0" u="none" strike="noStrike">
                          <a:solidFill>
                            <a:srgbClr val="000000"/>
                          </a:solidFill>
                          <a:effectLst/>
                          <a:latin typeface="Barlow" panose="00000500000000000000" pitchFamily="2" charset="0"/>
                        </a:rPr>
                        <a:t>282</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E" sz="1200" b="0" i="0" u="none" strike="noStrike">
                          <a:solidFill>
                            <a:srgbClr val="000000"/>
                          </a:solidFill>
                          <a:effectLst/>
                          <a:latin typeface="Barlow" panose="00000500000000000000" pitchFamily="2" charset="0"/>
                        </a:rPr>
                        <a:t>378</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E" sz="1200" b="0" i="0" u="none" strike="noStrike">
                          <a:solidFill>
                            <a:srgbClr val="000000"/>
                          </a:solidFill>
                          <a:effectLst/>
                          <a:latin typeface="Barlow" panose="00000500000000000000" pitchFamily="2" charset="0"/>
                        </a:rPr>
                        <a:t>662</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E" sz="1200" b="0" i="0" u="none" strike="noStrike">
                          <a:solidFill>
                            <a:srgbClr val="000000"/>
                          </a:solidFill>
                          <a:effectLst/>
                          <a:latin typeface="Barlow" panose="00000500000000000000" pitchFamily="2" charset="0"/>
                        </a:rPr>
                        <a:t>419</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E" sz="1200" b="0" i="0" u="none" strike="noStrike">
                          <a:solidFill>
                            <a:srgbClr val="000000"/>
                          </a:solidFill>
                          <a:effectLst/>
                          <a:latin typeface="Barlow" panose="00000500000000000000" pitchFamily="2" charset="0"/>
                        </a:rPr>
                        <a:t>289</a:t>
                      </a:r>
                    </a:p>
                  </a:txBody>
                  <a:tcPr marL="9525" marR="9525" marT="9525" marB="0">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0737937"/>
                  </a:ext>
                </a:extLst>
              </a:tr>
              <a:tr h="227162">
                <a:tc>
                  <a:txBody>
                    <a:bodyPr/>
                    <a:lstStyle/>
                    <a:p>
                      <a:pPr algn="ctr" fontAlgn="t"/>
                      <a:r>
                        <a:rPr lang="en-IE" sz="1200" b="0" i="0" u="none" strike="noStrike">
                          <a:solidFill>
                            <a:srgbClr val="000000"/>
                          </a:solidFill>
                          <a:effectLst/>
                          <a:latin typeface="Barlow" panose="00000500000000000000" pitchFamily="2" charset="0"/>
                        </a:rPr>
                        <a:t>%</a:t>
                      </a:r>
                    </a:p>
                  </a:txBody>
                  <a:tcPr marL="9525" marR="9525" marT="9525"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E" sz="1200" b="0" i="0" u="none" strike="noStrike">
                          <a:solidFill>
                            <a:srgbClr val="000000"/>
                          </a:solidFill>
                          <a:effectLst/>
                          <a:latin typeface="Barlow" panose="00000500000000000000" pitchFamily="2"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E" sz="1200" b="0" i="0" u="none" strike="noStrike">
                          <a:solidFill>
                            <a:srgbClr val="000000"/>
                          </a:solidFill>
                          <a:effectLst/>
                          <a:latin typeface="Barlow" panose="00000500000000000000" pitchFamily="2"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E" sz="1200" b="0" i="0" u="none" strike="noStrike">
                          <a:solidFill>
                            <a:srgbClr val="000000"/>
                          </a:solidFill>
                          <a:effectLst/>
                          <a:latin typeface="Barlow" panose="00000500000000000000" pitchFamily="2"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E" sz="1200" b="0" i="0" u="none" strike="noStrike">
                          <a:solidFill>
                            <a:srgbClr val="000000"/>
                          </a:solidFill>
                          <a:effectLst/>
                          <a:latin typeface="Barlow" panose="00000500000000000000" pitchFamily="2"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IE" sz="1200" b="0" i="0" u="none" strike="noStrike">
                          <a:solidFill>
                            <a:srgbClr val="000000"/>
                          </a:solidFill>
                          <a:effectLst/>
                          <a:latin typeface="Barlow" panose="00000500000000000000" pitchFamily="2" charset="0"/>
                        </a:rPr>
                        <a:t>%</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2415149"/>
                  </a:ext>
                </a:extLst>
              </a:tr>
              <a:tr h="575625">
                <a:tc>
                  <a:txBody>
                    <a:bodyPr/>
                    <a:lstStyle/>
                    <a:p>
                      <a:pPr algn="ctr" fontAlgn="t"/>
                      <a:r>
                        <a:rPr lang="en-IE" sz="1200" b="0" i="0" u="none" strike="noStrike">
                          <a:solidFill>
                            <a:srgbClr val="000000"/>
                          </a:solidFill>
                          <a:effectLst/>
                          <a:latin typeface="Barlow" panose="00000500000000000000" pitchFamily="2" charset="0"/>
                        </a:rPr>
                        <a:t>64</a:t>
                      </a:r>
                    </a:p>
                  </a:txBody>
                  <a:tcPr marL="9525" marR="9525" marT="9525"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en-IE" sz="1200" b="0" i="0" u="none" strike="noStrike">
                          <a:solidFill>
                            <a:srgbClr val="000000"/>
                          </a:solidFill>
                          <a:effectLst/>
                          <a:latin typeface="Barlow" panose="00000500000000000000" pitchFamily="2" charset="0"/>
                        </a:rPr>
                        <a:t>63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t"/>
                      <a:r>
                        <a:rPr lang="en-IE" sz="1200" b="0" i="0" u="none" strike="noStrike">
                          <a:solidFill>
                            <a:srgbClr val="000000"/>
                          </a:solidFill>
                          <a:effectLst/>
                          <a:latin typeface="Barlow" panose="00000500000000000000" pitchFamily="2" charset="0"/>
                        </a:rPr>
                        <a:t>50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ctr" fontAlgn="t"/>
                      <a:r>
                        <a:rPr lang="en-IE" sz="1200" b="0" i="0" u="none" strike="noStrike">
                          <a:solidFill>
                            <a:srgbClr val="000000"/>
                          </a:solidFill>
                          <a:effectLst/>
                          <a:latin typeface="Barlow" panose="00000500000000000000" pitchFamily="2" charset="0"/>
                        </a:rPr>
                        <a:t>58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t"/>
                      <a:r>
                        <a:rPr lang="en-IE" sz="1200" b="0" i="0" u="none" strike="noStrike">
                          <a:solidFill>
                            <a:srgbClr val="000000"/>
                          </a:solidFill>
                          <a:effectLst/>
                          <a:latin typeface="Barlow" panose="00000500000000000000" pitchFamily="2" charset="0"/>
                        </a:rPr>
                        <a:t>53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ctr" fontAlgn="t"/>
                      <a:r>
                        <a:rPr lang="en-IE" sz="1200" b="0" i="0" u="none" strike="noStrike">
                          <a:solidFill>
                            <a:srgbClr val="000000"/>
                          </a:solidFill>
                          <a:effectLst/>
                          <a:latin typeface="Barlow" panose="00000500000000000000" pitchFamily="2" charset="0"/>
                        </a:rPr>
                        <a:t>83</a:t>
                      </a:r>
                    </a:p>
                  </a:txBody>
                  <a:tcPr marL="9525" marR="9525" marT="9525"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solidFill>
                  </a:tcPr>
                </a:tc>
                <a:extLst>
                  <a:ext uri="{0D108BD9-81ED-4DB2-BD59-A6C34878D82A}">
                    <a16:rowId xmlns:a16="http://schemas.microsoft.com/office/drawing/2014/main" val="3949138674"/>
                  </a:ext>
                </a:extLst>
              </a:tr>
              <a:tr h="612000">
                <a:tc>
                  <a:txBody>
                    <a:bodyPr/>
                    <a:lstStyle/>
                    <a:p>
                      <a:pPr algn="ctr" fontAlgn="t"/>
                      <a:r>
                        <a:rPr lang="en-IE" sz="1200" b="0" i="0" u="none" strike="noStrike">
                          <a:solidFill>
                            <a:srgbClr val="000000"/>
                          </a:solidFill>
                          <a:effectLst/>
                          <a:latin typeface="Barlow" panose="00000500000000000000" pitchFamily="2" charset="0"/>
                        </a:rPr>
                        <a:t>42</a:t>
                      </a:r>
                    </a:p>
                  </a:txBody>
                  <a:tcPr marL="9525" marR="9525" marT="9525" marB="0" anchor="ctr">
                    <a:lnL w="6350" cap="flat" cmpd="sng" algn="ctr">
                      <a:no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t"/>
                      <a:r>
                        <a:rPr lang="en-IE" sz="1200" b="0" i="0" u="none" strike="noStrike">
                          <a:solidFill>
                            <a:srgbClr val="000000"/>
                          </a:solidFill>
                          <a:effectLst/>
                          <a:latin typeface="Barlow" panose="00000500000000000000" pitchFamily="2" charset="0"/>
                        </a:rPr>
                        <a:t>58</a:t>
                      </a:r>
                    </a:p>
                  </a:txBody>
                  <a:tcPr marL="9525" marR="9525" marT="9525" marB="0" anchor="ctr">
                    <a:lnL>
                      <a:noFill/>
                    </a:lnL>
                    <a:lnR>
                      <a:noFill/>
                    </a:lnR>
                    <a:lnT>
                      <a:noFill/>
                    </a:lnT>
                    <a:lnB>
                      <a:noFill/>
                    </a:lnB>
                    <a:solidFill>
                      <a:schemeClr val="accent6"/>
                    </a:solidFill>
                  </a:tcPr>
                </a:tc>
                <a:tc>
                  <a:txBody>
                    <a:bodyPr/>
                    <a:lstStyle/>
                    <a:p>
                      <a:pPr algn="ctr" fontAlgn="t"/>
                      <a:r>
                        <a:rPr lang="en-IE" sz="1200" b="0" i="0" u="none" strike="noStrike">
                          <a:solidFill>
                            <a:srgbClr val="000000"/>
                          </a:solidFill>
                          <a:effectLst/>
                          <a:latin typeface="Barlow" panose="00000500000000000000" pitchFamily="2" charset="0"/>
                        </a:rPr>
                        <a:t>42</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IE" sz="1200" b="0" i="0" u="none" strike="noStrike">
                          <a:solidFill>
                            <a:srgbClr val="000000"/>
                          </a:solidFill>
                          <a:effectLst/>
                          <a:latin typeface="Barlow" panose="00000500000000000000" pitchFamily="2" charset="0"/>
                        </a:rPr>
                        <a:t>39</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IE" sz="1200" b="0" i="0" u="none" strike="noStrike">
                          <a:solidFill>
                            <a:srgbClr val="000000"/>
                          </a:solidFill>
                          <a:effectLst/>
                          <a:latin typeface="Barlow" panose="00000500000000000000" pitchFamily="2" charset="0"/>
                        </a:rPr>
                        <a:t>51</a:t>
                      </a:r>
                    </a:p>
                  </a:txBody>
                  <a:tcPr marL="9525" marR="9525" marT="9525" marB="0" anchor="ctr">
                    <a:lnL>
                      <a:noFill/>
                    </a:lnL>
                    <a:lnR>
                      <a:noFill/>
                    </a:lnR>
                    <a:lnT>
                      <a:noFill/>
                    </a:lnT>
                    <a:lnB>
                      <a:noFill/>
                    </a:lnB>
                    <a:noFill/>
                  </a:tcPr>
                </a:tc>
                <a:tc>
                  <a:txBody>
                    <a:bodyPr/>
                    <a:lstStyle/>
                    <a:p>
                      <a:pPr algn="ctr" fontAlgn="t"/>
                      <a:r>
                        <a:rPr lang="en-IE" sz="1200" b="0" i="0" u="none" strike="noStrike">
                          <a:solidFill>
                            <a:srgbClr val="000000"/>
                          </a:solidFill>
                          <a:effectLst/>
                          <a:latin typeface="Barlow" panose="00000500000000000000" pitchFamily="2" charset="0"/>
                        </a:rPr>
                        <a:t>70</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4241503581"/>
                  </a:ext>
                </a:extLst>
              </a:tr>
              <a:tr h="612000">
                <a:tc>
                  <a:txBody>
                    <a:bodyPr/>
                    <a:lstStyle/>
                    <a:p>
                      <a:pPr algn="ctr" fontAlgn="t"/>
                      <a:r>
                        <a:rPr lang="en-IE" sz="1200" b="0" i="0" u="none" strike="noStrike">
                          <a:solidFill>
                            <a:srgbClr val="000000"/>
                          </a:solidFill>
                          <a:effectLst/>
                          <a:latin typeface="Barlow" panose="00000500000000000000" pitchFamily="2" charset="0"/>
                        </a:rPr>
                        <a:t>41</a:t>
                      </a:r>
                    </a:p>
                  </a:txBody>
                  <a:tcPr marL="9525" marR="9525" marT="9525" marB="0" anchor="ctr">
                    <a:lnL w="6350" cap="flat" cmpd="sng" algn="ctr">
                      <a:noFill/>
                      <a:prstDash val="solid"/>
                      <a:round/>
                      <a:headEnd type="none" w="med" len="med"/>
                      <a:tailEnd type="none" w="med" len="med"/>
                    </a:lnL>
                    <a:lnR>
                      <a:noFill/>
                    </a:lnR>
                    <a:lnT>
                      <a:noFill/>
                    </a:lnT>
                    <a:lnB>
                      <a:noFill/>
                    </a:lnB>
                    <a:noFill/>
                  </a:tcPr>
                </a:tc>
                <a:tc>
                  <a:txBody>
                    <a:bodyPr/>
                    <a:lstStyle/>
                    <a:p>
                      <a:pPr algn="ctr" fontAlgn="t"/>
                      <a:r>
                        <a:rPr lang="en-IE" sz="1200" b="0" i="0" u="none" strike="noStrike">
                          <a:solidFill>
                            <a:srgbClr val="000000"/>
                          </a:solidFill>
                          <a:effectLst/>
                          <a:latin typeface="Barlow" panose="00000500000000000000" pitchFamily="2" charset="0"/>
                        </a:rPr>
                        <a:t>50</a:t>
                      </a:r>
                    </a:p>
                  </a:txBody>
                  <a:tcPr marL="9525" marR="9525" marT="9525" marB="0" anchor="ctr">
                    <a:lnL>
                      <a:noFill/>
                    </a:lnL>
                    <a:lnR>
                      <a:noFill/>
                    </a:lnR>
                    <a:lnT>
                      <a:noFill/>
                    </a:lnT>
                    <a:lnB>
                      <a:noFill/>
                    </a:lnB>
                    <a:solidFill>
                      <a:schemeClr val="bg1"/>
                    </a:solidFill>
                  </a:tcPr>
                </a:tc>
                <a:tc>
                  <a:txBody>
                    <a:bodyPr/>
                    <a:lstStyle/>
                    <a:p>
                      <a:pPr algn="ctr" fontAlgn="t"/>
                      <a:r>
                        <a:rPr lang="en-IE" sz="1200" b="0" i="0" u="none" strike="noStrike">
                          <a:solidFill>
                            <a:srgbClr val="000000"/>
                          </a:solidFill>
                          <a:effectLst/>
                          <a:latin typeface="Barlow" panose="00000500000000000000" pitchFamily="2" charset="0"/>
                        </a:rPr>
                        <a:t>46</a:t>
                      </a:r>
                    </a:p>
                  </a:txBody>
                  <a:tcPr marL="9525" marR="9525" marT="9525" marB="0" anchor="ctr">
                    <a:lnL>
                      <a:noFill/>
                    </a:lnL>
                    <a:lnR>
                      <a:noFill/>
                    </a:lnR>
                    <a:lnT>
                      <a:noFill/>
                    </a:lnT>
                    <a:lnB>
                      <a:noFill/>
                    </a:lnB>
                    <a:solidFill>
                      <a:schemeClr val="bg1"/>
                    </a:solidFill>
                  </a:tcPr>
                </a:tc>
                <a:tc>
                  <a:txBody>
                    <a:bodyPr/>
                    <a:lstStyle/>
                    <a:p>
                      <a:pPr algn="ctr" fontAlgn="t"/>
                      <a:r>
                        <a:rPr lang="en-IE" sz="1200" b="0" i="0" u="none" strike="noStrike">
                          <a:solidFill>
                            <a:srgbClr val="000000"/>
                          </a:solidFill>
                          <a:effectLst/>
                          <a:latin typeface="Barlow" panose="00000500000000000000" pitchFamily="2" charset="0"/>
                        </a:rPr>
                        <a:t>53</a:t>
                      </a:r>
                    </a:p>
                  </a:txBody>
                  <a:tcPr marL="9525" marR="9525" marT="9525" marB="0" anchor="ctr">
                    <a:lnL>
                      <a:noFill/>
                    </a:lnL>
                    <a:lnR>
                      <a:noFill/>
                    </a:lnR>
                    <a:lnT>
                      <a:noFill/>
                    </a:lnT>
                    <a:lnB>
                      <a:noFill/>
                    </a:lnB>
                    <a:solidFill>
                      <a:schemeClr val="accent6"/>
                    </a:solidFill>
                  </a:tcPr>
                </a:tc>
                <a:tc>
                  <a:txBody>
                    <a:bodyPr/>
                    <a:lstStyle/>
                    <a:p>
                      <a:pPr algn="ctr" fontAlgn="t"/>
                      <a:r>
                        <a:rPr lang="en-IE" sz="1200" b="0" i="0" u="none" strike="noStrike">
                          <a:solidFill>
                            <a:srgbClr val="000000"/>
                          </a:solidFill>
                          <a:effectLst/>
                          <a:latin typeface="Barlow" panose="00000500000000000000" pitchFamily="2" charset="0"/>
                        </a:rPr>
                        <a:t>50</a:t>
                      </a:r>
                    </a:p>
                  </a:txBody>
                  <a:tcPr marL="9525" marR="9525" marT="9525" marB="0" anchor="ctr">
                    <a:lnL>
                      <a:noFill/>
                    </a:lnL>
                    <a:lnR>
                      <a:noFill/>
                    </a:lnR>
                    <a:lnT>
                      <a:noFill/>
                    </a:lnT>
                    <a:lnB>
                      <a:noFill/>
                    </a:lnB>
                    <a:solidFill>
                      <a:schemeClr val="bg1"/>
                    </a:solidFill>
                  </a:tcPr>
                </a:tc>
                <a:tc>
                  <a:txBody>
                    <a:bodyPr/>
                    <a:lstStyle/>
                    <a:p>
                      <a:pPr algn="ctr" fontAlgn="t"/>
                      <a:r>
                        <a:rPr lang="en-IE" sz="1200" b="0" i="0" u="none" strike="noStrike">
                          <a:solidFill>
                            <a:srgbClr val="000000"/>
                          </a:solidFill>
                          <a:effectLst/>
                          <a:latin typeface="Barlow" panose="00000500000000000000" pitchFamily="2" charset="0"/>
                        </a:rPr>
                        <a:t>24</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727521385"/>
                  </a:ext>
                </a:extLst>
              </a:tr>
              <a:tr h="612000">
                <a:tc>
                  <a:txBody>
                    <a:bodyPr/>
                    <a:lstStyle/>
                    <a:p>
                      <a:pPr algn="ctr" fontAlgn="t"/>
                      <a:r>
                        <a:rPr lang="en-IE" sz="1200" b="0" i="0" u="none" strike="noStrike">
                          <a:solidFill>
                            <a:srgbClr val="000000"/>
                          </a:solidFill>
                          <a:effectLst/>
                          <a:latin typeface="Barlow" panose="00000500000000000000" pitchFamily="2" charset="0"/>
                        </a:rPr>
                        <a:t>38</a:t>
                      </a:r>
                    </a:p>
                  </a:txBody>
                  <a:tcPr marL="9525" marR="9525" marT="9525" marB="0" anchor="ctr">
                    <a:lnL w="6350" cap="flat" cmpd="sng" algn="ctr">
                      <a:no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t"/>
                      <a:r>
                        <a:rPr lang="en-IE" sz="1200" b="0" i="0" u="none" strike="noStrike">
                          <a:solidFill>
                            <a:srgbClr val="000000"/>
                          </a:solidFill>
                          <a:effectLst/>
                          <a:latin typeface="Barlow" panose="00000500000000000000" pitchFamily="2" charset="0"/>
                        </a:rPr>
                        <a:t>52</a:t>
                      </a:r>
                    </a:p>
                  </a:txBody>
                  <a:tcPr marL="9525" marR="9525" marT="9525" marB="0" anchor="ctr">
                    <a:lnL>
                      <a:noFill/>
                    </a:lnL>
                    <a:lnR>
                      <a:noFill/>
                    </a:lnR>
                    <a:lnT>
                      <a:noFill/>
                    </a:lnT>
                    <a:lnB>
                      <a:noFill/>
                    </a:lnB>
                    <a:solidFill>
                      <a:schemeClr val="accent6"/>
                    </a:solidFill>
                  </a:tcPr>
                </a:tc>
                <a:tc>
                  <a:txBody>
                    <a:bodyPr/>
                    <a:lstStyle/>
                    <a:p>
                      <a:pPr algn="ctr" fontAlgn="t"/>
                      <a:r>
                        <a:rPr lang="en-IE" sz="1200" b="0" i="0" u="none" strike="noStrike">
                          <a:solidFill>
                            <a:srgbClr val="000000"/>
                          </a:solidFill>
                          <a:effectLst/>
                          <a:latin typeface="Barlow" panose="00000500000000000000" pitchFamily="2" charset="0"/>
                        </a:rPr>
                        <a:t>35</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IE" sz="1200" b="0" i="0" u="none" strike="noStrike">
                          <a:solidFill>
                            <a:srgbClr val="000000"/>
                          </a:solidFill>
                          <a:effectLst/>
                          <a:latin typeface="Barlow" panose="00000500000000000000" pitchFamily="2" charset="0"/>
                        </a:rPr>
                        <a:t>43</a:t>
                      </a:r>
                    </a:p>
                  </a:txBody>
                  <a:tcPr marL="9525" marR="9525" marT="9525" marB="0" anchor="ctr">
                    <a:lnL>
                      <a:noFill/>
                    </a:lnL>
                    <a:lnR>
                      <a:noFill/>
                    </a:lnR>
                    <a:lnT>
                      <a:noFill/>
                    </a:lnT>
                    <a:lnB>
                      <a:noFill/>
                    </a:lnB>
                    <a:solidFill>
                      <a:schemeClr val="bg1"/>
                    </a:solidFill>
                  </a:tcPr>
                </a:tc>
                <a:tc>
                  <a:txBody>
                    <a:bodyPr/>
                    <a:lstStyle/>
                    <a:p>
                      <a:pPr algn="ctr" fontAlgn="t"/>
                      <a:r>
                        <a:rPr lang="en-IE" sz="1200" b="0" i="0" u="none" strike="noStrike">
                          <a:solidFill>
                            <a:srgbClr val="000000"/>
                          </a:solidFill>
                          <a:effectLst/>
                          <a:latin typeface="Barlow" panose="00000500000000000000" pitchFamily="2" charset="0"/>
                        </a:rPr>
                        <a:t>39</a:t>
                      </a:r>
                    </a:p>
                  </a:txBody>
                  <a:tcPr marL="9525" marR="9525" marT="9525" marB="0" anchor="ctr">
                    <a:lnL>
                      <a:noFill/>
                    </a:lnL>
                    <a:lnR>
                      <a:noFill/>
                    </a:lnR>
                    <a:lnT>
                      <a:noFill/>
                    </a:lnT>
                    <a:lnB>
                      <a:noFill/>
                    </a:lnB>
                    <a:solidFill>
                      <a:schemeClr val="bg1"/>
                    </a:solidFill>
                  </a:tcPr>
                </a:tc>
                <a:tc>
                  <a:txBody>
                    <a:bodyPr/>
                    <a:lstStyle/>
                    <a:p>
                      <a:pPr algn="ctr" fontAlgn="t"/>
                      <a:r>
                        <a:rPr lang="en-IE" sz="1200" b="0" i="0" u="none" strike="noStrike">
                          <a:solidFill>
                            <a:srgbClr val="000000"/>
                          </a:solidFill>
                          <a:effectLst/>
                          <a:latin typeface="Barlow" panose="00000500000000000000" pitchFamily="2" charset="0"/>
                        </a:rPr>
                        <a:t>66</a:t>
                      </a:r>
                    </a:p>
                  </a:txBody>
                  <a:tcPr marL="9525" marR="9525" marT="9525" marB="0" anchor="ctr">
                    <a:lnL>
                      <a:noFill/>
                    </a:lnL>
                    <a:lnR w="6350" cap="flat" cmpd="sng" algn="ctr">
                      <a:no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1282314092"/>
                  </a:ext>
                </a:extLst>
              </a:tr>
              <a:tr h="612000">
                <a:tc>
                  <a:txBody>
                    <a:bodyPr/>
                    <a:lstStyle/>
                    <a:p>
                      <a:pPr algn="ctr" fontAlgn="t"/>
                      <a:r>
                        <a:rPr lang="en-IE" sz="1200" b="0" i="0" u="none" strike="noStrike">
                          <a:solidFill>
                            <a:srgbClr val="000000"/>
                          </a:solidFill>
                          <a:effectLst/>
                          <a:latin typeface="Barlow" panose="00000500000000000000" pitchFamily="2" charset="0"/>
                        </a:rPr>
                        <a:t>10</a:t>
                      </a:r>
                    </a:p>
                  </a:txBody>
                  <a:tcPr marL="9525" marR="9525" marT="9525" marB="0"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noFill/>
                  </a:tcPr>
                </a:tc>
                <a:tc>
                  <a:txBody>
                    <a:bodyPr/>
                    <a:lstStyle/>
                    <a:p>
                      <a:pPr algn="ctr" fontAlgn="t"/>
                      <a:r>
                        <a:rPr lang="en-IE" sz="1200" b="0" i="0" u="none" strike="noStrike">
                          <a:solidFill>
                            <a:srgbClr val="000000"/>
                          </a:solidFill>
                          <a:effectLst/>
                          <a:latin typeface="Barlow" panose="00000500000000000000" pitchFamily="2" charset="0"/>
                        </a:rPr>
                        <a:t>20</a:t>
                      </a:r>
                    </a:p>
                  </a:txBody>
                  <a:tcPr marL="9525" marR="9525" marT="9525" marB="0" anchor="ctr">
                    <a:lnL>
                      <a:noFill/>
                    </a:lnL>
                    <a:lnR>
                      <a:noFill/>
                    </a:lnR>
                    <a:lnT>
                      <a:noFill/>
                    </a:lnT>
                    <a:lnB w="6350" cap="flat" cmpd="sng" algn="ctr">
                      <a:noFill/>
                      <a:prstDash val="solid"/>
                      <a:round/>
                      <a:headEnd type="none" w="med" len="med"/>
                      <a:tailEnd type="none" w="med" len="med"/>
                    </a:lnB>
                    <a:solidFill>
                      <a:schemeClr val="accent6"/>
                    </a:solidFill>
                  </a:tcPr>
                </a:tc>
                <a:tc>
                  <a:txBody>
                    <a:bodyPr/>
                    <a:lstStyle/>
                    <a:p>
                      <a:pPr algn="ctr" fontAlgn="t"/>
                      <a:r>
                        <a:rPr lang="en-IE" sz="1200" b="0" i="0" u="none" strike="noStrike">
                          <a:solidFill>
                            <a:srgbClr val="000000"/>
                          </a:solidFill>
                          <a:effectLst/>
                          <a:latin typeface="Barlow" panose="00000500000000000000" pitchFamily="2" charset="0"/>
                        </a:rPr>
                        <a:t>11</a:t>
                      </a:r>
                    </a:p>
                  </a:txBody>
                  <a:tcPr marL="9525" marR="9525" marT="9525" marB="0" anchor="ctr">
                    <a:lnL>
                      <a:noFill/>
                    </a:lnL>
                    <a:lnR>
                      <a:noFill/>
                    </a:lnR>
                    <a:lnT>
                      <a:noFill/>
                    </a:lnT>
                    <a:lnB w="6350" cap="flat" cmpd="sng" algn="ctr">
                      <a:noFill/>
                      <a:prstDash val="solid"/>
                      <a:round/>
                      <a:headEnd type="none" w="med" len="med"/>
                      <a:tailEnd type="none" w="med" len="med"/>
                    </a:lnB>
                    <a:noFill/>
                  </a:tcPr>
                </a:tc>
                <a:tc>
                  <a:txBody>
                    <a:bodyPr/>
                    <a:lstStyle/>
                    <a:p>
                      <a:pPr algn="ctr" fontAlgn="t"/>
                      <a:r>
                        <a:rPr lang="en-IE" sz="1200" b="0" i="0" u="none" strike="noStrike">
                          <a:solidFill>
                            <a:srgbClr val="000000"/>
                          </a:solidFill>
                          <a:effectLst/>
                          <a:latin typeface="Barlow" panose="00000500000000000000" pitchFamily="2" charset="0"/>
                        </a:rPr>
                        <a:t>8</a:t>
                      </a:r>
                    </a:p>
                  </a:txBody>
                  <a:tcPr marL="9525" marR="9525" marT="9525" marB="0" anchor="ctr">
                    <a:lnL>
                      <a:noFill/>
                    </a:lnL>
                    <a:lnR>
                      <a:noFill/>
                    </a:lnR>
                    <a:lnT>
                      <a:noFill/>
                    </a:lnT>
                    <a:lnB w="6350" cap="flat" cmpd="sng" algn="ctr">
                      <a:noFill/>
                      <a:prstDash val="solid"/>
                      <a:round/>
                      <a:headEnd type="none" w="med" len="med"/>
                      <a:tailEnd type="none" w="med" len="med"/>
                    </a:lnB>
                    <a:solidFill>
                      <a:schemeClr val="accent5">
                        <a:lumMod val="20000"/>
                        <a:lumOff val="80000"/>
                      </a:schemeClr>
                    </a:solidFill>
                  </a:tcPr>
                </a:tc>
                <a:tc>
                  <a:txBody>
                    <a:bodyPr/>
                    <a:lstStyle/>
                    <a:p>
                      <a:pPr algn="ctr" fontAlgn="t"/>
                      <a:r>
                        <a:rPr lang="en-IE" sz="1200" b="0" i="0" u="none" strike="noStrike">
                          <a:solidFill>
                            <a:srgbClr val="000000"/>
                          </a:solidFill>
                          <a:effectLst/>
                          <a:latin typeface="Barlow" panose="00000500000000000000" pitchFamily="2" charset="0"/>
                        </a:rPr>
                        <a:t>18</a:t>
                      </a:r>
                    </a:p>
                  </a:txBody>
                  <a:tcPr marL="9525" marR="9525" marT="9525" marB="0" anchor="ctr">
                    <a:lnL>
                      <a:noFill/>
                    </a:lnL>
                    <a:lnR>
                      <a:noFill/>
                    </a:lnR>
                    <a:lnT>
                      <a:noFill/>
                    </a:lnT>
                    <a:lnB w="6350" cap="flat" cmpd="sng" algn="ctr">
                      <a:noFill/>
                      <a:prstDash val="solid"/>
                      <a:round/>
                      <a:headEnd type="none" w="med" len="med"/>
                      <a:tailEnd type="none" w="med" len="med"/>
                    </a:lnB>
                    <a:solidFill>
                      <a:schemeClr val="accent6"/>
                    </a:solidFill>
                  </a:tcPr>
                </a:tc>
                <a:tc>
                  <a:txBody>
                    <a:bodyPr/>
                    <a:lstStyle/>
                    <a:p>
                      <a:pPr algn="ctr" fontAlgn="t"/>
                      <a:r>
                        <a:rPr lang="en-IE" sz="1200" b="0" i="0" u="none" strike="noStrike">
                          <a:solidFill>
                            <a:srgbClr val="000000"/>
                          </a:solidFill>
                          <a:effectLst/>
                          <a:latin typeface="Barlow" panose="00000500000000000000" pitchFamily="2" charset="0"/>
                        </a:rPr>
                        <a:t>9</a:t>
                      </a:r>
                    </a:p>
                  </a:txBody>
                  <a:tcPr marL="9525" marR="9525" marT="9525"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239020938"/>
                  </a:ext>
                </a:extLst>
              </a:tr>
            </a:tbl>
          </a:graphicData>
        </a:graphic>
      </p:graphicFrame>
      <p:grpSp>
        <p:nvGrpSpPr>
          <p:cNvPr id="6" name="Group 5">
            <a:extLst>
              <a:ext uri="{FF2B5EF4-FFF2-40B4-BE49-F238E27FC236}">
                <a16:creationId xmlns:a16="http://schemas.microsoft.com/office/drawing/2014/main" id="{F1EA9B76-85AD-04AA-DD43-4F737D2623FC}"/>
              </a:ext>
            </a:extLst>
          </p:cNvPr>
          <p:cNvGrpSpPr/>
          <p:nvPr/>
        </p:nvGrpSpPr>
        <p:grpSpPr>
          <a:xfrm>
            <a:off x="9791700" y="953836"/>
            <a:ext cx="2359232" cy="456557"/>
            <a:chOff x="9641528" y="618763"/>
            <a:chExt cx="2436173" cy="595502"/>
          </a:xfrm>
        </p:grpSpPr>
        <p:sp>
          <p:nvSpPr>
            <p:cNvPr id="15" name="Rectangle 14">
              <a:extLst>
                <a:ext uri="{FF2B5EF4-FFF2-40B4-BE49-F238E27FC236}">
                  <a16:creationId xmlns:a16="http://schemas.microsoft.com/office/drawing/2014/main" id="{B7A97967-1CCE-5682-0B99-7DE417B65717}"/>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6" name="TextBox 15">
              <a:extLst>
                <a:ext uri="{FF2B5EF4-FFF2-40B4-BE49-F238E27FC236}">
                  <a16:creationId xmlns:a16="http://schemas.microsoft.com/office/drawing/2014/main" id="{B4D04FE7-62FD-2A1D-4793-5A380013046B}"/>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7" name="Rectangle 16">
              <a:extLst>
                <a:ext uri="{FF2B5EF4-FFF2-40B4-BE49-F238E27FC236}">
                  <a16:creationId xmlns:a16="http://schemas.microsoft.com/office/drawing/2014/main" id="{7546EF70-8140-EEAE-2C92-166875CC61CC}"/>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8" name="TextBox 17">
              <a:extLst>
                <a:ext uri="{FF2B5EF4-FFF2-40B4-BE49-F238E27FC236}">
                  <a16:creationId xmlns:a16="http://schemas.microsoft.com/office/drawing/2014/main" id="{3F2F7B1D-54AF-EB8F-2C0E-FB23754DAC60}"/>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1278750470"/>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026625" y="490705"/>
            <a:ext cx="11285432" cy="715669"/>
          </a:xfrm>
        </p:spPr>
        <p:txBody>
          <a:bodyPr lIns="91440" tIns="45720" rIns="91440" bIns="45720" anchor="t">
            <a:normAutofit/>
          </a:bodyPr>
          <a:lstStyle/>
          <a:p>
            <a:r>
              <a:rPr lang="en-IE"/>
              <a:t>Most influential in bringing about social change</a:t>
            </a:r>
            <a:endParaRPr lang="en-IE">
              <a:solidFill>
                <a:schemeClr val="tx2"/>
              </a:solidFill>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353744" y="6018482"/>
            <a:ext cx="9341700" cy="348813"/>
          </a:xfrm>
        </p:spPr>
        <p:txBody>
          <a:bodyPr lIns="91440" tIns="45720" rIns="91440" bIns="45720" anchor="t">
            <a:noAutofit/>
          </a:bodyPr>
          <a:lstStyle/>
          <a:p>
            <a:pPr marL="357188" indent="-357188">
              <a:lnSpc>
                <a:spcPct val="100000"/>
              </a:lnSpc>
            </a:pPr>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years- 2,504 (Nov 23 N – 2515)</a:t>
            </a:r>
          </a:p>
          <a:p>
            <a:pPr marL="357188" indent="-357188">
              <a:lnSpc>
                <a:spcPct val="100000"/>
              </a:lnSpc>
              <a:spcBef>
                <a:spcPts val="0"/>
              </a:spcBef>
            </a:pPr>
            <a:r>
              <a:rPr lang="en-US" dirty="0">
                <a:latin typeface="Barlow" panose="00000500000000000000" pitchFamily="2" charset="0"/>
              </a:rPr>
              <a:t>Q.26  Which of the following do you feel is most influential in bringing about social change ?</a:t>
            </a:r>
            <a:endParaRPr lang="en-IE" dirty="0">
              <a:latin typeface="Barlow" panose="00000500000000000000" pitchFamily="2" charset="0"/>
            </a:endParaRPr>
          </a:p>
        </p:txBody>
      </p:sp>
      <p:graphicFrame>
        <p:nvGraphicFramePr>
          <p:cNvPr id="6" name="Chart 8">
            <a:extLst>
              <a:ext uri="{FF2B5EF4-FFF2-40B4-BE49-F238E27FC236}">
                <a16:creationId xmlns:a16="http://schemas.microsoft.com/office/drawing/2014/main" id="{5D047CBB-54A1-C46E-18D1-E4F6AE2B3B37}"/>
              </a:ext>
            </a:extLst>
          </p:cNvPr>
          <p:cNvGraphicFramePr/>
          <p:nvPr>
            <p:custDataLst>
              <p:tags r:id="rId1"/>
            </p:custDataLst>
            <p:extLst>
              <p:ext uri="{D42A27DB-BD31-4B8C-83A1-F6EECF244321}">
                <p14:modId xmlns:p14="http://schemas.microsoft.com/office/powerpoint/2010/main" val="3962246623"/>
              </p:ext>
            </p:extLst>
          </p:nvPr>
        </p:nvGraphicFramePr>
        <p:xfrm>
          <a:off x="2731003" y="1203744"/>
          <a:ext cx="8958686" cy="48147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a:extLst>
              <a:ext uri="{FF2B5EF4-FFF2-40B4-BE49-F238E27FC236}">
                <a16:creationId xmlns:a16="http://schemas.microsoft.com/office/drawing/2014/main" id="{663C99D5-E023-2FBF-6A89-335539EC80F1}"/>
              </a:ext>
            </a:extLst>
          </p:cNvPr>
          <p:cNvGraphicFramePr>
            <a:graphicFrameLocks noGrp="1"/>
          </p:cNvGraphicFramePr>
          <p:nvPr>
            <p:extLst>
              <p:ext uri="{D42A27DB-BD31-4B8C-83A1-F6EECF244321}">
                <p14:modId xmlns:p14="http://schemas.microsoft.com/office/powerpoint/2010/main" val="3106565395"/>
              </p:ext>
            </p:extLst>
          </p:nvPr>
        </p:nvGraphicFramePr>
        <p:xfrm>
          <a:off x="9256227" y="1188289"/>
          <a:ext cx="2433462" cy="4656563"/>
        </p:xfrm>
        <a:graphic>
          <a:graphicData uri="http://schemas.openxmlformats.org/drawingml/2006/table">
            <a:tbl>
              <a:tblPr bandRow="1">
                <a:tableStyleId>{3B4B98B0-60AC-42C2-AFA5-B58CD77FA1E5}</a:tableStyleId>
              </a:tblPr>
              <a:tblGrid>
                <a:gridCol w="811154">
                  <a:extLst>
                    <a:ext uri="{9D8B030D-6E8A-4147-A177-3AD203B41FA5}">
                      <a16:colId xmlns:a16="http://schemas.microsoft.com/office/drawing/2014/main" val="2685686043"/>
                    </a:ext>
                  </a:extLst>
                </a:gridCol>
                <a:gridCol w="811154">
                  <a:extLst>
                    <a:ext uri="{9D8B030D-6E8A-4147-A177-3AD203B41FA5}">
                      <a16:colId xmlns:a16="http://schemas.microsoft.com/office/drawing/2014/main" val="385287032"/>
                    </a:ext>
                  </a:extLst>
                </a:gridCol>
                <a:gridCol w="811154">
                  <a:extLst>
                    <a:ext uri="{9D8B030D-6E8A-4147-A177-3AD203B41FA5}">
                      <a16:colId xmlns:a16="http://schemas.microsoft.com/office/drawing/2014/main" val="1042630646"/>
                    </a:ext>
                  </a:extLst>
                </a:gridCol>
              </a:tblGrid>
              <a:tr h="558371">
                <a:tc>
                  <a:txBody>
                    <a:bodyPr/>
                    <a:lstStyle/>
                    <a:p>
                      <a:pPr algn="ctr" rtl="0" fontAlgn="t"/>
                      <a:r>
                        <a:rPr lang="en-IE" sz="1200" b="1" u="none" strike="noStrike">
                          <a:solidFill>
                            <a:schemeClr val="tx1"/>
                          </a:solidFill>
                          <a:effectLst/>
                        </a:rPr>
                        <a:t>2023 Most influential</a:t>
                      </a:r>
                      <a:endParaRPr lang="en-IE" sz="1200" b="1" i="0" u="none" strike="noStrike">
                        <a:solidFill>
                          <a:schemeClr val="tx1"/>
                        </a:solidFill>
                        <a:effectLst/>
                        <a:latin typeface="Barlow" panose="00000500000000000000" pitchFamily="2" charset="0"/>
                        <a:cs typeface="Arial" panose="020B0604020202020204" pitchFamily="34" charset="0"/>
                      </a:endParaRPr>
                    </a:p>
                  </a:txBody>
                  <a:tcPr marL="6477" marR="6477" marT="6477" marB="0" anchor="ctr">
                    <a:noFill/>
                  </a:tcPr>
                </a:tc>
                <a:tc>
                  <a:txBody>
                    <a:bodyPr/>
                    <a:lstStyle/>
                    <a:p>
                      <a:pPr algn="ctr" rtl="0" fontAlgn="t"/>
                      <a:r>
                        <a:rPr lang="en-IE" sz="1200" b="1" u="none" strike="noStrike">
                          <a:solidFill>
                            <a:schemeClr val="tx1"/>
                          </a:solidFill>
                          <a:effectLst/>
                        </a:rPr>
                        <a:t>2023 Any</a:t>
                      </a:r>
                    </a:p>
                    <a:p>
                      <a:pPr marL="0" marR="0" lvl="0" indent="0" algn="ctr" defTabSz="914400" rtl="0" eaLnBrk="1" fontAlgn="t" latinLnBrk="0" hangingPunct="1">
                        <a:lnSpc>
                          <a:spcPct val="100000"/>
                        </a:lnSpc>
                        <a:spcBef>
                          <a:spcPts val="0"/>
                        </a:spcBef>
                        <a:spcAft>
                          <a:spcPts val="0"/>
                        </a:spcAft>
                        <a:buClrTx/>
                        <a:buSzTx/>
                        <a:buFontTx/>
                        <a:buNone/>
                        <a:tabLst/>
                        <a:defRPr/>
                      </a:pPr>
                      <a:r>
                        <a:rPr lang="en-IE" sz="1200" b="1" u="none" strike="noStrike">
                          <a:solidFill>
                            <a:schemeClr val="tx1"/>
                          </a:solidFill>
                          <a:effectLst/>
                        </a:rPr>
                        <a:t>Influential</a:t>
                      </a:r>
                      <a:endParaRPr lang="en-IE" sz="1200" b="1" i="0" u="none" strike="noStrike">
                        <a:solidFill>
                          <a:schemeClr val="tx1"/>
                        </a:solidFill>
                        <a:effectLst/>
                        <a:latin typeface="Barlow" panose="00000500000000000000" pitchFamily="2" charset="0"/>
                        <a:cs typeface="Arial" panose="020B0604020202020204" pitchFamily="34" charset="0"/>
                      </a:endParaRPr>
                    </a:p>
                  </a:txBody>
                  <a:tcPr marL="6477" marR="6477" marT="6477" marB="0" anchor="ctr">
                    <a:noFill/>
                  </a:tcPr>
                </a:tc>
                <a:tc>
                  <a:txBody>
                    <a:bodyPr/>
                    <a:lstStyle/>
                    <a:p>
                      <a:pPr algn="ctr" rtl="0" fontAlgn="t"/>
                      <a:r>
                        <a:rPr lang="en-IE" sz="1200" b="1" u="none" strike="noStrike">
                          <a:solidFill>
                            <a:schemeClr val="tx1"/>
                          </a:solidFill>
                          <a:effectLst/>
                        </a:rPr>
                        <a:t>Change</a:t>
                      </a:r>
                    </a:p>
                    <a:p>
                      <a:pPr marL="0" marR="0" lvl="0" indent="0" algn="ctr" defTabSz="914400" rtl="0" eaLnBrk="1" fontAlgn="t" latinLnBrk="0" hangingPunct="1">
                        <a:lnSpc>
                          <a:spcPct val="100000"/>
                        </a:lnSpc>
                        <a:spcBef>
                          <a:spcPts val="0"/>
                        </a:spcBef>
                        <a:spcAft>
                          <a:spcPts val="0"/>
                        </a:spcAft>
                        <a:buClrTx/>
                        <a:buSzTx/>
                        <a:buFontTx/>
                        <a:buNone/>
                        <a:tabLst/>
                        <a:defRPr/>
                      </a:pPr>
                      <a:r>
                        <a:rPr lang="en-IE" sz="1200" b="1" u="none" strike="noStrike">
                          <a:solidFill>
                            <a:schemeClr val="tx1"/>
                          </a:solidFill>
                          <a:effectLst/>
                        </a:rPr>
                        <a:t>Aug 24 vs Nov 23 ±</a:t>
                      </a:r>
                      <a:endParaRPr lang="en-IE" sz="1200" b="1" i="0" u="none" strike="noStrike">
                        <a:solidFill>
                          <a:schemeClr val="tx1"/>
                        </a:solidFill>
                        <a:effectLst/>
                        <a:latin typeface="Barlow" panose="00000500000000000000" pitchFamily="2" charset="0"/>
                        <a:cs typeface="Arial" panose="020B0604020202020204" pitchFamily="34" charset="0"/>
                      </a:endParaRPr>
                    </a:p>
                  </a:txBody>
                  <a:tcPr marL="6477" marR="6477" marT="6477" marB="0" anchor="ctr">
                    <a:noFill/>
                  </a:tcPr>
                </a:tc>
                <a:extLst>
                  <a:ext uri="{0D108BD9-81ED-4DB2-BD59-A6C34878D82A}">
                    <a16:rowId xmlns:a16="http://schemas.microsoft.com/office/drawing/2014/main" val="3040836826"/>
                  </a:ext>
                </a:extLst>
              </a:tr>
              <a:tr h="258462">
                <a:tc>
                  <a:txBody>
                    <a:bodyPr/>
                    <a:lstStyle/>
                    <a:p>
                      <a:pPr algn="ctr" rtl="0" fontAlgn="t"/>
                      <a:r>
                        <a:rPr lang="en-IE" sz="1100" b="0" u="none" strike="noStrike">
                          <a:solidFill>
                            <a:schemeClr val="tx1"/>
                          </a:solidFill>
                          <a:effectLst/>
                        </a:rPr>
                        <a:t> %</a:t>
                      </a:r>
                      <a:endParaRPr lang="en-IE" sz="1100" b="0" i="0" u="none" strike="noStrike">
                        <a:solidFill>
                          <a:schemeClr val="tx1"/>
                        </a:solidFill>
                        <a:effectLst/>
                        <a:latin typeface="+mn-lt"/>
                        <a:cs typeface="Arial" panose="020B0604020202020204" pitchFamily="34" charset="0"/>
                      </a:endParaRPr>
                    </a:p>
                  </a:txBody>
                  <a:tcPr marL="6477" marR="6477" marT="6477" marB="0" anchor="ctr"/>
                </a:tc>
                <a:tc>
                  <a:txBody>
                    <a:bodyPr/>
                    <a:lstStyle/>
                    <a:p>
                      <a:pPr algn="ctr" rtl="0" fontAlgn="t"/>
                      <a:r>
                        <a:rPr lang="en-IE" sz="1100" b="0" u="none" strike="noStrike">
                          <a:solidFill>
                            <a:schemeClr val="tx1"/>
                          </a:solidFill>
                          <a:effectLst/>
                        </a:rPr>
                        <a:t>%</a:t>
                      </a:r>
                      <a:endParaRPr lang="en-IE" sz="1100" b="0" i="0" u="none" strike="noStrike">
                        <a:solidFill>
                          <a:schemeClr val="tx1"/>
                        </a:solidFill>
                        <a:effectLst/>
                        <a:latin typeface="+mn-lt"/>
                        <a:cs typeface="Arial" panose="020B0604020202020204" pitchFamily="34" charset="0"/>
                      </a:endParaRPr>
                    </a:p>
                  </a:txBody>
                  <a:tcPr marL="6477" marR="6477" marT="6477" marB="0" anchor="ctr"/>
                </a:tc>
                <a:tc>
                  <a:txBody>
                    <a:bodyPr/>
                    <a:lstStyle/>
                    <a:p>
                      <a:pPr algn="ctr" rtl="0" fontAlgn="t"/>
                      <a:r>
                        <a:rPr lang="en-IE" sz="1100" b="0" u="none" strike="noStrike">
                          <a:solidFill>
                            <a:schemeClr val="tx1"/>
                          </a:solidFill>
                          <a:effectLst/>
                        </a:rPr>
                        <a:t>%</a:t>
                      </a:r>
                      <a:endParaRPr lang="en-IE" sz="1100" b="0" i="0" u="none" strike="noStrike">
                        <a:solidFill>
                          <a:schemeClr val="tx1"/>
                        </a:solidFill>
                        <a:effectLst/>
                        <a:latin typeface="+mn-lt"/>
                        <a:cs typeface="Arial" panose="020B0604020202020204" pitchFamily="34" charset="0"/>
                      </a:endParaRPr>
                    </a:p>
                  </a:txBody>
                  <a:tcPr marL="6477" marR="6477" marT="6477" marB="0" anchor="ctr"/>
                </a:tc>
                <a:extLst>
                  <a:ext uri="{0D108BD9-81ED-4DB2-BD59-A6C34878D82A}">
                    <a16:rowId xmlns:a16="http://schemas.microsoft.com/office/drawing/2014/main" val="2466274127"/>
                  </a:ext>
                </a:extLst>
              </a:tr>
              <a:tr h="226989">
                <a:tc>
                  <a:txBody>
                    <a:bodyPr/>
                    <a:lstStyle/>
                    <a:p>
                      <a:pPr algn="ctr" fontAlgn="t"/>
                      <a:r>
                        <a:rPr lang="en-IE" sz="1100" b="0" u="none" strike="noStrike">
                          <a:solidFill>
                            <a:srgbClr val="000000"/>
                          </a:solidFill>
                          <a:effectLst/>
                        </a:rPr>
                        <a:t>15</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39</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+2</a:t>
                      </a:r>
                      <a:endParaRPr lang="en-I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798409069"/>
                  </a:ext>
                </a:extLst>
              </a:tr>
              <a:tr h="328431">
                <a:tc>
                  <a:txBody>
                    <a:bodyPr/>
                    <a:lstStyle/>
                    <a:p>
                      <a:pPr algn="ctr" fontAlgn="t"/>
                      <a:r>
                        <a:rPr lang="en-IE" sz="1100" b="0" u="none" strike="noStrike">
                          <a:solidFill>
                            <a:srgbClr val="000000"/>
                          </a:solidFill>
                          <a:effectLst/>
                        </a:rPr>
                        <a:t>14</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36</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a:t>
                      </a:r>
                      <a:endParaRPr lang="en-I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427425260"/>
                  </a:ext>
                </a:extLst>
              </a:tr>
              <a:tr h="328431">
                <a:tc>
                  <a:txBody>
                    <a:bodyPr/>
                    <a:lstStyle/>
                    <a:p>
                      <a:pPr algn="ctr" fontAlgn="t"/>
                      <a:r>
                        <a:rPr lang="en-IE" sz="1100" b="0" u="none" strike="noStrike">
                          <a:solidFill>
                            <a:srgbClr val="000000"/>
                          </a:solidFill>
                          <a:effectLst/>
                        </a:rPr>
                        <a:t>16</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33</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a:t>
                      </a:r>
                      <a:endParaRPr lang="en-I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191256534"/>
                  </a:ext>
                </a:extLst>
              </a:tr>
              <a:tr h="328431">
                <a:tc>
                  <a:txBody>
                    <a:bodyPr/>
                    <a:lstStyle/>
                    <a:p>
                      <a:pPr algn="ctr" fontAlgn="t"/>
                      <a:r>
                        <a:rPr lang="en-IE" sz="1100" b="0" u="none" strike="noStrike">
                          <a:solidFill>
                            <a:srgbClr val="000000"/>
                          </a:solidFill>
                          <a:effectLst/>
                        </a:rPr>
                        <a:t>8</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28</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+5</a:t>
                      </a:r>
                      <a:endParaRPr lang="en-I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885837494"/>
                  </a:ext>
                </a:extLst>
              </a:tr>
              <a:tr h="328431">
                <a:tc>
                  <a:txBody>
                    <a:bodyPr/>
                    <a:lstStyle/>
                    <a:p>
                      <a:pPr algn="ctr" fontAlgn="t"/>
                      <a:r>
                        <a:rPr lang="en-IE" sz="1100" b="0" u="none" strike="noStrike">
                          <a:solidFill>
                            <a:srgbClr val="000000"/>
                          </a:solidFill>
                          <a:effectLst/>
                        </a:rPr>
                        <a:t>6</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25</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+3</a:t>
                      </a:r>
                      <a:endParaRPr lang="en-I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996514879"/>
                  </a:ext>
                </a:extLst>
              </a:tr>
              <a:tr h="328431">
                <a:tc>
                  <a:txBody>
                    <a:bodyPr/>
                    <a:lstStyle/>
                    <a:p>
                      <a:pPr algn="ctr" fontAlgn="t"/>
                      <a:r>
                        <a:rPr lang="en-IE" sz="1100" b="0" u="none" strike="noStrike">
                          <a:solidFill>
                            <a:srgbClr val="000000"/>
                          </a:solidFill>
                          <a:effectLst/>
                        </a:rPr>
                        <a:t>10</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28</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-1</a:t>
                      </a:r>
                      <a:endParaRPr lang="en-I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4009739429"/>
                  </a:ext>
                </a:extLst>
              </a:tr>
              <a:tr h="328431">
                <a:tc>
                  <a:txBody>
                    <a:bodyPr/>
                    <a:lstStyle/>
                    <a:p>
                      <a:pPr algn="ctr" fontAlgn="t"/>
                      <a:r>
                        <a:rPr lang="en-IE" sz="1100" b="0" u="none" strike="noStrike">
                          <a:solidFill>
                            <a:srgbClr val="000000"/>
                          </a:solidFill>
                          <a:effectLst/>
                        </a:rPr>
                        <a:t>8</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28</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-1</a:t>
                      </a:r>
                      <a:endParaRPr lang="en-I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412494872"/>
                  </a:ext>
                </a:extLst>
              </a:tr>
              <a:tr h="328431">
                <a:tc>
                  <a:txBody>
                    <a:bodyPr/>
                    <a:lstStyle/>
                    <a:p>
                      <a:pPr algn="ctr" fontAlgn="t"/>
                      <a:r>
                        <a:rPr lang="en-IE" sz="1100" b="0" u="none" strike="noStrike">
                          <a:solidFill>
                            <a:srgbClr val="000000"/>
                          </a:solidFill>
                          <a:effectLst/>
                        </a:rPr>
                        <a:t>8</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29</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-5</a:t>
                      </a:r>
                      <a:endParaRPr lang="en-I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085028560"/>
                  </a:ext>
                </a:extLst>
              </a:tr>
              <a:tr h="328431">
                <a:tc>
                  <a:txBody>
                    <a:bodyPr/>
                    <a:lstStyle/>
                    <a:p>
                      <a:pPr algn="ctr" fontAlgn="t"/>
                      <a:r>
                        <a:rPr lang="en-IE" sz="1100" b="0" u="none" strike="noStrike">
                          <a:solidFill>
                            <a:srgbClr val="000000"/>
                          </a:solidFill>
                          <a:effectLst/>
                        </a:rPr>
                        <a:t>7</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23</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-3</a:t>
                      </a:r>
                      <a:endParaRPr lang="en-I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503927893"/>
                  </a:ext>
                </a:extLst>
              </a:tr>
              <a:tr h="328431">
                <a:tc>
                  <a:txBody>
                    <a:bodyPr/>
                    <a:lstStyle/>
                    <a:p>
                      <a:pPr algn="ctr" fontAlgn="t"/>
                      <a:r>
                        <a:rPr lang="en-IE" sz="1100" b="0" u="none" strike="noStrike">
                          <a:solidFill>
                            <a:srgbClr val="000000"/>
                          </a:solidFill>
                          <a:effectLst/>
                        </a:rPr>
                        <a:t>4</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14</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+1</a:t>
                      </a:r>
                      <a:endParaRPr lang="en-I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754520721"/>
                  </a:ext>
                </a:extLst>
              </a:tr>
              <a:tr h="328431">
                <a:tc>
                  <a:txBody>
                    <a:bodyPr/>
                    <a:lstStyle/>
                    <a:p>
                      <a:pPr algn="ctr" fontAlgn="t"/>
                      <a:r>
                        <a:rPr lang="en-IE" sz="1100" b="0" u="none" strike="noStrike">
                          <a:solidFill>
                            <a:srgbClr val="000000"/>
                          </a:solidFill>
                          <a:effectLst/>
                        </a:rPr>
                        <a:t>2</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11</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a:t>
                      </a:r>
                      <a:endParaRPr lang="en-I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830449579"/>
                  </a:ext>
                </a:extLst>
              </a:tr>
              <a:tr h="328431">
                <a:tc>
                  <a:txBody>
                    <a:bodyPr/>
                    <a:lstStyle/>
                    <a:p>
                      <a:pPr algn="ctr" fontAlgn="t"/>
                      <a:r>
                        <a:rPr lang="en-IE" sz="1100" b="0" u="none" strike="noStrike">
                          <a:solidFill>
                            <a:srgbClr val="000000"/>
                          </a:solidFill>
                          <a:effectLst/>
                        </a:rPr>
                        <a:t>2</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7</a:t>
                      </a:r>
                      <a:endParaRPr lang="en-IE" sz="1100" b="0" i="0" u="none" strike="noStrike">
                        <a:solidFill>
                          <a:srgbClr val="000000"/>
                        </a:solidFill>
                        <a:effectLst/>
                        <a:latin typeface="+mn-lt"/>
                      </a:endParaRPr>
                    </a:p>
                  </a:txBody>
                  <a:tcPr marL="9525" marR="9525" marT="9525" marB="0" anchor="ctr"/>
                </a:tc>
                <a:tc>
                  <a:txBody>
                    <a:bodyPr/>
                    <a:lstStyle/>
                    <a:p>
                      <a:pPr algn="ctr" fontAlgn="b"/>
                      <a:r>
                        <a:rPr lang="en-IE" sz="1100" b="0" u="none" strike="noStrike">
                          <a:solidFill>
                            <a:srgbClr val="000000"/>
                          </a:solidFill>
                          <a:effectLst/>
                        </a:rPr>
                        <a:t>-1</a:t>
                      </a:r>
                      <a:endParaRPr lang="en-IE" sz="11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506186136"/>
                  </a:ext>
                </a:extLst>
              </a:tr>
            </a:tbl>
          </a:graphicData>
        </a:graphic>
      </p:graphicFrame>
      <p:sp>
        <p:nvSpPr>
          <p:cNvPr id="4" name="Placeholder 1">
            <a:extLst>
              <a:ext uri="{FF2B5EF4-FFF2-40B4-BE49-F238E27FC236}">
                <a16:creationId xmlns:a16="http://schemas.microsoft.com/office/drawing/2014/main" id="{1E21CECF-ACD3-0B62-110B-DA995313DC94}"/>
              </a:ext>
            </a:extLst>
          </p:cNvPr>
          <p:cNvSpPr/>
          <p:nvPr/>
        </p:nvSpPr>
        <p:spPr>
          <a:xfrm rot="5400000">
            <a:off x="-1384515" y="1527297"/>
            <a:ext cx="5654411" cy="2576624"/>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spcBef>
                <a:spcPts val="500"/>
              </a:spcBef>
              <a:spcAft>
                <a:spcPts val="500"/>
              </a:spcAft>
            </a:pPr>
            <a:endParaRPr lang="en-IE" sz="1600" dirty="0">
              <a:solidFill>
                <a:schemeClr val="bg1"/>
              </a:solidFill>
            </a:endParaRPr>
          </a:p>
          <a:p>
            <a:pPr>
              <a:spcBef>
                <a:spcPts val="500"/>
              </a:spcBef>
              <a:spcAft>
                <a:spcPts val="500"/>
              </a:spcAft>
            </a:pPr>
            <a:endParaRPr lang="en-IE" sz="1600" dirty="0">
              <a:solidFill>
                <a:schemeClr val="bg1"/>
              </a:solidFill>
            </a:endParaRPr>
          </a:p>
          <a:p>
            <a:pPr>
              <a:spcBef>
                <a:spcPts val="500"/>
              </a:spcBef>
              <a:spcAft>
                <a:spcPts val="500"/>
              </a:spcAft>
            </a:pPr>
            <a:r>
              <a:rPr lang="en-IE" sz="1600" dirty="0">
                <a:solidFill>
                  <a:schemeClr val="bg1"/>
                </a:solidFill>
              </a:rPr>
              <a:t>Government policy and news and current affairs programmes remain most influential. </a:t>
            </a:r>
          </a:p>
          <a:p>
            <a:pPr>
              <a:spcBef>
                <a:spcPts val="500"/>
              </a:spcBef>
              <a:spcAft>
                <a:spcPts val="500"/>
              </a:spcAft>
            </a:pPr>
            <a:r>
              <a:rPr lang="en-IE" sz="1600" dirty="0">
                <a:solidFill>
                  <a:schemeClr val="bg1"/>
                </a:solidFill>
              </a:rPr>
              <a:t>1 in 3 cite social media as influential, with 19% noting it is most influential (highest across all organisations / sources).</a:t>
            </a:r>
          </a:p>
          <a:p>
            <a:pPr>
              <a:spcBef>
                <a:spcPts val="500"/>
              </a:spcBef>
              <a:spcAft>
                <a:spcPts val="500"/>
              </a:spcAft>
            </a:pPr>
            <a:r>
              <a:rPr lang="en-IE" sz="1600" dirty="0">
                <a:solidFill>
                  <a:schemeClr val="bg1"/>
                </a:solidFill>
              </a:rPr>
              <a:t>Political parties are now in line with social media in terms of influence, though influence is more secondary. </a:t>
            </a:r>
          </a:p>
          <a:p>
            <a:pPr>
              <a:spcBef>
                <a:spcPts val="500"/>
              </a:spcBef>
              <a:spcAft>
                <a:spcPts val="500"/>
              </a:spcAft>
            </a:pPr>
            <a:endParaRPr lang="en-US" sz="1600" dirty="0">
              <a:solidFill>
                <a:schemeClr val="bg1"/>
              </a:solidFill>
            </a:endParaRPr>
          </a:p>
        </p:txBody>
      </p:sp>
    </p:spTree>
    <p:extLst>
      <p:ext uri="{BB962C8B-B14F-4D97-AF65-F5344CB8AC3E}">
        <p14:creationId xmlns:p14="http://schemas.microsoft.com/office/powerpoint/2010/main" val="1432067052"/>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dirty="0"/>
            </a:br>
            <a:r>
              <a:rPr lang="en-IE" dirty="0"/>
              <a:t>Influential (any) in bringing about social change x Demographics</a:t>
            </a:r>
            <a:endParaRPr lang="en-IE" dirty="0">
              <a:solidFill>
                <a:schemeClr val="tx2"/>
              </a:solidFill>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lIns="91440" tIns="45720" rIns="91440" bIns="45720" anchor="t">
            <a:noAutofit/>
          </a:bodyPr>
          <a:lstStyle/>
          <a:p>
            <a:pPr marL="357188" indent="-357188">
              <a:lnSpc>
                <a:spcPct val="100000"/>
              </a:lnSpc>
            </a:pPr>
            <a:r>
              <a:rPr kumimoji="0" lang="en-US" sz="10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years- 2,504</a:t>
            </a:r>
          </a:p>
          <a:p>
            <a:pPr marL="357188" indent="-357188">
              <a:lnSpc>
                <a:spcPct val="100000"/>
              </a:lnSpc>
              <a:spcBef>
                <a:spcPts val="0"/>
              </a:spcBef>
            </a:pPr>
            <a:r>
              <a:rPr lang="en-US" sz="1000">
                <a:latin typeface="Barlow" panose="00000500000000000000" pitchFamily="2" charset="0"/>
              </a:rPr>
              <a:t>Q.26  Which of the following do you feel is most influential in bringing about social change ?</a:t>
            </a:r>
            <a:endParaRPr lang="en-IE" sz="1000">
              <a:latin typeface="Barlow" panose="00000500000000000000" pitchFamily="2" charset="0"/>
            </a:endParaRPr>
          </a:p>
        </p:txBody>
      </p:sp>
      <p:graphicFrame>
        <p:nvGraphicFramePr>
          <p:cNvPr id="6" name="Table 5">
            <a:extLst>
              <a:ext uri="{FF2B5EF4-FFF2-40B4-BE49-F238E27FC236}">
                <a16:creationId xmlns:a16="http://schemas.microsoft.com/office/drawing/2014/main" id="{955D86E9-CDEA-12CF-DD41-443A47A30FBD}"/>
              </a:ext>
            </a:extLst>
          </p:cNvPr>
          <p:cNvGraphicFramePr>
            <a:graphicFrameLocks noGrp="1"/>
          </p:cNvGraphicFramePr>
          <p:nvPr>
            <p:extLst>
              <p:ext uri="{D42A27DB-BD31-4B8C-83A1-F6EECF244321}">
                <p14:modId xmlns:p14="http://schemas.microsoft.com/office/powerpoint/2010/main" val="2014026851"/>
              </p:ext>
            </p:extLst>
          </p:nvPr>
        </p:nvGraphicFramePr>
        <p:xfrm>
          <a:off x="842208" y="1496955"/>
          <a:ext cx="10359191" cy="4196629"/>
        </p:xfrm>
        <a:graphic>
          <a:graphicData uri="http://schemas.openxmlformats.org/drawingml/2006/table">
            <a:tbl>
              <a:tblPr/>
              <a:tblGrid>
                <a:gridCol w="3383866">
                  <a:extLst>
                    <a:ext uri="{9D8B030D-6E8A-4147-A177-3AD203B41FA5}">
                      <a16:colId xmlns:a16="http://schemas.microsoft.com/office/drawing/2014/main" val="3077518788"/>
                    </a:ext>
                  </a:extLst>
                </a:gridCol>
                <a:gridCol w="996475">
                  <a:extLst>
                    <a:ext uri="{9D8B030D-6E8A-4147-A177-3AD203B41FA5}">
                      <a16:colId xmlns:a16="http://schemas.microsoft.com/office/drawing/2014/main" val="1227448903"/>
                    </a:ext>
                  </a:extLst>
                </a:gridCol>
                <a:gridCol w="996475">
                  <a:extLst>
                    <a:ext uri="{9D8B030D-6E8A-4147-A177-3AD203B41FA5}">
                      <a16:colId xmlns:a16="http://schemas.microsoft.com/office/drawing/2014/main" val="4109199206"/>
                    </a:ext>
                  </a:extLst>
                </a:gridCol>
                <a:gridCol w="996475">
                  <a:extLst>
                    <a:ext uri="{9D8B030D-6E8A-4147-A177-3AD203B41FA5}">
                      <a16:colId xmlns:a16="http://schemas.microsoft.com/office/drawing/2014/main" val="921363531"/>
                    </a:ext>
                  </a:extLst>
                </a:gridCol>
                <a:gridCol w="996475">
                  <a:extLst>
                    <a:ext uri="{9D8B030D-6E8A-4147-A177-3AD203B41FA5}">
                      <a16:colId xmlns:a16="http://schemas.microsoft.com/office/drawing/2014/main" val="1068714725"/>
                    </a:ext>
                  </a:extLst>
                </a:gridCol>
                <a:gridCol w="996475">
                  <a:extLst>
                    <a:ext uri="{9D8B030D-6E8A-4147-A177-3AD203B41FA5}">
                      <a16:colId xmlns:a16="http://schemas.microsoft.com/office/drawing/2014/main" val="3212756726"/>
                    </a:ext>
                  </a:extLst>
                </a:gridCol>
                <a:gridCol w="996475">
                  <a:extLst>
                    <a:ext uri="{9D8B030D-6E8A-4147-A177-3AD203B41FA5}">
                      <a16:colId xmlns:a16="http://schemas.microsoft.com/office/drawing/2014/main" val="2878254625"/>
                    </a:ext>
                  </a:extLst>
                </a:gridCol>
                <a:gridCol w="996475">
                  <a:extLst>
                    <a:ext uri="{9D8B030D-6E8A-4147-A177-3AD203B41FA5}">
                      <a16:colId xmlns:a16="http://schemas.microsoft.com/office/drawing/2014/main" val="3212174217"/>
                    </a:ext>
                  </a:extLst>
                </a:gridCol>
              </a:tblGrid>
              <a:tr h="319817">
                <a:tc rowSpan="2">
                  <a:txBody>
                    <a:bodyPr/>
                    <a:lstStyle/>
                    <a:p>
                      <a:pPr algn="l" fontAlgn="t"/>
                      <a:r>
                        <a:rPr lang="en-GB" sz="1100" b="1" i="0" u="none" strike="noStrike" dirty="0">
                          <a:solidFill>
                            <a:schemeClr val="tx1"/>
                          </a:solidFill>
                          <a:effectLst/>
                          <a:highlight>
                            <a:srgbClr val="FFFFFF"/>
                          </a:highlight>
                          <a:latin typeface="+mn-lt"/>
                        </a:rPr>
                        <a:t> </a:t>
                      </a:r>
                    </a:p>
                  </a:txBody>
                  <a:tcPr marL="9525" marR="9525" marT="9525" marB="0">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t"/>
                      <a:r>
                        <a:rPr lang="en-GB" sz="1100" b="1" i="0" u="none" strike="noStrike">
                          <a:solidFill>
                            <a:schemeClr val="tx1"/>
                          </a:solidFill>
                          <a:effectLst/>
                          <a:latin typeface="+mn-lt"/>
                        </a:rPr>
                        <a:t>Total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t"/>
                      <a:r>
                        <a:rPr lang="en-GB" sz="1100" b="1" i="0" u="none" strike="noStrike">
                          <a:solidFill>
                            <a:schemeClr val="tx1"/>
                          </a:solidFill>
                          <a:effectLst/>
                          <a:latin typeface="+mn-lt"/>
                        </a:rPr>
                        <a:t>Segments</a:t>
                      </a:r>
                    </a:p>
                  </a:txBody>
                  <a:tcPr marL="9525" marR="9525" marT="9525"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5112447"/>
                  </a:ext>
                </a:extLst>
              </a:tr>
              <a:tr h="545349">
                <a:tc vMerge="1">
                  <a:txBody>
                    <a:bodyPr/>
                    <a:lstStyle/>
                    <a:p>
                      <a:endParaRPr lang="en-GB"/>
                    </a:p>
                  </a:txBody>
                  <a:tcPr/>
                </a:tc>
                <a:tc vMerge="1">
                  <a:txBody>
                    <a:bodyPr/>
                    <a:lstStyle/>
                    <a:p>
                      <a:endParaRPr lang="en-GB"/>
                    </a:p>
                  </a:txBody>
                  <a:tcPr/>
                </a:tc>
                <a:tc>
                  <a:txBody>
                    <a:bodyPr/>
                    <a:lstStyle/>
                    <a:p>
                      <a:pPr algn="ctr" rtl="0" fontAlgn="t"/>
                      <a:r>
                        <a:rPr lang="en-GB" sz="1100" b="1" i="0" u="none" strike="noStrike">
                          <a:solidFill>
                            <a:schemeClr val="tx1"/>
                          </a:solidFill>
                          <a:effectLst/>
                          <a:latin typeface="+mn-lt"/>
                        </a:rPr>
                        <a:t>Multilateralists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mn-lt"/>
                        </a:rPr>
                        <a:t>Community Champions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mn-lt"/>
                        </a:rPr>
                        <a:t>Disengaged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mn-lt"/>
                        </a:rPr>
                        <a:t>Empathisers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mn-lt"/>
                        </a:rPr>
                        <a:t>Global Citizens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rtl="0" fontAlgn="t"/>
                      <a:r>
                        <a:rPr lang="en-GB" sz="1100" b="1" i="0" u="none" strike="noStrike">
                          <a:solidFill>
                            <a:schemeClr val="tx1"/>
                          </a:solidFill>
                          <a:effectLst/>
                          <a:latin typeface="+mn-lt"/>
                        </a:rPr>
                        <a:t>Pragmatists</a:t>
                      </a:r>
                    </a:p>
                  </a:txBody>
                  <a:tcPr marL="9525" marR="9525" marT="9525"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794033806"/>
                  </a:ext>
                </a:extLst>
              </a:tr>
              <a:tr h="160094">
                <a:tc>
                  <a:txBody>
                    <a:bodyPr/>
                    <a:lstStyle/>
                    <a:p>
                      <a:pPr algn="l" fontAlgn="t"/>
                      <a:r>
                        <a:rPr lang="en-GB" sz="1100" b="0" i="0" u="none" strike="noStrike">
                          <a:solidFill>
                            <a:srgbClr val="000000"/>
                          </a:solidFill>
                          <a:effectLst/>
                          <a:highlight>
                            <a:srgbClr val="FFFFFF"/>
                          </a:highlight>
                          <a:latin typeface="+mn-lt"/>
                        </a:rPr>
                        <a:t>Base</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2504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474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282</a:t>
                      </a:r>
                    </a:p>
                  </a:txBody>
                  <a:tcPr marL="9525" marR="9525" marT="9525" marB="0" anchor="ctr">
                    <a:lnL>
                      <a:noFill/>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378</a:t>
                      </a:r>
                    </a:p>
                  </a:txBody>
                  <a:tcPr marL="9525" marR="9525" marT="9525" marB="0" anchor="ctr">
                    <a:lnL>
                      <a:noFill/>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662</a:t>
                      </a:r>
                    </a:p>
                  </a:txBody>
                  <a:tcPr marL="9525" marR="9525" marT="9525" marB="0" anchor="ctr">
                    <a:lnL>
                      <a:noFill/>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419</a:t>
                      </a:r>
                    </a:p>
                  </a:txBody>
                  <a:tcPr marL="9525" marR="9525" marT="9525" marB="0" anchor="ctr">
                    <a:lnL>
                      <a:noFill/>
                    </a:lnL>
                    <a:lnR>
                      <a:noFill/>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289</a:t>
                      </a:r>
                    </a:p>
                  </a:txBody>
                  <a:tcPr marL="9525" marR="9525" marT="9525" marB="0" anchor="ctr">
                    <a:lnL>
                      <a:noFill/>
                    </a:lnL>
                    <a:lnR w="28575"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617081751"/>
                  </a:ext>
                </a:extLst>
              </a:tr>
              <a:tr h="160094">
                <a:tc>
                  <a:txBody>
                    <a:bodyPr/>
                    <a:lstStyle/>
                    <a:p>
                      <a:pPr algn="l" fontAlgn="t"/>
                      <a:endParaRPr lang="en-GB" sz="1100" b="0" i="0" u="none" strike="noStrike">
                        <a:solidFill>
                          <a:srgbClr val="000000"/>
                        </a:solidFill>
                        <a:effectLst/>
                        <a:highlight>
                          <a:srgbClr val="FFFFFF"/>
                        </a:highlight>
                        <a:latin typeface="+mn-lt"/>
                      </a:endParaRP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a:t>
                      </a:r>
                    </a:p>
                  </a:txBody>
                  <a:tcPr marL="9525" marR="9525" marT="9525" marB="0" anchor="ctr">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a:t>
                      </a:r>
                    </a:p>
                  </a:txBody>
                  <a:tcPr marL="9525" marR="9525" marT="9525" marB="0" anchor="ctr">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a:t>
                      </a:r>
                    </a:p>
                  </a:txBody>
                  <a:tcPr marL="9525" marR="9525" marT="9525" marB="0" anchor="ctr">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a:t>
                      </a:r>
                    </a:p>
                  </a:txBody>
                  <a:tcPr marL="9525" marR="9525" marT="9525" marB="0" anchor="ctr">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highlight>
                            <a:srgbClr val="FFFFFF"/>
                          </a:highlight>
                          <a:latin typeface="+mn-lt"/>
                        </a:rPr>
                        <a:t>%</a:t>
                      </a:r>
                    </a:p>
                  </a:txBody>
                  <a:tcPr marL="9525" marR="9525" marT="9525" marB="0" anchor="ctr">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326862"/>
                  </a:ext>
                </a:extLst>
              </a:tr>
              <a:tr h="242323">
                <a:tc>
                  <a:txBody>
                    <a:bodyPr/>
                    <a:lstStyle/>
                    <a:p>
                      <a:pPr algn="l" fontAlgn="t"/>
                      <a:r>
                        <a:rPr lang="en-GB" sz="1100" b="0" i="0" u="none" strike="noStrike">
                          <a:solidFill>
                            <a:srgbClr val="000000"/>
                          </a:solidFill>
                          <a:effectLst/>
                          <a:latin typeface="+mn-lt"/>
                        </a:rPr>
                        <a:t>Government policy</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mn-lt"/>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mn-lt"/>
                        </a:rPr>
                        <a:t>45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mn-lt"/>
                        </a:rPr>
                        <a:t>45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mn-lt"/>
                        </a:rPr>
                        <a:t>33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mn-lt"/>
                        </a:rPr>
                        <a:t>35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mn-lt"/>
                        </a:rPr>
                        <a:t>37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r>
                        <a:rPr lang="en-GB" sz="1100" b="0" i="0" u="none" strike="noStrike">
                          <a:solidFill>
                            <a:srgbClr val="000000"/>
                          </a:solidFill>
                          <a:effectLst/>
                          <a:latin typeface="+mn-lt"/>
                        </a:rPr>
                        <a:t>60</a:t>
                      </a:r>
                    </a:p>
                  </a:txBody>
                  <a:tcPr marL="9525" marR="9525" marT="9525" marB="0" anchor="ctr">
                    <a:lnL>
                      <a:noFill/>
                    </a:lnL>
                    <a:lnR w="28575"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solidFill>
                  </a:tcPr>
                </a:tc>
                <a:extLst>
                  <a:ext uri="{0D108BD9-81ED-4DB2-BD59-A6C34878D82A}">
                    <a16:rowId xmlns:a16="http://schemas.microsoft.com/office/drawing/2014/main" val="4030184816"/>
                  </a:ext>
                </a:extLst>
              </a:tr>
              <a:tr h="242323">
                <a:tc>
                  <a:txBody>
                    <a:bodyPr/>
                    <a:lstStyle/>
                    <a:p>
                      <a:pPr algn="l" fontAlgn="t"/>
                      <a:r>
                        <a:rPr lang="en-US" sz="1100" b="0" i="0" u="none" strike="noStrike">
                          <a:solidFill>
                            <a:srgbClr val="000000"/>
                          </a:solidFill>
                          <a:effectLst/>
                          <a:latin typeface="+mn-lt"/>
                        </a:rPr>
                        <a:t>News and current affairs programmes/items</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37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27</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mn-lt"/>
                        </a:rPr>
                        <a:t>35</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35</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28</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mn-lt"/>
                        </a:rPr>
                        <a:t>53</a:t>
                      </a:r>
                    </a:p>
                  </a:txBody>
                  <a:tcPr marL="9525" marR="9525" marT="9525" marB="0" anchor="ctr">
                    <a:lnL>
                      <a:noFill/>
                    </a:lnL>
                    <a:lnR w="28575" cap="flat" cmpd="sng" algn="ctr">
                      <a:no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3447268959"/>
                  </a:ext>
                </a:extLst>
              </a:tr>
              <a:tr h="242323">
                <a:tc>
                  <a:txBody>
                    <a:bodyPr/>
                    <a:lstStyle/>
                    <a:p>
                      <a:pPr algn="l" fontAlgn="t"/>
                      <a:r>
                        <a:rPr lang="en-GB" sz="1100" b="0" i="0" u="none" strike="noStrike">
                          <a:solidFill>
                            <a:srgbClr val="000000"/>
                          </a:solidFill>
                          <a:effectLst/>
                          <a:latin typeface="+mn-lt"/>
                        </a:rPr>
                        <a:t>Social media (X (Twitter), Facebook, etc.)</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mn-lt"/>
                        </a:rPr>
                        <a:t>30</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38</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39</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mn-lt"/>
                        </a:rPr>
                        <a:t>39</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mn-lt"/>
                        </a:rPr>
                        <a:t>17</a:t>
                      </a:r>
                    </a:p>
                  </a:txBody>
                  <a:tcPr marL="9525" marR="9525" marT="9525" marB="0" anchor="ctr">
                    <a:lnL>
                      <a:noFill/>
                    </a:lnL>
                    <a:lnR w="28575"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56205040"/>
                  </a:ext>
                </a:extLst>
              </a:tr>
              <a:tr h="242323">
                <a:tc>
                  <a:txBody>
                    <a:bodyPr/>
                    <a:lstStyle/>
                    <a:p>
                      <a:pPr algn="l" fontAlgn="t"/>
                      <a:r>
                        <a:rPr lang="en-GB" sz="1100" b="0" i="0" u="none" strike="noStrike">
                          <a:solidFill>
                            <a:srgbClr val="000000"/>
                          </a:solidFill>
                          <a:effectLst/>
                          <a:latin typeface="+mn-lt"/>
                        </a:rPr>
                        <a:t>Political parties/organisations</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mn-lt"/>
                        </a:rPr>
                        <a:t>34</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31</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29</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dirty="0">
                          <a:solidFill>
                            <a:srgbClr val="000000"/>
                          </a:solidFill>
                          <a:effectLst/>
                          <a:latin typeface="+mn-lt"/>
                        </a:rPr>
                        <a:t>27</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mn-lt"/>
                        </a:rPr>
                        <a:t>41</a:t>
                      </a:r>
                    </a:p>
                  </a:txBody>
                  <a:tcPr marL="9525" marR="9525" marT="9525" marB="0" anchor="ctr">
                    <a:lnL>
                      <a:noFill/>
                    </a:lnL>
                    <a:lnR w="28575" cap="flat" cmpd="sng" algn="ctr">
                      <a:no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4076710060"/>
                  </a:ext>
                </a:extLst>
              </a:tr>
              <a:tr h="242323">
                <a:tc>
                  <a:txBody>
                    <a:bodyPr/>
                    <a:lstStyle/>
                    <a:p>
                      <a:pPr algn="l" fontAlgn="t"/>
                      <a:r>
                        <a:rPr lang="en-GB" sz="1100" b="0" i="0" u="none" strike="noStrike">
                          <a:solidFill>
                            <a:srgbClr val="000000"/>
                          </a:solidFill>
                          <a:effectLst/>
                          <a:latin typeface="+mn-lt"/>
                        </a:rPr>
                        <a:t>Local community groups/initiatives</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t"/>
                      <a:r>
                        <a:rPr lang="en-GB" sz="1100" b="0" i="0" u="none" strike="noStrike" dirty="0">
                          <a:solidFill>
                            <a:srgbClr val="000000"/>
                          </a:solidFill>
                          <a:effectLst/>
                          <a:latin typeface="+mn-lt"/>
                        </a:rPr>
                        <a:t>34</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mn-lt"/>
                        </a:rPr>
                        <a:t>37</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mn-lt"/>
                        </a:rPr>
                        <a:t>32</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mn-lt"/>
                        </a:rPr>
                        <a:t>21</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mn-lt"/>
                        </a:rPr>
                        <a:t>23</a:t>
                      </a:r>
                    </a:p>
                  </a:txBody>
                  <a:tcPr marL="9525" marR="9525" marT="9525" marB="0" anchor="ctr">
                    <a:lnL>
                      <a:noFill/>
                    </a:lnL>
                    <a:lnR w="28575"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9937467"/>
                  </a:ext>
                </a:extLst>
              </a:tr>
              <a:tr h="311580">
                <a:tc>
                  <a:txBody>
                    <a:bodyPr/>
                    <a:lstStyle/>
                    <a:p>
                      <a:pPr algn="l" fontAlgn="t"/>
                      <a:r>
                        <a:rPr lang="en-US" sz="1100" b="0" i="0" u="none" strike="noStrike">
                          <a:solidFill>
                            <a:srgbClr val="000000"/>
                          </a:solidFill>
                          <a:effectLst/>
                          <a:latin typeface="+mn-lt"/>
                        </a:rPr>
                        <a:t>Special interest groups/lobby groups/social campaigns</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38</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mn-lt"/>
                        </a:rPr>
                        <a:t>25</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24</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29</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30</a:t>
                      </a:r>
                    </a:p>
                  </a:txBody>
                  <a:tcPr marL="9525" marR="9525" marT="9525" marB="0" anchor="ctr">
                    <a:lnL>
                      <a:noFill/>
                    </a:lnL>
                    <a:lnR w="28575"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06161748"/>
                  </a:ext>
                </a:extLst>
              </a:tr>
              <a:tr h="242323">
                <a:tc>
                  <a:txBody>
                    <a:bodyPr/>
                    <a:lstStyle/>
                    <a:p>
                      <a:pPr algn="l" fontAlgn="t"/>
                      <a:r>
                        <a:rPr lang="en-GB" sz="1100" b="0" i="0" u="none" strike="noStrike">
                          <a:solidFill>
                            <a:srgbClr val="000000"/>
                          </a:solidFill>
                          <a:effectLst/>
                          <a:latin typeface="+mn-lt"/>
                        </a:rPr>
                        <a:t>Individual citizens</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dirty="0">
                          <a:solidFill>
                            <a:srgbClr val="000000"/>
                          </a:solidFill>
                          <a:effectLst/>
                          <a:latin typeface="+mn-lt"/>
                        </a:rPr>
                        <a:t>20</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mn-lt"/>
                        </a:rPr>
                        <a:t>34</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mn-lt"/>
                        </a:rPr>
                        <a:t>30</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26</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22</a:t>
                      </a:r>
                    </a:p>
                  </a:txBody>
                  <a:tcPr marL="9525" marR="9525" marT="9525" marB="0" anchor="ctr">
                    <a:lnL>
                      <a:noFill/>
                    </a:lnL>
                    <a:lnR w="28575"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8552093"/>
                  </a:ext>
                </a:extLst>
              </a:tr>
              <a:tr h="242323">
                <a:tc>
                  <a:txBody>
                    <a:bodyPr/>
                    <a:lstStyle/>
                    <a:p>
                      <a:pPr algn="l" fontAlgn="t"/>
                      <a:r>
                        <a:rPr lang="fr-FR" sz="1100" b="0" i="0" u="none" strike="noStrike">
                          <a:solidFill>
                            <a:srgbClr val="000000"/>
                          </a:solidFill>
                          <a:effectLst/>
                          <a:latin typeface="+mn-lt"/>
                        </a:rPr>
                        <a:t>Global organisations (e.g. UN, WHO, EU, IMF, etc.)</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37</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mn-lt"/>
                        </a:rPr>
                        <a:t>15</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mn-lt"/>
                        </a:rPr>
                        <a:t>19</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mn-lt"/>
                        </a:rPr>
                        <a:t>28</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25</a:t>
                      </a:r>
                    </a:p>
                  </a:txBody>
                  <a:tcPr marL="9525" marR="9525" marT="9525" marB="0" anchor="ctr">
                    <a:lnL>
                      <a:noFill/>
                    </a:lnL>
                    <a:lnR w="28575"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10950596"/>
                  </a:ext>
                </a:extLst>
              </a:tr>
              <a:tr h="242323">
                <a:tc>
                  <a:txBody>
                    <a:bodyPr/>
                    <a:lstStyle/>
                    <a:p>
                      <a:pPr algn="l" fontAlgn="t"/>
                      <a:r>
                        <a:rPr lang="en-GB" sz="1100" b="0" i="0" u="none" strike="noStrike">
                          <a:solidFill>
                            <a:srgbClr val="000000"/>
                          </a:solidFill>
                          <a:effectLst/>
                          <a:latin typeface="+mn-lt"/>
                        </a:rPr>
                        <a:t>Schools/colleges/universities</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13</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mn-lt"/>
                        </a:rPr>
                        <a:t>20</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22</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20</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15</a:t>
                      </a:r>
                    </a:p>
                  </a:txBody>
                  <a:tcPr marL="9525" marR="9525" marT="9525" marB="0" anchor="ctr">
                    <a:lnL>
                      <a:noFill/>
                    </a:lnL>
                    <a:lnR w="28575"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859094909"/>
                  </a:ext>
                </a:extLst>
              </a:tr>
              <a:tr h="242323">
                <a:tc>
                  <a:txBody>
                    <a:bodyPr/>
                    <a:lstStyle/>
                    <a:p>
                      <a:pPr algn="l" fontAlgn="t"/>
                      <a:r>
                        <a:rPr lang="en-GB" sz="1100" b="0" i="0" u="none" strike="noStrike" dirty="0">
                          <a:solidFill>
                            <a:srgbClr val="000000"/>
                          </a:solidFill>
                          <a:effectLst/>
                          <a:latin typeface="+mn-lt"/>
                        </a:rPr>
                        <a:t>Celebrities/influencers</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15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10</a:t>
                      </a:r>
                    </a:p>
                  </a:txBody>
                  <a:tcPr marL="9525" marR="9525" marT="9525" marB="0" anchor="ctr">
                    <a:lnL>
                      <a:noFill/>
                    </a:lnL>
                    <a:lnR>
                      <a:noFill/>
                    </a:lnR>
                    <a:lnT>
                      <a:noFill/>
                    </a:lnT>
                    <a:lnB>
                      <a:noFill/>
                    </a:lnB>
                    <a:solidFill>
                      <a:schemeClr val="accent5">
                        <a:lumMod val="20000"/>
                        <a:lumOff val="80000"/>
                      </a:schemeClr>
                    </a:solidFill>
                  </a:tcPr>
                </a:tc>
                <a:tc>
                  <a:txBody>
                    <a:bodyPr/>
                    <a:lstStyle/>
                    <a:p>
                      <a:pPr algn="ctr" fontAlgn="t"/>
                      <a:r>
                        <a:rPr lang="en-GB" sz="1100" b="0" i="0" u="none" strike="noStrike">
                          <a:solidFill>
                            <a:srgbClr val="000000"/>
                          </a:solidFill>
                          <a:effectLst/>
                          <a:latin typeface="+mn-lt"/>
                        </a:rPr>
                        <a:t>14</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18</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21</a:t>
                      </a:r>
                    </a:p>
                  </a:txBody>
                  <a:tcPr marL="9525" marR="9525" marT="9525" marB="0" anchor="ctr">
                    <a:lnL>
                      <a:noFill/>
                    </a:lnL>
                    <a:lnR>
                      <a:noFill/>
                    </a:lnR>
                    <a:lnT>
                      <a:noFill/>
                    </a:lnT>
                    <a:lnB>
                      <a:noFill/>
                    </a:lnB>
                    <a:solidFill>
                      <a:schemeClr val="accent6"/>
                    </a:solidFill>
                  </a:tcPr>
                </a:tc>
                <a:tc>
                  <a:txBody>
                    <a:bodyPr/>
                    <a:lstStyle/>
                    <a:p>
                      <a:pPr algn="ctr" fontAlgn="t"/>
                      <a:r>
                        <a:rPr lang="en-GB" sz="1100" b="0" i="0" u="none" strike="noStrike">
                          <a:solidFill>
                            <a:srgbClr val="000000"/>
                          </a:solidFill>
                          <a:effectLst/>
                          <a:latin typeface="+mn-lt"/>
                        </a:rPr>
                        <a:t>4</a:t>
                      </a:r>
                    </a:p>
                  </a:txBody>
                  <a:tcPr marL="9525" marR="9525" marT="9525" marB="0" anchor="ctr">
                    <a:lnL>
                      <a:noFill/>
                    </a:lnL>
                    <a:lnR w="28575" cap="flat" cmpd="sng" algn="ctr">
                      <a:no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2179566451"/>
                  </a:ext>
                </a:extLst>
              </a:tr>
              <a:tr h="242323">
                <a:tc>
                  <a:txBody>
                    <a:bodyPr/>
                    <a:lstStyle/>
                    <a:p>
                      <a:pPr algn="l" fontAlgn="t"/>
                      <a:r>
                        <a:rPr lang="en-GB" sz="1100" b="0" i="0" u="none" strike="noStrike">
                          <a:solidFill>
                            <a:srgbClr val="000000"/>
                          </a:solidFill>
                          <a:effectLst/>
                          <a:latin typeface="+mn-lt"/>
                        </a:rPr>
                        <a:t>Wealthy individuals/philanthropists</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r>
                        <a:rPr lang="en-GB" sz="1100" b="0" i="0" u="none" strike="noStrike">
                          <a:solidFill>
                            <a:srgbClr val="000000"/>
                          </a:solidFill>
                          <a:effectLst/>
                          <a:latin typeface="+mn-lt"/>
                        </a:rPr>
                        <a:t>10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8</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13</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11</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13</a:t>
                      </a:r>
                    </a:p>
                  </a:txBody>
                  <a:tcPr marL="9525" marR="9525" marT="9525" marB="0" anchor="ctr">
                    <a:lnL>
                      <a:noFill/>
                    </a:lnL>
                    <a:lnR>
                      <a:noFill/>
                    </a:lnR>
                    <a:lnT>
                      <a:noFill/>
                    </a:lnT>
                    <a:lnB>
                      <a:noFill/>
                    </a:lnB>
                    <a:solidFill>
                      <a:srgbClr val="FFFFFF"/>
                    </a:solidFill>
                  </a:tcPr>
                </a:tc>
                <a:tc>
                  <a:txBody>
                    <a:bodyPr/>
                    <a:lstStyle/>
                    <a:p>
                      <a:pPr algn="ctr" fontAlgn="t"/>
                      <a:r>
                        <a:rPr lang="en-GB" sz="1100" b="0" i="0" u="none" strike="noStrike">
                          <a:solidFill>
                            <a:srgbClr val="000000"/>
                          </a:solidFill>
                          <a:effectLst/>
                          <a:latin typeface="+mn-lt"/>
                        </a:rPr>
                        <a:t>9</a:t>
                      </a:r>
                    </a:p>
                  </a:txBody>
                  <a:tcPr marL="9525" marR="9525" marT="9525" marB="0" anchor="ctr">
                    <a:lnL>
                      <a:noFill/>
                    </a:lnL>
                    <a:lnR w="28575" cap="flat" cmpd="sng" algn="ctr">
                      <a:no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93709614"/>
                  </a:ext>
                </a:extLst>
              </a:tr>
              <a:tr h="242323">
                <a:tc>
                  <a:txBody>
                    <a:bodyPr/>
                    <a:lstStyle/>
                    <a:p>
                      <a:pPr algn="l" fontAlgn="t"/>
                      <a:r>
                        <a:rPr lang="en-GB" sz="1100" b="0" i="0" u="none" strike="noStrike">
                          <a:solidFill>
                            <a:srgbClr val="000000"/>
                          </a:solidFill>
                          <a:effectLst/>
                          <a:latin typeface="+mn-lt"/>
                        </a:rPr>
                        <a:t>Religious bodies/organisations</a:t>
                      </a:r>
                    </a:p>
                  </a:txBody>
                  <a:tcPr marL="9525" marR="9525" marT="9525" marB="0">
                    <a:lnL w="28575"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mn-lt"/>
                        </a:rPr>
                        <a:t>8</a:t>
                      </a:r>
                    </a:p>
                  </a:txBody>
                  <a:tcPr marL="9525" marR="9525" marT="9525" marB="0" anchor="ctr">
                    <a:lnL w="6350" cap="flat" cmpd="sng" algn="ctr">
                      <a:solidFill>
                        <a:srgbClr val="000000"/>
                      </a:solidFill>
                      <a:prstDash val="solid"/>
                      <a:round/>
                      <a:headEnd type="none" w="med" len="med"/>
                      <a:tailEnd type="none" w="med" len="med"/>
                    </a:lnL>
                    <a:lnR>
                      <a:noFill/>
                    </a:lnR>
                    <a:lnT>
                      <a:noFill/>
                    </a:lnT>
                    <a:lnB w="28575"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mn-lt"/>
                        </a:rPr>
                        <a:t>5</a:t>
                      </a:r>
                    </a:p>
                  </a:txBody>
                  <a:tcPr marL="9525" marR="9525" marT="9525" marB="0" anchor="ctr">
                    <a:lnL>
                      <a:noFill/>
                    </a:lnL>
                    <a:lnR>
                      <a:noFill/>
                    </a:lnR>
                    <a:lnT>
                      <a:noFill/>
                    </a:lnT>
                    <a:lnB w="28575"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mn-lt"/>
                        </a:rPr>
                        <a:t>5</a:t>
                      </a:r>
                    </a:p>
                  </a:txBody>
                  <a:tcPr marL="9525" marR="9525" marT="9525" marB="0" anchor="ctr">
                    <a:lnL>
                      <a:noFill/>
                    </a:lnL>
                    <a:lnR>
                      <a:noFill/>
                    </a:lnR>
                    <a:lnT>
                      <a:noFill/>
                    </a:lnT>
                    <a:lnB w="28575"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mn-lt"/>
                        </a:rPr>
                        <a:t>7</a:t>
                      </a:r>
                    </a:p>
                  </a:txBody>
                  <a:tcPr marL="9525" marR="9525" marT="9525" marB="0" anchor="ctr">
                    <a:lnL>
                      <a:noFill/>
                    </a:lnL>
                    <a:lnR>
                      <a:noFill/>
                    </a:lnR>
                    <a:lnT>
                      <a:noFill/>
                    </a:lnT>
                    <a:lnB w="28575"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mn-lt"/>
                        </a:rPr>
                        <a:t>9</a:t>
                      </a:r>
                    </a:p>
                  </a:txBody>
                  <a:tcPr marL="9525" marR="9525" marT="9525" marB="0" anchor="ctr">
                    <a:lnL>
                      <a:noFill/>
                    </a:lnL>
                    <a:lnR>
                      <a:noFill/>
                    </a:lnR>
                    <a:lnT>
                      <a:noFill/>
                    </a:lnT>
                    <a:lnB w="28575" cap="flat" cmpd="sng" algn="ctr">
                      <a:noFill/>
                      <a:prstDash val="solid"/>
                      <a:round/>
                      <a:headEnd type="none" w="med" len="med"/>
                      <a:tailEnd type="none" w="med" len="med"/>
                    </a:lnB>
                    <a:solidFill>
                      <a:srgbClr val="FFFFFF"/>
                    </a:solidFill>
                  </a:tcPr>
                </a:tc>
                <a:tc>
                  <a:txBody>
                    <a:bodyPr/>
                    <a:lstStyle/>
                    <a:p>
                      <a:pPr algn="ctr" fontAlgn="t"/>
                      <a:r>
                        <a:rPr lang="en-GB" sz="1100" b="0" i="0" u="none" strike="noStrike" dirty="0">
                          <a:solidFill>
                            <a:srgbClr val="000000"/>
                          </a:solidFill>
                          <a:effectLst/>
                          <a:latin typeface="+mn-lt"/>
                        </a:rPr>
                        <a:t>1</a:t>
                      </a:r>
                    </a:p>
                  </a:txBody>
                  <a:tcPr marL="9525" marR="9525" marT="9525" marB="0"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61970820"/>
                  </a:ext>
                </a:extLst>
              </a:tr>
            </a:tbl>
          </a:graphicData>
        </a:graphic>
      </p:graphicFrame>
      <p:grpSp>
        <p:nvGrpSpPr>
          <p:cNvPr id="8" name="Group 7">
            <a:extLst>
              <a:ext uri="{FF2B5EF4-FFF2-40B4-BE49-F238E27FC236}">
                <a16:creationId xmlns:a16="http://schemas.microsoft.com/office/drawing/2014/main" id="{7D4AA7F2-CF07-C63C-1FC3-D40CDA9AE94C}"/>
              </a:ext>
            </a:extLst>
          </p:cNvPr>
          <p:cNvGrpSpPr/>
          <p:nvPr/>
        </p:nvGrpSpPr>
        <p:grpSpPr>
          <a:xfrm>
            <a:off x="10021783" y="830726"/>
            <a:ext cx="2359232" cy="456557"/>
            <a:chOff x="9641528" y="618763"/>
            <a:chExt cx="2436173" cy="595502"/>
          </a:xfrm>
        </p:grpSpPr>
        <p:sp>
          <p:nvSpPr>
            <p:cNvPr id="9" name="Rectangle 8">
              <a:extLst>
                <a:ext uri="{FF2B5EF4-FFF2-40B4-BE49-F238E27FC236}">
                  <a16:creationId xmlns:a16="http://schemas.microsoft.com/office/drawing/2014/main" id="{89B50959-6D61-8CF1-7FD9-1F16A6A1AE90}"/>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0" name="TextBox 9">
              <a:extLst>
                <a:ext uri="{FF2B5EF4-FFF2-40B4-BE49-F238E27FC236}">
                  <a16:creationId xmlns:a16="http://schemas.microsoft.com/office/drawing/2014/main" id="{927FB962-E13B-4E54-4BA0-6EA07C027BEE}"/>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1" name="Rectangle 10">
              <a:extLst>
                <a:ext uri="{FF2B5EF4-FFF2-40B4-BE49-F238E27FC236}">
                  <a16:creationId xmlns:a16="http://schemas.microsoft.com/office/drawing/2014/main" id="{0162DBDD-00F7-C85C-BAAC-49CC728908BA}"/>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2" name="TextBox 11">
              <a:extLst>
                <a:ext uri="{FF2B5EF4-FFF2-40B4-BE49-F238E27FC236}">
                  <a16:creationId xmlns:a16="http://schemas.microsoft.com/office/drawing/2014/main" id="{927D0BB8-C216-47D4-1E8C-BF6701AADE16}"/>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
        <p:nvSpPr>
          <p:cNvPr id="2" name="Text Placeholder 2">
            <a:extLst>
              <a:ext uri="{FF2B5EF4-FFF2-40B4-BE49-F238E27FC236}">
                <a16:creationId xmlns:a16="http://schemas.microsoft.com/office/drawing/2014/main" id="{3636C94B-E5F6-2601-72D8-22A5C6D0F1E4}"/>
              </a:ext>
            </a:extLst>
          </p:cNvPr>
          <p:cNvSpPr>
            <a:spLocks noGrp="1"/>
          </p:cNvSpPr>
          <p:nvPr>
            <p:ph type="body" sz="quarter" idx="15"/>
          </p:nvPr>
        </p:nvSpPr>
        <p:spPr>
          <a:xfrm>
            <a:off x="450000" y="830726"/>
            <a:ext cx="9341700" cy="608890"/>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Again, we see the important of multi-sourced information and communications. Interestingly, local community groups show influence over both community champions and disengaged, however community champions also value the role of global organisations. </a:t>
            </a:r>
          </a:p>
        </p:txBody>
      </p:sp>
    </p:spTree>
    <p:extLst>
      <p:ext uri="{BB962C8B-B14F-4D97-AF65-F5344CB8AC3E}">
        <p14:creationId xmlns:p14="http://schemas.microsoft.com/office/powerpoint/2010/main" val="1762474728"/>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C993-DBE6-4DB5-A379-1BD9C1B06BE5}"/>
              </a:ext>
            </a:extLst>
          </p:cNvPr>
          <p:cNvSpPr>
            <a:spLocks noGrp="1"/>
          </p:cNvSpPr>
          <p:nvPr>
            <p:ph type="title"/>
          </p:nvPr>
        </p:nvSpPr>
        <p:spPr/>
        <p:txBody>
          <a:bodyPr>
            <a:noAutofit/>
          </a:bodyPr>
          <a:lstStyle/>
          <a:p>
            <a:r>
              <a:rPr lang="en-US" dirty="0"/>
              <a:t>Racial Discrimination</a:t>
            </a:r>
          </a:p>
        </p:txBody>
      </p:sp>
      <p:sp>
        <p:nvSpPr>
          <p:cNvPr id="17" name="Text Placeholder 16">
            <a:extLst>
              <a:ext uri="{FF2B5EF4-FFF2-40B4-BE49-F238E27FC236}">
                <a16:creationId xmlns:a16="http://schemas.microsoft.com/office/drawing/2014/main" id="{55EF6130-7E3A-6218-F96B-783012E8897E}"/>
              </a:ext>
            </a:extLst>
          </p:cNvPr>
          <p:cNvSpPr>
            <a:spLocks noGrp="1"/>
          </p:cNvSpPr>
          <p:nvPr>
            <p:ph type="body" sz="quarter" idx="15"/>
          </p:nvPr>
        </p:nvSpPr>
        <p:spPr>
          <a:xfrm>
            <a:off x="450000" y="830726"/>
            <a:ext cx="9341700" cy="666254"/>
          </a:xfrm>
        </p:spPr>
        <p:txBody>
          <a:bodyPr>
            <a:normAutofit/>
          </a:bodyPr>
          <a:lstStyle/>
          <a:p>
            <a:r>
              <a:rPr lang="en-US" sz="1400" dirty="0"/>
              <a:t>There is a perceived growing prevalence of racism in Ireland, with 30% now feeling there is a lot of racism. However, there is no increase in those reporting racism as a whole; more so there has been a shift from those noting some racism to a lot. </a:t>
            </a:r>
          </a:p>
        </p:txBody>
      </p:sp>
      <p:sp>
        <p:nvSpPr>
          <p:cNvPr id="19" name="Text Placeholder 18">
            <a:extLst>
              <a:ext uri="{FF2B5EF4-FFF2-40B4-BE49-F238E27FC236}">
                <a16:creationId xmlns:a16="http://schemas.microsoft.com/office/drawing/2014/main" id="{47E92D4A-C658-2869-EB48-2CE72F95946C}"/>
              </a:ext>
            </a:extLst>
          </p:cNvPr>
          <p:cNvSpPr>
            <a:spLocks noGrp="1"/>
          </p:cNvSpPr>
          <p:nvPr>
            <p:ph type="body" sz="quarter" idx="17"/>
          </p:nvPr>
        </p:nvSpPr>
        <p:spPr>
          <a:xfrm>
            <a:off x="450000" y="6018482"/>
            <a:ext cx="9341700" cy="563616"/>
          </a:xfrm>
        </p:spPr>
        <p:txBody>
          <a:bodyPr/>
          <a:lstStyle/>
          <a:p>
            <a:r>
              <a:rPr lang="en-US" sz="1000"/>
              <a:t>Base: All Adults aged 18+ years- 2,504 (Nov 23 N – 2,515, Nov 22 N – 2501; Dec 21 N – 2,026; Feb 21 N – 3,008)</a:t>
            </a:r>
          </a:p>
          <a:p>
            <a:r>
              <a:rPr lang="en-US" sz="1000"/>
              <a:t>Q.27 How much racial discrimination do you feel there is in Ireland today?</a:t>
            </a:r>
            <a:endParaRPr lang="en-IE" sz="1000"/>
          </a:p>
          <a:p>
            <a:endParaRPr lang="en-IE" sz="1000"/>
          </a:p>
        </p:txBody>
      </p:sp>
      <p:sp>
        <p:nvSpPr>
          <p:cNvPr id="5" name="TextBox 4">
            <a:extLst>
              <a:ext uri="{FF2B5EF4-FFF2-40B4-BE49-F238E27FC236}">
                <a16:creationId xmlns:a16="http://schemas.microsoft.com/office/drawing/2014/main" id="{9742F04F-F610-D60D-1E7A-68AECDED5EB8}"/>
              </a:ext>
            </a:extLst>
          </p:cNvPr>
          <p:cNvSpPr txBox="1"/>
          <p:nvPr/>
        </p:nvSpPr>
        <p:spPr>
          <a:xfrm>
            <a:off x="2052334" y="5468819"/>
            <a:ext cx="12354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i="0" u="none" strike="noStrike" kern="1200" cap="none" spc="0" normalizeH="0" baseline="0" noProof="0">
                <a:ln>
                  <a:noFill/>
                </a:ln>
                <a:solidFill>
                  <a:srgbClr val="00000C"/>
                </a:solidFill>
                <a:effectLst/>
                <a:uLnTx/>
                <a:uFillTx/>
                <a:ea typeface="+mn-ea"/>
                <a:cs typeface="+mn-cs"/>
              </a:rPr>
              <a:t>None </a:t>
            </a:r>
          </a:p>
        </p:txBody>
      </p:sp>
      <p:sp>
        <p:nvSpPr>
          <p:cNvPr id="6" name="TextBox 5">
            <a:extLst>
              <a:ext uri="{FF2B5EF4-FFF2-40B4-BE49-F238E27FC236}">
                <a16:creationId xmlns:a16="http://schemas.microsoft.com/office/drawing/2014/main" id="{21040644-AB30-DEAE-934A-88678BB393E5}"/>
              </a:ext>
            </a:extLst>
          </p:cNvPr>
          <p:cNvSpPr txBox="1"/>
          <p:nvPr/>
        </p:nvSpPr>
        <p:spPr>
          <a:xfrm>
            <a:off x="1840445" y="5709938"/>
            <a:ext cx="12354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i="0" u="none" strike="noStrike" kern="1200" cap="none" spc="0" normalizeH="0" baseline="0" noProof="0">
                <a:ln>
                  <a:noFill/>
                </a:ln>
                <a:solidFill>
                  <a:srgbClr val="00000C"/>
                </a:solidFill>
                <a:effectLst/>
                <a:uLnTx/>
                <a:uFillTx/>
                <a:ea typeface="+mn-ea"/>
                <a:cs typeface="+mn-cs"/>
              </a:rPr>
              <a:t>Don’t know </a:t>
            </a:r>
          </a:p>
        </p:txBody>
      </p:sp>
      <p:sp>
        <p:nvSpPr>
          <p:cNvPr id="7" name="TextBox 6">
            <a:extLst>
              <a:ext uri="{FF2B5EF4-FFF2-40B4-BE49-F238E27FC236}">
                <a16:creationId xmlns:a16="http://schemas.microsoft.com/office/drawing/2014/main" id="{F5B4454D-867D-D247-6F45-4DD6862C0B87}"/>
              </a:ext>
            </a:extLst>
          </p:cNvPr>
          <p:cNvSpPr txBox="1"/>
          <p:nvPr/>
        </p:nvSpPr>
        <p:spPr>
          <a:xfrm>
            <a:off x="2018151" y="2595668"/>
            <a:ext cx="12354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i="0" u="none" strike="noStrike" kern="1200" cap="none" spc="0" normalizeH="0" baseline="0" noProof="0" dirty="0">
                <a:ln>
                  <a:noFill/>
                </a:ln>
                <a:solidFill>
                  <a:srgbClr val="00000C"/>
                </a:solidFill>
                <a:effectLst/>
                <a:uLnTx/>
                <a:uFillTx/>
                <a:ea typeface="+mn-ea"/>
                <a:cs typeface="+mn-cs"/>
              </a:rPr>
              <a:t>A lot</a:t>
            </a:r>
          </a:p>
        </p:txBody>
      </p:sp>
      <p:sp>
        <p:nvSpPr>
          <p:cNvPr id="8" name="TextBox 7">
            <a:extLst>
              <a:ext uri="{FF2B5EF4-FFF2-40B4-BE49-F238E27FC236}">
                <a16:creationId xmlns:a16="http://schemas.microsoft.com/office/drawing/2014/main" id="{8B056D18-B776-C87C-4132-1967421E6AE3}"/>
              </a:ext>
            </a:extLst>
          </p:cNvPr>
          <p:cNvSpPr txBox="1"/>
          <p:nvPr/>
        </p:nvSpPr>
        <p:spPr>
          <a:xfrm>
            <a:off x="2018151" y="3971355"/>
            <a:ext cx="12354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E" sz="1200" dirty="0">
                <a:solidFill>
                  <a:srgbClr val="00000C"/>
                </a:solidFill>
              </a:rPr>
              <a:t>Some</a:t>
            </a:r>
            <a:endParaRPr kumimoji="0" lang="en-IE" sz="1200" i="0" u="none" strike="noStrike" kern="1200" cap="none" spc="0" normalizeH="0" baseline="0" noProof="0" dirty="0">
              <a:ln>
                <a:noFill/>
              </a:ln>
              <a:solidFill>
                <a:srgbClr val="00000C"/>
              </a:solidFill>
              <a:effectLst/>
              <a:uLnTx/>
              <a:uFillTx/>
            </a:endParaRPr>
          </a:p>
        </p:txBody>
      </p:sp>
      <p:graphicFrame>
        <p:nvGraphicFramePr>
          <p:cNvPr id="9" name="Chart 8">
            <a:extLst>
              <a:ext uri="{FF2B5EF4-FFF2-40B4-BE49-F238E27FC236}">
                <a16:creationId xmlns:a16="http://schemas.microsoft.com/office/drawing/2014/main" id="{B535A2C4-ECE2-56C3-1AB4-0F4FD498224E}"/>
              </a:ext>
            </a:extLst>
          </p:cNvPr>
          <p:cNvGraphicFramePr/>
          <p:nvPr>
            <p:extLst>
              <p:ext uri="{D42A27DB-BD31-4B8C-83A1-F6EECF244321}">
                <p14:modId xmlns:p14="http://schemas.microsoft.com/office/powerpoint/2010/main" val="4035233581"/>
              </p:ext>
            </p:extLst>
          </p:nvPr>
        </p:nvGraphicFramePr>
        <p:xfrm>
          <a:off x="2898221" y="2292310"/>
          <a:ext cx="7015035" cy="3742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CCB42385-4CC1-9B1A-A9EC-1528744578EE}"/>
              </a:ext>
            </a:extLst>
          </p:cNvPr>
          <p:cNvSpPr txBox="1"/>
          <p:nvPr/>
        </p:nvSpPr>
        <p:spPr>
          <a:xfrm>
            <a:off x="3287818" y="1843497"/>
            <a:ext cx="684803" cy="307777"/>
          </a:xfrm>
          <a:prstGeom prst="rect">
            <a:avLst/>
          </a:prstGeom>
          <a:noFill/>
        </p:spPr>
        <p:txBody>
          <a:bodyPr wrap="none" rtlCol="0">
            <a:spAutoFit/>
          </a:bodyPr>
          <a:lstStyle/>
          <a:p>
            <a:pPr algn="ctr"/>
            <a:r>
              <a:rPr lang="en-IE" sz="1400" b="1">
                <a:solidFill>
                  <a:srgbClr val="00000C"/>
                </a:solidFill>
              </a:rPr>
              <a:t>Feb 21</a:t>
            </a:r>
          </a:p>
        </p:txBody>
      </p:sp>
      <p:sp>
        <p:nvSpPr>
          <p:cNvPr id="13" name="TextBox 12">
            <a:extLst>
              <a:ext uri="{FF2B5EF4-FFF2-40B4-BE49-F238E27FC236}">
                <a16:creationId xmlns:a16="http://schemas.microsoft.com/office/drawing/2014/main" id="{80C6AEE7-7E95-EB4F-8D40-43A615130027}"/>
              </a:ext>
            </a:extLst>
          </p:cNvPr>
          <p:cNvSpPr txBox="1"/>
          <p:nvPr/>
        </p:nvSpPr>
        <p:spPr>
          <a:xfrm>
            <a:off x="4679002" y="1843497"/>
            <a:ext cx="689612" cy="307777"/>
          </a:xfrm>
          <a:prstGeom prst="rect">
            <a:avLst/>
          </a:prstGeom>
          <a:noFill/>
        </p:spPr>
        <p:txBody>
          <a:bodyPr wrap="none" rtlCol="0">
            <a:spAutoFit/>
          </a:bodyPr>
          <a:lstStyle/>
          <a:p>
            <a:pPr algn="ctr"/>
            <a:r>
              <a:rPr lang="en-IE" sz="1400" b="1">
                <a:solidFill>
                  <a:srgbClr val="00000C"/>
                </a:solidFill>
              </a:rPr>
              <a:t>Dec 21</a:t>
            </a:r>
          </a:p>
        </p:txBody>
      </p:sp>
      <p:sp>
        <p:nvSpPr>
          <p:cNvPr id="20" name="TextBox 19">
            <a:extLst>
              <a:ext uri="{FF2B5EF4-FFF2-40B4-BE49-F238E27FC236}">
                <a16:creationId xmlns:a16="http://schemas.microsoft.com/office/drawing/2014/main" id="{3132680C-9386-A8B8-3FE5-33441F2CD99F}"/>
              </a:ext>
            </a:extLst>
          </p:cNvPr>
          <p:cNvSpPr txBox="1"/>
          <p:nvPr/>
        </p:nvSpPr>
        <p:spPr>
          <a:xfrm>
            <a:off x="6069235" y="1843497"/>
            <a:ext cx="732893" cy="307777"/>
          </a:xfrm>
          <a:prstGeom prst="rect">
            <a:avLst/>
          </a:prstGeom>
          <a:noFill/>
        </p:spPr>
        <p:txBody>
          <a:bodyPr wrap="none" rtlCol="0">
            <a:spAutoFit/>
          </a:bodyPr>
          <a:lstStyle/>
          <a:p>
            <a:pPr algn="ctr"/>
            <a:r>
              <a:rPr lang="en-IE" sz="1400" b="1">
                <a:solidFill>
                  <a:srgbClr val="00000C"/>
                </a:solidFill>
              </a:rPr>
              <a:t>Nov 22</a:t>
            </a:r>
          </a:p>
        </p:txBody>
      </p:sp>
      <p:sp>
        <p:nvSpPr>
          <p:cNvPr id="4" name="TextBox 3">
            <a:extLst>
              <a:ext uri="{FF2B5EF4-FFF2-40B4-BE49-F238E27FC236}">
                <a16:creationId xmlns:a16="http://schemas.microsoft.com/office/drawing/2014/main" id="{FD1DDF7C-9818-16B3-16BF-06155D1F5363}"/>
              </a:ext>
            </a:extLst>
          </p:cNvPr>
          <p:cNvSpPr txBox="1"/>
          <p:nvPr/>
        </p:nvSpPr>
        <p:spPr>
          <a:xfrm>
            <a:off x="7371894" y="1843497"/>
            <a:ext cx="728084" cy="307777"/>
          </a:xfrm>
          <a:prstGeom prst="rect">
            <a:avLst/>
          </a:prstGeom>
          <a:noFill/>
        </p:spPr>
        <p:txBody>
          <a:bodyPr wrap="none" rtlCol="0">
            <a:spAutoFit/>
          </a:bodyPr>
          <a:lstStyle/>
          <a:p>
            <a:pPr algn="ctr"/>
            <a:r>
              <a:rPr lang="en-IE" sz="1400" b="1">
                <a:solidFill>
                  <a:srgbClr val="00000C"/>
                </a:solidFill>
              </a:rPr>
              <a:t>Nov 23</a:t>
            </a:r>
          </a:p>
        </p:txBody>
      </p:sp>
      <p:sp>
        <p:nvSpPr>
          <p:cNvPr id="18" name="TextBox 17">
            <a:extLst>
              <a:ext uri="{FF2B5EF4-FFF2-40B4-BE49-F238E27FC236}">
                <a16:creationId xmlns:a16="http://schemas.microsoft.com/office/drawing/2014/main" id="{B86A3173-8124-7AE7-2CBE-99DD176C723A}"/>
              </a:ext>
            </a:extLst>
          </p:cNvPr>
          <p:cNvSpPr txBox="1"/>
          <p:nvPr/>
        </p:nvSpPr>
        <p:spPr>
          <a:xfrm>
            <a:off x="8791004" y="1843497"/>
            <a:ext cx="747320" cy="307777"/>
          </a:xfrm>
          <a:prstGeom prst="rect">
            <a:avLst/>
          </a:prstGeom>
          <a:noFill/>
        </p:spPr>
        <p:txBody>
          <a:bodyPr wrap="none" rtlCol="0">
            <a:spAutoFit/>
          </a:bodyPr>
          <a:lstStyle/>
          <a:p>
            <a:pPr algn="ctr"/>
            <a:r>
              <a:rPr lang="en-IE" sz="1400" b="1">
                <a:solidFill>
                  <a:srgbClr val="00000C"/>
                </a:solidFill>
              </a:rPr>
              <a:t>Aug 24</a:t>
            </a:r>
          </a:p>
        </p:txBody>
      </p:sp>
    </p:spTree>
    <p:extLst>
      <p:ext uri="{BB962C8B-B14F-4D97-AF65-F5344CB8AC3E}">
        <p14:creationId xmlns:p14="http://schemas.microsoft.com/office/powerpoint/2010/main" val="1421243993"/>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C993-DBE6-4DB5-A379-1BD9C1B06BE5}"/>
              </a:ext>
            </a:extLst>
          </p:cNvPr>
          <p:cNvSpPr>
            <a:spLocks noGrp="1"/>
          </p:cNvSpPr>
          <p:nvPr>
            <p:ph type="title"/>
          </p:nvPr>
        </p:nvSpPr>
        <p:spPr/>
        <p:txBody>
          <a:bodyPr>
            <a:noAutofit/>
          </a:bodyPr>
          <a:lstStyle/>
          <a:p>
            <a:r>
              <a:rPr lang="en-US"/>
              <a:t>Racial Discrimination x Segments</a:t>
            </a:r>
          </a:p>
        </p:txBody>
      </p:sp>
      <p:sp>
        <p:nvSpPr>
          <p:cNvPr id="14" name="Text Placeholder 13">
            <a:extLst>
              <a:ext uri="{FF2B5EF4-FFF2-40B4-BE49-F238E27FC236}">
                <a16:creationId xmlns:a16="http://schemas.microsoft.com/office/drawing/2014/main" id="{AACF7F7E-5FF9-E18A-1500-50C3573163DB}"/>
              </a:ext>
            </a:extLst>
          </p:cNvPr>
          <p:cNvSpPr>
            <a:spLocks noGrp="1"/>
          </p:cNvSpPr>
          <p:nvPr>
            <p:ph type="body" sz="quarter" idx="15"/>
          </p:nvPr>
        </p:nvSpPr>
        <p:spPr>
          <a:xfrm>
            <a:off x="450000" y="875893"/>
            <a:ext cx="9341700" cy="213713"/>
          </a:xfrm>
        </p:spPr>
        <p:txBody>
          <a:bodyPr/>
          <a:lstStyle/>
          <a:p>
            <a:pPr>
              <a:spcAft>
                <a:spcPts val="0"/>
              </a:spcAft>
            </a:pPr>
            <a:r>
              <a:rPr lang="en-US" sz="1400" dirty="0"/>
              <a:t>Our key segments note a higher prevalence of racial discrimination in Ireland nowadays. </a:t>
            </a:r>
          </a:p>
        </p:txBody>
      </p:sp>
      <p:sp>
        <p:nvSpPr>
          <p:cNvPr id="15" name="Text Placeholder 14">
            <a:extLst>
              <a:ext uri="{FF2B5EF4-FFF2-40B4-BE49-F238E27FC236}">
                <a16:creationId xmlns:a16="http://schemas.microsoft.com/office/drawing/2014/main" id="{5F469BB0-CA8B-DFDD-5379-CD5A4C37272E}"/>
              </a:ext>
            </a:extLst>
          </p:cNvPr>
          <p:cNvSpPr>
            <a:spLocks noGrp="1"/>
          </p:cNvSpPr>
          <p:nvPr>
            <p:ph type="body" sz="quarter" idx="17"/>
          </p:nvPr>
        </p:nvSpPr>
        <p:spPr/>
        <p:txBody>
          <a:bodyPr>
            <a:noAutofit/>
          </a:bodyPr>
          <a:lstStyle/>
          <a:p>
            <a:r>
              <a:rPr lang="en-US" sz="1000"/>
              <a:t>Base: All adults aged 18+ years- 2,504</a:t>
            </a:r>
          </a:p>
          <a:p>
            <a:r>
              <a:rPr lang="en-US" sz="1000"/>
              <a:t>Q.27 How much racial discrimination do you feel there is in Ireland today?</a:t>
            </a:r>
          </a:p>
          <a:p>
            <a:endParaRPr lang="en-IE" sz="1000"/>
          </a:p>
        </p:txBody>
      </p:sp>
      <p:graphicFrame>
        <p:nvGraphicFramePr>
          <p:cNvPr id="9" name="Chart 8">
            <a:extLst>
              <a:ext uri="{FF2B5EF4-FFF2-40B4-BE49-F238E27FC236}">
                <a16:creationId xmlns:a16="http://schemas.microsoft.com/office/drawing/2014/main" id="{B535A2C4-ECE2-56C3-1AB4-0F4FD498224E}"/>
              </a:ext>
            </a:extLst>
          </p:cNvPr>
          <p:cNvGraphicFramePr/>
          <p:nvPr>
            <p:extLst>
              <p:ext uri="{D42A27DB-BD31-4B8C-83A1-F6EECF244321}">
                <p14:modId xmlns:p14="http://schemas.microsoft.com/office/powerpoint/2010/main" val="733722353"/>
              </p:ext>
            </p:extLst>
          </p:nvPr>
        </p:nvGraphicFramePr>
        <p:xfrm>
          <a:off x="2657109" y="2101214"/>
          <a:ext cx="8229747" cy="3742400"/>
        </p:xfrm>
        <a:graphic>
          <a:graphicData uri="http://schemas.openxmlformats.org/drawingml/2006/chart">
            <c:chart xmlns:c="http://schemas.openxmlformats.org/drawingml/2006/chart" xmlns:r="http://schemas.openxmlformats.org/officeDocument/2006/relationships" r:id="rId2"/>
          </a:graphicData>
        </a:graphic>
      </p:graphicFrame>
      <p:sp>
        <p:nvSpPr>
          <p:cNvPr id="16" name="Content Placeholder 4">
            <a:extLst>
              <a:ext uri="{FF2B5EF4-FFF2-40B4-BE49-F238E27FC236}">
                <a16:creationId xmlns:a16="http://schemas.microsoft.com/office/drawing/2014/main" id="{F68FABAF-EFD2-89B4-16B4-D841BFB442DD}"/>
              </a:ext>
            </a:extLst>
          </p:cNvPr>
          <p:cNvSpPr txBox="1">
            <a:spLocks/>
          </p:cNvSpPr>
          <p:nvPr/>
        </p:nvSpPr>
        <p:spPr>
          <a:xfrm>
            <a:off x="525455" y="6964746"/>
            <a:ext cx="4996161" cy="28520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0000CC"/>
              </a:buClr>
              <a:buFont typeface="Arial" panose="020B0604020202020204" pitchFamily="34" charset="0"/>
              <a:buChar char="•"/>
              <a:defRPr sz="2000" kern="1200">
                <a:solidFill>
                  <a:srgbClr val="002060"/>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rgbClr val="002060"/>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06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IE" sz="1100"/>
          </a:p>
        </p:txBody>
      </p:sp>
      <p:graphicFrame>
        <p:nvGraphicFramePr>
          <p:cNvPr id="21" name="Table 20">
            <a:extLst>
              <a:ext uri="{FF2B5EF4-FFF2-40B4-BE49-F238E27FC236}">
                <a16:creationId xmlns:a16="http://schemas.microsoft.com/office/drawing/2014/main" id="{CE296DFF-871E-F85D-A013-8A08E127C3E5}"/>
              </a:ext>
            </a:extLst>
          </p:cNvPr>
          <p:cNvGraphicFramePr>
            <a:graphicFrameLocks noGrp="1"/>
          </p:cNvGraphicFramePr>
          <p:nvPr>
            <p:extLst>
              <p:ext uri="{D42A27DB-BD31-4B8C-83A1-F6EECF244321}">
                <p14:modId xmlns:p14="http://schemas.microsoft.com/office/powerpoint/2010/main" val="4034165889"/>
              </p:ext>
            </p:extLst>
          </p:nvPr>
        </p:nvGraphicFramePr>
        <p:xfrm>
          <a:off x="2749974" y="1436758"/>
          <a:ext cx="7972496" cy="620642"/>
        </p:xfrm>
        <a:graphic>
          <a:graphicData uri="http://schemas.openxmlformats.org/drawingml/2006/table">
            <a:tbl>
              <a:tblPr>
                <a:tableStyleId>{5C22544A-7EE6-4342-B048-85BDC9FD1C3A}</a:tableStyleId>
              </a:tblPr>
              <a:tblGrid>
                <a:gridCol w="996562">
                  <a:extLst>
                    <a:ext uri="{9D8B030D-6E8A-4147-A177-3AD203B41FA5}">
                      <a16:colId xmlns:a16="http://schemas.microsoft.com/office/drawing/2014/main" val="4283481718"/>
                    </a:ext>
                  </a:extLst>
                </a:gridCol>
                <a:gridCol w="996562">
                  <a:extLst>
                    <a:ext uri="{9D8B030D-6E8A-4147-A177-3AD203B41FA5}">
                      <a16:colId xmlns:a16="http://schemas.microsoft.com/office/drawing/2014/main" val="168885536"/>
                    </a:ext>
                  </a:extLst>
                </a:gridCol>
                <a:gridCol w="996562">
                  <a:extLst>
                    <a:ext uri="{9D8B030D-6E8A-4147-A177-3AD203B41FA5}">
                      <a16:colId xmlns:a16="http://schemas.microsoft.com/office/drawing/2014/main" val="746003772"/>
                    </a:ext>
                  </a:extLst>
                </a:gridCol>
                <a:gridCol w="996562">
                  <a:extLst>
                    <a:ext uri="{9D8B030D-6E8A-4147-A177-3AD203B41FA5}">
                      <a16:colId xmlns:a16="http://schemas.microsoft.com/office/drawing/2014/main" val="1779795731"/>
                    </a:ext>
                  </a:extLst>
                </a:gridCol>
                <a:gridCol w="996562">
                  <a:extLst>
                    <a:ext uri="{9D8B030D-6E8A-4147-A177-3AD203B41FA5}">
                      <a16:colId xmlns:a16="http://schemas.microsoft.com/office/drawing/2014/main" val="2225951611"/>
                    </a:ext>
                  </a:extLst>
                </a:gridCol>
                <a:gridCol w="996562">
                  <a:extLst>
                    <a:ext uri="{9D8B030D-6E8A-4147-A177-3AD203B41FA5}">
                      <a16:colId xmlns:a16="http://schemas.microsoft.com/office/drawing/2014/main" val="1338766595"/>
                    </a:ext>
                  </a:extLst>
                </a:gridCol>
                <a:gridCol w="996562">
                  <a:extLst>
                    <a:ext uri="{9D8B030D-6E8A-4147-A177-3AD203B41FA5}">
                      <a16:colId xmlns:a16="http://schemas.microsoft.com/office/drawing/2014/main" val="4065578727"/>
                    </a:ext>
                  </a:extLst>
                </a:gridCol>
                <a:gridCol w="996562">
                  <a:extLst>
                    <a:ext uri="{9D8B030D-6E8A-4147-A177-3AD203B41FA5}">
                      <a16:colId xmlns:a16="http://schemas.microsoft.com/office/drawing/2014/main" val="2398399031"/>
                    </a:ext>
                  </a:extLst>
                </a:gridCol>
              </a:tblGrid>
              <a:tr h="620642">
                <a:tc>
                  <a:txBody>
                    <a:bodyPr/>
                    <a:lstStyle/>
                    <a:p>
                      <a:pPr algn="ctr"/>
                      <a:r>
                        <a:rPr lang="en-IE" sz="1100" b="1">
                          <a:latin typeface="Barlow" panose="00000500000000000000" pitchFamily="2" charset="0"/>
                          <a:cs typeface="Arial" panose="020B0604020202020204" pitchFamily="34" charset="0"/>
                        </a:rPr>
                        <a:t>Total</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Multilateralists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Community Champions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Disengaged</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Empathisers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Global Citizens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Pragmatists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783692"/>
                  </a:ext>
                </a:extLst>
              </a:tr>
            </a:tbl>
          </a:graphicData>
        </a:graphic>
      </p:graphicFrame>
      <p:sp>
        <p:nvSpPr>
          <p:cNvPr id="4" name="TextBox 3">
            <a:extLst>
              <a:ext uri="{FF2B5EF4-FFF2-40B4-BE49-F238E27FC236}">
                <a16:creationId xmlns:a16="http://schemas.microsoft.com/office/drawing/2014/main" id="{1A217797-05CB-D443-6908-FE51CE77A951}"/>
              </a:ext>
            </a:extLst>
          </p:cNvPr>
          <p:cNvSpPr txBox="1"/>
          <p:nvPr/>
        </p:nvSpPr>
        <p:spPr>
          <a:xfrm>
            <a:off x="1857437" y="4749807"/>
            <a:ext cx="12354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i="0" u="none" strike="noStrike" kern="1200" cap="none" spc="0" normalizeH="0" baseline="0" noProof="0">
                <a:ln>
                  <a:noFill/>
                </a:ln>
                <a:solidFill>
                  <a:srgbClr val="00000C"/>
                </a:solidFill>
                <a:effectLst/>
                <a:uLnTx/>
                <a:uFillTx/>
                <a:ea typeface="+mn-ea"/>
                <a:cs typeface="+mn-cs"/>
              </a:rPr>
              <a:t>None </a:t>
            </a:r>
          </a:p>
        </p:txBody>
      </p:sp>
      <p:sp>
        <p:nvSpPr>
          <p:cNvPr id="11" name="TextBox 10">
            <a:extLst>
              <a:ext uri="{FF2B5EF4-FFF2-40B4-BE49-F238E27FC236}">
                <a16:creationId xmlns:a16="http://schemas.microsoft.com/office/drawing/2014/main" id="{D2F73FEE-89A9-A520-42CE-97C9FD11F1B6}"/>
              </a:ext>
            </a:extLst>
          </p:cNvPr>
          <p:cNvSpPr txBox="1"/>
          <p:nvPr/>
        </p:nvSpPr>
        <p:spPr>
          <a:xfrm>
            <a:off x="1645548" y="5046339"/>
            <a:ext cx="12354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i="0" u="none" strike="noStrike" kern="1200" cap="none" spc="0" normalizeH="0" baseline="0" noProof="0">
                <a:ln>
                  <a:noFill/>
                </a:ln>
                <a:solidFill>
                  <a:srgbClr val="00000C"/>
                </a:solidFill>
                <a:effectLst/>
                <a:uLnTx/>
                <a:uFillTx/>
                <a:ea typeface="+mn-ea"/>
                <a:cs typeface="+mn-cs"/>
              </a:rPr>
              <a:t>Don’t know </a:t>
            </a:r>
          </a:p>
        </p:txBody>
      </p:sp>
      <p:sp>
        <p:nvSpPr>
          <p:cNvPr id="12" name="TextBox 11">
            <a:extLst>
              <a:ext uri="{FF2B5EF4-FFF2-40B4-BE49-F238E27FC236}">
                <a16:creationId xmlns:a16="http://schemas.microsoft.com/office/drawing/2014/main" id="{D6CC3908-3E8F-CB54-0AF9-108D7E1917A0}"/>
              </a:ext>
            </a:extLst>
          </p:cNvPr>
          <p:cNvSpPr txBox="1"/>
          <p:nvPr/>
        </p:nvSpPr>
        <p:spPr>
          <a:xfrm>
            <a:off x="1818847" y="2583663"/>
            <a:ext cx="12354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i="0" u="none" strike="noStrike" kern="1200" cap="none" spc="0" normalizeH="0" baseline="0" noProof="0">
                <a:ln>
                  <a:noFill/>
                </a:ln>
                <a:solidFill>
                  <a:srgbClr val="00000C"/>
                </a:solidFill>
                <a:effectLst/>
                <a:uLnTx/>
                <a:uFillTx/>
                <a:ea typeface="+mn-ea"/>
                <a:cs typeface="+mn-cs"/>
              </a:rPr>
              <a:t>A lot</a:t>
            </a:r>
          </a:p>
        </p:txBody>
      </p:sp>
      <p:sp>
        <p:nvSpPr>
          <p:cNvPr id="13" name="TextBox 12">
            <a:extLst>
              <a:ext uri="{FF2B5EF4-FFF2-40B4-BE49-F238E27FC236}">
                <a16:creationId xmlns:a16="http://schemas.microsoft.com/office/drawing/2014/main" id="{A0A87096-301E-C9F0-A52F-D11748D357A2}"/>
              </a:ext>
            </a:extLst>
          </p:cNvPr>
          <p:cNvSpPr txBox="1"/>
          <p:nvPr/>
        </p:nvSpPr>
        <p:spPr>
          <a:xfrm>
            <a:off x="1823254" y="3760630"/>
            <a:ext cx="12354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E" sz="1200">
                <a:solidFill>
                  <a:srgbClr val="00000C"/>
                </a:solidFill>
              </a:rPr>
              <a:t>Some</a:t>
            </a:r>
            <a:endParaRPr kumimoji="0" lang="en-IE" sz="1200" i="0" u="none" strike="noStrike" kern="1200" cap="none" spc="0" normalizeH="0" baseline="0" noProof="0">
              <a:ln>
                <a:noFill/>
              </a:ln>
              <a:solidFill>
                <a:srgbClr val="00000C"/>
              </a:solidFill>
              <a:effectLst/>
              <a:uLnTx/>
              <a:uFillTx/>
            </a:endParaRPr>
          </a:p>
        </p:txBody>
      </p:sp>
      <p:sp>
        <p:nvSpPr>
          <p:cNvPr id="5" name="Oval 4">
            <a:extLst>
              <a:ext uri="{FF2B5EF4-FFF2-40B4-BE49-F238E27FC236}">
                <a16:creationId xmlns:a16="http://schemas.microsoft.com/office/drawing/2014/main" id="{BBC8D257-258B-0711-CCA3-E1B29C6B8A02}"/>
              </a:ext>
            </a:extLst>
          </p:cNvPr>
          <p:cNvSpPr/>
          <p:nvPr/>
        </p:nvSpPr>
        <p:spPr>
          <a:xfrm>
            <a:off x="6068292" y="2675352"/>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614D9BA2-0CC6-CC36-8155-14A8A48800FA}"/>
              </a:ext>
            </a:extLst>
          </p:cNvPr>
          <p:cNvSpPr/>
          <p:nvPr/>
        </p:nvSpPr>
        <p:spPr>
          <a:xfrm>
            <a:off x="9082253" y="2647619"/>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0" name="Group 9">
            <a:extLst>
              <a:ext uri="{FF2B5EF4-FFF2-40B4-BE49-F238E27FC236}">
                <a16:creationId xmlns:a16="http://schemas.microsoft.com/office/drawing/2014/main" id="{EB3EA378-B51F-E732-FD0D-EE4D48230613}"/>
              </a:ext>
            </a:extLst>
          </p:cNvPr>
          <p:cNvGrpSpPr/>
          <p:nvPr/>
        </p:nvGrpSpPr>
        <p:grpSpPr>
          <a:xfrm>
            <a:off x="9578447" y="755940"/>
            <a:ext cx="2359232" cy="246221"/>
            <a:chOff x="9641528" y="618763"/>
            <a:chExt cx="2436173" cy="321154"/>
          </a:xfrm>
        </p:grpSpPr>
        <p:sp>
          <p:nvSpPr>
            <p:cNvPr id="18" name="TextBox 17">
              <a:extLst>
                <a:ext uri="{FF2B5EF4-FFF2-40B4-BE49-F238E27FC236}">
                  <a16:creationId xmlns:a16="http://schemas.microsoft.com/office/drawing/2014/main" id="{D08D7FCC-F7E1-A87B-A5A5-1C1FC28D6D4E}"/>
                </a:ext>
              </a:extLst>
            </p:cNvPr>
            <p:cNvSpPr txBox="1"/>
            <p:nvPr/>
          </p:nvSpPr>
          <p:spPr>
            <a:xfrm>
              <a:off x="10044711" y="618763"/>
              <a:ext cx="2032990" cy="321154"/>
            </a:xfrm>
            <a:prstGeom prst="rect">
              <a:avLst/>
            </a:prstGeom>
            <a:noFill/>
          </p:spPr>
          <p:txBody>
            <a:bodyPr wrap="square" rtlCol="0">
              <a:spAutoFit/>
            </a:bodyPr>
            <a:lstStyle/>
            <a:p>
              <a:r>
                <a:rPr lang="en-IE" sz="1000" dirty="0">
                  <a:solidFill>
                    <a:schemeClr val="tx1">
                      <a:lumMod val="65000"/>
                      <a:lumOff val="35000"/>
                    </a:schemeClr>
                  </a:solidFill>
                </a:rPr>
                <a:t>Statistically higher than total</a:t>
              </a:r>
            </a:p>
          </p:txBody>
        </p:sp>
        <p:sp>
          <p:nvSpPr>
            <p:cNvPr id="19" name="Oval 18">
              <a:extLst>
                <a:ext uri="{FF2B5EF4-FFF2-40B4-BE49-F238E27FC236}">
                  <a16:creationId xmlns:a16="http://schemas.microsoft.com/office/drawing/2014/main" id="{13BA968D-6A76-013B-A23C-6EFC16351144}"/>
                </a:ext>
              </a:extLst>
            </p:cNvPr>
            <p:cNvSpPr/>
            <p:nvPr/>
          </p:nvSpPr>
          <p:spPr>
            <a:xfrm>
              <a:off x="9641528" y="682884"/>
              <a:ext cx="403182" cy="21706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grpSp>
      <p:sp>
        <p:nvSpPr>
          <p:cNvPr id="3" name="Oval 2">
            <a:extLst>
              <a:ext uri="{FF2B5EF4-FFF2-40B4-BE49-F238E27FC236}">
                <a16:creationId xmlns:a16="http://schemas.microsoft.com/office/drawing/2014/main" id="{74E509EE-6E79-314E-319E-9760D50CB5B6}"/>
              </a:ext>
            </a:extLst>
          </p:cNvPr>
          <p:cNvSpPr/>
          <p:nvPr/>
        </p:nvSpPr>
        <p:spPr>
          <a:xfrm>
            <a:off x="8049492" y="3852319"/>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7" name="Group 6">
            <a:extLst>
              <a:ext uri="{FF2B5EF4-FFF2-40B4-BE49-F238E27FC236}">
                <a16:creationId xmlns:a16="http://schemas.microsoft.com/office/drawing/2014/main" id="{89C5F6A7-5EB0-2B92-900F-0A315AB7561A}"/>
              </a:ext>
            </a:extLst>
          </p:cNvPr>
          <p:cNvGrpSpPr/>
          <p:nvPr/>
        </p:nvGrpSpPr>
        <p:grpSpPr>
          <a:xfrm>
            <a:off x="9578447" y="1096349"/>
            <a:ext cx="2359232" cy="246221"/>
            <a:chOff x="9641528" y="618763"/>
            <a:chExt cx="2436173" cy="321154"/>
          </a:xfrm>
        </p:grpSpPr>
        <p:sp>
          <p:nvSpPr>
            <p:cNvPr id="8" name="TextBox 7">
              <a:extLst>
                <a:ext uri="{FF2B5EF4-FFF2-40B4-BE49-F238E27FC236}">
                  <a16:creationId xmlns:a16="http://schemas.microsoft.com/office/drawing/2014/main" id="{9C00CE77-9965-42C1-FB18-545FE970D86E}"/>
                </a:ext>
              </a:extLst>
            </p:cNvPr>
            <p:cNvSpPr txBox="1"/>
            <p:nvPr/>
          </p:nvSpPr>
          <p:spPr>
            <a:xfrm>
              <a:off x="10044711" y="618763"/>
              <a:ext cx="2032990" cy="321154"/>
            </a:xfrm>
            <a:prstGeom prst="rect">
              <a:avLst/>
            </a:prstGeom>
            <a:noFill/>
          </p:spPr>
          <p:txBody>
            <a:bodyPr wrap="square" rtlCol="0">
              <a:spAutoFit/>
            </a:bodyPr>
            <a:lstStyle/>
            <a:p>
              <a:r>
                <a:rPr lang="en-IE" sz="1000" dirty="0">
                  <a:solidFill>
                    <a:schemeClr val="tx1">
                      <a:lumMod val="65000"/>
                      <a:lumOff val="35000"/>
                    </a:schemeClr>
                  </a:solidFill>
                </a:rPr>
                <a:t>Statistically lower than total</a:t>
              </a:r>
            </a:p>
          </p:txBody>
        </p:sp>
        <p:sp>
          <p:nvSpPr>
            <p:cNvPr id="17" name="Oval 16">
              <a:extLst>
                <a:ext uri="{FF2B5EF4-FFF2-40B4-BE49-F238E27FC236}">
                  <a16:creationId xmlns:a16="http://schemas.microsoft.com/office/drawing/2014/main" id="{E72C7799-BAD1-7603-3E35-22B1D046497B}"/>
                </a:ext>
              </a:extLst>
            </p:cNvPr>
            <p:cNvSpPr/>
            <p:nvPr/>
          </p:nvSpPr>
          <p:spPr>
            <a:xfrm>
              <a:off x="9641528" y="682884"/>
              <a:ext cx="403182" cy="217062"/>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grpSp>
      <p:sp>
        <p:nvSpPr>
          <p:cNvPr id="20" name="Oval 19">
            <a:extLst>
              <a:ext uri="{FF2B5EF4-FFF2-40B4-BE49-F238E27FC236}">
                <a16:creationId xmlns:a16="http://schemas.microsoft.com/office/drawing/2014/main" id="{EFAC5BC6-5C48-D213-122A-E79A7482DB2B}"/>
              </a:ext>
            </a:extLst>
          </p:cNvPr>
          <p:cNvSpPr/>
          <p:nvPr/>
        </p:nvSpPr>
        <p:spPr>
          <a:xfrm>
            <a:off x="7012465" y="2232268"/>
            <a:ext cx="506613" cy="1964445"/>
          </a:xfrm>
          <a:prstGeom prst="ellipse">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a:extLst>
              <a:ext uri="{FF2B5EF4-FFF2-40B4-BE49-F238E27FC236}">
                <a16:creationId xmlns:a16="http://schemas.microsoft.com/office/drawing/2014/main" id="{2D35C436-2C80-C777-766D-2754AD051204}"/>
              </a:ext>
            </a:extLst>
          </p:cNvPr>
          <p:cNvSpPr/>
          <p:nvPr/>
        </p:nvSpPr>
        <p:spPr>
          <a:xfrm>
            <a:off x="7065445" y="4517686"/>
            <a:ext cx="403761" cy="805652"/>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a:extLst>
              <a:ext uri="{FF2B5EF4-FFF2-40B4-BE49-F238E27FC236}">
                <a16:creationId xmlns:a16="http://schemas.microsoft.com/office/drawing/2014/main" id="{A4904178-8286-C7D0-D720-D4F12E4974D7}"/>
              </a:ext>
            </a:extLst>
          </p:cNvPr>
          <p:cNvSpPr/>
          <p:nvPr/>
        </p:nvSpPr>
        <p:spPr>
          <a:xfrm>
            <a:off x="6059968" y="4999528"/>
            <a:ext cx="403761" cy="370620"/>
          </a:xfrm>
          <a:prstGeom prst="ellipse">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a:extLst>
              <a:ext uri="{FF2B5EF4-FFF2-40B4-BE49-F238E27FC236}">
                <a16:creationId xmlns:a16="http://schemas.microsoft.com/office/drawing/2014/main" id="{E75E3C6A-2A95-A2EA-B583-D12DA1AD2D63}"/>
              </a:ext>
            </a:extLst>
          </p:cNvPr>
          <p:cNvSpPr/>
          <p:nvPr/>
        </p:nvSpPr>
        <p:spPr>
          <a:xfrm>
            <a:off x="9068007" y="4004446"/>
            <a:ext cx="403761" cy="370620"/>
          </a:xfrm>
          <a:prstGeom prst="ellipse">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a:extLst>
              <a:ext uri="{FF2B5EF4-FFF2-40B4-BE49-F238E27FC236}">
                <a16:creationId xmlns:a16="http://schemas.microsoft.com/office/drawing/2014/main" id="{C83CE0DE-D374-B493-81C9-33D9664D909C}"/>
              </a:ext>
            </a:extLst>
          </p:cNvPr>
          <p:cNvSpPr/>
          <p:nvPr/>
        </p:nvSpPr>
        <p:spPr>
          <a:xfrm>
            <a:off x="10086522" y="3852319"/>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a:extLst>
              <a:ext uri="{FF2B5EF4-FFF2-40B4-BE49-F238E27FC236}">
                <a16:creationId xmlns:a16="http://schemas.microsoft.com/office/drawing/2014/main" id="{DE545118-67B5-896C-68E5-C050A55BBC4B}"/>
              </a:ext>
            </a:extLst>
          </p:cNvPr>
          <p:cNvSpPr/>
          <p:nvPr/>
        </p:nvSpPr>
        <p:spPr>
          <a:xfrm>
            <a:off x="10086522" y="4999528"/>
            <a:ext cx="403761" cy="163606"/>
          </a:xfrm>
          <a:prstGeom prst="ellipse">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a:extLst>
              <a:ext uri="{FF2B5EF4-FFF2-40B4-BE49-F238E27FC236}">
                <a16:creationId xmlns:a16="http://schemas.microsoft.com/office/drawing/2014/main" id="{D66F8428-ABEF-1DEA-BA49-913573BFB25D}"/>
              </a:ext>
            </a:extLst>
          </p:cNvPr>
          <p:cNvSpPr/>
          <p:nvPr/>
        </p:nvSpPr>
        <p:spPr>
          <a:xfrm>
            <a:off x="8037184" y="4999528"/>
            <a:ext cx="403761" cy="163606"/>
          </a:xfrm>
          <a:prstGeom prst="ellipse">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65624572"/>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82522" y="115057"/>
            <a:ext cx="11285432" cy="715669"/>
          </a:xfrm>
        </p:spPr>
        <p:txBody>
          <a:bodyPr lIns="91440" tIns="45720" rIns="91440" bIns="45720" anchor="t">
            <a:normAutofit fontScale="90000"/>
          </a:bodyPr>
          <a:lstStyle/>
          <a:p>
            <a:br>
              <a:rPr lang="en-IE" dirty="0"/>
            </a:br>
            <a:r>
              <a:rPr lang="en-IE" dirty="0"/>
              <a:t>Incidence of Travelling to Developing Country</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p:txBody>
          <a:bodyPr>
            <a:noAutofit/>
          </a:bodyPr>
          <a:lstStyle/>
          <a:p>
            <a:pPr marL="357188" indent="-357188">
              <a:lnSpc>
                <a:spcPct val="100000"/>
              </a:lnSpc>
              <a:spcBef>
                <a:spcPts val="0"/>
              </a:spcBef>
            </a:pPr>
            <a:r>
              <a:rPr lang="en-US" sz="1400" dirty="0">
                <a:latin typeface="Barlow" panose="00000500000000000000" pitchFamily="2" charset="0"/>
              </a:rPr>
              <a:t>1 in 3 have travelled to a developing country, a slight downturn compared to Nov ‘23. </a:t>
            </a:r>
            <a:endParaRPr lang="en-IE" sz="1200" dirty="0">
              <a:latin typeface="Barlow" panose="00000500000000000000" pitchFamily="2" charset="0"/>
            </a:endParaRPr>
          </a:p>
        </p:txBody>
      </p:sp>
      <p:sp>
        <p:nvSpPr>
          <p:cNvPr id="11" name="Text Placeholder 10">
            <a:extLst>
              <a:ext uri="{FF2B5EF4-FFF2-40B4-BE49-F238E27FC236}">
                <a16:creationId xmlns:a16="http://schemas.microsoft.com/office/drawing/2014/main" id="{0120CD63-DB3D-2382-B86F-E9010ACD2E9A}"/>
              </a:ext>
            </a:extLst>
          </p:cNvPr>
          <p:cNvSpPr>
            <a:spLocks noGrp="1"/>
          </p:cNvSpPr>
          <p:nvPr>
            <p:ph type="body" sz="quarter" idx="17"/>
          </p:nvPr>
        </p:nvSpPr>
        <p:spPr>
          <a:xfrm>
            <a:off x="450000" y="6018482"/>
            <a:ext cx="9341700" cy="563616"/>
          </a:xfrm>
        </p:spPr>
        <p:txBody>
          <a:bodyPr/>
          <a:lstStyle/>
          <a:p>
            <a:r>
              <a:rPr lang="en-US" sz="1000">
                <a:latin typeface="Barlow" panose="00000500000000000000" pitchFamily="2" charset="0"/>
              </a:rPr>
              <a:t>Base: All Adults aged 18+ years- 2,504 (Nov 23 N – 2,515, Nov 22 N – 2501; Dec 21 N – 2,026; Feb 21 N – 3,008)</a:t>
            </a:r>
          </a:p>
          <a:p>
            <a:r>
              <a:rPr lang="en-US" sz="1000">
                <a:latin typeface="Barlow" panose="00000500000000000000" pitchFamily="2" charset="0"/>
              </a:rPr>
              <a:t>Q.28 Have you ever travelled overseas to a developing country?</a:t>
            </a:r>
            <a:endParaRPr lang="en-IE" sz="1000">
              <a:latin typeface="Barlow" panose="00000500000000000000" pitchFamily="2" charset="0"/>
            </a:endParaRPr>
          </a:p>
          <a:p>
            <a:endParaRPr lang="en-IE" sz="1000"/>
          </a:p>
        </p:txBody>
      </p:sp>
      <p:graphicFrame>
        <p:nvGraphicFramePr>
          <p:cNvPr id="8" name="Chart 7">
            <a:extLst>
              <a:ext uri="{FF2B5EF4-FFF2-40B4-BE49-F238E27FC236}">
                <a16:creationId xmlns:a16="http://schemas.microsoft.com/office/drawing/2014/main" id="{32342CAD-6A0B-4492-899C-B27478290C6A}"/>
              </a:ext>
            </a:extLst>
          </p:cNvPr>
          <p:cNvGraphicFramePr/>
          <p:nvPr>
            <p:extLst>
              <p:ext uri="{D42A27DB-BD31-4B8C-83A1-F6EECF244321}">
                <p14:modId xmlns:p14="http://schemas.microsoft.com/office/powerpoint/2010/main" val="3617536300"/>
              </p:ext>
            </p:extLst>
          </p:nvPr>
        </p:nvGraphicFramePr>
        <p:xfrm>
          <a:off x="3141914" y="1958610"/>
          <a:ext cx="5492670" cy="374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B375BF56-2699-4304-BA1A-DEFF46D43236}"/>
              </a:ext>
            </a:extLst>
          </p:cNvPr>
          <p:cNvGraphicFramePr>
            <a:graphicFrameLocks noGrp="1"/>
          </p:cNvGraphicFramePr>
          <p:nvPr>
            <p:extLst>
              <p:ext uri="{D42A27DB-BD31-4B8C-83A1-F6EECF244321}">
                <p14:modId xmlns:p14="http://schemas.microsoft.com/office/powerpoint/2010/main" val="1298112085"/>
              </p:ext>
            </p:extLst>
          </p:nvPr>
        </p:nvGraphicFramePr>
        <p:xfrm>
          <a:off x="1754093" y="2659109"/>
          <a:ext cx="1478277" cy="1674277"/>
        </p:xfrm>
        <a:graphic>
          <a:graphicData uri="http://schemas.openxmlformats.org/drawingml/2006/table">
            <a:tbl>
              <a:tblPr>
                <a:tableStyleId>{5C22544A-7EE6-4342-B048-85BDC9FD1C3A}</a:tableStyleId>
              </a:tblPr>
              <a:tblGrid>
                <a:gridCol w="1478277">
                  <a:extLst>
                    <a:ext uri="{9D8B030D-6E8A-4147-A177-3AD203B41FA5}">
                      <a16:colId xmlns:a16="http://schemas.microsoft.com/office/drawing/2014/main" val="2192328915"/>
                    </a:ext>
                  </a:extLst>
                </a:gridCol>
              </a:tblGrid>
              <a:tr h="1116112">
                <a:tc>
                  <a:txBody>
                    <a:bodyPr/>
                    <a:lstStyle/>
                    <a:p>
                      <a:pPr algn="r" fontAlgn="t"/>
                      <a:r>
                        <a:rPr lang="en-IE" sz="1200" u="none" strike="noStrike">
                          <a:effectLst/>
                        </a:rPr>
                        <a:t>Yes</a:t>
                      </a:r>
                      <a:endParaRPr lang="en-IE" sz="1200" b="0" i="0" u="none" strike="noStrike">
                        <a:solidFill>
                          <a:srgbClr val="000000"/>
                        </a:solidFill>
                        <a:effectLst/>
                        <a:latin typeface="Barlow" panose="00000500000000000000" pitchFamily="2"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426720">
                <a:tc>
                  <a:txBody>
                    <a:bodyPr/>
                    <a:lstStyle/>
                    <a:p>
                      <a:pPr algn="r" fontAlgn="t"/>
                      <a:endParaRPr lang="en-IE" sz="1200" u="none" strike="noStrike">
                        <a:effectLst/>
                      </a:endParaRPr>
                    </a:p>
                    <a:p>
                      <a:pPr algn="r" fontAlgn="t"/>
                      <a:endParaRPr lang="en-IE" sz="1200" u="none" strike="noStrike">
                        <a:effectLst/>
                      </a:endParaRPr>
                    </a:p>
                    <a:p>
                      <a:pPr algn="r" fontAlgn="t"/>
                      <a:r>
                        <a:rPr lang="en-IE" sz="1200" b="0" i="0" u="none" strike="noStrike">
                          <a:solidFill>
                            <a:srgbClr val="000000"/>
                          </a:solidFill>
                          <a:effectLst/>
                          <a:latin typeface="Barlow" panose="00000500000000000000" pitchFamily="2" charset="0"/>
                        </a:rPr>
                        <a:t>No</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bl>
          </a:graphicData>
        </a:graphic>
      </p:graphicFrame>
      <p:sp>
        <p:nvSpPr>
          <p:cNvPr id="2" name="TextBox 1">
            <a:extLst>
              <a:ext uri="{FF2B5EF4-FFF2-40B4-BE49-F238E27FC236}">
                <a16:creationId xmlns:a16="http://schemas.microsoft.com/office/drawing/2014/main" id="{F47DC6D4-CF98-E9DE-AA9D-33611C626ABC}"/>
              </a:ext>
            </a:extLst>
          </p:cNvPr>
          <p:cNvSpPr txBox="1"/>
          <p:nvPr/>
        </p:nvSpPr>
        <p:spPr>
          <a:xfrm>
            <a:off x="3414069" y="1675191"/>
            <a:ext cx="561371" cy="415498"/>
          </a:xfrm>
          <a:prstGeom prst="rect">
            <a:avLst/>
          </a:prstGeom>
          <a:noFill/>
        </p:spPr>
        <p:txBody>
          <a:bodyPr wrap="none" rtlCol="0">
            <a:spAutoFit/>
          </a:bodyPr>
          <a:lstStyle/>
          <a:p>
            <a:pPr algn="ctr"/>
            <a:r>
              <a:rPr lang="en-IE" sz="1050" b="1">
                <a:latin typeface="Barlow" panose="00000500000000000000" pitchFamily="2" charset="0"/>
                <a:cs typeface="Arial" panose="020B0604020202020204" pitchFamily="34" charset="0"/>
              </a:rPr>
              <a:t>Feb 21</a:t>
            </a:r>
          </a:p>
          <a:p>
            <a:pPr algn="ctr"/>
            <a:r>
              <a:rPr lang="en-IE" sz="1050" b="1">
                <a:latin typeface="Barlow" panose="00000500000000000000" pitchFamily="2" charset="0"/>
                <a:cs typeface="Arial" panose="020B0604020202020204" pitchFamily="34" charset="0"/>
              </a:rPr>
              <a:t>%</a:t>
            </a:r>
          </a:p>
        </p:txBody>
      </p:sp>
      <p:sp>
        <p:nvSpPr>
          <p:cNvPr id="4" name="TextBox 3">
            <a:extLst>
              <a:ext uri="{FF2B5EF4-FFF2-40B4-BE49-F238E27FC236}">
                <a16:creationId xmlns:a16="http://schemas.microsoft.com/office/drawing/2014/main" id="{7125E9D2-70FC-FC6D-BFD0-C5EBEA4EEF26}"/>
              </a:ext>
            </a:extLst>
          </p:cNvPr>
          <p:cNvSpPr txBox="1"/>
          <p:nvPr/>
        </p:nvSpPr>
        <p:spPr>
          <a:xfrm>
            <a:off x="4509552" y="1675191"/>
            <a:ext cx="775847" cy="415498"/>
          </a:xfrm>
          <a:prstGeom prst="rect">
            <a:avLst/>
          </a:prstGeom>
          <a:noFill/>
        </p:spPr>
        <p:txBody>
          <a:bodyPr wrap="square" rtlCol="0">
            <a:spAutoFit/>
          </a:bodyPr>
          <a:lstStyle/>
          <a:p>
            <a:pPr algn="ctr"/>
            <a:r>
              <a:rPr lang="en-IE" sz="1050" b="1">
                <a:latin typeface="Barlow" panose="00000500000000000000" pitchFamily="2" charset="0"/>
                <a:cs typeface="Arial" panose="020B0604020202020204" pitchFamily="34" charset="0"/>
              </a:rPr>
              <a:t>Dec 21</a:t>
            </a:r>
          </a:p>
          <a:p>
            <a:pPr algn="ctr"/>
            <a:r>
              <a:rPr lang="en-IE" sz="1050" b="1">
                <a:latin typeface="Barlow" panose="00000500000000000000" pitchFamily="2" charset="0"/>
                <a:cs typeface="Arial" panose="020B0604020202020204" pitchFamily="34" charset="0"/>
              </a:rPr>
              <a:t>%</a:t>
            </a:r>
          </a:p>
        </p:txBody>
      </p:sp>
      <p:sp>
        <p:nvSpPr>
          <p:cNvPr id="10" name="TextBox 9">
            <a:extLst>
              <a:ext uri="{FF2B5EF4-FFF2-40B4-BE49-F238E27FC236}">
                <a16:creationId xmlns:a16="http://schemas.microsoft.com/office/drawing/2014/main" id="{195829BE-9ADA-2B3E-1C04-A19447CAFE5E}"/>
              </a:ext>
            </a:extLst>
          </p:cNvPr>
          <p:cNvSpPr txBox="1"/>
          <p:nvPr/>
        </p:nvSpPr>
        <p:spPr>
          <a:xfrm>
            <a:off x="5456377" y="1675191"/>
            <a:ext cx="863743" cy="415498"/>
          </a:xfrm>
          <a:prstGeom prst="rect">
            <a:avLst/>
          </a:prstGeom>
          <a:noFill/>
        </p:spPr>
        <p:txBody>
          <a:bodyPr wrap="square" rtlCol="0">
            <a:spAutoFit/>
          </a:bodyPr>
          <a:lstStyle/>
          <a:p>
            <a:pPr algn="ctr"/>
            <a:r>
              <a:rPr lang="en-IE" sz="1050" b="1">
                <a:latin typeface="Barlow" panose="00000500000000000000" pitchFamily="2" charset="0"/>
                <a:cs typeface="Arial" panose="020B0604020202020204" pitchFamily="34" charset="0"/>
              </a:rPr>
              <a:t>Nov 22</a:t>
            </a:r>
          </a:p>
          <a:p>
            <a:pPr algn="ctr"/>
            <a:r>
              <a:rPr lang="en-IE" sz="1050" b="1">
                <a:latin typeface="Barlow" panose="00000500000000000000" pitchFamily="2" charset="0"/>
                <a:cs typeface="Arial" panose="020B0604020202020204" pitchFamily="34" charset="0"/>
              </a:rPr>
              <a:t>%</a:t>
            </a:r>
          </a:p>
        </p:txBody>
      </p:sp>
      <p:sp>
        <p:nvSpPr>
          <p:cNvPr id="6" name="TextBox 5">
            <a:extLst>
              <a:ext uri="{FF2B5EF4-FFF2-40B4-BE49-F238E27FC236}">
                <a16:creationId xmlns:a16="http://schemas.microsoft.com/office/drawing/2014/main" id="{9C4E2EB9-F302-4D9C-B534-8DFDBFF204B4}"/>
              </a:ext>
            </a:extLst>
          </p:cNvPr>
          <p:cNvSpPr txBox="1"/>
          <p:nvPr/>
        </p:nvSpPr>
        <p:spPr>
          <a:xfrm>
            <a:off x="6609085" y="1675191"/>
            <a:ext cx="595035" cy="415498"/>
          </a:xfrm>
          <a:prstGeom prst="rect">
            <a:avLst/>
          </a:prstGeom>
          <a:noFill/>
        </p:spPr>
        <p:txBody>
          <a:bodyPr wrap="none" rtlCol="0">
            <a:spAutoFit/>
          </a:bodyPr>
          <a:lstStyle/>
          <a:p>
            <a:pPr algn="ctr"/>
            <a:r>
              <a:rPr lang="en-IE" sz="1050" b="1">
                <a:latin typeface="Barlow" panose="00000500000000000000" pitchFamily="2" charset="0"/>
                <a:cs typeface="Arial" panose="020B0604020202020204" pitchFamily="34" charset="0"/>
              </a:rPr>
              <a:t>Nov 23</a:t>
            </a:r>
          </a:p>
          <a:p>
            <a:pPr algn="ctr"/>
            <a:r>
              <a:rPr lang="en-IE" sz="1050" b="1">
                <a:latin typeface="Barlow" panose="00000500000000000000" pitchFamily="2" charset="0"/>
                <a:cs typeface="Arial" panose="020B0604020202020204" pitchFamily="34" charset="0"/>
              </a:rPr>
              <a:t>%</a:t>
            </a:r>
          </a:p>
        </p:txBody>
      </p:sp>
      <p:sp>
        <p:nvSpPr>
          <p:cNvPr id="13" name="Text Placeholder 2">
            <a:extLst>
              <a:ext uri="{FF2B5EF4-FFF2-40B4-BE49-F238E27FC236}">
                <a16:creationId xmlns:a16="http://schemas.microsoft.com/office/drawing/2014/main" id="{0A2A21A8-9713-52C6-CB4C-9646B6F88175}"/>
              </a:ext>
            </a:extLst>
          </p:cNvPr>
          <p:cNvSpPr txBox="1">
            <a:spLocks/>
          </p:cNvSpPr>
          <p:nvPr/>
        </p:nvSpPr>
        <p:spPr>
          <a:xfrm>
            <a:off x="258898" y="625190"/>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
        <p:nvSpPr>
          <p:cNvPr id="14" name="TextBox 13">
            <a:extLst>
              <a:ext uri="{FF2B5EF4-FFF2-40B4-BE49-F238E27FC236}">
                <a16:creationId xmlns:a16="http://schemas.microsoft.com/office/drawing/2014/main" id="{BD97E5D0-C20E-EE7A-E1B3-DABA08D55E87}"/>
              </a:ext>
            </a:extLst>
          </p:cNvPr>
          <p:cNvSpPr txBox="1"/>
          <p:nvPr/>
        </p:nvSpPr>
        <p:spPr>
          <a:xfrm>
            <a:off x="7656735" y="1675191"/>
            <a:ext cx="607859" cy="415498"/>
          </a:xfrm>
          <a:prstGeom prst="rect">
            <a:avLst/>
          </a:prstGeom>
          <a:noFill/>
        </p:spPr>
        <p:txBody>
          <a:bodyPr wrap="none" rtlCol="0">
            <a:spAutoFit/>
          </a:bodyPr>
          <a:lstStyle/>
          <a:p>
            <a:pPr algn="ctr"/>
            <a:r>
              <a:rPr lang="en-IE" sz="1050" b="1">
                <a:latin typeface="Barlow" panose="00000500000000000000" pitchFamily="2" charset="0"/>
                <a:cs typeface="Arial" panose="020B0604020202020204" pitchFamily="34" charset="0"/>
              </a:rPr>
              <a:t>Aug 24</a:t>
            </a:r>
          </a:p>
          <a:p>
            <a:pPr algn="ctr"/>
            <a:r>
              <a:rPr lang="en-IE" sz="1050" b="1">
                <a:latin typeface="Barlow" panose="00000500000000000000" pitchFamily="2" charset="0"/>
                <a:cs typeface="Arial" panose="020B0604020202020204" pitchFamily="34" charset="0"/>
              </a:rPr>
              <a:t>%</a:t>
            </a:r>
          </a:p>
        </p:txBody>
      </p:sp>
      <p:sp>
        <p:nvSpPr>
          <p:cNvPr id="3" name="Rectangle: Rounded Corners 2">
            <a:extLst>
              <a:ext uri="{FF2B5EF4-FFF2-40B4-BE49-F238E27FC236}">
                <a16:creationId xmlns:a16="http://schemas.microsoft.com/office/drawing/2014/main" id="{BD979A64-52AD-4018-A485-F23D1AD3814A}"/>
              </a:ext>
            </a:extLst>
          </p:cNvPr>
          <p:cNvSpPr/>
          <p:nvPr/>
        </p:nvSpPr>
        <p:spPr>
          <a:xfrm>
            <a:off x="8957079" y="2102912"/>
            <a:ext cx="1669241" cy="950674"/>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lnSpc>
                <a:spcPct val="112000"/>
              </a:lnSpc>
              <a:spcBef>
                <a:spcPts val="400"/>
              </a:spcBef>
              <a:spcAft>
                <a:spcPts val="400"/>
              </a:spcAft>
            </a:pPr>
            <a:r>
              <a:rPr lang="en-US" sz="1400" dirty="0">
                <a:solidFill>
                  <a:schemeClr val="tx1"/>
                </a:solidFill>
              </a:rPr>
              <a:t>Irish – 29%; </a:t>
            </a:r>
          </a:p>
          <a:p>
            <a:pPr algn="ctr">
              <a:lnSpc>
                <a:spcPct val="112000"/>
              </a:lnSpc>
              <a:spcBef>
                <a:spcPts val="400"/>
              </a:spcBef>
              <a:spcAft>
                <a:spcPts val="400"/>
              </a:spcAft>
            </a:pPr>
            <a:r>
              <a:rPr lang="en-US" sz="1400" dirty="0">
                <a:solidFill>
                  <a:schemeClr val="tx1"/>
                </a:solidFill>
              </a:rPr>
              <a:t>Non-Irish – 45%</a:t>
            </a:r>
            <a:endParaRPr lang="en-IE" sz="1400" dirty="0">
              <a:solidFill>
                <a:schemeClr val="tx1"/>
              </a:solidFill>
            </a:endParaRPr>
          </a:p>
        </p:txBody>
      </p:sp>
      <p:sp>
        <p:nvSpPr>
          <p:cNvPr id="12" name="Arrow: Right 11">
            <a:extLst>
              <a:ext uri="{FF2B5EF4-FFF2-40B4-BE49-F238E27FC236}">
                <a16:creationId xmlns:a16="http://schemas.microsoft.com/office/drawing/2014/main" id="{33078D0A-4FAD-8926-0B69-92FF043235A7}"/>
              </a:ext>
            </a:extLst>
          </p:cNvPr>
          <p:cNvSpPr/>
          <p:nvPr/>
        </p:nvSpPr>
        <p:spPr>
          <a:xfrm>
            <a:off x="8526483" y="2438199"/>
            <a:ext cx="308759" cy="280100"/>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Tree>
    <p:extLst>
      <p:ext uri="{BB962C8B-B14F-4D97-AF65-F5344CB8AC3E}">
        <p14:creationId xmlns:p14="http://schemas.microsoft.com/office/powerpoint/2010/main" val="3751930876"/>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rmAutofit fontScale="90000"/>
          </a:bodyPr>
          <a:lstStyle/>
          <a:p>
            <a:br>
              <a:rPr lang="en-IE"/>
            </a:br>
            <a:r>
              <a:rPr lang="en-IE" sz="2700"/>
              <a:t>Incidence of Travelling to Developing Country x Segments </a:t>
            </a:r>
            <a:endParaRPr lang="en-IE"/>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9341700" cy="608890"/>
          </a:xfrm>
        </p:spPr>
        <p:txBody>
          <a:bodyPr>
            <a:normAutofit/>
          </a:bodyPr>
          <a:lstStyle/>
          <a:p>
            <a:r>
              <a:rPr lang="en-US" sz="1400" dirty="0"/>
              <a:t>Global citizens and community champions are much more likely to have travelled to a developing country.</a:t>
            </a:r>
            <a:endParaRPr lang="en-IE" sz="1400" dirty="0"/>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a:noAutofit/>
          </a:bodyPr>
          <a:lstStyle/>
          <a:p>
            <a:pPr marL="357188" indent="-357188">
              <a:lnSpc>
                <a:spcPct val="100000"/>
              </a:lnSpc>
            </a:pPr>
            <a:r>
              <a:rPr lang="en-IE" sz="1000"/>
              <a:t>Base: All Adults</a:t>
            </a:r>
            <a:r>
              <a:rPr lang="en-US" sz="1000"/>
              <a:t> aged 18+ years- 2,504</a:t>
            </a:r>
          </a:p>
          <a:p>
            <a:pPr marL="357188" indent="-357188">
              <a:lnSpc>
                <a:spcPct val="100000"/>
              </a:lnSpc>
              <a:spcBef>
                <a:spcPts val="0"/>
              </a:spcBef>
            </a:pPr>
            <a:r>
              <a:rPr lang="en-US" sz="1000"/>
              <a:t>Q.28 Have you ever travelled overseas to a developing country?</a:t>
            </a:r>
            <a:r>
              <a:rPr lang="en-IE" sz="1000"/>
              <a:t> </a:t>
            </a:r>
          </a:p>
        </p:txBody>
      </p:sp>
      <p:graphicFrame>
        <p:nvGraphicFramePr>
          <p:cNvPr id="20" name="Chart 19">
            <a:extLst>
              <a:ext uri="{FF2B5EF4-FFF2-40B4-BE49-F238E27FC236}">
                <a16:creationId xmlns:a16="http://schemas.microsoft.com/office/drawing/2014/main" id="{667E46A0-A14F-4C77-B276-3346836F204F}"/>
              </a:ext>
            </a:extLst>
          </p:cNvPr>
          <p:cNvGraphicFramePr/>
          <p:nvPr>
            <p:extLst>
              <p:ext uri="{D42A27DB-BD31-4B8C-83A1-F6EECF244321}">
                <p14:modId xmlns:p14="http://schemas.microsoft.com/office/powerpoint/2010/main" val="1995757807"/>
              </p:ext>
            </p:extLst>
          </p:nvPr>
        </p:nvGraphicFramePr>
        <p:xfrm>
          <a:off x="2480744" y="2300554"/>
          <a:ext cx="8246959" cy="374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e 20">
            <a:extLst>
              <a:ext uri="{FF2B5EF4-FFF2-40B4-BE49-F238E27FC236}">
                <a16:creationId xmlns:a16="http://schemas.microsoft.com/office/drawing/2014/main" id="{3C4F8B2F-3E43-4F16-95FE-3C9E3834AD68}"/>
              </a:ext>
            </a:extLst>
          </p:cNvPr>
          <p:cNvGraphicFramePr>
            <a:graphicFrameLocks noGrp="1"/>
          </p:cNvGraphicFramePr>
          <p:nvPr>
            <p:extLst>
              <p:ext uri="{D42A27DB-BD31-4B8C-83A1-F6EECF244321}">
                <p14:modId xmlns:p14="http://schemas.microsoft.com/office/powerpoint/2010/main" val="1240878422"/>
              </p:ext>
            </p:extLst>
          </p:nvPr>
        </p:nvGraphicFramePr>
        <p:xfrm>
          <a:off x="450597" y="2928967"/>
          <a:ext cx="2030148" cy="2475590"/>
        </p:xfrm>
        <a:graphic>
          <a:graphicData uri="http://schemas.openxmlformats.org/drawingml/2006/table">
            <a:tbl>
              <a:tblPr>
                <a:tableStyleId>{5C22544A-7EE6-4342-B048-85BDC9FD1C3A}</a:tableStyleId>
              </a:tblPr>
              <a:tblGrid>
                <a:gridCol w="2030148">
                  <a:extLst>
                    <a:ext uri="{9D8B030D-6E8A-4147-A177-3AD203B41FA5}">
                      <a16:colId xmlns:a16="http://schemas.microsoft.com/office/drawing/2014/main" val="2192328915"/>
                    </a:ext>
                  </a:extLst>
                </a:gridCol>
              </a:tblGrid>
              <a:tr h="1503180">
                <a:tc>
                  <a:txBody>
                    <a:bodyPr/>
                    <a:lstStyle/>
                    <a:p>
                      <a:pPr algn="r" fontAlgn="t"/>
                      <a:r>
                        <a:rPr lang="en-IE" sz="1200" b="0" i="0" u="none" strike="noStrike">
                          <a:solidFill>
                            <a:srgbClr val="000000"/>
                          </a:solidFill>
                          <a:effectLst/>
                          <a:latin typeface="+mn-lt"/>
                        </a:rPr>
                        <a:t>Yes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972410">
                <a:tc>
                  <a:txBody>
                    <a:bodyPr/>
                    <a:lstStyle/>
                    <a:p>
                      <a:pPr algn="r" fontAlgn="t"/>
                      <a:r>
                        <a:rPr lang="en-IE" sz="1200" b="0" i="0" u="none" strike="noStrike">
                          <a:solidFill>
                            <a:srgbClr val="000000"/>
                          </a:solidFill>
                          <a:effectLst/>
                          <a:latin typeface="+mn-lt"/>
                        </a:rPr>
                        <a:t>No</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bl>
          </a:graphicData>
        </a:graphic>
      </p:graphicFrame>
      <p:graphicFrame>
        <p:nvGraphicFramePr>
          <p:cNvPr id="6" name="Table 5">
            <a:extLst>
              <a:ext uri="{FF2B5EF4-FFF2-40B4-BE49-F238E27FC236}">
                <a16:creationId xmlns:a16="http://schemas.microsoft.com/office/drawing/2014/main" id="{70403D51-11B2-5918-988D-6E04DE3E1265}"/>
              </a:ext>
            </a:extLst>
          </p:cNvPr>
          <p:cNvGraphicFramePr>
            <a:graphicFrameLocks noGrp="1"/>
          </p:cNvGraphicFramePr>
          <p:nvPr>
            <p:extLst>
              <p:ext uri="{D42A27DB-BD31-4B8C-83A1-F6EECF244321}">
                <p14:modId xmlns:p14="http://schemas.microsoft.com/office/powerpoint/2010/main" val="831524629"/>
              </p:ext>
            </p:extLst>
          </p:nvPr>
        </p:nvGraphicFramePr>
        <p:xfrm>
          <a:off x="2600247" y="1657982"/>
          <a:ext cx="7972496" cy="781050"/>
        </p:xfrm>
        <a:graphic>
          <a:graphicData uri="http://schemas.openxmlformats.org/drawingml/2006/table">
            <a:tbl>
              <a:tblPr>
                <a:tableStyleId>{5C22544A-7EE6-4342-B048-85BDC9FD1C3A}</a:tableStyleId>
              </a:tblPr>
              <a:tblGrid>
                <a:gridCol w="996562">
                  <a:extLst>
                    <a:ext uri="{9D8B030D-6E8A-4147-A177-3AD203B41FA5}">
                      <a16:colId xmlns:a16="http://schemas.microsoft.com/office/drawing/2014/main" val="4283481718"/>
                    </a:ext>
                  </a:extLst>
                </a:gridCol>
                <a:gridCol w="996562">
                  <a:extLst>
                    <a:ext uri="{9D8B030D-6E8A-4147-A177-3AD203B41FA5}">
                      <a16:colId xmlns:a16="http://schemas.microsoft.com/office/drawing/2014/main" val="168885536"/>
                    </a:ext>
                  </a:extLst>
                </a:gridCol>
                <a:gridCol w="996562">
                  <a:extLst>
                    <a:ext uri="{9D8B030D-6E8A-4147-A177-3AD203B41FA5}">
                      <a16:colId xmlns:a16="http://schemas.microsoft.com/office/drawing/2014/main" val="746003772"/>
                    </a:ext>
                  </a:extLst>
                </a:gridCol>
                <a:gridCol w="996562">
                  <a:extLst>
                    <a:ext uri="{9D8B030D-6E8A-4147-A177-3AD203B41FA5}">
                      <a16:colId xmlns:a16="http://schemas.microsoft.com/office/drawing/2014/main" val="1779795731"/>
                    </a:ext>
                  </a:extLst>
                </a:gridCol>
                <a:gridCol w="996562">
                  <a:extLst>
                    <a:ext uri="{9D8B030D-6E8A-4147-A177-3AD203B41FA5}">
                      <a16:colId xmlns:a16="http://schemas.microsoft.com/office/drawing/2014/main" val="2225951611"/>
                    </a:ext>
                  </a:extLst>
                </a:gridCol>
                <a:gridCol w="996562">
                  <a:extLst>
                    <a:ext uri="{9D8B030D-6E8A-4147-A177-3AD203B41FA5}">
                      <a16:colId xmlns:a16="http://schemas.microsoft.com/office/drawing/2014/main" val="1338766595"/>
                    </a:ext>
                  </a:extLst>
                </a:gridCol>
                <a:gridCol w="996562">
                  <a:extLst>
                    <a:ext uri="{9D8B030D-6E8A-4147-A177-3AD203B41FA5}">
                      <a16:colId xmlns:a16="http://schemas.microsoft.com/office/drawing/2014/main" val="4065578727"/>
                    </a:ext>
                  </a:extLst>
                </a:gridCol>
                <a:gridCol w="996562">
                  <a:extLst>
                    <a:ext uri="{9D8B030D-6E8A-4147-A177-3AD203B41FA5}">
                      <a16:colId xmlns:a16="http://schemas.microsoft.com/office/drawing/2014/main" val="2398399031"/>
                    </a:ext>
                  </a:extLst>
                </a:gridCol>
              </a:tblGrid>
              <a:tr h="514350">
                <a:tc>
                  <a:txBody>
                    <a:bodyPr/>
                    <a:lstStyle/>
                    <a:p>
                      <a:pPr algn="ctr"/>
                      <a:r>
                        <a:rPr lang="en-IE" sz="1100" b="1"/>
                        <a:t>Total</a:t>
                      </a:r>
                    </a:p>
                    <a:p>
                      <a:pPr algn="ctr"/>
                      <a:r>
                        <a:rPr lang="en-IE" sz="1100" b="1"/>
                        <a:t>Aug 24</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IE" sz="1100" b="1" i="0" u="none" strike="noStrike">
                        <a:solidFill>
                          <a:srgbClr val="000000"/>
                        </a:solidFill>
                        <a:effectLst/>
                        <a:latin typeface="+mn-lt"/>
                      </a:endParaRP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1" i="0" u="none" strike="noStrike">
                          <a:solidFill>
                            <a:srgbClr val="000000"/>
                          </a:solidFill>
                          <a:effectLst/>
                          <a:latin typeface="+mn-lt"/>
                        </a:rPr>
                        <a:t>Multilateralists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1" i="0" u="none" strike="noStrike">
                          <a:solidFill>
                            <a:srgbClr val="000000"/>
                          </a:solidFill>
                          <a:effectLst/>
                          <a:latin typeface="+mn-lt"/>
                        </a:rPr>
                        <a:t>Community Champions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1" i="0" u="none" strike="noStrike">
                          <a:solidFill>
                            <a:srgbClr val="000000"/>
                          </a:solidFill>
                          <a:effectLst/>
                          <a:latin typeface="+mn-lt"/>
                        </a:rPr>
                        <a:t>Disengaged</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1" i="0" u="none" strike="noStrike">
                          <a:solidFill>
                            <a:srgbClr val="000000"/>
                          </a:solidFill>
                          <a:effectLst/>
                          <a:latin typeface="+mn-lt"/>
                        </a:rPr>
                        <a:t>Empathisers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1" i="0" u="none" strike="noStrike">
                          <a:solidFill>
                            <a:srgbClr val="000000"/>
                          </a:solidFill>
                          <a:effectLst/>
                          <a:latin typeface="+mn-lt"/>
                        </a:rPr>
                        <a:t>Global Citizens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1" i="0" u="none" strike="noStrike">
                          <a:solidFill>
                            <a:srgbClr val="000000"/>
                          </a:solidFill>
                          <a:effectLst/>
                          <a:latin typeface="+mn-lt"/>
                        </a:rPr>
                        <a:t>Pragmatists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783692"/>
                  </a:ext>
                </a:extLst>
              </a:tr>
              <a:tr h="266700">
                <a:tc>
                  <a:txBody>
                    <a:bodyPr/>
                    <a:lstStyle/>
                    <a:p>
                      <a:pPr algn="ctr" fontAlgn="t"/>
                      <a:r>
                        <a:rPr lang="en-IE" sz="1100" b="0" i="0" u="none" strike="noStrike">
                          <a:solidFill>
                            <a:srgbClr val="000000"/>
                          </a:solidFill>
                          <a:effectLst/>
                          <a:latin typeface="Barlow" panose="00000500000000000000" pitchFamily="2"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u="none" strike="noStrike">
                          <a:effectLst/>
                        </a:rPr>
                        <a:t>%</a:t>
                      </a:r>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u="none" strike="noStrike">
                          <a:effectLst/>
                        </a:rPr>
                        <a:t>%</a:t>
                      </a:r>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u="none" strike="noStrike">
                          <a:effectLst/>
                        </a:rPr>
                        <a:t>%</a:t>
                      </a:r>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u="none" strike="noStrike">
                          <a:effectLst/>
                        </a:rPr>
                        <a:t>%</a:t>
                      </a:r>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u="none" strike="noStrike">
                          <a:effectLst/>
                        </a:rPr>
                        <a:t>%</a:t>
                      </a:r>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u="none" strike="noStrike">
                          <a:effectLst/>
                        </a:rPr>
                        <a:t>%</a:t>
                      </a:r>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3188476"/>
                  </a:ext>
                </a:extLst>
              </a:tr>
            </a:tbl>
          </a:graphicData>
        </a:graphic>
      </p:graphicFrame>
      <p:grpSp>
        <p:nvGrpSpPr>
          <p:cNvPr id="2" name="Group 1">
            <a:extLst>
              <a:ext uri="{FF2B5EF4-FFF2-40B4-BE49-F238E27FC236}">
                <a16:creationId xmlns:a16="http://schemas.microsoft.com/office/drawing/2014/main" id="{A1E85E5B-155C-BCD5-71DA-80C736F4A05E}"/>
              </a:ext>
            </a:extLst>
          </p:cNvPr>
          <p:cNvGrpSpPr/>
          <p:nvPr/>
        </p:nvGrpSpPr>
        <p:grpSpPr>
          <a:xfrm>
            <a:off x="9578447" y="755940"/>
            <a:ext cx="2359232" cy="246221"/>
            <a:chOff x="9641528" y="618763"/>
            <a:chExt cx="2436173" cy="321154"/>
          </a:xfrm>
        </p:grpSpPr>
        <p:sp>
          <p:nvSpPr>
            <p:cNvPr id="4" name="TextBox 3">
              <a:extLst>
                <a:ext uri="{FF2B5EF4-FFF2-40B4-BE49-F238E27FC236}">
                  <a16:creationId xmlns:a16="http://schemas.microsoft.com/office/drawing/2014/main" id="{F9FDDDD3-37E3-F791-9AB7-3DD6A6129052}"/>
                </a:ext>
              </a:extLst>
            </p:cNvPr>
            <p:cNvSpPr txBox="1"/>
            <p:nvPr/>
          </p:nvSpPr>
          <p:spPr>
            <a:xfrm>
              <a:off x="10044711" y="618763"/>
              <a:ext cx="2032990" cy="321154"/>
            </a:xfrm>
            <a:prstGeom prst="rect">
              <a:avLst/>
            </a:prstGeom>
            <a:noFill/>
          </p:spPr>
          <p:txBody>
            <a:bodyPr wrap="square" rtlCol="0">
              <a:spAutoFit/>
            </a:bodyPr>
            <a:lstStyle/>
            <a:p>
              <a:r>
                <a:rPr lang="en-IE" sz="1000" dirty="0">
                  <a:solidFill>
                    <a:schemeClr val="tx1">
                      <a:lumMod val="65000"/>
                      <a:lumOff val="35000"/>
                    </a:schemeClr>
                  </a:solidFill>
                </a:rPr>
                <a:t>Statistically higher than total</a:t>
              </a:r>
            </a:p>
          </p:txBody>
        </p:sp>
        <p:sp>
          <p:nvSpPr>
            <p:cNvPr id="8" name="Oval 7">
              <a:extLst>
                <a:ext uri="{FF2B5EF4-FFF2-40B4-BE49-F238E27FC236}">
                  <a16:creationId xmlns:a16="http://schemas.microsoft.com/office/drawing/2014/main" id="{47520713-C0E7-5AAA-8BD5-2F70C903397D}"/>
                </a:ext>
              </a:extLst>
            </p:cNvPr>
            <p:cNvSpPr/>
            <p:nvPr/>
          </p:nvSpPr>
          <p:spPr>
            <a:xfrm>
              <a:off x="9641528" y="682884"/>
              <a:ext cx="403182" cy="21706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grpSp>
      <p:grpSp>
        <p:nvGrpSpPr>
          <p:cNvPr id="9" name="Group 8">
            <a:extLst>
              <a:ext uri="{FF2B5EF4-FFF2-40B4-BE49-F238E27FC236}">
                <a16:creationId xmlns:a16="http://schemas.microsoft.com/office/drawing/2014/main" id="{994FEA8C-3248-97E3-681F-F24EFA6FF6DF}"/>
              </a:ext>
            </a:extLst>
          </p:cNvPr>
          <p:cNvGrpSpPr/>
          <p:nvPr/>
        </p:nvGrpSpPr>
        <p:grpSpPr>
          <a:xfrm>
            <a:off x="9578447" y="1096349"/>
            <a:ext cx="2359232" cy="246221"/>
            <a:chOff x="9641528" y="618763"/>
            <a:chExt cx="2436173" cy="321154"/>
          </a:xfrm>
        </p:grpSpPr>
        <p:sp>
          <p:nvSpPr>
            <p:cNvPr id="10" name="TextBox 9">
              <a:extLst>
                <a:ext uri="{FF2B5EF4-FFF2-40B4-BE49-F238E27FC236}">
                  <a16:creationId xmlns:a16="http://schemas.microsoft.com/office/drawing/2014/main" id="{C067F64E-55FF-D4D4-4408-325C8377975C}"/>
                </a:ext>
              </a:extLst>
            </p:cNvPr>
            <p:cNvSpPr txBox="1"/>
            <p:nvPr/>
          </p:nvSpPr>
          <p:spPr>
            <a:xfrm>
              <a:off x="10044711" y="618763"/>
              <a:ext cx="2032990" cy="321154"/>
            </a:xfrm>
            <a:prstGeom prst="rect">
              <a:avLst/>
            </a:prstGeom>
            <a:noFill/>
          </p:spPr>
          <p:txBody>
            <a:bodyPr wrap="square" rtlCol="0">
              <a:spAutoFit/>
            </a:bodyPr>
            <a:lstStyle/>
            <a:p>
              <a:r>
                <a:rPr lang="en-IE" sz="1000" dirty="0">
                  <a:solidFill>
                    <a:schemeClr val="tx1">
                      <a:lumMod val="65000"/>
                      <a:lumOff val="35000"/>
                    </a:schemeClr>
                  </a:solidFill>
                </a:rPr>
                <a:t>Statistically lower than total</a:t>
              </a:r>
            </a:p>
          </p:txBody>
        </p:sp>
        <p:sp>
          <p:nvSpPr>
            <p:cNvPr id="11" name="Oval 10">
              <a:extLst>
                <a:ext uri="{FF2B5EF4-FFF2-40B4-BE49-F238E27FC236}">
                  <a16:creationId xmlns:a16="http://schemas.microsoft.com/office/drawing/2014/main" id="{D80DD338-15AE-F008-FC9C-A66A1FD70A91}"/>
                </a:ext>
              </a:extLst>
            </p:cNvPr>
            <p:cNvSpPr/>
            <p:nvPr/>
          </p:nvSpPr>
          <p:spPr>
            <a:xfrm>
              <a:off x="9641528" y="682884"/>
              <a:ext cx="403182" cy="217062"/>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grpSp>
      <p:sp>
        <p:nvSpPr>
          <p:cNvPr id="12" name="Oval 11">
            <a:extLst>
              <a:ext uri="{FF2B5EF4-FFF2-40B4-BE49-F238E27FC236}">
                <a16:creationId xmlns:a16="http://schemas.microsoft.com/office/drawing/2014/main" id="{CEAFB98D-6D51-3B0C-222A-C691D9E38120}"/>
              </a:ext>
            </a:extLst>
          </p:cNvPr>
          <p:cNvSpPr/>
          <p:nvPr/>
        </p:nvSpPr>
        <p:spPr>
          <a:xfrm>
            <a:off x="5879828" y="2896294"/>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a:extLst>
              <a:ext uri="{FF2B5EF4-FFF2-40B4-BE49-F238E27FC236}">
                <a16:creationId xmlns:a16="http://schemas.microsoft.com/office/drawing/2014/main" id="{199DE28A-406B-09D7-3BD0-0391FBDA7651}"/>
              </a:ext>
            </a:extLst>
          </p:cNvPr>
          <p:cNvSpPr/>
          <p:nvPr/>
        </p:nvSpPr>
        <p:spPr>
          <a:xfrm>
            <a:off x="8906495" y="3063272"/>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A9490185-54E3-AF6F-E713-3F864ECF6BE0}"/>
              </a:ext>
            </a:extLst>
          </p:cNvPr>
          <p:cNvSpPr/>
          <p:nvPr/>
        </p:nvSpPr>
        <p:spPr>
          <a:xfrm>
            <a:off x="6863939" y="4091660"/>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a:extLst>
              <a:ext uri="{FF2B5EF4-FFF2-40B4-BE49-F238E27FC236}">
                <a16:creationId xmlns:a16="http://schemas.microsoft.com/office/drawing/2014/main" id="{C84692FA-18CF-C96F-29AA-F0E1D76E1DB6}"/>
              </a:ext>
            </a:extLst>
          </p:cNvPr>
          <p:cNvSpPr/>
          <p:nvPr/>
        </p:nvSpPr>
        <p:spPr>
          <a:xfrm>
            <a:off x="7885217" y="4115411"/>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a:extLst>
              <a:ext uri="{FF2B5EF4-FFF2-40B4-BE49-F238E27FC236}">
                <a16:creationId xmlns:a16="http://schemas.microsoft.com/office/drawing/2014/main" id="{54282316-BCD7-CD58-CBA1-0CE114091115}"/>
              </a:ext>
            </a:extLst>
          </p:cNvPr>
          <p:cNvSpPr/>
          <p:nvPr/>
        </p:nvSpPr>
        <p:spPr>
          <a:xfrm>
            <a:off x="9929379" y="4166762"/>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DDC85CC3-8C4A-5010-DC12-1BFA70AB56E6}"/>
              </a:ext>
            </a:extLst>
          </p:cNvPr>
          <p:cNvSpPr/>
          <p:nvPr/>
        </p:nvSpPr>
        <p:spPr>
          <a:xfrm>
            <a:off x="5893246" y="4392590"/>
            <a:ext cx="403761" cy="370620"/>
          </a:xfrm>
          <a:prstGeom prst="ellipse">
            <a:avLst/>
          </a:prstGeom>
          <a:no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a:extLst>
              <a:ext uri="{FF2B5EF4-FFF2-40B4-BE49-F238E27FC236}">
                <a16:creationId xmlns:a16="http://schemas.microsoft.com/office/drawing/2014/main" id="{8786756B-968E-9F32-03FC-9F538F8AD470}"/>
              </a:ext>
            </a:extLst>
          </p:cNvPr>
          <p:cNvSpPr/>
          <p:nvPr/>
        </p:nvSpPr>
        <p:spPr>
          <a:xfrm>
            <a:off x="6912983" y="2631896"/>
            <a:ext cx="403761" cy="370620"/>
          </a:xfrm>
          <a:prstGeom prst="ellipse">
            <a:avLst/>
          </a:prstGeom>
          <a:no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a:extLst>
              <a:ext uri="{FF2B5EF4-FFF2-40B4-BE49-F238E27FC236}">
                <a16:creationId xmlns:a16="http://schemas.microsoft.com/office/drawing/2014/main" id="{3AE42990-3C63-A84C-DFC0-FC11BECC3DAA}"/>
              </a:ext>
            </a:extLst>
          </p:cNvPr>
          <p:cNvSpPr/>
          <p:nvPr/>
        </p:nvSpPr>
        <p:spPr>
          <a:xfrm>
            <a:off x="7885217" y="2631896"/>
            <a:ext cx="403761" cy="370620"/>
          </a:xfrm>
          <a:prstGeom prst="ellipse">
            <a:avLst/>
          </a:prstGeom>
          <a:no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a:extLst>
              <a:ext uri="{FF2B5EF4-FFF2-40B4-BE49-F238E27FC236}">
                <a16:creationId xmlns:a16="http://schemas.microsoft.com/office/drawing/2014/main" id="{8A88F1D5-9EE7-CA86-D0CD-F148E4274A6F}"/>
              </a:ext>
            </a:extLst>
          </p:cNvPr>
          <p:cNvSpPr/>
          <p:nvPr/>
        </p:nvSpPr>
        <p:spPr>
          <a:xfrm>
            <a:off x="8906494" y="4577900"/>
            <a:ext cx="403761" cy="370620"/>
          </a:xfrm>
          <a:prstGeom prst="ellipse">
            <a:avLst/>
          </a:prstGeom>
          <a:no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a:extLst>
              <a:ext uri="{FF2B5EF4-FFF2-40B4-BE49-F238E27FC236}">
                <a16:creationId xmlns:a16="http://schemas.microsoft.com/office/drawing/2014/main" id="{425D6B70-0A5B-3F47-76FA-5992B22E5FD0}"/>
              </a:ext>
            </a:extLst>
          </p:cNvPr>
          <p:cNvSpPr/>
          <p:nvPr/>
        </p:nvSpPr>
        <p:spPr>
          <a:xfrm>
            <a:off x="9915961" y="2618812"/>
            <a:ext cx="403761" cy="370620"/>
          </a:xfrm>
          <a:prstGeom prst="ellipse">
            <a:avLst/>
          </a:prstGeom>
          <a:no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02606760"/>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41F6285-77C2-0741-1FC9-7EF89FFE9EA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38993" y="157589"/>
            <a:ext cx="11285432" cy="715669"/>
          </a:xfrm>
        </p:spPr>
        <p:txBody>
          <a:bodyPr lIns="0" tIns="45720" rIns="91440" bIns="45720" anchor="t">
            <a:normAutofit fontScale="90000"/>
          </a:bodyPr>
          <a:lstStyle/>
          <a:p>
            <a:r>
              <a:rPr lang="en-US"/>
              <a:t>Two in three people are very or fairly concerned about levels of poverty in developing countries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57199" y="860718"/>
            <a:ext cx="10581589" cy="615848"/>
          </a:xfrm>
        </p:spPr>
        <p:txBody>
          <a:bodyPr lIns="0">
            <a:noAutofit/>
          </a:bodyPr>
          <a:lstStyle/>
          <a:p>
            <a:pPr>
              <a:lnSpc>
                <a:spcPct val="100000"/>
              </a:lnSpc>
              <a:spcBef>
                <a:spcPts val="0"/>
              </a:spcBef>
            </a:pPr>
            <a:r>
              <a:rPr lang="en-US" sz="1400" dirty="0"/>
              <a:t>Levels of concern around the levels of poverty in developing countries remain high, albeit there are signs this is stagnating / declining. Since February ‘21, concern has decreased by 8%pts. Net concern is higher for women at 71% and 78% for those aged 65+ years. Disengaged show much less concern, compared to other segments (one in ten). </a:t>
            </a:r>
          </a:p>
          <a:p>
            <a:pPr marL="357188" indent="-357188">
              <a:lnSpc>
                <a:spcPct val="100000"/>
              </a:lnSpc>
              <a:spcBef>
                <a:spcPts val="0"/>
              </a:spcBef>
            </a:pPr>
            <a:endParaRPr lang="en-US" sz="1400" dirty="0"/>
          </a:p>
        </p:txBody>
      </p:sp>
      <p:sp>
        <p:nvSpPr>
          <p:cNvPr id="9" name="Text Placeholder 8">
            <a:extLst>
              <a:ext uri="{FF2B5EF4-FFF2-40B4-BE49-F238E27FC236}">
                <a16:creationId xmlns:a16="http://schemas.microsoft.com/office/drawing/2014/main" id="{558FC30B-FF45-BF0C-0FC1-9704FBA4B4BF}"/>
              </a:ext>
            </a:extLst>
          </p:cNvPr>
          <p:cNvSpPr>
            <a:spLocks noGrp="1"/>
          </p:cNvSpPr>
          <p:nvPr>
            <p:ph type="body" sz="quarter" idx="17"/>
          </p:nvPr>
        </p:nvSpPr>
        <p:spPr>
          <a:xfrm>
            <a:off x="450000" y="6018482"/>
            <a:ext cx="9341700" cy="563616"/>
          </a:xfrm>
        </p:spPr>
        <p:txBody>
          <a:bodyPr/>
          <a:lstStyle/>
          <a:p>
            <a:r>
              <a:rPr lang="en-US" dirty="0">
                <a:latin typeface="Barlow" panose="00000500000000000000" pitchFamily="2" charset="0"/>
              </a:rPr>
              <a:t>Base: All Adults aged 18+ years- 2,504 (Nov 23 N – 2,515, Nov 22 N – 2501; Dec 21 N – 2,026; Feb 21 N – 3,008)</a:t>
            </a:r>
          </a:p>
          <a:p>
            <a:r>
              <a:rPr lang="en-US" dirty="0">
                <a:latin typeface="Barlow" panose="00000500000000000000" pitchFamily="2" charset="0"/>
              </a:rPr>
              <a:t>Q.29 Which of the following best describes how you feel about levels of poverty in developing countries?</a:t>
            </a:r>
          </a:p>
          <a:p>
            <a:endParaRPr lang="en-IE" sz="900" dirty="0">
              <a:latin typeface="Barlow" panose="00000500000000000000" pitchFamily="2" charset="0"/>
            </a:endParaRPr>
          </a:p>
        </p:txBody>
      </p:sp>
      <p:graphicFrame>
        <p:nvGraphicFramePr>
          <p:cNvPr id="20" name="Chart 19">
            <a:extLst>
              <a:ext uri="{FF2B5EF4-FFF2-40B4-BE49-F238E27FC236}">
                <a16:creationId xmlns:a16="http://schemas.microsoft.com/office/drawing/2014/main" id="{667E46A0-A14F-4C77-B276-3346836F204F}"/>
              </a:ext>
            </a:extLst>
          </p:cNvPr>
          <p:cNvGraphicFramePr/>
          <p:nvPr>
            <p:extLst>
              <p:ext uri="{D42A27DB-BD31-4B8C-83A1-F6EECF244321}">
                <p14:modId xmlns:p14="http://schemas.microsoft.com/office/powerpoint/2010/main" val="1708769509"/>
              </p:ext>
            </p:extLst>
          </p:nvPr>
        </p:nvGraphicFramePr>
        <p:xfrm>
          <a:off x="3702549" y="1826706"/>
          <a:ext cx="4786902" cy="374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e 20">
            <a:extLst>
              <a:ext uri="{FF2B5EF4-FFF2-40B4-BE49-F238E27FC236}">
                <a16:creationId xmlns:a16="http://schemas.microsoft.com/office/drawing/2014/main" id="{3C4F8B2F-3E43-4F16-95FE-3C9E3834AD68}"/>
              </a:ext>
            </a:extLst>
          </p:cNvPr>
          <p:cNvGraphicFramePr>
            <a:graphicFrameLocks noGrp="1"/>
          </p:cNvGraphicFramePr>
          <p:nvPr>
            <p:extLst>
              <p:ext uri="{D42A27DB-BD31-4B8C-83A1-F6EECF244321}">
                <p14:modId xmlns:p14="http://schemas.microsoft.com/office/powerpoint/2010/main" val="693115095"/>
              </p:ext>
            </p:extLst>
          </p:nvPr>
        </p:nvGraphicFramePr>
        <p:xfrm>
          <a:off x="1748888" y="2273597"/>
          <a:ext cx="2030148" cy="2746346"/>
        </p:xfrm>
        <a:graphic>
          <a:graphicData uri="http://schemas.openxmlformats.org/drawingml/2006/table">
            <a:tbl>
              <a:tblPr>
                <a:tableStyleId>{5C22544A-7EE6-4342-B048-85BDC9FD1C3A}</a:tableStyleId>
              </a:tblPr>
              <a:tblGrid>
                <a:gridCol w="2030148">
                  <a:extLst>
                    <a:ext uri="{9D8B030D-6E8A-4147-A177-3AD203B41FA5}">
                      <a16:colId xmlns:a16="http://schemas.microsoft.com/office/drawing/2014/main" val="2192328915"/>
                    </a:ext>
                  </a:extLst>
                </a:gridCol>
              </a:tblGrid>
              <a:tr h="1116112">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870139">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Fairly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330200">
                <a:tc>
                  <a:txBody>
                    <a:bodyPr/>
                    <a:lstStyle/>
                    <a:p>
                      <a:pPr algn="r" fontAlgn="t"/>
                      <a:r>
                        <a:rPr lang="en-US" sz="1200" b="0" i="0" u="none" strike="noStrike">
                          <a:solidFill>
                            <a:srgbClr val="000000"/>
                          </a:solidFill>
                          <a:effectLst/>
                          <a:latin typeface="Barlow" panose="00000500000000000000" pitchFamily="2" charset="0"/>
                          <a:cs typeface="Arial" panose="020B0604020202020204" pitchFamily="34" charset="0"/>
                        </a:rPr>
                        <a:t>No strong feelings either one way or the other</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65100">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Not 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4465">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Not at all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28" name="Table 44">
            <a:extLst>
              <a:ext uri="{FF2B5EF4-FFF2-40B4-BE49-F238E27FC236}">
                <a16:creationId xmlns:a16="http://schemas.microsoft.com/office/drawing/2014/main" id="{1506708F-2053-5211-A04C-2F215547DEC3}"/>
              </a:ext>
            </a:extLst>
          </p:cNvPr>
          <p:cNvGraphicFramePr>
            <a:graphicFrameLocks noGrp="1"/>
          </p:cNvGraphicFramePr>
          <p:nvPr>
            <p:extLst>
              <p:ext uri="{D42A27DB-BD31-4B8C-83A1-F6EECF244321}">
                <p14:modId xmlns:p14="http://schemas.microsoft.com/office/powerpoint/2010/main" val="3402373141"/>
              </p:ext>
            </p:extLst>
          </p:nvPr>
        </p:nvGraphicFramePr>
        <p:xfrm>
          <a:off x="2244297" y="5124263"/>
          <a:ext cx="6104230" cy="518160"/>
        </p:xfrm>
        <a:graphic>
          <a:graphicData uri="http://schemas.openxmlformats.org/drawingml/2006/table">
            <a:tbl>
              <a:tblPr>
                <a:tableStyleId>{5C22544A-7EE6-4342-B048-85BDC9FD1C3A}</a:tableStyleId>
              </a:tblPr>
              <a:tblGrid>
                <a:gridCol w="1452880">
                  <a:extLst>
                    <a:ext uri="{9D8B030D-6E8A-4147-A177-3AD203B41FA5}">
                      <a16:colId xmlns:a16="http://schemas.microsoft.com/office/drawing/2014/main" val="1015758193"/>
                    </a:ext>
                  </a:extLst>
                </a:gridCol>
                <a:gridCol w="930270">
                  <a:extLst>
                    <a:ext uri="{9D8B030D-6E8A-4147-A177-3AD203B41FA5}">
                      <a16:colId xmlns:a16="http://schemas.microsoft.com/office/drawing/2014/main" val="1024616161"/>
                    </a:ext>
                  </a:extLst>
                </a:gridCol>
                <a:gridCol w="930270">
                  <a:extLst>
                    <a:ext uri="{9D8B030D-6E8A-4147-A177-3AD203B41FA5}">
                      <a16:colId xmlns:a16="http://schemas.microsoft.com/office/drawing/2014/main" val="2198513577"/>
                    </a:ext>
                  </a:extLst>
                </a:gridCol>
                <a:gridCol w="930270">
                  <a:extLst>
                    <a:ext uri="{9D8B030D-6E8A-4147-A177-3AD203B41FA5}">
                      <a16:colId xmlns:a16="http://schemas.microsoft.com/office/drawing/2014/main" val="2294376527"/>
                    </a:ext>
                  </a:extLst>
                </a:gridCol>
                <a:gridCol w="930270">
                  <a:extLst>
                    <a:ext uri="{9D8B030D-6E8A-4147-A177-3AD203B41FA5}">
                      <a16:colId xmlns:a16="http://schemas.microsoft.com/office/drawing/2014/main" val="84895183"/>
                    </a:ext>
                  </a:extLst>
                </a:gridCol>
                <a:gridCol w="930270">
                  <a:extLst>
                    <a:ext uri="{9D8B030D-6E8A-4147-A177-3AD203B41FA5}">
                      <a16:colId xmlns:a16="http://schemas.microsoft.com/office/drawing/2014/main" val="1654609344"/>
                    </a:ext>
                  </a:extLst>
                </a:gridCol>
              </a:tblGrid>
              <a:tr h="243089">
                <a:tc>
                  <a:txBody>
                    <a:bodyPr/>
                    <a:lstStyle/>
                    <a:p>
                      <a:pPr algn="r"/>
                      <a:r>
                        <a:rPr lang="en-IE" sz="1100">
                          <a:latin typeface="+mn-lt"/>
                        </a:rPr>
                        <a:t>Net concerned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75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71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70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70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IE" sz="1100" b="1" i="0" u="none" strike="noStrike">
                          <a:solidFill>
                            <a:srgbClr val="000000"/>
                          </a:solidFill>
                          <a:effectLst/>
                          <a:latin typeface="+mn-lt"/>
                        </a:rPr>
                        <a:t>67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92790"/>
                  </a:ext>
                </a:extLst>
              </a:tr>
              <a:tr h="243089">
                <a:tc>
                  <a:txBody>
                    <a:bodyPr/>
                    <a:lstStyle/>
                    <a:p>
                      <a:pPr algn="r"/>
                      <a:r>
                        <a:rPr lang="en-IE" sz="1100">
                          <a:latin typeface="+mn-lt"/>
                        </a:rPr>
                        <a:t>Net (not concerned)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IE" sz="1100" b="1" i="0" u="none" strike="noStrike">
                          <a:solidFill>
                            <a:srgbClr val="000000"/>
                          </a:solidFill>
                          <a:effectLst/>
                          <a:latin typeface="+mn-lt"/>
                        </a:rPr>
                        <a:t>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9302925"/>
                  </a:ext>
                </a:extLst>
              </a:tr>
            </a:tbl>
          </a:graphicData>
        </a:graphic>
      </p:graphicFrame>
      <p:sp>
        <p:nvSpPr>
          <p:cNvPr id="2" name="Rectangle 1">
            <a:extLst>
              <a:ext uri="{FF2B5EF4-FFF2-40B4-BE49-F238E27FC236}">
                <a16:creationId xmlns:a16="http://schemas.microsoft.com/office/drawing/2014/main" id="{1FC72DE2-46B7-3519-B39C-544D0E8FA6F9}"/>
              </a:ext>
            </a:extLst>
          </p:cNvPr>
          <p:cNvSpPr/>
          <p:nvPr/>
        </p:nvSpPr>
        <p:spPr>
          <a:xfrm>
            <a:off x="8728369" y="4496958"/>
            <a:ext cx="1367161" cy="701336"/>
          </a:xfrm>
          <a:prstGeom prst="rect">
            <a:avLst/>
          </a:prstGeom>
          <a:solidFill>
            <a:schemeClr val="accent5"/>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400" b="1"/>
              <a:t>Net 30% </a:t>
            </a:r>
          </a:p>
          <a:p>
            <a:pPr algn="ctr"/>
            <a:r>
              <a:rPr lang="en-US" sz="1200" b="1"/>
              <a:t>of Disengaged</a:t>
            </a:r>
            <a:endParaRPr lang="en-IE" sz="1200" b="1"/>
          </a:p>
        </p:txBody>
      </p:sp>
      <p:sp>
        <p:nvSpPr>
          <p:cNvPr id="4" name="Arrow: Right 3">
            <a:extLst>
              <a:ext uri="{FF2B5EF4-FFF2-40B4-BE49-F238E27FC236}">
                <a16:creationId xmlns:a16="http://schemas.microsoft.com/office/drawing/2014/main" id="{6A379724-0A62-2B93-0D08-02D043FE6E4D}"/>
              </a:ext>
            </a:extLst>
          </p:cNvPr>
          <p:cNvSpPr/>
          <p:nvPr/>
        </p:nvSpPr>
        <p:spPr>
          <a:xfrm>
            <a:off x="8353840" y="4817877"/>
            <a:ext cx="287831" cy="184254"/>
          </a:xfrm>
          <a:prstGeom prst="rightArrow">
            <a:avLst/>
          </a:prstGeom>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IE"/>
          </a:p>
        </p:txBody>
      </p:sp>
      <p:graphicFrame>
        <p:nvGraphicFramePr>
          <p:cNvPr id="6" name="Table 5">
            <a:extLst>
              <a:ext uri="{FF2B5EF4-FFF2-40B4-BE49-F238E27FC236}">
                <a16:creationId xmlns:a16="http://schemas.microsoft.com/office/drawing/2014/main" id="{03CCBF23-C162-02D6-17B9-53C49A22C665}"/>
              </a:ext>
            </a:extLst>
          </p:cNvPr>
          <p:cNvGraphicFramePr>
            <a:graphicFrameLocks noGrp="1"/>
          </p:cNvGraphicFramePr>
          <p:nvPr>
            <p:extLst>
              <p:ext uri="{D42A27DB-BD31-4B8C-83A1-F6EECF244321}">
                <p14:modId xmlns:p14="http://schemas.microsoft.com/office/powerpoint/2010/main" val="1810965895"/>
              </p:ext>
            </p:extLst>
          </p:nvPr>
        </p:nvGraphicFramePr>
        <p:xfrm>
          <a:off x="3688259" y="1449076"/>
          <a:ext cx="4786900" cy="569322"/>
        </p:xfrm>
        <a:graphic>
          <a:graphicData uri="http://schemas.openxmlformats.org/drawingml/2006/table">
            <a:tbl>
              <a:tblPr firstRow="1" bandRow="1">
                <a:tableStyleId>{5C22544A-7EE6-4342-B048-85BDC9FD1C3A}</a:tableStyleId>
              </a:tblPr>
              <a:tblGrid>
                <a:gridCol w="957380">
                  <a:extLst>
                    <a:ext uri="{9D8B030D-6E8A-4147-A177-3AD203B41FA5}">
                      <a16:colId xmlns:a16="http://schemas.microsoft.com/office/drawing/2014/main" val="2979343495"/>
                    </a:ext>
                  </a:extLst>
                </a:gridCol>
                <a:gridCol w="957380">
                  <a:extLst>
                    <a:ext uri="{9D8B030D-6E8A-4147-A177-3AD203B41FA5}">
                      <a16:colId xmlns:a16="http://schemas.microsoft.com/office/drawing/2014/main" val="2231877496"/>
                    </a:ext>
                  </a:extLst>
                </a:gridCol>
                <a:gridCol w="957380">
                  <a:extLst>
                    <a:ext uri="{9D8B030D-6E8A-4147-A177-3AD203B41FA5}">
                      <a16:colId xmlns:a16="http://schemas.microsoft.com/office/drawing/2014/main" val="3339540746"/>
                    </a:ext>
                  </a:extLst>
                </a:gridCol>
                <a:gridCol w="957380">
                  <a:extLst>
                    <a:ext uri="{9D8B030D-6E8A-4147-A177-3AD203B41FA5}">
                      <a16:colId xmlns:a16="http://schemas.microsoft.com/office/drawing/2014/main" val="2321524195"/>
                    </a:ext>
                  </a:extLst>
                </a:gridCol>
                <a:gridCol w="957380">
                  <a:extLst>
                    <a:ext uri="{9D8B030D-6E8A-4147-A177-3AD203B41FA5}">
                      <a16:colId xmlns:a16="http://schemas.microsoft.com/office/drawing/2014/main" val="4283675584"/>
                    </a:ext>
                  </a:extLst>
                </a:gridCol>
              </a:tblGrid>
              <a:tr h="284661">
                <a:tc>
                  <a:txBody>
                    <a:bodyPr/>
                    <a:lstStyle/>
                    <a:p>
                      <a:pPr algn="ctr"/>
                      <a:r>
                        <a:rPr lang="en-US" sz="1200" b="1">
                          <a:solidFill>
                            <a:schemeClr val="tx1"/>
                          </a:solidFill>
                        </a:rPr>
                        <a:t>Feb 21</a:t>
                      </a:r>
                      <a:endParaRPr lang="en-IE" sz="12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a:solidFill>
                            <a:schemeClr val="tx1"/>
                          </a:solidFill>
                        </a:rPr>
                        <a:t>Dec 21</a:t>
                      </a:r>
                      <a:endParaRPr lang="en-IE" sz="12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a:solidFill>
                            <a:schemeClr val="tx1"/>
                          </a:solidFill>
                        </a:rPr>
                        <a:t>Nov 22</a:t>
                      </a:r>
                      <a:endParaRPr lang="en-IE" sz="12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a:solidFill>
                            <a:schemeClr val="tx1"/>
                          </a:solidFill>
                        </a:rPr>
                        <a:t>Nov 23</a:t>
                      </a:r>
                      <a:endParaRPr lang="en-IE" sz="12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Aug 24</a:t>
                      </a:r>
                      <a:endParaRPr lang="en-IE"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366505"/>
                  </a:ext>
                </a:extLst>
              </a:tr>
              <a:tr h="284661">
                <a:tc>
                  <a:txBody>
                    <a:bodyPr/>
                    <a:lstStyle/>
                    <a:p>
                      <a:pPr algn="ctr"/>
                      <a:r>
                        <a:rPr lang="en-US" sz="1200"/>
                        <a:t>%</a:t>
                      </a:r>
                      <a:endParaRPr lang="en-IE" sz="12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a:t>%</a:t>
                      </a:r>
                      <a:endParaRPr lang="en-IE" sz="12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a:t>%</a:t>
                      </a:r>
                      <a:endParaRPr lang="en-IE" sz="12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a:t>%</a:t>
                      </a:r>
                      <a:endParaRPr lang="en-IE" sz="12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t>%</a:t>
                      </a:r>
                      <a:endParaRPr lang="en-IE"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3176610"/>
                  </a:ext>
                </a:extLst>
              </a:tr>
            </a:tbl>
          </a:graphicData>
        </a:graphic>
      </p:graphicFrame>
      <p:sp>
        <p:nvSpPr>
          <p:cNvPr id="10" name="Text Placeholder 2">
            <a:extLst>
              <a:ext uri="{FF2B5EF4-FFF2-40B4-BE49-F238E27FC236}">
                <a16:creationId xmlns:a16="http://schemas.microsoft.com/office/drawing/2014/main" id="{B6AECB76-550E-C65B-AB22-9B5F6F56379A}"/>
              </a:ext>
            </a:extLst>
          </p:cNvPr>
          <p:cNvSpPr txBox="1">
            <a:spLocks/>
          </p:cNvSpPr>
          <p:nvPr/>
        </p:nvSpPr>
        <p:spPr>
          <a:xfrm>
            <a:off x="279444" y="824388"/>
            <a:ext cx="8534355" cy="3239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Tree>
    <p:extLst>
      <p:ext uri="{BB962C8B-B14F-4D97-AF65-F5344CB8AC3E}">
        <p14:creationId xmlns:p14="http://schemas.microsoft.com/office/powerpoint/2010/main" val="2673367835"/>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a:t>Concern around levels of Poverty in Developing Countries x Segments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a:normAutofit/>
          </a:bodyPr>
          <a:lstStyle/>
          <a:p>
            <a:pPr marL="357188" indent="-357188">
              <a:lnSpc>
                <a:spcPct val="100000"/>
              </a:lnSpc>
            </a:pPr>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years- 2,504 (Nov 23 N – 2,515, Nov 22 N – 2501; Dec 21 N – 2,026; Feb 21 N – 3,008)</a:t>
            </a:r>
          </a:p>
          <a:p>
            <a:pPr marL="357188" indent="-357188">
              <a:lnSpc>
                <a:spcPct val="100000"/>
              </a:lnSpc>
              <a:spcBef>
                <a:spcPts val="0"/>
              </a:spcBef>
            </a:pPr>
            <a:r>
              <a:rPr lang="en-US" dirty="0">
                <a:latin typeface="Barlow" panose="00000500000000000000" pitchFamily="2" charset="0"/>
              </a:rPr>
              <a:t>Q.29 Which of the following best describes how you feel about levels of poverty in developing countries?</a:t>
            </a:r>
          </a:p>
        </p:txBody>
      </p:sp>
      <p:graphicFrame>
        <p:nvGraphicFramePr>
          <p:cNvPr id="20" name="Chart 19">
            <a:extLst>
              <a:ext uri="{FF2B5EF4-FFF2-40B4-BE49-F238E27FC236}">
                <a16:creationId xmlns:a16="http://schemas.microsoft.com/office/drawing/2014/main" id="{667E46A0-A14F-4C77-B276-3346836F204F}"/>
              </a:ext>
            </a:extLst>
          </p:cNvPr>
          <p:cNvGraphicFramePr/>
          <p:nvPr>
            <p:extLst>
              <p:ext uri="{D42A27DB-BD31-4B8C-83A1-F6EECF244321}">
                <p14:modId xmlns:p14="http://schemas.microsoft.com/office/powerpoint/2010/main" val="287719550"/>
              </p:ext>
            </p:extLst>
          </p:nvPr>
        </p:nvGraphicFramePr>
        <p:xfrm>
          <a:off x="2569644" y="1616668"/>
          <a:ext cx="8580955" cy="34755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e 20">
            <a:extLst>
              <a:ext uri="{FF2B5EF4-FFF2-40B4-BE49-F238E27FC236}">
                <a16:creationId xmlns:a16="http://schemas.microsoft.com/office/drawing/2014/main" id="{3C4F8B2F-3E43-4F16-95FE-3C9E3834AD68}"/>
              </a:ext>
            </a:extLst>
          </p:cNvPr>
          <p:cNvGraphicFramePr>
            <a:graphicFrameLocks noGrp="1"/>
          </p:cNvGraphicFramePr>
          <p:nvPr>
            <p:extLst>
              <p:ext uri="{D42A27DB-BD31-4B8C-83A1-F6EECF244321}">
                <p14:modId xmlns:p14="http://schemas.microsoft.com/office/powerpoint/2010/main" val="677241644"/>
              </p:ext>
            </p:extLst>
          </p:nvPr>
        </p:nvGraphicFramePr>
        <p:xfrm>
          <a:off x="539497" y="1908320"/>
          <a:ext cx="2030148" cy="2699705"/>
        </p:xfrm>
        <a:graphic>
          <a:graphicData uri="http://schemas.openxmlformats.org/drawingml/2006/table">
            <a:tbl>
              <a:tblPr>
                <a:tableStyleId>{5C22544A-7EE6-4342-B048-85BDC9FD1C3A}</a:tableStyleId>
              </a:tblPr>
              <a:tblGrid>
                <a:gridCol w="2030148">
                  <a:extLst>
                    <a:ext uri="{9D8B030D-6E8A-4147-A177-3AD203B41FA5}">
                      <a16:colId xmlns:a16="http://schemas.microsoft.com/office/drawing/2014/main" val="2192328915"/>
                    </a:ext>
                  </a:extLst>
                </a:gridCol>
              </a:tblGrid>
              <a:tr h="1036533">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903077">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Fairly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348527">
                <a:tc>
                  <a:txBody>
                    <a:bodyPr/>
                    <a:lstStyle/>
                    <a:p>
                      <a:pPr algn="r" fontAlgn="t"/>
                      <a:r>
                        <a:rPr lang="en-US" sz="1200" b="0" i="0" u="none" strike="noStrike">
                          <a:solidFill>
                            <a:srgbClr val="000000"/>
                          </a:solidFill>
                          <a:effectLst/>
                          <a:latin typeface="Barlow" panose="00000500000000000000" pitchFamily="2" charset="0"/>
                          <a:cs typeface="Arial" panose="020B0604020202020204" pitchFamily="34" charset="0"/>
                        </a:rPr>
                        <a:t>No strong feelings either one way or the other</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78686">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Not 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78686">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Not at all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sp>
        <p:nvSpPr>
          <p:cNvPr id="15" name="TextBox 14">
            <a:extLst>
              <a:ext uri="{FF2B5EF4-FFF2-40B4-BE49-F238E27FC236}">
                <a16:creationId xmlns:a16="http://schemas.microsoft.com/office/drawing/2014/main" id="{622F4BF8-14D5-4FF5-191A-C872B4952E88}"/>
              </a:ext>
            </a:extLst>
          </p:cNvPr>
          <p:cNvSpPr txBox="1"/>
          <p:nvPr/>
        </p:nvSpPr>
        <p:spPr>
          <a:xfrm>
            <a:off x="2907406" y="1189739"/>
            <a:ext cx="535723" cy="276999"/>
          </a:xfrm>
          <a:prstGeom prst="rect">
            <a:avLst/>
          </a:prstGeom>
          <a:noFill/>
        </p:spPr>
        <p:txBody>
          <a:bodyPr wrap="none" rtlCol="0">
            <a:spAutoFit/>
          </a:bodyPr>
          <a:lstStyle/>
          <a:p>
            <a:pPr algn="ctr"/>
            <a:r>
              <a:rPr lang="en-IE" sz="1200" b="1"/>
              <a:t>Total</a:t>
            </a:r>
          </a:p>
        </p:txBody>
      </p:sp>
      <p:graphicFrame>
        <p:nvGraphicFramePr>
          <p:cNvPr id="28" name="Table 44">
            <a:extLst>
              <a:ext uri="{FF2B5EF4-FFF2-40B4-BE49-F238E27FC236}">
                <a16:creationId xmlns:a16="http://schemas.microsoft.com/office/drawing/2014/main" id="{1506708F-2053-5211-A04C-2F215547DEC3}"/>
              </a:ext>
            </a:extLst>
          </p:cNvPr>
          <p:cNvGraphicFramePr>
            <a:graphicFrameLocks noGrp="1"/>
          </p:cNvGraphicFramePr>
          <p:nvPr>
            <p:extLst>
              <p:ext uri="{D42A27DB-BD31-4B8C-83A1-F6EECF244321}">
                <p14:modId xmlns:p14="http://schemas.microsoft.com/office/powerpoint/2010/main" val="2211927745"/>
              </p:ext>
            </p:extLst>
          </p:nvPr>
        </p:nvGraphicFramePr>
        <p:xfrm>
          <a:off x="934002" y="4690413"/>
          <a:ext cx="10000028" cy="1211580"/>
        </p:xfrm>
        <a:graphic>
          <a:graphicData uri="http://schemas.openxmlformats.org/drawingml/2006/table">
            <a:tbl>
              <a:tblPr>
                <a:tableStyleId>{5C22544A-7EE6-4342-B048-85BDC9FD1C3A}</a:tableStyleId>
              </a:tblPr>
              <a:tblGrid>
                <a:gridCol w="1802427">
                  <a:extLst>
                    <a:ext uri="{9D8B030D-6E8A-4147-A177-3AD203B41FA5}">
                      <a16:colId xmlns:a16="http://schemas.microsoft.com/office/drawing/2014/main" val="1015758193"/>
                    </a:ext>
                  </a:extLst>
                </a:gridCol>
                <a:gridCol w="914400">
                  <a:extLst>
                    <a:ext uri="{9D8B030D-6E8A-4147-A177-3AD203B41FA5}">
                      <a16:colId xmlns:a16="http://schemas.microsoft.com/office/drawing/2014/main" val="1024616161"/>
                    </a:ext>
                  </a:extLst>
                </a:gridCol>
                <a:gridCol w="1128156">
                  <a:extLst>
                    <a:ext uri="{9D8B030D-6E8A-4147-A177-3AD203B41FA5}">
                      <a16:colId xmlns:a16="http://schemas.microsoft.com/office/drawing/2014/main" val="2294376527"/>
                    </a:ext>
                  </a:extLst>
                </a:gridCol>
                <a:gridCol w="1009403">
                  <a:extLst>
                    <a:ext uri="{9D8B030D-6E8A-4147-A177-3AD203B41FA5}">
                      <a16:colId xmlns:a16="http://schemas.microsoft.com/office/drawing/2014/main" val="2263263436"/>
                    </a:ext>
                  </a:extLst>
                </a:gridCol>
                <a:gridCol w="1138630">
                  <a:extLst>
                    <a:ext uri="{9D8B030D-6E8A-4147-A177-3AD203B41FA5}">
                      <a16:colId xmlns:a16="http://schemas.microsoft.com/office/drawing/2014/main" val="910871959"/>
                    </a:ext>
                  </a:extLst>
                </a:gridCol>
                <a:gridCol w="1001753">
                  <a:extLst>
                    <a:ext uri="{9D8B030D-6E8A-4147-A177-3AD203B41FA5}">
                      <a16:colId xmlns:a16="http://schemas.microsoft.com/office/drawing/2014/main" val="720883665"/>
                    </a:ext>
                  </a:extLst>
                </a:gridCol>
                <a:gridCol w="1001753">
                  <a:extLst>
                    <a:ext uri="{9D8B030D-6E8A-4147-A177-3AD203B41FA5}">
                      <a16:colId xmlns:a16="http://schemas.microsoft.com/office/drawing/2014/main" val="406975967"/>
                    </a:ext>
                  </a:extLst>
                </a:gridCol>
                <a:gridCol w="1001753">
                  <a:extLst>
                    <a:ext uri="{9D8B030D-6E8A-4147-A177-3AD203B41FA5}">
                      <a16:colId xmlns:a16="http://schemas.microsoft.com/office/drawing/2014/main" val="2732683914"/>
                    </a:ext>
                  </a:extLst>
                </a:gridCol>
                <a:gridCol w="1001753">
                  <a:extLst>
                    <a:ext uri="{9D8B030D-6E8A-4147-A177-3AD203B41FA5}">
                      <a16:colId xmlns:a16="http://schemas.microsoft.com/office/drawing/2014/main" val="2361654384"/>
                    </a:ext>
                  </a:extLst>
                </a:gridCol>
              </a:tblGrid>
              <a:tr h="19217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a:t>Net concerned Aug 2024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100">
                          <a:latin typeface="+mn-lt"/>
                        </a:rPr>
                        <a:t>67</a:t>
                      </a: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1" i="0" u="none" strike="noStrike">
                          <a:solidFill>
                            <a:srgbClr val="000000"/>
                          </a:solidFill>
                          <a:effectLst/>
                          <a:latin typeface="+mn-lt"/>
                        </a:rPr>
                        <a:t>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1" i="0" u="none" strike="noStrike">
                          <a:solidFill>
                            <a:srgbClr val="000000"/>
                          </a:solidFill>
                          <a:effectLst/>
                          <a:latin typeface="+mn-lt"/>
                        </a:rPr>
                        <a:t>92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1" i="0" u="none" strike="noStrike">
                          <a:solidFill>
                            <a:srgbClr val="000000"/>
                          </a:solidFill>
                          <a:effectLst/>
                          <a:latin typeface="+mn-lt"/>
                        </a:rPr>
                        <a:t>12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1" i="0" u="none" strike="noStrike">
                          <a:solidFill>
                            <a:srgbClr val="000000"/>
                          </a:solidFill>
                          <a:effectLst/>
                          <a:latin typeface="+mn-lt"/>
                        </a:rPr>
                        <a:t>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1" i="0" u="none" strike="noStrike">
                          <a:solidFill>
                            <a:srgbClr val="000000"/>
                          </a:solidFill>
                          <a:effectLst/>
                          <a:latin typeface="+mn-lt"/>
                        </a:rPr>
                        <a:t>82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1" i="0" u="none" strike="noStrike">
                          <a:solidFill>
                            <a:srgbClr val="000000"/>
                          </a:solidFill>
                          <a:effectLst/>
                          <a:latin typeface="+mn-lt"/>
                        </a:rPr>
                        <a:t>66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06987408"/>
                  </a:ext>
                </a:extLst>
              </a:tr>
              <a:tr h="19217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a:t>Net concerned Nov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100"/>
                        <a:t>70</a:t>
                      </a:r>
                      <a:endParaRPr lang="en-IE" sz="11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1" i="0" u="none" strike="noStrike">
                          <a:solidFill>
                            <a:srgbClr val="000000"/>
                          </a:solidFill>
                          <a:effectLst/>
                          <a:latin typeface="+mn-lt"/>
                        </a:rPr>
                        <a:t>80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1" i="0" u="none" strike="noStrike">
                          <a:solidFill>
                            <a:srgbClr val="000000"/>
                          </a:solidFill>
                          <a:effectLst/>
                          <a:latin typeface="+mn-lt"/>
                        </a:rPr>
                        <a:t>94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1" i="0" u="none" strike="noStrike">
                          <a:solidFill>
                            <a:srgbClr val="000000"/>
                          </a:solidFill>
                          <a:effectLst/>
                          <a:latin typeface="+mn-lt"/>
                        </a:rPr>
                        <a:t>18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1" i="0" u="none" strike="noStrike">
                          <a:solidFill>
                            <a:srgbClr val="000000"/>
                          </a:solidFill>
                          <a:effectLst/>
                          <a:latin typeface="+mn-lt"/>
                        </a:rPr>
                        <a:t>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1" i="0" u="none" strike="noStrike">
                          <a:solidFill>
                            <a:srgbClr val="000000"/>
                          </a:solidFill>
                          <a:effectLst/>
                          <a:latin typeface="+mn-lt"/>
                        </a:rPr>
                        <a:t>81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1" i="0" u="none" strike="noStrike">
                          <a:solidFill>
                            <a:srgbClr val="000000"/>
                          </a:solidFill>
                          <a:effectLst/>
                          <a:latin typeface="+mn-lt"/>
                        </a:rPr>
                        <a:t>70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08730901"/>
                  </a:ext>
                </a:extLst>
              </a:tr>
              <a:tr h="192170">
                <a:tc>
                  <a:txBody>
                    <a:bodyPr/>
                    <a:lstStyle/>
                    <a:p>
                      <a:pPr algn="r">
                        <a:lnSpc>
                          <a:spcPct val="90000"/>
                        </a:lnSpc>
                      </a:pPr>
                      <a:r>
                        <a:rPr lang="en-IE" sz="1100"/>
                        <a:t>Net concerned Nov 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t>70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94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15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mn-lt"/>
                        </a:rPr>
                        <a:t>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80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69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92790"/>
                  </a:ext>
                </a:extLst>
              </a:tr>
              <a:tr h="192170">
                <a:tc>
                  <a:txBody>
                    <a:bodyPr/>
                    <a:lstStyle/>
                    <a:p>
                      <a:pPr algn="r">
                        <a:lnSpc>
                          <a:spcPct val="90000"/>
                        </a:lnSpc>
                      </a:pPr>
                      <a:r>
                        <a:rPr lang="en-IE" sz="1100"/>
                        <a:t>Net concerned Dec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t>71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78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91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16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90000"/>
                        </a:lnSpc>
                      </a:pPr>
                      <a:r>
                        <a:rPr lang="en-IE" sz="1100">
                          <a:latin typeface="+mn-lt"/>
                        </a:rPr>
                        <a:t>75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83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69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9302925"/>
                  </a:ext>
                </a:extLst>
              </a:tr>
              <a:tr h="192170">
                <a:tc>
                  <a:txBody>
                    <a:bodyPr/>
                    <a:lstStyle/>
                    <a:p>
                      <a:pPr algn="r">
                        <a:lnSpc>
                          <a:spcPct val="90000"/>
                        </a:lnSpc>
                      </a:pPr>
                      <a:r>
                        <a:rPr lang="en-IE" sz="1100"/>
                        <a:t>Net concerned Feb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t>75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80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97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16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90000"/>
                        </a:lnSpc>
                      </a:pPr>
                      <a:r>
                        <a:rPr lang="en-IE" sz="1100">
                          <a:latin typeface="+mn-lt"/>
                        </a:rPr>
                        <a:t>78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83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74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82873313"/>
                  </a:ext>
                </a:extLst>
              </a:tr>
            </a:tbl>
          </a:graphicData>
        </a:graphic>
      </p:graphicFrame>
      <p:graphicFrame>
        <p:nvGraphicFramePr>
          <p:cNvPr id="22" name="Table 21">
            <a:extLst>
              <a:ext uri="{FF2B5EF4-FFF2-40B4-BE49-F238E27FC236}">
                <a16:creationId xmlns:a16="http://schemas.microsoft.com/office/drawing/2014/main" id="{E6EC48BC-EB8C-7662-612A-817607F1F7C1}"/>
              </a:ext>
            </a:extLst>
          </p:cNvPr>
          <p:cNvGraphicFramePr>
            <a:graphicFrameLocks noGrp="1"/>
          </p:cNvGraphicFramePr>
          <p:nvPr>
            <p:extLst>
              <p:ext uri="{D42A27DB-BD31-4B8C-83A1-F6EECF244321}">
                <p14:modId xmlns:p14="http://schemas.microsoft.com/office/powerpoint/2010/main" val="2560320373"/>
              </p:ext>
            </p:extLst>
          </p:nvPr>
        </p:nvGraphicFramePr>
        <p:xfrm>
          <a:off x="4776537" y="1150362"/>
          <a:ext cx="6262182" cy="514350"/>
        </p:xfrm>
        <a:graphic>
          <a:graphicData uri="http://schemas.openxmlformats.org/drawingml/2006/table">
            <a:tbl>
              <a:tblPr>
                <a:tableStyleId>{5C22544A-7EE6-4342-B048-85BDC9FD1C3A}</a:tableStyleId>
              </a:tblPr>
              <a:tblGrid>
                <a:gridCol w="1043697">
                  <a:extLst>
                    <a:ext uri="{9D8B030D-6E8A-4147-A177-3AD203B41FA5}">
                      <a16:colId xmlns:a16="http://schemas.microsoft.com/office/drawing/2014/main" val="746003772"/>
                    </a:ext>
                  </a:extLst>
                </a:gridCol>
                <a:gridCol w="1043697">
                  <a:extLst>
                    <a:ext uri="{9D8B030D-6E8A-4147-A177-3AD203B41FA5}">
                      <a16:colId xmlns:a16="http://schemas.microsoft.com/office/drawing/2014/main" val="1779795731"/>
                    </a:ext>
                  </a:extLst>
                </a:gridCol>
                <a:gridCol w="1043697">
                  <a:extLst>
                    <a:ext uri="{9D8B030D-6E8A-4147-A177-3AD203B41FA5}">
                      <a16:colId xmlns:a16="http://schemas.microsoft.com/office/drawing/2014/main" val="2225951611"/>
                    </a:ext>
                  </a:extLst>
                </a:gridCol>
                <a:gridCol w="1043697">
                  <a:extLst>
                    <a:ext uri="{9D8B030D-6E8A-4147-A177-3AD203B41FA5}">
                      <a16:colId xmlns:a16="http://schemas.microsoft.com/office/drawing/2014/main" val="1338766595"/>
                    </a:ext>
                  </a:extLst>
                </a:gridCol>
                <a:gridCol w="1043697">
                  <a:extLst>
                    <a:ext uri="{9D8B030D-6E8A-4147-A177-3AD203B41FA5}">
                      <a16:colId xmlns:a16="http://schemas.microsoft.com/office/drawing/2014/main" val="4065578727"/>
                    </a:ext>
                  </a:extLst>
                </a:gridCol>
                <a:gridCol w="1043697">
                  <a:extLst>
                    <a:ext uri="{9D8B030D-6E8A-4147-A177-3AD203B41FA5}">
                      <a16:colId xmlns:a16="http://schemas.microsoft.com/office/drawing/2014/main" val="2398399031"/>
                    </a:ext>
                  </a:extLst>
                </a:gridCol>
              </a:tblGrid>
              <a:tr h="514350">
                <a:tc>
                  <a:txBody>
                    <a:bodyPr/>
                    <a:lstStyle/>
                    <a:p>
                      <a:pPr algn="ctr" rtl="0" fontAlgn="t"/>
                      <a:r>
                        <a:rPr lang="en-IE" sz="1100" b="0" i="0" u="none" strike="noStrike">
                          <a:solidFill>
                            <a:srgbClr val="000000"/>
                          </a:solidFill>
                          <a:effectLst/>
                          <a:latin typeface="+mn-lt"/>
                        </a:rPr>
                        <a:t>Multilateralists</a:t>
                      </a:r>
                    </a:p>
                  </a:txBody>
                  <a:tcPr marL="7621" marR="7621" marT="7621" marB="0" anchor="ctr">
                    <a:noFill/>
                  </a:tcPr>
                </a:tc>
                <a:tc>
                  <a:txBody>
                    <a:bodyPr/>
                    <a:lstStyle/>
                    <a:p>
                      <a:pPr algn="ctr" rtl="0" fontAlgn="t"/>
                      <a:r>
                        <a:rPr lang="en-IE" sz="1100" b="0" i="0" u="none" strike="noStrike">
                          <a:solidFill>
                            <a:srgbClr val="000000"/>
                          </a:solidFill>
                          <a:effectLst/>
                          <a:latin typeface="+mn-lt"/>
                        </a:rPr>
                        <a:t>Community Champions</a:t>
                      </a:r>
                    </a:p>
                  </a:txBody>
                  <a:tcPr marL="7621" marR="7621" marT="7621" marB="0" anchor="ctr">
                    <a:noFill/>
                  </a:tcPr>
                </a:tc>
                <a:tc>
                  <a:txBody>
                    <a:bodyPr/>
                    <a:lstStyle/>
                    <a:p>
                      <a:pPr algn="ctr" rtl="0" fontAlgn="t"/>
                      <a:r>
                        <a:rPr lang="en-IE" sz="1100" b="0" i="0" u="none" strike="noStrike">
                          <a:solidFill>
                            <a:srgbClr val="000000"/>
                          </a:solidFill>
                          <a:effectLst/>
                          <a:latin typeface="+mn-lt"/>
                        </a:rPr>
                        <a:t>Disengaged</a:t>
                      </a:r>
                    </a:p>
                  </a:txBody>
                  <a:tcPr marL="7621" marR="7621" marT="7621" marB="0" anchor="ctr">
                    <a:noFill/>
                  </a:tcPr>
                </a:tc>
                <a:tc>
                  <a:txBody>
                    <a:bodyPr/>
                    <a:lstStyle/>
                    <a:p>
                      <a:pPr algn="ctr" rtl="0" fontAlgn="t"/>
                      <a:r>
                        <a:rPr lang="en-IE" sz="1100" b="0" i="0" u="none" strike="noStrike">
                          <a:solidFill>
                            <a:srgbClr val="000000"/>
                          </a:solidFill>
                          <a:effectLst/>
                          <a:latin typeface="+mn-lt"/>
                        </a:rPr>
                        <a:t>Empathisers</a:t>
                      </a:r>
                    </a:p>
                  </a:txBody>
                  <a:tcPr marL="7621" marR="7621" marT="7621" marB="0" anchor="ctr">
                    <a:noFill/>
                  </a:tcPr>
                </a:tc>
                <a:tc>
                  <a:txBody>
                    <a:bodyPr/>
                    <a:lstStyle/>
                    <a:p>
                      <a:pPr algn="ctr" rtl="0" fontAlgn="t"/>
                      <a:r>
                        <a:rPr lang="en-IE" sz="1100" b="0" i="0" u="none" strike="noStrike">
                          <a:solidFill>
                            <a:srgbClr val="000000"/>
                          </a:solidFill>
                          <a:effectLst/>
                          <a:latin typeface="+mn-lt"/>
                        </a:rPr>
                        <a:t>Global Citizens</a:t>
                      </a:r>
                    </a:p>
                  </a:txBody>
                  <a:tcPr marL="7621" marR="7621" marT="7621" marB="0" anchor="ctr">
                    <a:noFill/>
                  </a:tcPr>
                </a:tc>
                <a:tc>
                  <a:txBody>
                    <a:bodyPr/>
                    <a:lstStyle/>
                    <a:p>
                      <a:pPr algn="ctr" rtl="0" fontAlgn="t"/>
                      <a:r>
                        <a:rPr lang="en-IE" sz="1100" b="0" i="0" u="none" strike="noStrike">
                          <a:solidFill>
                            <a:srgbClr val="000000"/>
                          </a:solidFill>
                          <a:effectLst/>
                          <a:latin typeface="+mn-lt"/>
                        </a:rPr>
                        <a:t>Pragmatists</a:t>
                      </a:r>
                    </a:p>
                  </a:txBody>
                  <a:tcPr marL="7621" marR="7621" marT="7621" marB="0" anchor="ctr">
                    <a:noFill/>
                  </a:tcPr>
                </a:tc>
                <a:extLst>
                  <a:ext uri="{0D108BD9-81ED-4DB2-BD59-A6C34878D82A}">
                    <a16:rowId xmlns:a16="http://schemas.microsoft.com/office/drawing/2014/main" val="53783692"/>
                  </a:ext>
                </a:extLst>
              </a:tr>
            </a:tbl>
          </a:graphicData>
        </a:graphic>
      </p:graphicFrame>
      <p:grpSp>
        <p:nvGrpSpPr>
          <p:cNvPr id="10" name="Group 9">
            <a:extLst>
              <a:ext uri="{FF2B5EF4-FFF2-40B4-BE49-F238E27FC236}">
                <a16:creationId xmlns:a16="http://schemas.microsoft.com/office/drawing/2014/main" id="{DAFD5C02-29F6-2A38-C267-F267989D4171}"/>
              </a:ext>
            </a:extLst>
          </p:cNvPr>
          <p:cNvGrpSpPr/>
          <p:nvPr/>
        </p:nvGrpSpPr>
        <p:grpSpPr>
          <a:xfrm>
            <a:off x="9832768" y="606165"/>
            <a:ext cx="2359232" cy="461313"/>
            <a:chOff x="9641528" y="660370"/>
            <a:chExt cx="2436173" cy="601705"/>
          </a:xfrm>
        </p:grpSpPr>
        <p:sp>
          <p:nvSpPr>
            <p:cNvPr id="11" name="Rectangle 10">
              <a:extLst>
                <a:ext uri="{FF2B5EF4-FFF2-40B4-BE49-F238E27FC236}">
                  <a16:creationId xmlns:a16="http://schemas.microsoft.com/office/drawing/2014/main" id="{BE675A5C-9248-CDD8-5675-980D25EDE177}"/>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4C077174-C6B8-DB0F-D8D0-4A4ABEE9D627}"/>
                </a:ext>
              </a:extLst>
            </p:cNvPr>
            <p:cNvSpPr txBox="1"/>
            <p:nvPr/>
          </p:nvSpPr>
          <p:spPr>
            <a:xfrm>
              <a:off x="10044711" y="660370"/>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13" name="Rectangle 12">
              <a:extLst>
                <a:ext uri="{FF2B5EF4-FFF2-40B4-BE49-F238E27FC236}">
                  <a16:creationId xmlns:a16="http://schemas.microsoft.com/office/drawing/2014/main" id="{E78A20CB-2EA8-BE98-15F5-77A233709A7B}"/>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50CBA291-B587-A3B3-14C7-0CC6E650953F}"/>
                </a:ext>
              </a:extLst>
            </p:cNvPr>
            <p:cNvSpPr txBox="1"/>
            <p:nvPr/>
          </p:nvSpPr>
          <p:spPr>
            <a:xfrm>
              <a:off x="10026209" y="920849"/>
              <a:ext cx="2032991" cy="341226"/>
            </a:xfrm>
            <a:prstGeom prst="rect">
              <a:avLst/>
            </a:prstGeom>
            <a:noFill/>
          </p:spPr>
          <p:txBody>
            <a:bodyPr wrap="square" rtlCol="0">
              <a:spAutoFit/>
            </a:bodyPr>
            <a:lstStyle/>
            <a:p>
              <a:r>
                <a:rPr lang="en-IE" sz="105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29851163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C5AA7B8B-E664-F22D-1D4D-FCC54855832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FE8723-46C4-4420-BBE5-CB1151BD5CEC}"/>
              </a:ext>
            </a:extLst>
          </p:cNvPr>
          <p:cNvCxnSpPr>
            <a:cxnSpLocks/>
            <a:stCxn id="21" idx="2"/>
            <a:endCxn id="22" idx="0"/>
          </p:cNvCxnSpPr>
          <p:nvPr/>
        </p:nvCxnSpPr>
        <p:spPr>
          <a:xfrm>
            <a:off x="6168517" y="951980"/>
            <a:ext cx="0" cy="518507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793DEA9-8DD8-0C83-65CA-EED79B6A05C8}"/>
              </a:ext>
            </a:extLst>
          </p:cNvPr>
          <p:cNvSpPr>
            <a:spLocks noGrp="1"/>
          </p:cNvSpPr>
          <p:nvPr>
            <p:ph type="body" sz="quarter" idx="49"/>
          </p:nvPr>
        </p:nvSpPr>
        <p:spPr>
          <a:xfrm>
            <a:off x="348926" y="575041"/>
            <a:ext cx="6829140" cy="323941"/>
          </a:xfrm>
        </p:spPr>
        <p:txBody>
          <a:bodyPr>
            <a:normAutofit/>
          </a:bodyPr>
          <a:lstStyle/>
          <a:p>
            <a:r>
              <a:rPr lang="en-IE" sz="1100" dirty="0">
                <a:latin typeface="Barlow" panose="00000500000000000000" pitchFamily="2" charset="0"/>
              </a:rPr>
              <a:t>Analysis of Sample</a:t>
            </a:r>
          </a:p>
        </p:txBody>
      </p:sp>
      <p:sp>
        <p:nvSpPr>
          <p:cNvPr id="2" name="Title 1">
            <a:extLst>
              <a:ext uri="{FF2B5EF4-FFF2-40B4-BE49-F238E27FC236}">
                <a16:creationId xmlns:a16="http://schemas.microsoft.com/office/drawing/2014/main" id="{051996C5-F84C-4CE5-AA81-019EA1461ADD}"/>
              </a:ext>
            </a:extLst>
          </p:cNvPr>
          <p:cNvSpPr>
            <a:spLocks noGrp="1"/>
          </p:cNvSpPr>
          <p:nvPr>
            <p:ph type="title"/>
          </p:nvPr>
        </p:nvSpPr>
        <p:spPr>
          <a:xfrm>
            <a:off x="180211" y="130201"/>
            <a:ext cx="9787894" cy="370620"/>
          </a:xfrm>
        </p:spPr>
        <p:txBody>
          <a:bodyPr lIns="91440" tIns="45720" rIns="91440" bIns="45720" anchor="t">
            <a:noAutofit/>
          </a:bodyPr>
          <a:lstStyle/>
          <a:p>
            <a:r>
              <a:rPr lang="en-IE" dirty="0">
                <a:cs typeface="Arial" panose="020B0604020202020204" pitchFamily="34" charset="0"/>
              </a:rPr>
              <a:t>The Segments – Overview</a:t>
            </a:r>
          </a:p>
        </p:txBody>
      </p:sp>
      <p:cxnSp>
        <p:nvCxnSpPr>
          <p:cNvPr id="8" name="Straight Connector 7">
            <a:extLst>
              <a:ext uri="{FF2B5EF4-FFF2-40B4-BE49-F238E27FC236}">
                <a16:creationId xmlns:a16="http://schemas.microsoft.com/office/drawing/2014/main" id="{5CEB3B1C-8094-476F-8F55-9D323AC28D76}"/>
              </a:ext>
            </a:extLst>
          </p:cNvPr>
          <p:cNvCxnSpPr/>
          <p:nvPr/>
        </p:nvCxnSpPr>
        <p:spPr>
          <a:xfrm>
            <a:off x="774700" y="3352800"/>
            <a:ext cx="10947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003B40C-6194-4337-B3AB-128DCACA6BFC}"/>
              </a:ext>
            </a:extLst>
          </p:cNvPr>
          <p:cNvSpPr txBox="1"/>
          <p:nvPr/>
        </p:nvSpPr>
        <p:spPr>
          <a:xfrm>
            <a:off x="229191" y="3135352"/>
            <a:ext cx="1800000" cy="369332"/>
          </a:xfrm>
          <a:prstGeom prst="rect">
            <a:avLst/>
          </a:prstGeom>
          <a:solidFill>
            <a:schemeClr val="bg1">
              <a:lumMod val="85000"/>
            </a:schemeClr>
          </a:solidFill>
        </p:spPr>
        <p:txBody>
          <a:bodyPr wrap="square" lIns="36000" rIns="36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prstClr val="black"/>
                </a:solidFill>
                <a:effectLst/>
                <a:uLnTx/>
                <a:uFillTx/>
                <a:latin typeface="Barlow" panose="00000500000000000000" pitchFamily="2" charset="0"/>
                <a:cs typeface="Arial" panose="020B0604020202020204" pitchFamily="34" charset="0"/>
              </a:rPr>
              <a:t>Younger</a:t>
            </a:r>
          </a:p>
        </p:txBody>
      </p:sp>
      <p:sp>
        <p:nvSpPr>
          <p:cNvPr id="51" name="TextBox 50">
            <a:extLst>
              <a:ext uri="{FF2B5EF4-FFF2-40B4-BE49-F238E27FC236}">
                <a16:creationId xmlns:a16="http://schemas.microsoft.com/office/drawing/2014/main" id="{DAE0CBA5-2B7E-4FDB-AAEF-B4CACCB86A20}"/>
              </a:ext>
            </a:extLst>
          </p:cNvPr>
          <p:cNvSpPr txBox="1"/>
          <p:nvPr/>
        </p:nvSpPr>
        <p:spPr>
          <a:xfrm>
            <a:off x="10087806" y="3135352"/>
            <a:ext cx="1800000" cy="369332"/>
          </a:xfrm>
          <a:prstGeom prst="rect">
            <a:avLst/>
          </a:prstGeom>
          <a:solidFill>
            <a:schemeClr val="bg1">
              <a:lumMod val="85000"/>
            </a:schemeClr>
          </a:solidFill>
        </p:spPr>
        <p:txBody>
          <a:bodyPr wrap="square" lIns="36000" rIns="36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prstClr val="black"/>
                </a:solidFill>
                <a:effectLst/>
                <a:uLnTx/>
                <a:uFillTx/>
                <a:latin typeface="Barlow" panose="00000500000000000000" pitchFamily="2" charset="0"/>
                <a:cs typeface="Arial" panose="020B0604020202020204" pitchFamily="34" charset="0"/>
              </a:rPr>
              <a:t>Older</a:t>
            </a:r>
          </a:p>
        </p:txBody>
      </p:sp>
      <p:sp>
        <p:nvSpPr>
          <p:cNvPr id="42" name="Rectangle 41">
            <a:extLst>
              <a:ext uri="{FF2B5EF4-FFF2-40B4-BE49-F238E27FC236}">
                <a16:creationId xmlns:a16="http://schemas.microsoft.com/office/drawing/2014/main" id="{70FB5D4B-35F4-4387-B049-5B614A8FFD27}"/>
              </a:ext>
            </a:extLst>
          </p:cNvPr>
          <p:cNvSpPr/>
          <p:nvPr/>
        </p:nvSpPr>
        <p:spPr>
          <a:xfrm>
            <a:off x="5247797" y="2486422"/>
            <a:ext cx="3342392" cy="87628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Barlow" panose="00000500000000000000" pitchFamily="2" charset="0"/>
              <a:cs typeface="Arial" panose="020B0604020202020204" pitchFamily="34" charset="0"/>
            </a:endParaRPr>
          </a:p>
        </p:txBody>
      </p:sp>
      <p:sp>
        <p:nvSpPr>
          <p:cNvPr id="44" name="Rectangle 43">
            <a:extLst>
              <a:ext uri="{FF2B5EF4-FFF2-40B4-BE49-F238E27FC236}">
                <a16:creationId xmlns:a16="http://schemas.microsoft.com/office/drawing/2014/main" id="{CA88A2EA-4ECE-477C-B073-8B26C3D16759}"/>
              </a:ext>
            </a:extLst>
          </p:cNvPr>
          <p:cNvSpPr/>
          <p:nvPr/>
        </p:nvSpPr>
        <p:spPr>
          <a:xfrm>
            <a:off x="5189113" y="5156548"/>
            <a:ext cx="2834065" cy="885507"/>
          </a:xfrm>
          <a:prstGeom prst="rect">
            <a:avLst/>
          </a:prstGeom>
          <a:solidFill>
            <a:srgbClr val="9A5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Barlow" panose="00000500000000000000" pitchFamily="2" charset="0"/>
              <a:cs typeface="Arial" panose="020B0604020202020204" pitchFamily="34" charset="0"/>
            </a:endParaRPr>
          </a:p>
        </p:txBody>
      </p:sp>
      <p:sp>
        <p:nvSpPr>
          <p:cNvPr id="46" name="Rectangle 45">
            <a:extLst>
              <a:ext uri="{FF2B5EF4-FFF2-40B4-BE49-F238E27FC236}">
                <a16:creationId xmlns:a16="http://schemas.microsoft.com/office/drawing/2014/main" id="{B2BD7F04-3C4A-4F40-A13E-8DFFEFD12CC8}"/>
              </a:ext>
            </a:extLst>
          </p:cNvPr>
          <p:cNvSpPr/>
          <p:nvPr/>
        </p:nvSpPr>
        <p:spPr>
          <a:xfrm>
            <a:off x="4077579" y="1115635"/>
            <a:ext cx="3285122" cy="8128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Barlow" panose="00000500000000000000" pitchFamily="2" charset="0"/>
              <a:cs typeface="Arial" panose="020B0604020202020204" pitchFamily="34" charset="0"/>
            </a:endParaRPr>
          </a:p>
        </p:txBody>
      </p:sp>
      <p:sp>
        <p:nvSpPr>
          <p:cNvPr id="58" name="Rectangle 57">
            <a:extLst>
              <a:ext uri="{FF2B5EF4-FFF2-40B4-BE49-F238E27FC236}">
                <a16:creationId xmlns:a16="http://schemas.microsoft.com/office/drawing/2014/main" id="{3B3BD2C8-3D82-4FA0-B2D7-B2F2D32AFCB2}"/>
              </a:ext>
            </a:extLst>
          </p:cNvPr>
          <p:cNvSpPr/>
          <p:nvPr/>
        </p:nvSpPr>
        <p:spPr>
          <a:xfrm>
            <a:off x="6144510" y="3364140"/>
            <a:ext cx="2995577" cy="723122"/>
          </a:xfrm>
          <a:prstGeom prst="rect">
            <a:avLst/>
          </a:prstGeom>
          <a:solidFill>
            <a:srgbClr val="279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Barlow" panose="00000500000000000000" pitchFamily="2" charset="0"/>
              <a:cs typeface="Arial" panose="020B0604020202020204" pitchFamily="34" charset="0"/>
            </a:endParaRPr>
          </a:p>
        </p:txBody>
      </p:sp>
      <p:sp>
        <p:nvSpPr>
          <p:cNvPr id="59" name="TextBox 58">
            <a:extLst>
              <a:ext uri="{FF2B5EF4-FFF2-40B4-BE49-F238E27FC236}">
                <a16:creationId xmlns:a16="http://schemas.microsoft.com/office/drawing/2014/main" id="{5382ED12-E9FE-485B-B0B4-D76C3298E006}"/>
              </a:ext>
            </a:extLst>
          </p:cNvPr>
          <p:cNvSpPr txBox="1"/>
          <p:nvPr/>
        </p:nvSpPr>
        <p:spPr>
          <a:xfrm>
            <a:off x="4074975" y="1160581"/>
            <a:ext cx="34733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Global Citizens - 16% </a:t>
            </a:r>
            <a:r>
              <a:rPr kumimoji="0" lang="en-IE" sz="1400" b="0" i="1" u="non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641,000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FFFFFF"/>
                </a:solidFill>
                <a:latin typeface="Barlow" panose="00000500000000000000" pitchFamily="2" charset="0"/>
                <a:cs typeface="Arial" panose="020B0604020202020204" pitchFamily="34" charset="0"/>
              </a:rPr>
              <a:t>Under 3</a:t>
            </a:r>
            <a:r>
              <a:rPr kumimoji="0" lang="en-IE" sz="1400" b="0" i="0" u="non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4 years,</a:t>
            </a:r>
            <a:r>
              <a:rPr kumimoji="0" lang="en-IE" sz="1400" b="0" i="0" u="none" kern="1200" cap="none" spc="0" normalizeH="0" noProof="0" dirty="0">
                <a:ln>
                  <a:noFill/>
                </a:ln>
                <a:solidFill>
                  <a:srgbClr val="FFFFFF"/>
                </a:solidFill>
                <a:effectLst/>
                <a:uLnTx/>
                <a:uFillTx/>
                <a:latin typeface="Barlow" panose="00000500000000000000" pitchFamily="2" charset="0"/>
                <a:cs typeface="Arial" panose="020B0604020202020204" pitchFamily="34" charset="0"/>
              </a:rPr>
              <a:t> </a:t>
            </a:r>
            <a:r>
              <a:rPr lang="en-IE" sz="1400" dirty="0">
                <a:solidFill>
                  <a:srgbClr val="FFFFFF"/>
                </a:solidFill>
                <a:latin typeface="Barlow" panose="00000500000000000000" pitchFamily="2" charset="0"/>
                <a:cs typeface="Arial" panose="020B0604020202020204" pitchFamily="34" charset="0"/>
              </a:rPr>
              <a:t>Dublin, Urban, Non-Irish</a:t>
            </a:r>
            <a:endParaRPr kumimoji="0" lang="en-IE" sz="1400" b="0" i="0" u="non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endParaRPr>
          </a:p>
        </p:txBody>
      </p:sp>
      <p:sp>
        <p:nvSpPr>
          <p:cNvPr id="60" name="TextBox 59">
            <a:extLst>
              <a:ext uri="{FF2B5EF4-FFF2-40B4-BE49-F238E27FC236}">
                <a16:creationId xmlns:a16="http://schemas.microsoft.com/office/drawing/2014/main" id="{A3067850-9919-4816-9CD3-951515A6FAA4}"/>
              </a:ext>
            </a:extLst>
          </p:cNvPr>
          <p:cNvSpPr txBox="1"/>
          <p:nvPr/>
        </p:nvSpPr>
        <p:spPr>
          <a:xfrm>
            <a:off x="5433110" y="2547768"/>
            <a:ext cx="2600392" cy="738664"/>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Multilateralists - 18%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1"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736,000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0033"/>
                </a:solidFill>
                <a:latin typeface="Barlow" panose="00000500000000000000" pitchFamily="2" charset="0"/>
                <a:cs typeface="Arial" panose="020B0604020202020204" pitchFamily="34" charset="0"/>
              </a:rPr>
              <a:t>Dublin, Urban, Single, Non-Irish</a:t>
            </a:r>
            <a:endParaRPr kumimoji="0" lang="en-IE" sz="1400" b="0" i="0"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endParaRPr>
          </a:p>
        </p:txBody>
      </p:sp>
      <p:sp>
        <p:nvSpPr>
          <p:cNvPr id="62" name="TextBox 61">
            <a:extLst>
              <a:ext uri="{FF2B5EF4-FFF2-40B4-BE49-F238E27FC236}">
                <a16:creationId xmlns:a16="http://schemas.microsoft.com/office/drawing/2014/main" id="{9EEB8F5C-97C7-4EBF-948C-63C7B81400BD}"/>
              </a:ext>
            </a:extLst>
          </p:cNvPr>
          <p:cNvSpPr txBox="1"/>
          <p:nvPr/>
        </p:nvSpPr>
        <p:spPr>
          <a:xfrm>
            <a:off x="3318239" y="4049955"/>
            <a:ext cx="2826272" cy="954107"/>
          </a:xfrm>
          <a:prstGeom prst="rect">
            <a:avLst/>
          </a:prstGeom>
          <a:solidFill>
            <a:schemeClr val="accent2"/>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Empathisers- 26%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1"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1,043,000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Female,</a:t>
            </a:r>
            <a:r>
              <a:rPr kumimoji="0" lang="en-IE" sz="1400" b="0" i="0" u="none" kern="1200" cap="none" spc="0" normalizeH="0" noProof="0" dirty="0">
                <a:ln>
                  <a:noFill/>
                </a:ln>
                <a:solidFill>
                  <a:srgbClr val="000033"/>
                </a:solidFill>
                <a:effectLst/>
                <a:uLnTx/>
                <a:uFillTx/>
                <a:latin typeface="Barlow" panose="00000500000000000000" pitchFamily="2" charset="0"/>
                <a:cs typeface="Arial" panose="020B0604020202020204" pitchFamily="34" charset="0"/>
              </a:rPr>
              <a:t> Have </a:t>
            </a:r>
            <a:r>
              <a:rPr lang="en-IE" sz="1400" dirty="0">
                <a:solidFill>
                  <a:srgbClr val="000033"/>
                </a:solidFill>
                <a:latin typeface="Barlow" panose="00000500000000000000" pitchFamily="2" charset="0"/>
                <a:cs typeface="Arial" panose="020B0604020202020204" pitchFamily="34" charset="0"/>
              </a:rPr>
              <a:t>C</a:t>
            </a:r>
            <a:r>
              <a:rPr kumimoji="0" lang="en-IE" sz="1400" b="0" i="0" u="none" kern="1200" cap="none" spc="0" normalizeH="0" noProof="0" dirty="0" err="1">
                <a:ln>
                  <a:noFill/>
                </a:ln>
                <a:solidFill>
                  <a:srgbClr val="000033"/>
                </a:solidFill>
                <a:effectLst/>
                <a:uLnTx/>
                <a:uFillTx/>
                <a:latin typeface="Barlow" panose="00000500000000000000" pitchFamily="2" charset="0"/>
                <a:cs typeface="Arial" panose="020B0604020202020204" pitchFamily="34" charset="0"/>
              </a:rPr>
              <a:t>hildren</a:t>
            </a:r>
            <a:r>
              <a:rPr kumimoji="0" lang="en-IE" sz="1400" b="0" i="0" u="none" kern="1200" cap="none" spc="0" normalizeH="0" noProof="0" dirty="0">
                <a:ln>
                  <a:noFill/>
                </a:ln>
                <a:solidFill>
                  <a:srgbClr val="000033"/>
                </a:solidFill>
                <a:effectLst/>
                <a:uLnTx/>
                <a:uFillTx/>
                <a:latin typeface="Barlow" panose="00000500000000000000" pitchFamily="2"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C2DE,</a:t>
            </a:r>
            <a:r>
              <a:rPr kumimoji="0" lang="en-IE" sz="1400" b="0" i="0" u="none" kern="1200" cap="none" spc="0" normalizeH="0" noProof="0" dirty="0">
                <a:ln>
                  <a:noFill/>
                </a:ln>
                <a:solidFill>
                  <a:srgbClr val="000033"/>
                </a:solidFill>
                <a:effectLst/>
                <a:uLnTx/>
                <a:uFillTx/>
                <a:latin typeface="Barlow" panose="00000500000000000000" pitchFamily="2" charset="0"/>
                <a:cs typeface="Arial" panose="020B0604020202020204" pitchFamily="34" charset="0"/>
              </a:rPr>
              <a:t> </a:t>
            </a:r>
            <a:r>
              <a:rPr kumimoji="0" lang="en-IE" sz="1400" b="0" i="0"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Outside Dublin</a:t>
            </a:r>
            <a:r>
              <a:rPr lang="en-IE" sz="1400" dirty="0">
                <a:solidFill>
                  <a:srgbClr val="000033"/>
                </a:solidFill>
                <a:latin typeface="Barlow" panose="00000500000000000000" pitchFamily="2" charset="0"/>
                <a:cs typeface="Arial" panose="020B0604020202020204" pitchFamily="34" charset="0"/>
              </a:rPr>
              <a:t>, Rural, Irish</a:t>
            </a:r>
            <a:endParaRPr kumimoji="0" lang="en-IE" sz="1400" b="0" i="0"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endParaRPr>
          </a:p>
        </p:txBody>
      </p:sp>
      <p:sp>
        <p:nvSpPr>
          <p:cNvPr id="63" name="TextBox 62">
            <a:extLst>
              <a:ext uri="{FF2B5EF4-FFF2-40B4-BE49-F238E27FC236}">
                <a16:creationId xmlns:a16="http://schemas.microsoft.com/office/drawing/2014/main" id="{FC3B199E-AB43-41FA-9800-EA060C129B18}"/>
              </a:ext>
            </a:extLst>
          </p:cNvPr>
          <p:cNvSpPr txBox="1"/>
          <p:nvPr/>
        </p:nvSpPr>
        <p:spPr>
          <a:xfrm>
            <a:off x="5180891" y="5226421"/>
            <a:ext cx="2939816"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Disengaged -  17%</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i="1" dirty="0">
                <a:solidFill>
                  <a:srgbClr val="FFFFFF"/>
                </a:solidFill>
                <a:latin typeface="Barlow" panose="00000500000000000000" pitchFamily="2" charset="0"/>
                <a:cs typeface="Arial" panose="020B0604020202020204" pitchFamily="34" charset="0"/>
              </a:rPr>
              <a:t>663</a:t>
            </a:r>
            <a:r>
              <a:rPr kumimoji="0" lang="en-IE" sz="1400" b="0" i="1" u="non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,000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Male, 35-49</a:t>
            </a:r>
            <a:r>
              <a:rPr kumimoji="0" lang="en-IE" sz="1400" b="0" i="0" u="none" kern="1200" cap="none" spc="0" normalizeH="0" noProof="0" dirty="0">
                <a:ln>
                  <a:noFill/>
                </a:ln>
                <a:solidFill>
                  <a:srgbClr val="FFFFFF"/>
                </a:solidFill>
                <a:effectLst/>
                <a:uLnTx/>
                <a:uFillTx/>
                <a:latin typeface="Barlow" panose="00000500000000000000" pitchFamily="2" charset="0"/>
                <a:cs typeface="Arial" panose="020B0604020202020204" pitchFamily="34" charset="0"/>
              </a:rPr>
              <a:t> yrs.</a:t>
            </a:r>
            <a:endParaRPr kumimoji="0" lang="en-IE" sz="1400" b="0" i="0" u="non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endParaRPr>
          </a:p>
        </p:txBody>
      </p:sp>
      <p:sp>
        <p:nvSpPr>
          <p:cNvPr id="65" name="TextBox 64">
            <a:extLst>
              <a:ext uri="{FF2B5EF4-FFF2-40B4-BE49-F238E27FC236}">
                <a16:creationId xmlns:a16="http://schemas.microsoft.com/office/drawing/2014/main" id="{FA46B444-A2B6-4D7B-B656-740C9624EC55}"/>
              </a:ext>
            </a:extLst>
          </p:cNvPr>
          <p:cNvSpPr txBox="1"/>
          <p:nvPr/>
        </p:nvSpPr>
        <p:spPr>
          <a:xfrm>
            <a:off x="5081335" y="1960507"/>
            <a:ext cx="3643946" cy="492443"/>
          </a:xfrm>
          <a:prstGeom prst="rect">
            <a:avLst/>
          </a:prstGeom>
          <a:solidFill>
            <a:schemeClr val="bg2">
              <a:lumMod val="50000"/>
              <a:lumOff val="50000"/>
            </a:schemeClr>
          </a:solidFill>
          <a:ln>
            <a:noFill/>
          </a:ln>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300" b="0" i="0" u="none" strike="noStrik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Community </a:t>
            </a:r>
            <a:r>
              <a:rPr lang="en-IE" sz="1300" noProof="0" dirty="0">
                <a:solidFill>
                  <a:srgbClr val="FFFFFF"/>
                </a:solidFill>
                <a:latin typeface="Barlow" panose="00000500000000000000" pitchFamily="2" charset="0"/>
                <a:cs typeface="Arial" panose="020B0604020202020204" pitchFamily="34" charset="0"/>
              </a:rPr>
              <a:t>Champions</a:t>
            </a:r>
            <a:r>
              <a:rPr kumimoji="0" lang="en-IE" sz="1300" b="0" i="0" u="none" strike="noStrik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 - 10% </a:t>
            </a:r>
            <a:r>
              <a:rPr lang="en-IE" sz="1300" i="1" dirty="0">
                <a:solidFill>
                  <a:srgbClr val="FFFFFF"/>
                </a:solidFill>
                <a:latin typeface="Barlow" panose="00000500000000000000" pitchFamily="2" charset="0"/>
                <a:cs typeface="Arial" panose="020B0604020202020204" pitchFamily="34" charset="0"/>
              </a:rPr>
              <a:t>417</a:t>
            </a:r>
            <a:r>
              <a:rPr kumimoji="0" lang="en-IE" sz="1300" b="0" i="1" u="non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,000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300" b="0" u="non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25-34</a:t>
            </a:r>
            <a:r>
              <a:rPr kumimoji="0" lang="en-IE" sz="1300" b="0" u="none" kern="1200" cap="none" spc="0" normalizeH="0" noProof="0" dirty="0">
                <a:ln>
                  <a:noFill/>
                </a:ln>
                <a:solidFill>
                  <a:srgbClr val="FFFFFF"/>
                </a:solidFill>
                <a:effectLst/>
                <a:uLnTx/>
                <a:uFillTx/>
                <a:latin typeface="Barlow" panose="00000500000000000000" pitchFamily="2" charset="0"/>
                <a:cs typeface="Arial" panose="020B0604020202020204" pitchFamily="34" charset="0"/>
              </a:rPr>
              <a:t> years, ABC1, Irish</a:t>
            </a:r>
          </a:p>
        </p:txBody>
      </p:sp>
      <p:sp>
        <p:nvSpPr>
          <p:cNvPr id="21" name="TextBox 20">
            <a:extLst>
              <a:ext uri="{FF2B5EF4-FFF2-40B4-BE49-F238E27FC236}">
                <a16:creationId xmlns:a16="http://schemas.microsoft.com/office/drawing/2014/main" id="{00C20F32-3D6C-46EE-B08A-8F7FCED94135}"/>
              </a:ext>
            </a:extLst>
          </p:cNvPr>
          <p:cNvSpPr txBox="1"/>
          <p:nvPr/>
        </p:nvSpPr>
        <p:spPr>
          <a:xfrm>
            <a:off x="4881493" y="582648"/>
            <a:ext cx="2574047" cy="369332"/>
          </a:xfrm>
          <a:prstGeom prst="rect">
            <a:avLst/>
          </a:prstGeom>
          <a:solidFill>
            <a:schemeClr val="bg1">
              <a:lumMod val="85000"/>
            </a:schemeClr>
          </a:solidFill>
        </p:spPr>
        <p:txBody>
          <a:bodyPr wrap="square" lIns="36000" tIns="45720" rIns="36000" bIns="45720" rtlCol="0" anchor="ctr" anchorCtr="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IE" sz="1800" b="1" i="0" u="none" strike="noStrike" kern="1200" cap="none" spc="0" normalizeH="0" baseline="0" noProof="0">
                <a:ln>
                  <a:noFill/>
                </a:ln>
                <a:solidFill>
                  <a:srgbClr val="000033"/>
                </a:solidFill>
                <a:effectLst/>
                <a:uLnTx/>
                <a:uFillTx/>
                <a:latin typeface="Barlow" panose="00000500000000000000" pitchFamily="2" charset="0"/>
                <a:cs typeface="Arial" panose="020B0604020202020204" pitchFamily="34" charset="0"/>
              </a:rPr>
              <a:t>More highly engaged</a:t>
            </a:r>
          </a:p>
        </p:txBody>
      </p:sp>
      <p:sp>
        <p:nvSpPr>
          <p:cNvPr id="22" name="TextBox 21">
            <a:extLst>
              <a:ext uri="{FF2B5EF4-FFF2-40B4-BE49-F238E27FC236}">
                <a16:creationId xmlns:a16="http://schemas.microsoft.com/office/drawing/2014/main" id="{2E7DB87C-DB6C-46A7-B259-CEAE13B2D0AD}"/>
              </a:ext>
            </a:extLst>
          </p:cNvPr>
          <p:cNvSpPr txBox="1"/>
          <p:nvPr/>
        </p:nvSpPr>
        <p:spPr>
          <a:xfrm>
            <a:off x="4881493" y="6137055"/>
            <a:ext cx="2574047" cy="369332"/>
          </a:xfrm>
          <a:prstGeom prst="rect">
            <a:avLst/>
          </a:prstGeom>
          <a:solidFill>
            <a:schemeClr val="bg1">
              <a:lumMod val="85000"/>
            </a:schemeClr>
          </a:solidFill>
        </p:spPr>
        <p:txBody>
          <a:bodyPr wrap="square" lIns="36000" tIns="45720" rIns="36000" bIns="45720" rtlCol="0" anchor="ctr" anchorCtr="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Less </a:t>
            </a:r>
            <a:r>
              <a:rPr kumimoji="0" lang="en-IE" sz="1800" b="1" i="0" u="none" strike="noStrike" kern="1200" cap="none" spc="0" normalizeH="0" baseline="0" noProof="0" dirty="0">
                <a:ln>
                  <a:noFill/>
                </a:ln>
                <a:solidFill>
                  <a:srgbClr val="000033"/>
                </a:solidFill>
                <a:effectLst/>
                <a:uLnTx/>
                <a:uFillTx/>
                <a:latin typeface="Barlow" panose="00000500000000000000" pitchFamily="2" charset="0"/>
                <a:ea typeface="+mn-lt"/>
                <a:cs typeface="Arial" panose="020B0604020202020204" pitchFamily="34" charset="0"/>
              </a:rPr>
              <a:t>highly engaged</a:t>
            </a:r>
            <a:endParaRPr kumimoji="0" lang="en-IE" sz="1800" b="1" i="0" u="none" strike="noStrik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5CA7796E-0E37-708C-6EBF-D3A0E7B5C41F}"/>
              </a:ext>
            </a:extLst>
          </p:cNvPr>
          <p:cNvSpPr txBox="1"/>
          <p:nvPr/>
        </p:nvSpPr>
        <p:spPr>
          <a:xfrm>
            <a:off x="6248400" y="3381432"/>
            <a:ext cx="609797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FFFFFF"/>
                </a:solidFill>
                <a:effectLst/>
                <a:uLnTx/>
                <a:uFillTx/>
                <a:latin typeface="Barlow" panose="00000500000000000000" pitchFamily="2" charset="0"/>
                <a:ea typeface="+mn-ea"/>
                <a:cs typeface="+mn-cs"/>
              </a:rPr>
              <a:t>Pragmatists - 12%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1" u="none" kern="1200" cap="none" spc="0" normalizeH="0" baseline="0" noProof="0" dirty="0">
                <a:ln>
                  <a:noFill/>
                </a:ln>
                <a:solidFill>
                  <a:srgbClr val="FFFFFF"/>
                </a:solidFill>
                <a:effectLst/>
                <a:uLnTx/>
                <a:uFillTx/>
                <a:latin typeface="Barlow" panose="00000500000000000000" pitchFamily="2" charset="0"/>
                <a:ea typeface="+mn-ea"/>
              </a:rPr>
              <a:t>490,000 individuals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kern="1200" cap="none" spc="0" normalizeH="0" baseline="0" noProof="0" dirty="0">
                <a:ln>
                  <a:noFill/>
                </a:ln>
                <a:solidFill>
                  <a:srgbClr val="FFFFFF"/>
                </a:solidFill>
                <a:effectLst/>
                <a:uLnTx/>
                <a:uFillTx/>
                <a:latin typeface="Barlow" panose="00000500000000000000" pitchFamily="2" charset="0"/>
                <a:ea typeface="+mn-ea"/>
              </a:rPr>
              <a:t>50+ years, Rural, Empty </a:t>
            </a:r>
            <a:r>
              <a:rPr lang="en-IE" sz="1400" dirty="0">
                <a:solidFill>
                  <a:srgbClr val="FFFFFF"/>
                </a:solidFill>
                <a:latin typeface="Barlow" panose="00000500000000000000" pitchFamily="2" charset="0"/>
              </a:rPr>
              <a:t>N</a:t>
            </a:r>
            <a:r>
              <a:rPr kumimoji="0" lang="en-IE" sz="1400" b="0" i="0" u="none" kern="1200" cap="none" spc="0" normalizeH="0" baseline="0" noProof="0" dirty="0">
                <a:ln>
                  <a:noFill/>
                </a:ln>
                <a:solidFill>
                  <a:srgbClr val="FFFFFF"/>
                </a:solidFill>
                <a:effectLst/>
                <a:uLnTx/>
                <a:uFillTx/>
                <a:latin typeface="Barlow" panose="00000500000000000000" pitchFamily="2" charset="0"/>
                <a:ea typeface="+mn-ea"/>
              </a:rPr>
              <a:t>ester, Irish</a:t>
            </a:r>
            <a:endParaRPr kumimoji="0" lang="en-IE" sz="1400" b="0" i="0" u="none" kern="1200" cap="none" spc="0" normalizeH="0" baseline="0" noProof="0" dirty="0">
              <a:ln>
                <a:noFill/>
              </a:ln>
              <a:solidFill>
                <a:srgbClr val="FFFFFF"/>
              </a:solidFill>
              <a:effectLst/>
              <a:uLnTx/>
              <a:uFillTx/>
              <a:latin typeface="Barlow" panose="00000500000000000000" pitchFamily="2" charset="0"/>
              <a:ea typeface="+mn-ea"/>
              <a:cs typeface="Arial" panose="020B0604020202020204" pitchFamily="34" charset="0"/>
            </a:endParaRPr>
          </a:p>
        </p:txBody>
      </p:sp>
    </p:spTree>
    <p:extLst>
      <p:ext uri="{BB962C8B-B14F-4D97-AF65-F5344CB8AC3E}">
        <p14:creationId xmlns:p14="http://schemas.microsoft.com/office/powerpoint/2010/main" val="378828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up)">
                                      <p:cBhvr>
                                        <p:cTn id="13" dur="500"/>
                                        <p:tgtEl>
                                          <p:spTgt spid="5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up)">
                                      <p:cBhvr>
                                        <p:cTn id="16" dur="500"/>
                                        <p:tgtEl>
                                          <p:spTgt spid="5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par>
                                <p:cTn id="20" presetID="22" presetClass="entr" presetSubtype="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up)">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up)">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500"/>
                                        <p:tgtEl>
                                          <p:spTgt spid="6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up)">
                                      <p:cBhvr>
                                        <p:cTn id="48" dur="500"/>
                                        <p:tgtEl>
                                          <p:spTgt spid="5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up)">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up)">
                                      <p:cBhvr>
                                        <p:cTn id="56" dur="500"/>
                                        <p:tgtEl>
                                          <p:spTgt spid="4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up)">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2" grpId="0" animBg="1"/>
      <p:bldP spid="44" grpId="0" animBg="1"/>
      <p:bldP spid="46" grpId="0" animBg="1"/>
      <p:bldP spid="58" grpId="0" animBg="1"/>
      <p:bldP spid="59" grpId="0"/>
      <p:bldP spid="60" grpId="0"/>
      <p:bldP spid="62" grpId="0" animBg="1"/>
      <p:bldP spid="63" grpId="0"/>
      <p:bldP spid="65"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95CD5E2-2608-9A4C-FF6A-292D83E35E5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972729" y="488874"/>
            <a:ext cx="9064892" cy="715669"/>
          </a:xfrm>
        </p:spPr>
        <p:txBody>
          <a:bodyPr lIns="36000" tIns="45720" rIns="91440" bIns="45720" anchor="t">
            <a:normAutofit/>
          </a:bodyPr>
          <a:lstStyle/>
          <a:p>
            <a:r>
              <a:rPr lang="en-IE"/>
              <a:t>Attitudes towards capabilities of developing countries</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49999" y="6018482"/>
            <a:ext cx="10402727" cy="333425"/>
          </a:xfrm>
        </p:spPr>
        <p:txBody>
          <a:bodyPr>
            <a:noAutofit/>
          </a:bodyPr>
          <a:lstStyle/>
          <a:p>
            <a:pPr>
              <a:lnSpc>
                <a:spcPct val="100000"/>
              </a:lnSpc>
              <a:spcAft>
                <a:spcPts val="0"/>
              </a:spcAft>
            </a:pPr>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years- 2,504 (Nov 23 N – 2,515, Nov 22 N – 2501; Dec 21 N – 2,026; Feb 21 N – 3,008)</a:t>
            </a:r>
            <a:endParaRPr lang="en-US" dirty="0">
              <a:latin typeface="Barlow" panose="00000500000000000000" pitchFamily="2" charset="0"/>
            </a:endParaRPr>
          </a:p>
          <a:p>
            <a:pPr>
              <a:lnSpc>
                <a:spcPct val="100000"/>
              </a:lnSpc>
              <a:spcAft>
                <a:spcPts val="0"/>
              </a:spcAft>
            </a:pPr>
            <a:r>
              <a:rPr lang="en-US" dirty="0">
                <a:latin typeface="Barlow" panose="00000500000000000000" pitchFamily="2" charset="0"/>
              </a:rPr>
              <a:t>Q.30 Do you feel that developing countries are capable of making economic and social progress, or do you feel that developing countries are stuck in their own current and economic social state for the foreseeable future?</a:t>
            </a:r>
            <a:endParaRPr lang="en-IE" dirty="0">
              <a:latin typeface="Barlow" panose="00000500000000000000" pitchFamily="2" charset="0"/>
            </a:endParaRPr>
          </a:p>
        </p:txBody>
      </p:sp>
      <p:sp>
        <p:nvSpPr>
          <p:cNvPr id="16" name="TextBox 15">
            <a:extLst>
              <a:ext uri="{FF2B5EF4-FFF2-40B4-BE49-F238E27FC236}">
                <a16:creationId xmlns:a16="http://schemas.microsoft.com/office/drawing/2014/main" id="{C9820862-A1B3-4E1B-975A-7AFEF995A945}"/>
              </a:ext>
            </a:extLst>
          </p:cNvPr>
          <p:cNvSpPr txBox="1"/>
          <p:nvPr/>
        </p:nvSpPr>
        <p:spPr>
          <a:xfrm>
            <a:off x="3841731" y="2665723"/>
            <a:ext cx="2127505" cy="461665"/>
          </a:xfrm>
          <a:prstGeom prst="rect">
            <a:avLst/>
          </a:prstGeom>
          <a:noFill/>
        </p:spPr>
        <p:txBody>
          <a:bodyPr wrap="square">
            <a:spAutoFit/>
          </a:bodyPr>
          <a:lstStyle/>
          <a:p>
            <a:pPr algn="r"/>
            <a:r>
              <a:rPr lang="en-US" sz="1200">
                <a:solidFill>
                  <a:schemeClr val="tx2"/>
                </a:solidFill>
                <a:latin typeface="Barlow" panose="00000500000000000000" pitchFamily="2" charset="0"/>
                <a:cs typeface="Arial" panose="020B0604020202020204" pitchFamily="34" charset="0"/>
              </a:rPr>
              <a:t>Developing countries can make progress</a:t>
            </a:r>
            <a:endParaRPr lang="en-IE" sz="1200">
              <a:solidFill>
                <a:schemeClr val="tx2"/>
              </a:solidFill>
              <a:latin typeface="Barlow" panose="00000500000000000000" pitchFamily="2" charset="0"/>
              <a:cs typeface="Arial" panose="020B0604020202020204" pitchFamily="34" charset="0"/>
            </a:endParaRPr>
          </a:p>
        </p:txBody>
      </p:sp>
      <p:sp>
        <p:nvSpPr>
          <p:cNvPr id="17" name="TextBox 16">
            <a:extLst>
              <a:ext uri="{FF2B5EF4-FFF2-40B4-BE49-F238E27FC236}">
                <a16:creationId xmlns:a16="http://schemas.microsoft.com/office/drawing/2014/main" id="{B8A7901D-A473-4710-8928-569647452522}"/>
              </a:ext>
            </a:extLst>
          </p:cNvPr>
          <p:cNvSpPr txBox="1"/>
          <p:nvPr/>
        </p:nvSpPr>
        <p:spPr>
          <a:xfrm>
            <a:off x="3058184" y="4030186"/>
            <a:ext cx="2911053" cy="461665"/>
          </a:xfrm>
          <a:prstGeom prst="rect">
            <a:avLst/>
          </a:prstGeom>
          <a:noFill/>
        </p:spPr>
        <p:txBody>
          <a:bodyPr wrap="square">
            <a:spAutoFit/>
          </a:bodyPr>
          <a:lstStyle/>
          <a:p>
            <a:pPr algn="r"/>
            <a:r>
              <a:rPr lang="en-US" sz="1200">
                <a:latin typeface="Barlow" panose="00000500000000000000" pitchFamily="2" charset="0"/>
                <a:cs typeface="Arial" panose="020B0604020202020204" pitchFamily="34" charset="0"/>
              </a:rPr>
              <a:t> </a:t>
            </a:r>
            <a:r>
              <a:rPr lang="en-US" sz="1200">
                <a:solidFill>
                  <a:srgbClr val="7030A0"/>
                </a:solidFill>
                <a:latin typeface="Barlow" panose="00000500000000000000" pitchFamily="2" charset="0"/>
                <a:cs typeface="Arial" panose="020B0604020202020204" pitchFamily="34" charset="0"/>
              </a:rPr>
              <a:t>Developing countries are stuck where they are for the foreseeable future</a:t>
            </a:r>
            <a:endParaRPr lang="en-IE" sz="1200">
              <a:solidFill>
                <a:srgbClr val="7030A0"/>
              </a:solidFill>
              <a:latin typeface="Barlow" panose="00000500000000000000" pitchFamily="2" charset="0"/>
              <a:cs typeface="Arial" panose="020B0604020202020204" pitchFamily="34" charset="0"/>
            </a:endParaRPr>
          </a:p>
        </p:txBody>
      </p:sp>
      <p:sp>
        <p:nvSpPr>
          <p:cNvPr id="4" name="TextBox 3">
            <a:extLst>
              <a:ext uri="{FF2B5EF4-FFF2-40B4-BE49-F238E27FC236}">
                <a16:creationId xmlns:a16="http://schemas.microsoft.com/office/drawing/2014/main" id="{900370D9-4833-4AB2-A8D2-4251923B9FBA}"/>
              </a:ext>
            </a:extLst>
          </p:cNvPr>
          <p:cNvSpPr txBox="1"/>
          <p:nvPr/>
        </p:nvSpPr>
        <p:spPr>
          <a:xfrm>
            <a:off x="3841732" y="4781975"/>
            <a:ext cx="2127505" cy="276999"/>
          </a:xfrm>
          <a:prstGeom prst="rect">
            <a:avLst/>
          </a:prstGeom>
          <a:noFill/>
        </p:spPr>
        <p:txBody>
          <a:bodyPr wrap="none" rtlCol="0">
            <a:spAutoFit/>
          </a:bodyPr>
          <a:lstStyle/>
          <a:p>
            <a:r>
              <a:rPr lang="en-US" sz="1200">
                <a:latin typeface="Barlow" panose="00000500000000000000" pitchFamily="2" charset="0"/>
                <a:cs typeface="Arial" panose="020B0604020202020204" pitchFamily="34" charset="0"/>
              </a:rPr>
              <a:t>No strong opinion either way</a:t>
            </a:r>
            <a:endParaRPr lang="en-IE" sz="1200">
              <a:latin typeface="Barlow" panose="00000500000000000000" pitchFamily="2" charset="0"/>
              <a:cs typeface="Arial" panose="020B0604020202020204" pitchFamily="34" charset="0"/>
            </a:endParaRPr>
          </a:p>
        </p:txBody>
      </p:sp>
      <p:graphicFrame>
        <p:nvGraphicFramePr>
          <p:cNvPr id="10" name="Chart 9">
            <a:extLst>
              <a:ext uri="{FF2B5EF4-FFF2-40B4-BE49-F238E27FC236}">
                <a16:creationId xmlns:a16="http://schemas.microsoft.com/office/drawing/2014/main" id="{814994D6-AAD4-4DE7-9563-461D01C23C65}"/>
              </a:ext>
            </a:extLst>
          </p:cNvPr>
          <p:cNvGraphicFramePr/>
          <p:nvPr>
            <p:extLst>
              <p:ext uri="{D42A27DB-BD31-4B8C-83A1-F6EECF244321}">
                <p14:modId xmlns:p14="http://schemas.microsoft.com/office/powerpoint/2010/main" val="1538137467"/>
              </p:ext>
            </p:extLst>
          </p:nvPr>
        </p:nvGraphicFramePr>
        <p:xfrm>
          <a:off x="5801711" y="1856701"/>
          <a:ext cx="4314745" cy="374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1FC94F8-7E8C-3EB1-8E09-6F6034D64120}"/>
              </a:ext>
            </a:extLst>
          </p:cNvPr>
          <p:cNvSpPr txBox="1"/>
          <p:nvPr/>
        </p:nvSpPr>
        <p:spPr>
          <a:xfrm>
            <a:off x="5942086" y="1509427"/>
            <a:ext cx="612668" cy="461665"/>
          </a:xfrm>
          <a:prstGeom prst="rect">
            <a:avLst/>
          </a:prstGeom>
          <a:noFill/>
        </p:spPr>
        <p:txBody>
          <a:bodyPr wrap="none" rtlCol="0">
            <a:spAutoFit/>
          </a:bodyPr>
          <a:lstStyle/>
          <a:p>
            <a:pPr algn="ctr"/>
            <a:r>
              <a:rPr lang="en-IE" sz="1200" b="1">
                <a:latin typeface="Barlow" panose="00000500000000000000" pitchFamily="2" charset="0"/>
                <a:cs typeface="Arial" panose="020B0604020202020204" pitchFamily="34" charset="0"/>
              </a:rPr>
              <a:t>Feb 21</a:t>
            </a:r>
          </a:p>
          <a:p>
            <a:pPr algn="ctr"/>
            <a:endParaRPr lang="en-IE" sz="1200" b="1">
              <a:latin typeface="Barlow" panose="000005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FB56D43A-3696-90E4-D446-27A14D2BE5FB}"/>
              </a:ext>
            </a:extLst>
          </p:cNvPr>
          <p:cNvSpPr txBox="1"/>
          <p:nvPr/>
        </p:nvSpPr>
        <p:spPr>
          <a:xfrm>
            <a:off x="6778424" y="1509427"/>
            <a:ext cx="617477" cy="461665"/>
          </a:xfrm>
          <a:prstGeom prst="rect">
            <a:avLst/>
          </a:prstGeom>
          <a:noFill/>
        </p:spPr>
        <p:txBody>
          <a:bodyPr wrap="none" rtlCol="0">
            <a:spAutoFit/>
          </a:bodyPr>
          <a:lstStyle/>
          <a:p>
            <a:pPr algn="ctr"/>
            <a:r>
              <a:rPr lang="en-IE" sz="1200" b="1">
                <a:latin typeface="Barlow" panose="00000500000000000000" pitchFamily="2" charset="0"/>
                <a:cs typeface="Arial" panose="020B0604020202020204" pitchFamily="34" charset="0"/>
              </a:rPr>
              <a:t>Dec 21</a:t>
            </a:r>
          </a:p>
          <a:p>
            <a:pPr algn="ctr"/>
            <a:endParaRPr lang="en-IE" sz="1200" b="1">
              <a:latin typeface="Barlow" panose="00000500000000000000" pitchFamily="2" charset="0"/>
              <a:cs typeface="Arial" panose="020B0604020202020204" pitchFamily="34" charset="0"/>
            </a:endParaRPr>
          </a:p>
        </p:txBody>
      </p:sp>
      <p:sp>
        <p:nvSpPr>
          <p:cNvPr id="22" name="TextBox 21">
            <a:extLst>
              <a:ext uri="{FF2B5EF4-FFF2-40B4-BE49-F238E27FC236}">
                <a16:creationId xmlns:a16="http://schemas.microsoft.com/office/drawing/2014/main" id="{45E16A6A-17BE-64C8-C010-F8A7002A50AE}"/>
              </a:ext>
            </a:extLst>
          </p:cNvPr>
          <p:cNvSpPr txBox="1"/>
          <p:nvPr/>
        </p:nvSpPr>
        <p:spPr>
          <a:xfrm>
            <a:off x="7624143" y="1509427"/>
            <a:ext cx="655949" cy="461665"/>
          </a:xfrm>
          <a:prstGeom prst="rect">
            <a:avLst/>
          </a:prstGeom>
          <a:noFill/>
        </p:spPr>
        <p:txBody>
          <a:bodyPr wrap="none" rtlCol="0">
            <a:spAutoFit/>
          </a:bodyPr>
          <a:lstStyle/>
          <a:p>
            <a:pPr algn="ctr"/>
            <a:r>
              <a:rPr lang="en-IE" sz="1200" b="1">
                <a:latin typeface="Barlow" panose="00000500000000000000" pitchFamily="2" charset="0"/>
                <a:cs typeface="Arial" panose="020B0604020202020204" pitchFamily="34" charset="0"/>
              </a:rPr>
              <a:t>Nov 22</a:t>
            </a:r>
          </a:p>
          <a:p>
            <a:pPr algn="ctr"/>
            <a:endParaRPr lang="en-IE" sz="1200" b="1">
              <a:latin typeface="Barlow" panose="00000500000000000000" pitchFamily="2" charset="0"/>
              <a:cs typeface="Arial" panose="020B0604020202020204" pitchFamily="34" charset="0"/>
            </a:endParaRPr>
          </a:p>
        </p:txBody>
      </p:sp>
      <p:pic>
        <p:nvPicPr>
          <p:cNvPr id="26" name="Graphic 25" descr="Magnifying glass with solid fill">
            <a:extLst>
              <a:ext uri="{FF2B5EF4-FFF2-40B4-BE49-F238E27FC236}">
                <a16:creationId xmlns:a16="http://schemas.microsoft.com/office/drawing/2014/main" id="{E43E325C-6867-EF7A-0895-C7E274878A0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62452" y="3648871"/>
            <a:ext cx="180000" cy="180000"/>
          </a:xfrm>
          <a:prstGeom prst="rect">
            <a:avLst/>
          </a:prstGeom>
        </p:spPr>
      </p:pic>
      <p:pic>
        <p:nvPicPr>
          <p:cNvPr id="27" name="Graphic 26" descr="Magnifying glass with solid fill">
            <a:extLst>
              <a:ext uri="{FF2B5EF4-FFF2-40B4-BE49-F238E27FC236}">
                <a16:creationId xmlns:a16="http://schemas.microsoft.com/office/drawing/2014/main" id="{8E3E27E3-D897-78EC-2608-D92BDCF7C3F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71752" y="5091075"/>
            <a:ext cx="180000" cy="180000"/>
          </a:xfrm>
          <a:prstGeom prst="rect">
            <a:avLst/>
          </a:prstGeom>
        </p:spPr>
      </p:pic>
      <p:sp>
        <p:nvSpPr>
          <p:cNvPr id="2" name="TextBox 1">
            <a:extLst>
              <a:ext uri="{FF2B5EF4-FFF2-40B4-BE49-F238E27FC236}">
                <a16:creationId xmlns:a16="http://schemas.microsoft.com/office/drawing/2014/main" id="{60D04AC6-B3B2-1EAA-E8AC-7EFB5A22DF0F}"/>
              </a:ext>
            </a:extLst>
          </p:cNvPr>
          <p:cNvSpPr txBox="1"/>
          <p:nvPr/>
        </p:nvSpPr>
        <p:spPr>
          <a:xfrm>
            <a:off x="8440038" y="1509427"/>
            <a:ext cx="652743" cy="461665"/>
          </a:xfrm>
          <a:prstGeom prst="rect">
            <a:avLst/>
          </a:prstGeom>
          <a:noFill/>
        </p:spPr>
        <p:txBody>
          <a:bodyPr wrap="none" rtlCol="0">
            <a:spAutoFit/>
          </a:bodyPr>
          <a:lstStyle/>
          <a:p>
            <a:pPr algn="ctr"/>
            <a:r>
              <a:rPr lang="en-IE" sz="1200" b="1">
                <a:latin typeface="Barlow" panose="00000500000000000000" pitchFamily="2" charset="0"/>
                <a:cs typeface="Arial" panose="020B0604020202020204" pitchFamily="34" charset="0"/>
              </a:rPr>
              <a:t>Nov 23</a:t>
            </a:r>
          </a:p>
          <a:p>
            <a:pPr algn="ctr"/>
            <a:endParaRPr lang="en-IE" sz="1200" b="1">
              <a:latin typeface="Barlow" panose="00000500000000000000" pitchFamily="2" charset="0"/>
              <a:cs typeface="Arial" panose="020B0604020202020204" pitchFamily="34" charset="0"/>
            </a:endParaRPr>
          </a:p>
        </p:txBody>
      </p:sp>
      <p:sp>
        <p:nvSpPr>
          <p:cNvPr id="12" name="Placeholder 1">
            <a:extLst>
              <a:ext uri="{FF2B5EF4-FFF2-40B4-BE49-F238E27FC236}">
                <a16:creationId xmlns:a16="http://schemas.microsoft.com/office/drawing/2014/main" id="{15693CBE-60E6-4412-8828-24596AF26267}"/>
              </a:ext>
            </a:extLst>
          </p:cNvPr>
          <p:cNvSpPr/>
          <p:nvPr/>
        </p:nvSpPr>
        <p:spPr>
          <a:xfrm rot="5400000">
            <a:off x="-1531491" y="1674273"/>
            <a:ext cx="5948364" cy="2576624"/>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lnSpc>
                <a:spcPct val="115000"/>
              </a:lnSpc>
              <a:spcBef>
                <a:spcPts val="400"/>
              </a:spcBef>
              <a:spcAft>
                <a:spcPts val="400"/>
              </a:spcAft>
            </a:pPr>
            <a:endParaRPr lang="en-GB" sz="1400" b="1">
              <a:solidFill>
                <a:schemeClr val="tx1"/>
              </a:solidFill>
            </a:endParaRPr>
          </a:p>
        </p:txBody>
      </p:sp>
      <p:sp>
        <p:nvSpPr>
          <p:cNvPr id="24" name="TextBox 23">
            <a:extLst>
              <a:ext uri="{FF2B5EF4-FFF2-40B4-BE49-F238E27FC236}">
                <a16:creationId xmlns:a16="http://schemas.microsoft.com/office/drawing/2014/main" id="{2F67BE76-100F-C092-8A8E-A3BFD912F5B0}"/>
              </a:ext>
            </a:extLst>
          </p:cNvPr>
          <p:cNvSpPr txBox="1"/>
          <p:nvPr/>
        </p:nvSpPr>
        <p:spPr>
          <a:xfrm>
            <a:off x="316364" y="1419213"/>
            <a:ext cx="2444047" cy="1539909"/>
          </a:xfrm>
          <a:prstGeom prst="rect">
            <a:avLst/>
          </a:prstGeom>
          <a:noFill/>
        </p:spPr>
        <p:txBody>
          <a:bodyPr wrap="square" rtlCol="0">
            <a:spAutoFit/>
          </a:bodyPr>
          <a:lstStyle/>
          <a:p>
            <a:pPr>
              <a:lnSpc>
                <a:spcPct val="70000"/>
              </a:lnSpc>
            </a:pPr>
            <a:r>
              <a:rPr lang="en-IE" sz="8000" b="1">
                <a:solidFill>
                  <a:schemeClr val="accent6"/>
                </a:solidFill>
                <a:latin typeface="Barlow" panose="00000500000000000000" pitchFamily="2" charset="0"/>
                <a:ea typeface="Cambria" panose="02040503050406030204" pitchFamily="18" charset="0"/>
              </a:rPr>
              <a:t>53%</a:t>
            </a:r>
            <a:r>
              <a:rPr lang="en-IE" sz="2800" b="1">
                <a:solidFill>
                  <a:schemeClr val="accent6"/>
                </a:solidFill>
                <a:latin typeface="Barlow" panose="00000500000000000000" pitchFamily="2" charset="0"/>
                <a:ea typeface="Cambria" panose="02040503050406030204" pitchFamily="18" charset="0"/>
              </a:rPr>
              <a:t> </a:t>
            </a:r>
            <a:r>
              <a:rPr lang="en-IE">
                <a:solidFill>
                  <a:schemeClr val="accent6"/>
                </a:solidFill>
                <a:latin typeface="Barlow" panose="00000500000000000000" pitchFamily="2" charset="0"/>
                <a:ea typeface="Cambria" panose="02040503050406030204" pitchFamily="18" charset="0"/>
              </a:rPr>
              <a:t>feel developing countries can make progress</a:t>
            </a:r>
            <a:endParaRPr lang="en-IE" sz="8000">
              <a:solidFill>
                <a:schemeClr val="accent6"/>
              </a:solidFill>
              <a:latin typeface="Barlow" panose="00000500000000000000" pitchFamily="2" charset="0"/>
              <a:ea typeface="Cambria" panose="02040503050406030204" pitchFamily="18" charset="0"/>
            </a:endParaRPr>
          </a:p>
        </p:txBody>
      </p:sp>
      <p:sp>
        <p:nvSpPr>
          <p:cNvPr id="25" name="TextBox 24">
            <a:extLst>
              <a:ext uri="{FF2B5EF4-FFF2-40B4-BE49-F238E27FC236}">
                <a16:creationId xmlns:a16="http://schemas.microsoft.com/office/drawing/2014/main" id="{385D4E72-1EDE-EBD8-1731-076280CFF170}"/>
              </a:ext>
            </a:extLst>
          </p:cNvPr>
          <p:cNvSpPr txBox="1"/>
          <p:nvPr/>
        </p:nvSpPr>
        <p:spPr>
          <a:xfrm>
            <a:off x="328160" y="2999980"/>
            <a:ext cx="2402844" cy="1815882"/>
          </a:xfrm>
          <a:prstGeom prst="rect">
            <a:avLst/>
          </a:prstGeom>
          <a:noFill/>
        </p:spPr>
        <p:txBody>
          <a:bodyPr wrap="square" rtlCol="0">
            <a:spAutoFit/>
          </a:bodyPr>
          <a:lstStyle/>
          <a:p>
            <a:pPr>
              <a:spcBef>
                <a:spcPts val="800"/>
              </a:spcBef>
              <a:spcAft>
                <a:spcPts val="800"/>
              </a:spcAft>
            </a:pPr>
            <a:r>
              <a:rPr lang="en-US" sz="1400" dirty="0">
                <a:solidFill>
                  <a:schemeClr val="bg1"/>
                </a:solidFill>
                <a:latin typeface="Barlow" panose="00000500000000000000" pitchFamily="2" charset="0"/>
              </a:rPr>
              <a:t>There is continued polarization, with very little movement across recent waves. Just over half (53%) continue to feel that developing countries can make progress in terms of economy and society.</a:t>
            </a:r>
          </a:p>
        </p:txBody>
      </p:sp>
      <p:sp>
        <p:nvSpPr>
          <p:cNvPr id="13" name="TextBox 12">
            <a:extLst>
              <a:ext uri="{FF2B5EF4-FFF2-40B4-BE49-F238E27FC236}">
                <a16:creationId xmlns:a16="http://schemas.microsoft.com/office/drawing/2014/main" id="{F4E31E13-7443-87E2-C471-7FEC5796B737}"/>
              </a:ext>
            </a:extLst>
          </p:cNvPr>
          <p:cNvSpPr txBox="1"/>
          <p:nvPr/>
        </p:nvSpPr>
        <p:spPr>
          <a:xfrm>
            <a:off x="9353466" y="1522248"/>
            <a:ext cx="665567" cy="461665"/>
          </a:xfrm>
          <a:prstGeom prst="rect">
            <a:avLst/>
          </a:prstGeom>
          <a:noFill/>
        </p:spPr>
        <p:txBody>
          <a:bodyPr wrap="none" rtlCol="0">
            <a:spAutoFit/>
          </a:bodyPr>
          <a:lstStyle/>
          <a:p>
            <a:pPr algn="ctr"/>
            <a:r>
              <a:rPr lang="en-IE" sz="1200" b="1">
                <a:latin typeface="Barlow" panose="00000500000000000000" pitchFamily="2" charset="0"/>
                <a:cs typeface="Arial" panose="020B0604020202020204" pitchFamily="34" charset="0"/>
              </a:rPr>
              <a:t>Aug 24</a:t>
            </a:r>
          </a:p>
          <a:p>
            <a:pPr algn="ctr"/>
            <a:endParaRPr lang="en-IE" sz="1200" b="1">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35445983"/>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C048A2-7C79-1A39-2F0D-9B8938C3C2D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rmAutofit fontScale="90000"/>
          </a:bodyPr>
          <a:lstStyle/>
          <a:p>
            <a:br>
              <a:rPr lang="en-IE"/>
            </a:br>
            <a:r>
              <a:rPr lang="en-IE"/>
              <a:t>Attitudes towards capabilities of developing countries</a:t>
            </a: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8915197" cy="554638"/>
          </a:xfrm>
        </p:spPr>
        <p:txBody>
          <a:bodyPr lIns="0">
            <a:noAutofit/>
          </a:bodyPr>
          <a:lstStyle/>
          <a:p>
            <a:r>
              <a:rPr lang="en-US" sz="1400" b="1" dirty="0">
                <a:solidFill>
                  <a:schemeClr val="tx2"/>
                </a:solidFill>
              </a:rPr>
              <a:t>Empathisers </a:t>
            </a:r>
            <a:r>
              <a:rPr lang="en-US" sz="1400" dirty="0"/>
              <a:t> show much more polarization. </a:t>
            </a:r>
            <a:r>
              <a:rPr lang="en-US" sz="1400" b="1" dirty="0">
                <a:solidFill>
                  <a:schemeClr val="tx2"/>
                </a:solidFill>
              </a:rPr>
              <a:t>Community champions continue to perceive developing countries in a much more positive light. </a:t>
            </a:r>
          </a:p>
          <a:p>
            <a:endParaRPr lang="en-IE" sz="1400" b="1" dirty="0">
              <a:solidFill>
                <a:schemeClr val="tx2"/>
              </a:solidFill>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49999" y="5926898"/>
            <a:ext cx="9645345" cy="461664"/>
          </a:xfrm>
        </p:spPr>
        <p:txBody>
          <a:bodyPr>
            <a:noAutofit/>
          </a:bodyPr>
          <a:lstStyle/>
          <a:p>
            <a:pPr>
              <a:lnSpc>
                <a:spcPct val="100000"/>
              </a:lnSpc>
              <a:spcAft>
                <a:spcPts val="0"/>
              </a:spcAft>
            </a:pPr>
            <a:r>
              <a:rPr lang="en-IE" dirty="0"/>
              <a:t>Base: All Adults aged 18+ years- 2,504</a:t>
            </a:r>
          </a:p>
          <a:p>
            <a:pPr>
              <a:lnSpc>
                <a:spcPct val="100000"/>
              </a:lnSpc>
              <a:spcAft>
                <a:spcPts val="0"/>
              </a:spcAft>
            </a:pPr>
            <a:r>
              <a:rPr lang="en-US" dirty="0"/>
              <a:t>Q.30 Do you feel that developing countries are capable of making economic and social progress, or do you feel that developing countries are stuck in their own current and economic social state for the foreseeable future?</a:t>
            </a:r>
            <a:endParaRPr lang="en-IE" dirty="0"/>
          </a:p>
        </p:txBody>
      </p:sp>
      <p:sp>
        <p:nvSpPr>
          <p:cNvPr id="16" name="TextBox 15">
            <a:extLst>
              <a:ext uri="{FF2B5EF4-FFF2-40B4-BE49-F238E27FC236}">
                <a16:creationId xmlns:a16="http://schemas.microsoft.com/office/drawing/2014/main" id="{C9820862-A1B3-4E1B-975A-7AFEF995A945}"/>
              </a:ext>
            </a:extLst>
          </p:cNvPr>
          <p:cNvSpPr txBox="1"/>
          <p:nvPr/>
        </p:nvSpPr>
        <p:spPr>
          <a:xfrm>
            <a:off x="418977" y="2852260"/>
            <a:ext cx="2659320" cy="461665"/>
          </a:xfrm>
          <a:prstGeom prst="rect">
            <a:avLst/>
          </a:prstGeom>
          <a:noFill/>
        </p:spPr>
        <p:txBody>
          <a:bodyPr wrap="square">
            <a:spAutoFit/>
          </a:bodyPr>
          <a:lstStyle/>
          <a:p>
            <a:pPr algn="r"/>
            <a:r>
              <a:rPr lang="en-US" sz="1200"/>
              <a:t>Developing countries can make progress</a:t>
            </a:r>
            <a:endParaRPr lang="en-IE" sz="1200"/>
          </a:p>
        </p:txBody>
      </p:sp>
      <p:sp>
        <p:nvSpPr>
          <p:cNvPr id="17" name="TextBox 16">
            <a:extLst>
              <a:ext uri="{FF2B5EF4-FFF2-40B4-BE49-F238E27FC236}">
                <a16:creationId xmlns:a16="http://schemas.microsoft.com/office/drawing/2014/main" id="{B8A7901D-A473-4710-8928-569647452522}"/>
              </a:ext>
            </a:extLst>
          </p:cNvPr>
          <p:cNvSpPr txBox="1"/>
          <p:nvPr/>
        </p:nvSpPr>
        <p:spPr>
          <a:xfrm>
            <a:off x="98690" y="4343472"/>
            <a:ext cx="2911053" cy="461665"/>
          </a:xfrm>
          <a:prstGeom prst="rect">
            <a:avLst/>
          </a:prstGeom>
          <a:noFill/>
        </p:spPr>
        <p:txBody>
          <a:bodyPr wrap="square">
            <a:spAutoFit/>
          </a:bodyPr>
          <a:lstStyle/>
          <a:p>
            <a:pPr algn="r"/>
            <a:r>
              <a:rPr lang="en-US" sz="1200"/>
              <a:t> </a:t>
            </a:r>
            <a:r>
              <a:rPr lang="en-US" sz="1200">
                <a:solidFill>
                  <a:srgbClr val="7030A0"/>
                </a:solidFill>
              </a:rPr>
              <a:t>Developing countries are stuck where they are for the foreseeable future</a:t>
            </a:r>
            <a:endParaRPr lang="en-IE" sz="1200">
              <a:solidFill>
                <a:srgbClr val="7030A0"/>
              </a:solidFill>
            </a:endParaRPr>
          </a:p>
        </p:txBody>
      </p:sp>
      <p:sp>
        <p:nvSpPr>
          <p:cNvPr id="4" name="TextBox 3">
            <a:extLst>
              <a:ext uri="{FF2B5EF4-FFF2-40B4-BE49-F238E27FC236}">
                <a16:creationId xmlns:a16="http://schemas.microsoft.com/office/drawing/2014/main" id="{900370D9-4833-4AB2-A8D2-4251923B9FBA}"/>
              </a:ext>
            </a:extLst>
          </p:cNvPr>
          <p:cNvSpPr txBox="1"/>
          <p:nvPr/>
        </p:nvSpPr>
        <p:spPr>
          <a:xfrm>
            <a:off x="1011311" y="5095261"/>
            <a:ext cx="1998432" cy="276999"/>
          </a:xfrm>
          <a:prstGeom prst="rect">
            <a:avLst/>
          </a:prstGeom>
          <a:noFill/>
        </p:spPr>
        <p:txBody>
          <a:bodyPr wrap="none" rtlCol="0">
            <a:spAutoFit/>
          </a:bodyPr>
          <a:lstStyle/>
          <a:p>
            <a:r>
              <a:rPr lang="en-US" sz="1200"/>
              <a:t>No strong opinion either way</a:t>
            </a:r>
            <a:endParaRPr lang="en-IE" sz="1200"/>
          </a:p>
        </p:txBody>
      </p:sp>
      <p:graphicFrame>
        <p:nvGraphicFramePr>
          <p:cNvPr id="10" name="Chart 9">
            <a:extLst>
              <a:ext uri="{FF2B5EF4-FFF2-40B4-BE49-F238E27FC236}">
                <a16:creationId xmlns:a16="http://schemas.microsoft.com/office/drawing/2014/main" id="{814994D6-AAD4-4DE7-9563-461D01C23C65}"/>
              </a:ext>
            </a:extLst>
          </p:cNvPr>
          <p:cNvGraphicFramePr/>
          <p:nvPr>
            <p:extLst>
              <p:ext uri="{D42A27DB-BD31-4B8C-83A1-F6EECF244321}">
                <p14:modId xmlns:p14="http://schemas.microsoft.com/office/powerpoint/2010/main" val="2088319666"/>
              </p:ext>
            </p:extLst>
          </p:nvPr>
        </p:nvGraphicFramePr>
        <p:xfrm>
          <a:off x="2833541" y="2196985"/>
          <a:ext cx="8064614" cy="374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D72FA3EF-F860-2CCB-4841-E5DE908860E7}"/>
              </a:ext>
            </a:extLst>
          </p:cNvPr>
          <p:cNvGraphicFramePr>
            <a:graphicFrameLocks noGrp="1"/>
          </p:cNvGraphicFramePr>
          <p:nvPr>
            <p:extLst>
              <p:ext uri="{D42A27DB-BD31-4B8C-83A1-F6EECF244321}">
                <p14:modId xmlns:p14="http://schemas.microsoft.com/office/powerpoint/2010/main" val="1042528456"/>
              </p:ext>
            </p:extLst>
          </p:nvPr>
        </p:nvGraphicFramePr>
        <p:xfrm>
          <a:off x="2833541" y="1689323"/>
          <a:ext cx="7972496" cy="781050"/>
        </p:xfrm>
        <a:graphic>
          <a:graphicData uri="http://schemas.openxmlformats.org/drawingml/2006/table">
            <a:tbl>
              <a:tblPr>
                <a:tableStyleId>{5C22544A-7EE6-4342-B048-85BDC9FD1C3A}</a:tableStyleId>
              </a:tblPr>
              <a:tblGrid>
                <a:gridCol w="996562">
                  <a:extLst>
                    <a:ext uri="{9D8B030D-6E8A-4147-A177-3AD203B41FA5}">
                      <a16:colId xmlns:a16="http://schemas.microsoft.com/office/drawing/2014/main" val="4283481718"/>
                    </a:ext>
                  </a:extLst>
                </a:gridCol>
                <a:gridCol w="996562">
                  <a:extLst>
                    <a:ext uri="{9D8B030D-6E8A-4147-A177-3AD203B41FA5}">
                      <a16:colId xmlns:a16="http://schemas.microsoft.com/office/drawing/2014/main" val="168885536"/>
                    </a:ext>
                  </a:extLst>
                </a:gridCol>
                <a:gridCol w="996562">
                  <a:extLst>
                    <a:ext uri="{9D8B030D-6E8A-4147-A177-3AD203B41FA5}">
                      <a16:colId xmlns:a16="http://schemas.microsoft.com/office/drawing/2014/main" val="746003772"/>
                    </a:ext>
                  </a:extLst>
                </a:gridCol>
                <a:gridCol w="996562">
                  <a:extLst>
                    <a:ext uri="{9D8B030D-6E8A-4147-A177-3AD203B41FA5}">
                      <a16:colId xmlns:a16="http://schemas.microsoft.com/office/drawing/2014/main" val="1779795731"/>
                    </a:ext>
                  </a:extLst>
                </a:gridCol>
                <a:gridCol w="996562">
                  <a:extLst>
                    <a:ext uri="{9D8B030D-6E8A-4147-A177-3AD203B41FA5}">
                      <a16:colId xmlns:a16="http://schemas.microsoft.com/office/drawing/2014/main" val="2225951611"/>
                    </a:ext>
                  </a:extLst>
                </a:gridCol>
                <a:gridCol w="996562">
                  <a:extLst>
                    <a:ext uri="{9D8B030D-6E8A-4147-A177-3AD203B41FA5}">
                      <a16:colId xmlns:a16="http://schemas.microsoft.com/office/drawing/2014/main" val="1338766595"/>
                    </a:ext>
                  </a:extLst>
                </a:gridCol>
                <a:gridCol w="996562">
                  <a:extLst>
                    <a:ext uri="{9D8B030D-6E8A-4147-A177-3AD203B41FA5}">
                      <a16:colId xmlns:a16="http://schemas.microsoft.com/office/drawing/2014/main" val="4065578727"/>
                    </a:ext>
                  </a:extLst>
                </a:gridCol>
                <a:gridCol w="996562">
                  <a:extLst>
                    <a:ext uri="{9D8B030D-6E8A-4147-A177-3AD203B41FA5}">
                      <a16:colId xmlns:a16="http://schemas.microsoft.com/office/drawing/2014/main" val="2398399031"/>
                    </a:ext>
                  </a:extLst>
                </a:gridCol>
              </a:tblGrid>
              <a:tr h="514350">
                <a:tc>
                  <a:txBody>
                    <a:bodyPr/>
                    <a:lstStyle/>
                    <a:p>
                      <a:pPr algn="ctr"/>
                      <a:r>
                        <a:rPr lang="en-IE" sz="1100" b="1"/>
                        <a:t>Total</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IE" sz="1100" b="0" i="0" u="none" strike="noStrike">
                        <a:solidFill>
                          <a:srgbClr val="000000"/>
                        </a:solidFill>
                        <a:effectLst/>
                        <a:latin typeface="+mn-lt"/>
                      </a:endParaRP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mn-lt"/>
                        </a:rPr>
                        <a:t>Multilateralists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mn-lt"/>
                        </a:rPr>
                        <a:t>Community Champions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mn-lt"/>
                        </a:rPr>
                        <a:t>Disengaged</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mn-lt"/>
                        </a:rPr>
                        <a:t>Empathisers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mn-lt"/>
                        </a:rPr>
                        <a:t>Global Citizens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mn-lt"/>
                        </a:rPr>
                        <a:t>Pragmatists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783692"/>
                  </a:ext>
                </a:extLst>
              </a:tr>
              <a:tr h="266700">
                <a:tc>
                  <a:txBody>
                    <a:bodyPr/>
                    <a:lstStyle/>
                    <a:p>
                      <a:pPr algn="ctr" fontAlgn="t"/>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3188476"/>
                  </a:ext>
                </a:extLst>
              </a:tr>
            </a:tbl>
          </a:graphicData>
        </a:graphic>
      </p:graphicFrame>
      <p:sp>
        <p:nvSpPr>
          <p:cNvPr id="11" name="Oval 10">
            <a:extLst>
              <a:ext uri="{FF2B5EF4-FFF2-40B4-BE49-F238E27FC236}">
                <a16:creationId xmlns:a16="http://schemas.microsoft.com/office/drawing/2014/main" id="{AC969A95-C92A-8CE7-4DB5-3CA21E8D5A3F}"/>
              </a:ext>
            </a:extLst>
          </p:cNvPr>
          <p:cNvSpPr/>
          <p:nvPr/>
        </p:nvSpPr>
        <p:spPr>
          <a:xfrm>
            <a:off x="6096000" y="3241177"/>
            <a:ext cx="547396" cy="321906"/>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D40195F-A774-37D1-A51D-CC1D924A6C72}"/>
              </a:ext>
            </a:extLst>
          </p:cNvPr>
          <p:cNvSpPr/>
          <p:nvPr/>
        </p:nvSpPr>
        <p:spPr>
          <a:xfrm>
            <a:off x="7146600" y="2768703"/>
            <a:ext cx="451098" cy="266928"/>
          </a:xfrm>
          <a:prstGeom prst="rect">
            <a:avLst/>
          </a:prstGeom>
          <a:noFill/>
          <a:ln>
            <a:solidFill>
              <a:schemeClr val="accent5">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5114D76D-84CE-29CB-5938-CDD8EAD0688D}"/>
              </a:ext>
            </a:extLst>
          </p:cNvPr>
          <p:cNvSpPr/>
          <p:nvPr/>
        </p:nvSpPr>
        <p:spPr>
          <a:xfrm>
            <a:off x="8062686" y="4278949"/>
            <a:ext cx="547396" cy="321906"/>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639F1F7D-7AB1-9E5D-A71E-B8884375613D}"/>
              </a:ext>
            </a:extLst>
          </p:cNvPr>
          <p:cNvGrpSpPr/>
          <p:nvPr/>
        </p:nvGrpSpPr>
        <p:grpSpPr>
          <a:xfrm>
            <a:off x="9832768" y="606165"/>
            <a:ext cx="2359232" cy="445924"/>
            <a:chOff x="9641528" y="660370"/>
            <a:chExt cx="2436173" cy="581633"/>
          </a:xfrm>
        </p:grpSpPr>
        <p:sp>
          <p:nvSpPr>
            <p:cNvPr id="14" name="Rectangle 13">
              <a:extLst>
                <a:ext uri="{FF2B5EF4-FFF2-40B4-BE49-F238E27FC236}">
                  <a16:creationId xmlns:a16="http://schemas.microsoft.com/office/drawing/2014/main" id="{82A990E3-4E1C-349A-6B5D-8E06AE550225}"/>
                </a:ext>
              </a:extLst>
            </p:cNvPr>
            <p:cNvSpPr/>
            <p:nvPr/>
          </p:nvSpPr>
          <p:spPr>
            <a:xfrm>
              <a:off x="9641529" y="960224"/>
              <a:ext cx="403181" cy="208348"/>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5" name="TextBox 14">
              <a:extLst>
                <a:ext uri="{FF2B5EF4-FFF2-40B4-BE49-F238E27FC236}">
                  <a16:creationId xmlns:a16="http://schemas.microsoft.com/office/drawing/2014/main" id="{AE787F81-35F6-70C4-5035-567396A4312A}"/>
                </a:ext>
              </a:extLst>
            </p:cNvPr>
            <p:cNvSpPr txBox="1"/>
            <p:nvPr/>
          </p:nvSpPr>
          <p:spPr>
            <a:xfrm>
              <a:off x="10044711" y="660370"/>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8" name="Oval 17">
              <a:extLst>
                <a:ext uri="{FF2B5EF4-FFF2-40B4-BE49-F238E27FC236}">
                  <a16:creationId xmlns:a16="http://schemas.microsoft.com/office/drawing/2014/main" id="{03D28F28-9884-1FFE-037A-5F3529964DF1}"/>
                </a:ext>
              </a:extLst>
            </p:cNvPr>
            <p:cNvSpPr/>
            <p:nvPr/>
          </p:nvSpPr>
          <p:spPr>
            <a:xfrm>
              <a:off x="9641528" y="682884"/>
              <a:ext cx="403182" cy="217062"/>
            </a:xfrm>
            <a:prstGeom prst="ellipse">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9" name="TextBox 18">
              <a:extLst>
                <a:ext uri="{FF2B5EF4-FFF2-40B4-BE49-F238E27FC236}">
                  <a16:creationId xmlns:a16="http://schemas.microsoft.com/office/drawing/2014/main" id="{FE70047C-9248-97B4-BBB9-247033A2BC25}"/>
                </a:ext>
              </a:extLst>
            </p:cNvPr>
            <p:cNvSpPr txBox="1"/>
            <p:nvPr/>
          </p:nvSpPr>
          <p:spPr>
            <a:xfrm>
              <a:off x="10026209" y="920849"/>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
        <p:nvSpPr>
          <p:cNvPr id="20" name="Oval 19">
            <a:extLst>
              <a:ext uri="{FF2B5EF4-FFF2-40B4-BE49-F238E27FC236}">
                <a16:creationId xmlns:a16="http://schemas.microsoft.com/office/drawing/2014/main" id="{A3A89CB1-BBCE-BB01-4A9D-F6631D3FD6E5}"/>
              </a:ext>
            </a:extLst>
          </p:cNvPr>
          <p:cNvSpPr/>
          <p:nvPr/>
        </p:nvSpPr>
        <p:spPr>
          <a:xfrm>
            <a:off x="7079530" y="4805137"/>
            <a:ext cx="518168" cy="290124"/>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Tree>
    <p:extLst>
      <p:ext uri="{BB962C8B-B14F-4D97-AF65-F5344CB8AC3E}">
        <p14:creationId xmlns:p14="http://schemas.microsoft.com/office/powerpoint/2010/main" val="2405823743"/>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A80834D-5595-BCCE-754A-8470833F524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dirty="0"/>
            </a:br>
            <a:r>
              <a:rPr lang="en-IE" dirty="0"/>
              <a:t>Main perceived </a:t>
            </a:r>
            <a:r>
              <a:rPr lang="en-US" sz="2400" dirty="0"/>
              <a:t>causes of poverty in developing countries</a:t>
            </a:r>
            <a:r>
              <a:rPr lang="en-IE" dirty="0"/>
              <a:t> </a:t>
            </a: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p:txBody>
          <a:bodyPr>
            <a:normAutofit fontScale="25000" lnSpcReduction="20000"/>
          </a:bodyPr>
          <a:lstStyle/>
          <a:p>
            <a:r>
              <a:rPr kumimoji="0" lang="en-US" sz="56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The main perceived causes of poverty in developing countries have not changed across recent waves – government and Private Sector corruption in these countries, war and conflict, and Government inefficiency or incompetence remain the top three perceived causes. Lack of understanding of ODA remains clear.</a:t>
            </a:r>
          </a:p>
          <a:p>
            <a:endParaRPr kumimoji="0" lang="en-US" sz="1400" b="0" i="0" u="none" strike="noStrike" kern="1200" cap="none" spc="0" normalizeH="0" baseline="0" noProof="0" dirty="0">
              <a:ln>
                <a:noFill/>
              </a:ln>
              <a:solidFill>
                <a:srgbClr val="000033"/>
              </a:solidFill>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18482"/>
            <a:ext cx="9341700" cy="360996"/>
          </a:xfrm>
        </p:spPr>
        <p:txBody>
          <a:bodyPr/>
          <a:lstStyle/>
          <a:p>
            <a:pPr marL="357188" indent="-357188"/>
            <a:r>
              <a:rPr kumimoji="0" lang="en-US" sz="10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years- 2,504 (Nov 23 N – 2,515)</a:t>
            </a:r>
            <a:endParaRPr lang="en-US" sz="1000">
              <a:latin typeface="Barlow" panose="00000500000000000000" pitchFamily="2" charset="0"/>
            </a:endParaRPr>
          </a:p>
          <a:p>
            <a:pPr marL="357188" indent="-357188"/>
            <a:r>
              <a:rPr lang="en-US" sz="1000">
                <a:latin typeface="Barlow" panose="00000500000000000000" pitchFamily="2" charset="0"/>
              </a:rPr>
              <a:t>Q.31 Which of the following do you think are the main causes of poverty in developing countries?</a:t>
            </a:r>
            <a:endParaRPr lang="en-IE" sz="1000">
              <a:latin typeface="Barlow" panose="00000500000000000000" pitchFamily="2" charset="0"/>
            </a:endParaRPr>
          </a:p>
        </p:txBody>
      </p:sp>
      <p:graphicFrame>
        <p:nvGraphicFramePr>
          <p:cNvPr id="10" name="Chart 9">
            <a:extLst>
              <a:ext uri="{FF2B5EF4-FFF2-40B4-BE49-F238E27FC236}">
                <a16:creationId xmlns:a16="http://schemas.microsoft.com/office/drawing/2014/main" id="{C29D3FE3-2995-4AC4-8337-15343E105E68}"/>
              </a:ext>
            </a:extLst>
          </p:cNvPr>
          <p:cNvGraphicFramePr/>
          <p:nvPr>
            <p:extLst>
              <p:ext uri="{D42A27DB-BD31-4B8C-83A1-F6EECF244321}">
                <p14:modId xmlns:p14="http://schemas.microsoft.com/office/powerpoint/2010/main" val="522651845"/>
              </p:ext>
            </p:extLst>
          </p:nvPr>
        </p:nvGraphicFramePr>
        <p:xfrm>
          <a:off x="-366820" y="1863933"/>
          <a:ext cx="10991202" cy="4026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a:extLst>
              <a:ext uri="{FF2B5EF4-FFF2-40B4-BE49-F238E27FC236}">
                <a16:creationId xmlns:a16="http://schemas.microsoft.com/office/drawing/2014/main" id="{5C0AAD73-BF27-42BE-AA5A-3E978A99ACEE}"/>
              </a:ext>
            </a:extLst>
          </p:cNvPr>
          <p:cNvGraphicFramePr>
            <a:graphicFrameLocks noGrp="1"/>
          </p:cNvGraphicFramePr>
          <p:nvPr>
            <p:extLst>
              <p:ext uri="{D42A27DB-BD31-4B8C-83A1-F6EECF244321}">
                <p14:modId xmlns:p14="http://schemas.microsoft.com/office/powerpoint/2010/main" val="1340032026"/>
              </p:ext>
            </p:extLst>
          </p:nvPr>
        </p:nvGraphicFramePr>
        <p:xfrm>
          <a:off x="9782269" y="1290878"/>
          <a:ext cx="1658941" cy="4591677"/>
        </p:xfrm>
        <a:graphic>
          <a:graphicData uri="http://schemas.openxmlformats.org/drawingml/2006/table">
            <a:tbl>
              <a:tblPr bandRow="1">
                <a:tableStyleId>{2A488322-F2BA-4B5B-9748-0D474271808F}</a:tableStyleId>
              </a:tblPr>
              <a:tblGrid>
                <a:gridCol w="772149">
                  <a:extLst>
                    <a:ext uri="{9D8B030D-6E8A-4147-A177-3AD203B41FA5}">
                      <a16:colId xmlns:a16="http://schemas.microsoft.com/office/drawing/2014/main" val="916932659"/>
                    </a:ext>
                  </a:extLst>
                </a:gridCol>
                <a:gridCol w="886792">
                  <a:extLst>
                    <a:ext uri="{9D8B030D-6E8A-4147-A177-3AD203B41FA5}">
                      <a16:colId xmlns:a16="http://schemas.microsoft.com/office/drawing/2014/main" val="3412085339"/>
                    </a:ext>
                  </a:extLst>
                </a:gridCol>
              </a:tblGrid>
              <a:tr h="218532">
                <a:tc gridSpan="2">
                  <a:txBody>
                    <a:bodyPr/>
                    <a:lstStyle/>
                    <a:p>
                      <a:pPr algn="ctr" fontAlgn="t"/>
                      <a:r>
                        <a:rPr lang="en-IE" sz="1100" b="1" i="0" u="none" strike="noStrike" dirty="0">
                          <a:solidFill>
                            <a:srgbClr val="000000"/>
                          </a:solidFill>
                          <a:effectLst/>
                          <a:latin typeface="Barlow" panose="00000500000000000000" pitchFamily="2" charset="0"/>
                          <a:cs typeface="Arial" panose="020B0604020202020204" pitchFamily="34" charset="0"/>
                        </a:rPr>
                        <a:t>Nov 23 </a:t>
                      </a:r>
                    </a:p>
                  </a:txBody>
                  <a:tcPr marL="6767" marR="6767" marT="6767" marB="0" anchor="ctr">
                    <a:lnB w="6350" cap="flat" cmpd="sng" algn="ctr">
                      <a:solidFill>
                        <a:schemeClr val="tx1"/>
                      </a:solidFill>
                      <a:prstDash val="solid"/>
                      <a:round/>
                      <a:headEnd type="none" w="med" len="med"/>
                      <a:tailEnd type="none" w="med" len="med"/>
                    </a:lnB>
                    <a:noFill/>
                  </a:tcPr>
                </a:tc>
                <a:tc hMerge="1">
                  <a:txBody>
                    <a:bodyPr/>
                    <a:lstStyle/>
                    <a:p>
                      <a:pPr algn="ctr" fontAlgn="t"/>
                      <a:r>
                        <a:rPr lang="en-IE" sz="1100" b="0" i="0" u="none" strike="noStrike">
                          <a:solidFill>
                            <a:srgbClr val="000000"/>
                          </a:solidFill>
                          <a:effectLst/>
                          <a:latin typeface="+mn-lt"/>
                        </a:rPr>
                        <a:t>Feb 2021</a:t>
                      </a:r>
                    </a:p>
                  </a:txBody>
                  <a:tcPr marL="6767" marR="6767" marT="6767" marB="0" anchor="ctr">
                    <a:lnB w="28575"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35916565"/>
                  </a:ext>
                </a:extLst>
              </a:tr>
              <a:tr h="246684">
                <a:tc>
                  <a:txBody>
                    <a:bodyPr/>
                    <a:lstStyle/>
                    <a:p>
                      <a:pPr algn="ctr" fontAlgn="b"/>
                      <a:r>
                        <a:rPr lang="en-IE" sz="1100" b="0" i="0" u="none" strike="noStrike">
                          <a:solidFill>
                            <a:srgbClr val="000000"/>
                          </a:solidFill>
                          <a:effectLst/>
                          <a:latin typeface="+mn-lt"/>
                          <a:cs typeface="Arial" panose="020B0604020202020204" pitchFamily="34" charset="0"/>
                        </a:rPr>
                        <a:t>Nov 23</a:t>
                      </a:r>
                    </a:p>
                  </a:txBody>
                  <a:tcPr marL="9525" marR="9525" marT="9525" marB="0" anchor="ct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t"/>
                      <a:r>
                        <a:rPr lang="en-IE" sz="1100" b="0" u="none" strike="noStrike" dirty="0">
                          <a:solidFill>
                            <a:srgbClr val="000000"/>
                          </a:solidFill>
                          <a:effectLst/>
                          <a:latin typeface="+mn-lt"/>
                          <a:cs typeface="Arial" panose="020B0604020202020204" pitchFamily="34" charset="0"/>
                        </a:rPr>
                        <a:t>Change </a:t>
                      </a:r>
                      <a:r>
                        <a:rPr lang="en-IE" sz="1100" b="0" i="0" u="none" strike="noStrike" dirty="0">
                          <a:solidFill>
                            <a:srgbClr val="000000"/>
                          </a:solidFill>
                          <a:effectLst/>
                          <a:latin typeface="+mn-lt"/>
                          <a:cs typeface="Arial" panose="020B0604020202020204" pitchFamily="34" charset="0"/>
                        </a:rPr>
                        <a:t>±</a:t>
                      </a:r>
                    </a:p>
                  </a:txBody>
                  <a:tcPr marL="9525" marR="9525" marT="9525" marB="0" anchor="ct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1984618"/>
                  </a:ext>
                </a:extLst>
              </a:tr>
              <a:tr h="242733">
                <a:tc>
                  <a:txBody>
                    <a:bodyPr/>
                    <a:lstStyle/>
                    <a:p>
                      <a:pPr algn="ctr" fontAlgn="t"/>
                      <a:r>
                        <a:rPr lang="en-US" sz="1100" b="0" i="0" u="none" strike="noStrike">
                          <a:solidFill>
                            <a:srgbClr val="000000"/>
                          </a:solidFill>
                          <a:effectLst/>
                          <a:latin typeface="+mn-lt"/>
                        </a:rPr>
                        <a:t>%</a:t>
                      </a:r>
                      <a:endParaRPr lang="en-IE" sz="1100" b="0" i="0" u="none" strike="noStrike">
                        <a:solidFill>
                          <a:srgbClr val="000000"/>
                        </a:solidFill>
                        <a:effectLst/>
                        <a:latin typeface="+mn-lt"/>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mn-lt"/>
                        </a:rPr>
                        <a:t>%</a:t>
                      </a:r>
                      <a:endParaRPr lang="en-IE" sz="1100" b="0" i="0" u="none" strike="noStrike">
                        <a:solidFill>
                          <a:srgbClr val="000000"/>
                        </a:solidFill>
                        <a:effectLst/>
                        <a:latin typeface="+mn-lt"/>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192916"/>
                  </a:ext>
                </a:extLst>
              </a:tr>
              <a:tr h="242733">
                <a:tc>
                  <a:txBody>
                    <a:bodyPr/>
                    <a:lstStyle/>
                    <a:p>
                      <a:pPr algn="ctr" fontAlgn="t"/>
                      <a:r>
                        <a:rPr lang="en-IE" sz="1100" b="0" i="0" u="none" strike="noStrike">
                          <a:solidFill>
                            <a:srgbClr val="000000"/>
                          </a:solidFill>
                          <a:effectLst/>
                          <a:latin typeface="+mn-lt"/>
                        </a:rPr>
                        <a:t>45</a:t>
                      </a: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t"/>
                      <a:r>
                        <a:rPr lang="en-IE" sz="1100" b="0" i="0" u="none" strike="noStrike">
                          <a:solidFill>
                            <a:srgbClr val="000000"/>
                          </a:solidFill>
                          <a:effectLst/>
                          <a:latin typeface="+mn-lt"/>
                        </a:rPr>
                        <a:t>-1</a:t>
                      </a:r>
                    </a:p>
                  </a:txBody>
                  <a:tcPr marL="9525" marR="9525" marT="9525"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4007505"/>
                  </a:ext>
                </a:extLst>
              </a:tr>
              <a:tr h="242733">
                <a:tc>
                  <a:txBody>
                    <a:bodyPr/>
                    <a:lstStyle/>
                    <a:p>
                      <a:pPr algn="ctr" fontAlgn="t"/>
                      <a:r>
                        <a:rPr lang="en-IE" sz="1100" b="0" i="0" u="none" strike="noStrike">
                          <a:solidFill>
                            <a:srgbClr val="000000"/>
                          </a:solidFill>
                          <a:effectLst/>
                          <a:latin typeface="+mn-lt"/>
                        </a:rPr>
                        <a:t>42</a:t>
                      </a:r>
                    </a:p>
                  </a:txBody>
                  <a:tcPr marL="9525" marR="9525" marT="9525" marB="0" anchor="ctr"/>
                </a:tc>
                <a:tc>
                  <a:txBody>
                    <a:bodyPr/>
                    <a:lstStyle/>
                    <a:p>
                      <a:pPr algn="ctr" fontAlgn="t"/>
                      <a:r>
                        <a:rPr lang="en-IE" sz="11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986089785"/>
                  </a:ext>
                </a:extLst>
              </a:tr>
              <a:tr h="242733">
                <a:tc>
                  <a:txBody>
                    <a:bodyPr/>
                    <a:lstStyle/>
                    <a:p>
                      <a:pPr algn="ctr" fontAlgn="t"/>
                      <a:r>
                        <a:rPr lang="en-IE" sz="1100" b="0" i="0" u="none" strike="noStrike">
                          <a:solidFill>
                            <a:srgbClr val="000000"/>
                          </a:solidFill>
                          <a:effectLst/>
                          <a:latin typeface="+mn-lt"/>
                        </a:rPr>
                        <a:t>30</a:t>
                      </a:r>
                    </a:p>
                  </a:txBody>
                  <a:tcPr marL="9525" marR="9525" marT="9525" marB="0" anchor="ctr"/>
                </a:tc>
                <a:tc>
                  <a:txBody>
                    <a:bodyPr/>
                    <a:lstStyle/>
                    <a:p>
                      <a:pPr algn="ctr" fontAlgn="t"/>
                      <a:r>
                        <a:rPr lang="en-IE" sz="11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3172969852"/>
                  </a:ext>
                </a:extLst>
              </a:tr>
              <a:tr h="242733">
                <a:tc>
                  <a:txBody>
                    <a:bodyPr/>
                    <a:lstStyle/>
                    <a:p>
                      <a:pPr algn="ctr" fontAlgn="t"/>
                      <a:r>
                        <a:rPr lang="en-IE" sz="1100" b="0" i="0" u="none" strike="noStrike">
                          <a:solidFill>
                            <a:srgbClr val="000000"/>
                          </a:solidFill>
                          <a:effectLst/>
                          <a:latin typeface="+mn-lt"/>
                        </a:rPr>
                        <a:t>26</a:t>
                      </a:r>
                    </a:p>
                  </a:txBody>
                  <a:tcPr marL="9525" marR="9525" marT="9525" marB="0" anchor="ctr"/>
                </a:tc>
                <a:tc>
                  <a:txBody>
                    <a:bodyPr/>
                    <a:lstStyle/>
                    <a:p>
                      <a:pPr algn="ctr" fontAlgn="t"/>
                      <a:r>
                        <a:rPr lang="en-IE" sz="11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3792287003"/>
                  </a:ext>
                </a:extLst>
              </a:tr>
              <a:tr h="242733">
                <a:tc>
                  <a:txBody>
                    <a:bodyPr/>
                    <a:lstStyle/>
                    <a:p>
                      <a:pPr algn="ctr" fontAlgn="t"/>
                      <a:r>
                        <a:rPr lang="en-IE" sz="1100" b="0" i="0" u="none" strike="noStrike">
                          <a:solidFill>
                            <a:srgbClr val="000000"/>
                          </a:solidFill>
                          <a:effectLst/>
                          <a:latin typeface="+mn-lt"/>
                        </a:rPr>
                        <a:t>22</a:t>
                      </a:r>
                    </a:p>
                  </a:txBody>
                  <a:tcPr marL="9525" marR="9525" marT="9525" marB="0" anchor="ctr"/>
                </a:tc>
                <a:tc>
                  <a:txBody>
                    <a:bodyPr/>
                    <a:lstStyle/>
                    <a:p>
                      <a:pPr algn="ctr" fontAlgn="t"/>
                      <a:r>
                        <a:rPr lang="en-IE" sz="11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1303404594"/>
                  </a:ext>
                </a:extLst>
              </a:tr>
              <a:tr h="242733">
                <a:tc>
                  <a:txBody>
                    <a:bodyPr/>
                    <a:lstStyle/>
                    <a:p>
                      <a:pPr algn="ctr" fontAlgn="t"/>
                      <a:r>
                        <a:rPr lang="en-IE" sz="1100" b="0" i="0" u="none" strike="noStrike">
                          <a:solidFill>
                            <a:srgbClr val="000000"/>
                          </a:solidFill>
                          <a:effectLst/>
                          <a:latin typeface="+mn-lt"/>
                        </a:rPr>
                        <a:t>16</a:t>
                      </a:r>
                    </a:p>
                  </a:txBody>
                  <a:tcPr marL="9525" marR="9525" marT="9525" marB="0" anchor="ctr"/>
                </a:tc>
                <a:tc>
                  <a:txBody>
                    <a:bodyPr/>
                    <a:lstStyle/>
                    <a:p>
                      <a:pPr algn="ctr" fontAlgn="t"/>
                      <a:r>
                        <a:rPr lang="en-IE" sz="1100" b="0" i="0" u="none" strike="noStrike">
                          <a:solidFill>
                            <a:srgbClr val="000000"/>
                          </a:solidFill>
                          <a:effectLst/>
                          <a:latin typeface="+mn-lt"/>
                        </a:rPr>
                        <a:t>=</a:t>
                      </a:r>
                    </a:p>
                  </a:txBody>
                  <a:tcPr marL="9525" marR="9525" marT="9525" marB="0" anchor="ctr"/>
                </a:tc>
                <a:extLst>
                  <a:ext uri="{0D108BD9-81ED-4DB2-BD59-A6C34878D82A}">
                    <a16:rowId xmlns:a16="http://schemas.microsoft.com/office/drawing/2014/main" val="2445532583"/>
                  </a:ext>
                </a:extLst>
              </a:tr>
              <a:tr h="242733">
                <a:tc>
                  <a:txBody>
                    <a:bodyPr/>
                    <a:lstStyle/>
                    <a:p>
                      <a:pPr algn="ctr" fontAlgn="t"/>
                      <a:r>
                        <a:rPr lang="en-IE" sz="1100" b="0" i="0" u="none" strike="noStrike">
                          <a:solidFill>
                            <a:srgbClr val="000000"/>
                          </a:solidFill>
                          <a:effectLst/>
                          <a:latin typeface="+mn-lt"/>
                        </a:rPr>
                        <a:t>15</a:t>
                      </a:r>
                    </a:p>
                  </a:txBody>
                  <a:tcPr marL="9525" marR="9525" marT="9525" marB="0" anchor="ctr"/>
                </a:tc>
                <a:tc>
                  <a:txBody>
                    <a:bodyPr/>
                    <a:lstStyle/>
                    <a:p>
                      <a:pPr algn="ctr" fontAlgn="t"/>
                      <a:r>
                        <a:rPr lang="en-IE" sz="11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32553885"/>
                  </a:ext>
                </a:extLst>
              </a:tr>
              <a:tr h="242733">
                <a:tc>
                  <a:txBody>
                    <a:bodyPr/>
                    <a:lstStyle/>
                    <a:p>
                      <a:pPr algn="ctr" fontAlgn="t"/>
                      <a:r>
                        <a:rPr lang="en-IE" sz="1100" b="0" i="0" u="none" strike="noStrike">
                          <a:solidFill>
                            <a:srgbClr val="000000"/>
                          </a:solidFill>
                          <a:effectLst/>
                          <a:latin typeface="+mn-lt"/>
                        </a:rPr>
                        <a:t>15</a:t>
                      </a:r>
                    </a:p>
                  </a:txBody>
                  <a:tcPr marL="9525" marR="9525" marT="9525" marB="0" anchor="ctr"/>
                </a:tc>
                <a:tc>
                  <a:txBody>
                    <a:bodyPr/>
                    <a:lstStyle/>
                    <a:p>
                      <a:pPr algn="ctr" fontAlgn="t"/>
                      <a:r>
                        <a:rPr lang="en-IE" sz="1100" b="0" i="0" u="none" strike="noStrike">
                          <a:solidFill>
                            <a:srgbClr val="000000"/>
                          </a:solidFill>
                          <a:effectLst/>
                          <a:latin typeface="+mn-lt"/>
                        </a:rPr>
                        <a:t>=</a:t>
                      </a:r>
                    </a:p>
                  </a:txBody>
                  <a:tcPr marL="9525" marR="9525" marT="9525" marB="0" anchor="ctr"/>
                </a:tc>
                <a:extLst>
                  <a:ext uri="{0D108BD9-81ED-4DB2-BD59-A6C34878D82A}">
                    <a16:rowId xmlns:a16="http://schemas.microsoft.com/office/drawing/2014/main" val="3729732436"/>
                  </a:ext>
                </a:extLst>
              </a:tr>
              <a:tr h="242733">
                <a:tc>
                  <a:txBody>
                    <a:bodyPr/>
                    <a:lstStyle/>
                    <a:p>
                      <a:pPr algn="ctr" fontAlgn="t"/>
                      <a:r>
                        <a:rPr lang="en-IE" sz="1100" b="0" i="0" u="none" strike="noStrike">
                          <a:solidFill>
                            <a:srgbClr val="000000"/>
                          </a:solidFill>
                          <a:effectLst/>
                          <a:latin typeface="+mn-lt"/>
                        </a:rPr>
                        <a:t>13</a:t>
                      </a:r>
                    </a:p>
                  </a:txBody>
                  <a:tcPr marL="9525" marR="9525" marT="9525" marB="0" anchor="ctr"/>
                </a:tc>
                <a:tc>
                  <a:txBody>
                    <a:bodyPr/>
                    <a:lstStyle/>
                    <a:p>
                      <a:pPr algn="ctr" fontAlgn="t"/>
                      <a:r>
                        <a:rPr lang="en-IE" sz="1100" b="0" i="0" u="none" strike="noStrike">
                          <a:solidFill>
                            <a:srgbClr val="000000"/>
                          </a:solidFill>
                          <a:effectLst/>
                          <a:latin typeface="+mn-lt"/>
                        </a:rPr>
                        <a:t>=</a:t>
                      </a:r>
                    </a:p>
                  </a:txBody>
                  <a:tcPr marL="9525" marR="9525" marT="9525" marB="0" anchor="ctr"/>
                </a:tc>
                <a:extLst>
                  <a:ext uri="{0D108BD9-81ED-4DB2-BD59-A6C34878D82A}">
                    <a16:rowId xmlns:a16="http://schemas.microsoft.com/office/drawing/2014/main" val="1982507535"/>
                  </a:ext>
                </a:extLst>
              </a:tr>
              <a:tr h="242733">
                <a:tc>
                  <a:txBody>
                    <a:bodyPr/>
                    <a:lstStyle/>
                    <a:p>
                      <a:pPr algn="ctr" fontAlgn="t"/>
                      <a:r>
                        <a:rPr lang="en-IE" sz="1100" b="0" i="0" u="none" strike="noStrike">
                          <a:solidFill>
                            <a:srgbClr val="000000"/>
                          </a:solidFill>
                          <a:effectLst/>
                          <a:latin typeface="+mn-lt"/>
                        </a:rPr>
                        <a:t>14</a:t>
                      </a:r>
                    </a:p>
                  </a:txBody>
                  <a:tcPr marL="9525" marR="9525" marT="9525" marB="0" anchor="ctr"/>
                </a:tc>
                <a:tc>
                  <a:txBody>
                    <a:bodyPr/>
                    <a:lstStyle/>
                    <a:p>
                      <a:pPr algn="ctr" fontAlgn="t"/>
                      <a:r>
                        <a:rPr lang="en-IE" sz="11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301433932"/>
                  </a:ext>
                </a:extLst>
              </a:tr>
              <a:tr h="242733">
                <a:tc>
                  <a:txBody>
                    <a:bodyPr/>
                    <a:lstStyle/>
                    <a:p>
                      <a:pPr algn="ctr" fontAlgn="t"/>
                      <a:r>
                        <a:rPr lang="en-IE" sz="1100" b="0" i="0" u="none" strike="noStrike">
                          <a:solidFill>
                            <a:srgbClr val="000000"/>
                          </a:solidFill>
                          <a:effectLst/>
                          <a:latin typeface="+mn-lt"/>
                        </a:rPr>
                        <a:t>10</a:t>
                      </a:r>
                    </a:p>
                  </a:txBody>
                  <a:tcPr marL="9525" marR="9525" marT="9525" marB="0" anchor="ctr"/>
                </a:tc>
                <a:tc>
                  <a:txBody>
                    <a:bodyPr/>
                    <a:lstStyle/>
                    <a:p>
                      <a:pPr algn="ctr" fontAlgn="t"/>
                      <a:r>
                        <a:rPr lang="en-IE" sz="11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3731119654"/>
                  </a:ext>
                </a:extLst>
              </a:tr>
              <a:tr h="242733">
                <a:tc>
                  <a:txBody>
                    <a:bodyPr/>
                    <a:lstStyle/>
                    <a:p>
                      <a:pPr algn="ctr" fontAlgn="t"/>
                      <a:r>
                        <a:rPr lang="en-IE" sz="1100" b="0" i="0" u="none" strike="noStrike">
                          <a:solidFill>
                            <a:srgbClr val="000000"/>
                          </a:solidFill>
                          <a:effectLst/>
                          <a:latin typeface="+mn-lt"/>
                        </a:rPr>
                        <a:t>12</a:t>
                      </a:r>
                    </a:p>
                  </a:txBody>
                  <a:tcPr marL="9525" marR="9525" marT="9525" marB="0" anchor="ctr"/>
                </a:tc>
                <a:tc>
                  <a:txBody>
                    <a:bodyPr/>
                    <a:lstStyle/>
                    <a:p>
                      <a:pPr algn="ctr" fontAlgn="t"/>
                      <a:r>
                        <a:rPr lang="en-IE" sz="11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4243462749"/>
                  </a:ext>
                </a:extLst>
              </a:tr>
              <a:tr h="242733">
                <a:tc>
                  <a:txBody>
                    <a:bodyPr/>
                    <a:lstStyle/>
                    <a:p>
                      <a:pPr algn="ctr" fontAlgn="t"/>
                      <a:r>
                        <a:rPr lang="en-IE" sz="1100" b="0" i="0" u="none" strike="noStrike">
                          <a:solidFill>
                            <a:srgbClr val="000000"/>
                          </a:solidFill>
                          <a:effectLst/>
                          <a:latin typeface="+mn-lt"/>
                        </a:rPr>
                        <a:t>12</a:t>
                      </a:r>
                    </a:p>
                  </a:txBody>
                  <a:tcPr marL="9525" marR="9525" marT="9525" marB="0" anchor="ctr"/>
                </a:tc>
                <a:tc>
                  <a:txBody>
                    <a:bodyPr/>
                    <a:lstStyle/>
                    <a:p>
                      <a:pPr algn="ctr" fontAlgn="t"/>
                      <a:r>
                        <a:rPr lang="en-IE" sz="11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06478950"/>
                  </a:ext>
                </a:extLst>
              </a:tr>
              <a:tr h="242733">
                <a:tc>
                  <a:txBody>
                    <a:bodyPr/>
                    <a:lstStyle/>
                    <a:p>
                      <a:pPr algn="ctr" fontAlgn="t"/>
                      <a:r>
                        <a:rPr lang="en-IE" sz="1100" b="0" i="0" u="none" strike="noStrike">
                          <a:solidFill>
                            <a:srgbClr val="000000"/>
                          </a:solidFill>
                          <a:effectLst/>
                          <a:latin typeface="+mn-lt"/>
                        </a:rPr>
                        <a:t>11</a:t>
                      </a:r>
                    </a:p>
                  </a:txBody>
                  <a:tcPr marL="9525" marR="9525" marT="9525" marB="0" anchor="ctr"/>
                </a:tc>
                <a:tc>
                  <a:txBody>
                    <a:bodyPr/>
                    <a:lstStyle/>
                    <a:p>
                      <a:pPr algn="ctr" fontAlgn="t"/>
                      <a:r>
                        <a:rPr lang="en-IE" sz="11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4237492535"/>
                  </a:ext>
                </a:extLst>
              </a:tr>
              <a:tr h="242733">
                <a:tc>
                  <a:txBody>
                    <a:bodyPr/>
                    <a:lstStyle/>
                    <a:p>
                      <a:pPr algn="ctr" fontAlgn="t"/>
                      <a:r>
                        <a:rPr lang="en-IE" sz="1100" b="0" i="0" u="none" strike="noStrike">
                          <a:solidFill>
                            <a:srgbClr val="000000"/>
                          </a:solidFill>
                          <a:effectLst/>
                          <a:latin typeface="+mn-lt"/>
                        </a:rPr>
                        <a:t>8</a:t>
                      </a:r>
                    </a:p>
                  </a:txBody>
                  <a:tcPr marL="9525" marR="9525" marT="9525" marB="0" anchor="ctr"/>
                </a:tc>
                <a:tc>
                  <a:txBody>
                    <a:bodyPr/>
                    <a:lstStyle/>
                    <a:p>
                      <a:pPr algn="ctr" fontAlgn="t"/>
                      <a:r>
                        <a:rPr lang="en-IE" sz="11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2714586205"/>
                  </a:ext>
                </a:extLst>
              </a:tr>
              <a:tr h="242733">
                <a:tc>
                  <a:txBody>
                    <a:bodyPr/>
                    <a:lstStyle/>
                    <a:p>
                      <a:pPr algn="ctr" fontAlgn="t"/>
                      <a:r>
                        <a:rPr lang="en-IE" sz="1100" b="0" i="0" u="none" strike="noStrike">
                          <a:solidFill>
                            <a:srgbClr val="000000"/>
                          </a:solidFill>
                          <a:effectLst/>
                          <a:latin typeface="+mn-lt"/>
                        </a:rPr>
                        <a:t>4</a:t>
                      </a:r>
                    </a:p>
                  </a:txBody>
                  <a:tcPr marL="9525" marR="9525" marT="9525" marB="0" anchor="ctr"/>
                </a:tc>
                <a:tc>
                  <a:txBody>
                    <a:bodyPr/>
                    <a:lstStyle/>
                    <a:p>
                      <a:pPr algn="ctr" fontAlgn="t"/>
                      <a:r>
                        <a:rPr lang="en-IE" sz="11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772470471"/>
                  </a:ext>
                </a:extLst>
              </a:tr>
            </a:tbl>
          </a:graphicData>
        </a:graphic>
      </p:graphicFrame>
      <p:cxnSp>
        <p:nvCxnSpPr>
          <p:cNvPr id="12" name="Straight Connector 11">
            <a:extLst>
              <a:ext uri="{FF2B5EF4-FFF2-40B4-BE49-F238E27FC236}">
                <a16:creationId xmlns:a16="http://schemas.microsoft.com/office/drawing/2014/main" id="{26FF302B-63CD-49D3-8AAA-DFAF6542D42D}"/>
              </a:ext>
            </a:extLst>
          </p:cNvPr>
          <p:cNvCxnSpPr>
            <a:cxnSpLocks/>
          </p:cNvCxnSpPr>
          <p:nvPr/>
        </p:nvCxnSpPr>
        <p:spPr>
          <a:xfrm>
            <a:off x="556559" y="2709002"/>
            <a:ext cx="11160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F49701-FF43-4758-8241-872F270731A2}"/>
              </a:ext>
            </a:extLst>
          </p:cNvPr>
          <p:cNvCxnSpPr>
            <a:cxnSpLocks/>
          </p:cNvCxnSpPr>
          <p:nvPr/>
        </p:nvCxnSpPr>
        <p:spPr>
          <a:xfrm>
            <a:off x="556559" y="3941015"/>
            <a:ext cx="11160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1F4E55-E85C-40BA-B09C-D1D01EC30816}"/>
              </a:ext>
            </a:extLst>
          </p:cNvPr>
          <p:cNvCxnSpPr>
            <a:cxnSpLocks/>
          </p:cNvCxnSpPr>
          <p:nvPr/>
        </p:nvCxnSpPr>
        <p:spPr>
          <a:xfrm>
            <a:off x="556559" y="5142895"/>
            <a:ext cx="11160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149078"/>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a:t>Main </a:t>
            </a:r>
            <a:r>
              <a:rPr lang="en-US" sz="2400"/>
              <a:t>causes of poverty in developing countries x Segments</a:t>
            </a:r>
            <a:r>
              <a:rPr lang="en-IE"/>
              <a:t>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06450"/>
            <a:ext cx="9341700" cy="360996"/>
          </a:xfrm>
        </p:spPr>
        <p:txBody>
          <a:bodyPr/>
          <a:lstStyle/>
          <a:p>
            <a:pPr marL="357188" indent="-357188"/>
            <a:r>
              <a:rPr lang="en-US" dirty="0"/>
              <a:t>Base: All Adults aged 18+ years- 2,504</a:t>
            </a:r>
          </a:p>
          <a:p>
            <a:pPr marL="357188" indent="-357188"/>
            <a:r>
              <a:rPr lang="en-US" dirty="0"/>
              <a:t>Q.31 Which of the following do you think are the main causes of poverty in developing countries?</a:t>
            </a:r>
            <a:endParaRPr lang="en-IE" dirty="0"/>
          </a:p>
        </p:txBody>
      </p:sp>
      <p:graphicFrame>
        <p:nvGraphicFramePr>
          <p:cNvPr id="4" name="Table 3">
            <a:extLst>
              <a:ext uri="{FF2B5EF4-FFF2-40B4-BE49-F238E27FC236}">
                <a16:creationId xmlns:a16="http://schemas.microsoft.com/office/drawing/2014/main" id="{511CD496-3CB0-16A9-14C1-045EDCFE134D}"/>
              </a:ext>
            </a:extLst>
          </p:cNvPr>
          <p:cNvGraphicFramePr>
            <a:graphicFrameLocks noGrp="1"/>
          </p:cNvGraphicFramePr>
          <p:nvPr>
            <p:extLst>
              <p:ext uri="{D42A27DB-BD31-4B8C-83A1-F6EECF244321}">
                <p14:modId xmlns:p14="http://schemas.microsoft.com/office/powerpoint/2010/main" val="1208261566"/>
              </p:ext>
            </p:extLst>
          </p:nvPr>
        </p:nvGraphicFramePr>
        <p:xfrm>
          <a:off x="449999" y="898362"/>
          <a:ext cx="11189106" cy="5067203"/>
        </p:xfrm>
        <a:graphic>
          <a:graphicData uri="http://schemas.openxmlformats.org/drawingml/2006/table">
            <a:tbl>
              <a:tblPr/>
              <a:tblGrid>
                <a:gridCol w="4006581">
                  <a:extLst>
                    <a:ext uri="{9D8B030D-6E8A-4147-A177-3AD203B41FA5}">
                      <a16:colId xmlns:a16="http://schemas.microsoft.com/office/drawing/2014/main" val="1520103392"/>
                    </a:ext>
                  </a:extLst>
                </a:gridCol>
                <a:gridCol w="1026075">
                  <a:extLst>
                    <a:ext uri="{9D8B030D-6E8A-4147-A177-3AD203B41FA5}">
                      <a16:colId xmlns:a16="http://schemas.microsoft.com/office/drawing/2014/main" val="1641740024"/>
                    </a:ext>
                  </a:extLst>
                </a:gridCol>
                <a:gridCol w="1026075">
                  <a:extLst>
                    <a:ext uri="{9D8B030D-6E8A-4147-A177-3AD203B41FA5}">
                      <a16:colId xmlns:a16="http://schemas.microsoft.com/office/drawing/2014/main" val="3918774497"/>
                    </a:ext>
                  </a:extLst>
                </a:gridCol>
                <a:gridCol w="1026075">
                  <a:extLst>
                    <a:ext uri="{9D8B030D-6E8A-4147-A177-3AD203B41FA5}">
                      <a16:colId xmlns:a16="http://schemas.microsoft.com/office/drawing/2014/main" val="2046267813"/>
                    </a:ext>
                  </a:extLst>
                </a:gridCol>
                <a:gridCol w="1026075">
                  <a:extLst>
                    <a:ext uri="{9D8B030D-6E8A-4147-A177-3AD203B41FA5}">
                      <a16:colId xmlns:a16="http://schemas.microsoft.com/office/drawing/2014/main" val="2150648910"/>
                    </a:ext>
                  </a:extLst>
                </a:gridCol>
                <a:gridCol w="1026075">
                  <a:extLst>
                    <a:ext uri="{9D8B030D-6E8A-4147-A177-3AD203B41FA5}">
                      <a16:colId xmlns:a16="http://schemas.microsoft.com/office/drawing/2014/main" val="3641097356"/>
                    </a:ext>
                  </a:extLst>
                </a:gridCol>
                <a:gridCol w="1026075">
                  <a:extLst>
                    <a:ext uri="{9D8B030D-6E8A-4147-A177-3AD203B41FA5}">
                      <a16:colId xmlns:a16="http://schemas.microsoft.com/office/drawing/2014/main" val="1915159213"/>
                    </a:ext>
                  </a:extLst>
                </a:gridCol>
                <a:gridCol w="1026075">
                  <a:extLst>
                    <a:ext uri="{9D8B030D-6E8A-4147-A177-3AD203B41FA5}">
                      <a16:colId xmlns:a16="http://schemas.microsoft.com/office/drawing/2014/main" val="9585797"/>
                    </a:ext>
                  </a:extLst>
                </a:gridCol>
              </a:tblGrid>
              <a:tr h="187860">
                <a:tc rowSpan="2">
                  <a:txBody>
                    <a:bodyPr/>
                    <a:lstStyle/>
                    <a:p>
                      <a:pPr algn="l" fontAlgn="t"/>
                      <a:endParaRPr lang="en-IE" sz="1100" b="1" i="0" u="none" strike="noStrike">
                        <a:solidFill>
                          <a:schemeClr val="bg2"/>
                        </a:solidFill>
                        <a:effectLst/>
                        <a:latin typeface="Barlow" panose="00000500000000000000" pitchFamily="2" charset="0"/>
                      </a:endParaRP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algn="ctr" fontAlgn="t"/>
                      <a:r>
                        <a:rPr lang="en-IE" sz="1100" b="1" i="0" u="none" strike="noStrike">
                          <a:solidFill>
                            <a:schemeClr val="bg2"/>
                          </a:solidFill>
                          <a:effectLst/>
                          <a:latin typeface="Barlow" panose="00000500000000000000" pitchFamily="2" charset="0"/>
                        </a:rPr>
                        <a:t>Total</a:t>
                      </a:r>
                    </a:p>
                  </a:txBody>
                  <a:tcPr marL="7568" marR="7568" marT="75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gridSpan="6">
                  <a:txBody>
                    <a:bodyPr/>
                    <a:lstStyle/>
                    <a:p>
                      <a:pPr algn="ctr" fontAlgn="t"/>
                      <a:r>
                        <a:rPr lang="en-IE" sz="1100" b="1" i="0" u="none" strike="noStrike">
                          <a:solidFill>
                            <a:schemeClr val="bg2"/>
                          </a:solidFill>
                          <a:effectLst/>
                          <a:latin typeface="Barlow" panose="00000500000000000000" pitchFamily="2" charset="0"/>
                        </a:rPr>
                        <a:t>Segments</a:t>
                      </a:r>
                    </a:p>
                  </a:txBody>
                  <a:tcPr marL="7568" marR="7568" marT="7568" marB="0">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431830058"/>
                  </a:ext>
                </a:extLst>
              </a:tr>
              <a:tr h="367663">
                <a:tc vMerge="1">
                  <a:txBody>
                    <a:bodyPr/>
                    <a:lstStyle/>
                    <a:p>
                      <a:endParaRPr lang="en-IE"/>
                    </a:p>
                  </a:txBody>
                  <a:tcPr/>
                </a:tc>
                <a:tc vMerge="1">
                  <a:txBody>
                    <a:bodyPr/>
                    <a:lstStyle/>
                    <a:p>
                      <a:endParaRPr lang="en-IE"/>
                    </a:p>
                  </a:txBody>
                  <a:tcPr/>
                </a:tc>
                <a:tc>
                  <a:txBody>
                    <a:bodyPr/>
                    <a:lstStyle/>
                    <a:p>
                      <a:pPr algn="ctr" rtl="0" fontAlgn="t"/>
                      <a:r>
                        <a:rPr lang="en-IE" sz="1100" b="1" i="0" u="none" strike="noStrike">
                          <a:solidFill>
                            <a:schemeClr val="bg2"/>
                          </a:solidFill>
                          <a:effectLst/>
                          <a:latin typeface="Barlow" panose="00000500000000000000" pitchFamily="2" charset="0"/>
                        </a:rPr>
                        <a:t>Multilateralists</a:t>
                      </a:r>
                    </a:p>
                  </a:txBody>
                  <a:tcPr marL="7621" marR="7621" marT="76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rtl="0" fontAlgn="t"/>
                      <a:r>
                        <a:rPr lang="en-IE" sz="1100" b="1" i="0" u="none" strike="noStrike">
                          <a:solidFill>
                            <a:schemeClr val="bg2"/>
                          </a:solidFill>
                          <a:effectLst/>
                          <a:latin typeface="Barlow" panose="00000500000000000000" pitchFamily="2" charset="0"/>
                        </a:rPr>
                        <a:t>Community Champions</a:t>
                      </a:r>
                    </a:p>
                  </a:txBody>
                  <a:tcPr marL="7621" marR="7621" marT="76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rtl="0" fontAlgn="t"/>
                      <a:r>
                        <a:rPr lang="en-IE" sz="1100" b="1" i="0" u="none" strike="noStrike">
                          <a:solidFill>
                            <a:schemeClr val="bg2"/>
                          </a:solidFill>
                          <a:effectLst/>
                          <a:latin typeface="Barlow" panose="00000500000000000000" pitchFamily="2" charset="0"/>
                        </a:rPr>
                        <a:t>Disengaged</a:t>
                      </a:r>
                    </a:p>
                  </a:txBody>
                  <a:tcPr marL="7621" marR="7621" marT="76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rtl="0" fontAlgn="t"/>
                      <a:r>
                        <a:rPr lang="en-IE" sz="1100" b="1" i="0" u="none" strike="noStrike">
                          <a:solidFill>
                            <a:schemeClr val="bg2"/>
                          </a:solidFill>
                          <a:effectLst/>
                          <a:latin typeface="Barlow" panose="00000500000000000000" pitchFamily="2" charset="0"/>
                        </a:rPr>
                        <a:t>Empathisers</a:t>
                      </a:r>
                    </a:p>
                  </a:txBody>
                  <a:tcPr marL="7621" marR="7621" marT="76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rtl="0" fontAlgn="t"/>
                      <a:r>
                        <a:rPr lang="en-IE" sz="1100" b="1" i="0" u="none" strike="noStrike">
                          <a:solidFill>
                            <a:schemeClr val="bg2"/>
                          </a:solidFill>
                          <a:effectLst/>
                          <a:latin typeface="Barlow" panose="00000500000000000000" pitchFamily="2" charset="0"/>
                        </a:rPr>
                        <a:t>Global Citizens</a:t>
                      </a:r>
                    </a:p>
                  </a:txBody>
                  <a:tcPr marL="7621" marR="7621" marT="76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rtl="0" fontAlgn="t"/>
                      <a:r>
                        <a:rPr lang="en-IE" sz="1100" b="1" i="0" u="none" strike="noStrike">
                          <a:solidFill>
                            <a:schemeClr val="bg2"/>
                          </a:solidFill>
                          <a:effectLst/>
                          <a:latin typeface="Barlow" panose="00000500000000000000" pitchFamily="2" charset="0"/>
                        </a:rPr>
                        <a:t>Pragmatists</a:t>
                      </a:r>
                    </a:p>
                  </a:txBody>
                  <a:tcPr marL="7621" marR="7621" marT="7621" marB="0" anchor="ct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12427534"/>
                  </a:ext>
                </a:extLst>
              </a:tr>
              <a:tr h="187860">
                <a:tc>
                  <a:txBody>
                    <a:bodyPr/>
                    <a:lstStyle/>
                    <a:p>
                      <a:pPr algn="l" fontAlgn="t"/>
                      <a:r>
                        <a:rPr lang="en-IE" sz="1100" b="1" i="1" u="none" strike="noStrike">
                          <a:solidFill>
                            <a:srgbClr val="000000"/>
                          </a:solidFill>
                          <a:effectLst/>
                          <a:latin typeface="Barlow" panose="00000500000000000000" pitchFamily="2" charset="0"/>
                        </a:rPr>
                        <a:t>Base </a:t>
                      </a:r>
                    </a:p>
                  </a:txBody>
                  <a:tcPr marL="7568" marR="7568" marT="7568"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a:noFill/>
                    </a:lnB>
                    <a:solidFill>
                      <a:schemeClr val="bg1">
                        <a:lumMod val="85000"/>
                      </a:schemeClr>
                    </a:solidFill>
                  </a:tcPr>
                </a:tc>
                <a:tc>
                  <a:txBody>
                    <a:bodyPr/>
                    <a:lstStyle/>
                    <a:p>
                      <a:pPr algn="ctr" fontAlgn="t"/>
                      <a:r>
                        <a:rPr lang="en-IE" sz="1100" b="1" i="1" u="none" strike="noStrike">
                          <a:solidFill>
                            <a:srgbClr val="000000"/>
                          </a:solidFill>
                          <a:effectLst/>
                          <a:latin typeface="Barlow" panose="00000500000000000000" pitchFamily="2" charset="0"/>
                        </a:rPr>
                        <a:t>2504</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IE" sz="1100" b="1" i="1" u="none" strike="noStrike">
                          <a:solidFill>
                            <a:srgbClr val="000000"/>
                          </a:solidFill>
                          <a:effectLst/>
                          <a:latin typeface="Barlow" panose="00000500000000000000" pitchFamily="2" charset="0"/>
                        </a:rPr>
                        <a:t>474</a:t>
                      </a:r>
                    </a:p>
                  </a:txBody>
                  <a:tcPr marL="7568" marR="7568" marT="7568" marB="0" anchor="ctr">
                    <a:lnL w="6350" cap="flat" cmpd="sng" algn="ctr">
                      <a:solidFill>
                        <a:srgbClr val="000000"/>
                      </a:solidFill>
                      <a:prstDash val="solid"/>
                      <a:round/>
                      <a:headEnd type="none" w="med" len="med"/>
                      <a:tailEnd type="none" w="med" len="med"/>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IE" sz="1100" b="1" i="1" u="none" strike="noStrike">
                          <a:solidFill>
                            <a:srgbClr val="000000"/>
                          </a:solidFill>
                          <a:effectLst/>
                          <a:latin typeface="Barlow" panose="00000500000000000000" pitchFamily="2" charset="0"/>
                        </a:rPr>
                        <a:t>282</a:t>
                      </a:r>
                    </a:p>
                  </a:txBody>
                  <a:tcPr marL="7568" marR="7568" marT="7568" marB="0" anchor="ctr">
                    <a:lnL>
                      <a:noFill/>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IE" sz="1100" b="1" i="1" u="none" strike="noStrike">
                          <a:solidFill>
                            <a:srgbClr val="000000"/>
                          </a:solidFill>
                          <a:effectLst/>
                          <a:latin typeface="Barlow" panose="00000500000000000000" pitchFamily="2" charset="0"/>
                        </a:rPr>
                        <a:t>378</a:t>
                      </a:r>
                    </a:p>
                  </a:txBody>
                  <a:tcPr marL="7568" marR="7568" marT="7568" marB="0" anchor="ctr">
                    <a:lnL>
                      <a:noFill/>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IE" sz="1100" b="1" i="1" u="none" strike="noStrike">
                          <a:solidFill>
                            <a:srgbClr val="000000"/>
                          </a:solidFill>
                          <a:effectLst/>
                          <a:latin typeface="Barlow" panose="00000500000000000000" pitchFamily="2" charset="0"/>
                        </a:rPr>
                        <a:t>662</a:t>
                      </a:r>
                    </a:p>
                  </a:txBody>
                  <a:tcPr marL="7568" marR="7568" marT="7568" marB="0" anchor="ctr">
                    <a:lnL>
                      <a:noFill/>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IE" sz="1100" b="1" i="1" u="none" strike="noStrike">
                          <a:solidFill>
                            <a:srgbClr val="000000"/>
                          </a:solidFill>
                          <a:effectLst/>
                          <a:latin typeface="Barlow" panose="00000500000000000000" pitchFamily="2" charset="0"/>
                        </a:rPr>
                        <a:t>419</a:t>
                      </a:r>
                    </a:p>
                  </a:txBody>
                  <a:tcPr marL="7568" marR="7568" marT="7568" marB="0" anchor="ctr">
                    <a:lnL>
                      <a:noFill/>
                    </a:lnL>
                    <a:lnR>
                      <a:noFill/>
                    </a:lnR>
                    <a:lnT w="12700" cap="flat" cmpd="sng" algn="ctr">
                      <a:solidFill>
                        <a:schemeClr val="tx1">
                          <a:lumMod val="50000"/>
                          <a:lumOff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t"/>
                      <a:r>
                        <a:rPr lang="en-IE" sz="1100" b="1" i="1" u="none" strike="noStrike">
                          <a:solidFill>
                            <a:srgbClr val="000000"/>
                          </a:solidFill>
                          <a:effectLst/>
                          <a:latin typeface="Barlow" panose="00000500000000000000" pitchFamily="2" charset="0"/>
                        </a:rPr>
                        <a:t>289</a:t>
                      </a:r>
                    </a:p>
                  </a:txBody>
                  <a:tcPr marL="7568" marR="7568" marT="7568" marB="0" anchor="ctr">
                    <a:lnL>
                      <a:noFill/>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5678720"/>
                  </a:ext>
                </a:extLst>
              </a:tr>
              <a:tr h="187860">
                <a:tc>
                  <a:txBody>
                    <a:bodyPr/>
                    <a:lstStyle/>
                    <a:p>
                      <a:pPr algn="l" fontAlgn="t"/>
                      <a:endParaRPr lang="en-IE" sz="1100" b="0" i="0" u="none" strike="noStrike">
                        <a:solidFill>
                          <a:srgbClr val="000000"/>
                        </a:solidFill>
                        <a:effectLst/>
                        <a:latin typeface="Barlow" panose="00000500000000000000" pitchFamily="2" charset="0"/>
                      </a:endParaRPr>
                    </a:p>
                  </a:txBody>
                  <a:tcPr marL="7568" marR="7568" marT="7568"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a:t>
                      </a:r>
                    </a:p>
                  </a:txBody>
                  <a:tcPr marL="7568" marR="7568" marT="7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a:t>
                      </a:r>
                    </a:p>
                  </a:txBody>
                  <a:tcPr marL="7568" marR="7568" marT="7568"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a:t>
                      </a:r>
                    </a:p>
                  </a:txBody>
                  <a:tcPr marL="7568" marR="7568" marT="75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a:t>
                      </a:r>
                    </a:p>
                  </a:txBody>
                  <a:tcPr marL="7568" marR="7568" marT="75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a:t>
                      </a:r>
                    </a:p>
                  </a:txBody>
                  <a:tcPr marL="7568" marR="7568" marT="75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a:t>
                      </a:r>
                    </a:p>
                  </a:txBody>
                  <a:tcPr marL="7568" marR="7568" marT="756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a:t>
                      </a:r>
                    </a:p>
                  </a:txBody>
                  <a:tcPr marL="7568" marR="7568" marT="7568" marB="0" anchor="ct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238975218"/>
                  </a:ext>
                </a:extLst>
              </a:tr>
              <a:tr h="219492">
                <a:tc>
                  <a:txBody>
                    <a:bodyPr/>
                    <a:lstStyle/>
                    <a:p>
                      <a:pPr algn="l" fontAlgn="t"/>
                      <a:r>
                        <a:rPr lang="en-US" sz="1100" b="0" i="0" u="none" strike="noStrike">
                          <a:solidFill>
                            <a:srgbClr val="000000"/>
                          </a:solidFill>
                          <a:effectLst/>
                          <a:latin typeface="Barlow" panose="00000500000000000000" pitchFamily="2" charset="0"/>
                        </a:rPr>
                        <a:t>Government and private sector corruption in those countries</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44</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35</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50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35</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38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65</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extLst>
                  <a:ext uri="{0D108BD9-81ED-4DB2-BD59-A6C34878D82A}">
                    <a16:rowId xmlns:a16="http://schemas.microsoft.com/office/drawing/2014/main" val="3368782888"/>
                  </a:ext>
                </a:extLst>
              </a:tr>
              <a:tr h="219492">
                <a:tc>
                  <a:txBody>
                    <a:bodyPr/>
                    <a:lstStyle/>
                    <a:p>
                      <a:pPr algn="l" fontAlgn="t"/>
                      <a:r>
                        <a:rPr lang="en-IE" sz="1100" b="0" i="0" u="none" strike="noStrike">
                          <a:solidFill>
                            <a:srgbClr val="000000"/>
                          </a:solidFill>
                          <a:effectLst/>
                          <a:latin typeface="Barlow" panose="00000500000000000000" pitchFamily="2" charset="0"/>
                        </a:rPr>
                        <a:t>War and conflict</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36</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B3B5"/>
                    </a:solidFill>
                  </a:tcPr>
                </a:tc>
                <a:tc>
                  <a:txBody>
                    <a:bodyPr/>
                    <a:lstStyle/>
                    <a:p>
                      <a:pPr algn="ctr" fontAlgn="t"/>
                      <a:r>
                        <a:rPr lang="en-IE" sz="1100" b="0" i="0" u="none" strike="noStrike">
                          <a:solidFill>
                            <a:srgbClr val="000000"/>
                          </a:solidFill>
                          <a:effectLst/>
                          <a:latin typeface="Barlow" panose="00000500000000000000" pitchFamily="2" charset="0"/>
                        </a:rPr>
                        <a:t>50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32</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53</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extLst>
                  <a:ext uri="{0D108BD9-81ED-4DB2-BD59-A6C34878D82A}">
                    <a16:rowId xmlns:a16="http://schemas.microsoft.com/office/drawing/2014/main" val="1416452304"/>
                  </a:ext>
                </a:extLst>
              </a:tr>
              <a:tr h="219492">
                <a:tc>
                  <a:txBody>
                    <a:bodyPr/>
                    <a:lstStyle/>
                    <a:p>
                      <a:pPr algn="l" fontAlgn="t"/>
                      <a:r>
                        <a:rPr lang="en-IE" sz="1100" b="0" i="0" u="none" strike="noStrike">
                          <a:solidFill>
                            <a:srgbClr val="000000"/>
                          </a:solidFill>
                          <a:effectLst/>
                          <a:latin typeface="Barlow" panose="00000500000000000000" pitchFamily="2" charset="0"/>
                        </a:rPr>
                        <a:t>Government inefficiency or incompetence</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39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27</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24</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extLst>
                  <a:ext uri="{0D108BD9-81ED-4DB2-BD59-A6C34878D82A}">
                    <a16:rowId xmlns:a16="http://schemas.microsoft.com/office/drawing/2014/main" val="2272102715"/>
                  </a:ext>
                </a:extLst>
              </a:tr>
              <a:tr h="219492">
                <a:tc>
                  <a:txBody>
                    <a:bodyPr/>
                    <a:lstStyle/>
                    <a:p>
                      <a:pPr algn="l" fontAlgn="t"/>
                      <a:r>
                        <a:rPr lang="en-US" sz="1100" b="0" i="0" u="none" strike="noStrike">
                          <a:solidFill>
                            <a:srgbClr val="000000"/>
                          </a:solidFill>
                          <a:effectLst/>
                          <a:latin typeface="Barlow" panose="00000500000000000000" pitchFamily="2" charset="0"/>
                        </a:rPr>
                        <a:t>Rich countries tend to exploit developing countries</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25</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66</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17</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B3B5"/>
                    </a:solidFill>
                  </a:tcPr>
                </a:tc>
                <a:tc>
                  <a:txBody>
                    <a:bodyPr/>
                    <a:lstStyle/>
                    <a:p>
                      <a:pPr algn="ctr" fontAlgn="t"/>
                      <a:r>
                        <a:rPr lang="en-IE" sz="1100" b="0" i="0" u="none" strike="noStrike">
                          <a:solidFill>
                            <a:srgbClr val="000000"/>
                          </a:solidFill>
                          <a:effectLst/>
                          <a:latin typeface="Barlow" panose="00000500000000000000" pitchFamily="2" charset="0"/>
                        </a:rPr>
                        <a:t>22</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37</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14</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89383137"/>
                  </a:ext>
                </a:extLst>
              </a:tr>
              <a:tr h="547352">
                <a:tc>
                  <a:txBody>
                    <a:bodyPr/>
                    <a:lstStyle/>
                    <a:p>
                      <a:pPr algn="l" fontAlgn="t"/>
                      <a:r>
                        <a:rPr lang="en-US" sz="1100" b="0" i="0" u="none" strike="noStrike">
                          <a:solidFill>
                            <a:srgbClr val="000000"/>
                          </a:solidFill>
                          <a:effectLst/>
                          <a:latin typeface="Barlow" panose="00000500000000000000" pitchFamily="2" charset="0"/>
                        </a:rPr>
                        <a:t>Weak institutions in those countries (Judiciary, Parliament, Opposition Parties, Free Press, etc.) means there is little accountability</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23</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16</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20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extLst>
                  <a:ext uri="{0D108BD9-81ED-4DB2-BD59-A6C34878D82A}">
                    <a16:rowId xmlns:a16="http://schemas.microsoft.com/office/drawing/2014/main" val="3216428044"/>
                  </a:ext>
                </a:extLst>
              </a:tr>
              <a:tr h="219492">
                <a:tc>
                  <a:txBody>
                    <a:bodyPr/>
                    <a:lstStyle/>
                    <a:p>
                      <a:pPr algn="l" fontAlgn="t"/>
                      <a:r>
                        <a:rPr lang="en-US" sz="1100" b="0" i="0" u="none" strike="noStrike">
                          <a:solidFill>
                            <a:srgbClr val="000000"/>
                          </a:solidFill>
                          <a:effectLst/>
                          <a:latin typeface="Barlow" panose="00000500000000000000" pitchFamily="2" charset="0"/>
                        </a:rPr>
                        <a:t>The global economic system favours richer countries</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16</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27</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10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12</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23</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11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05216042"/>
                  </a:ext>
                </a:extLst>
              </a:tr>
              <a:tr h="367606">
                <a:tc>
                  <a:txBody>
                    <a:bodyPr/>
                    <a:lstStyle/>
                    <a:p>
                      <a:pPr algn="l" fontAlgn="t"/>
                      <a:r>
                        <a:rPr lang="en-US" sz="1100" b="0" i="0" u="none" strike="noStrike">
                          <a:solidFill>
                            <a:srgbClr val="000000"/>
                          </a:solidFill>
                          <a:effectLst/>
                          <a:latin typeface="Barlow" panose="00000500000000000000" pitchFamily="2" charset="0"/>
                        </a:rPr>
                        <a:t>Wealthy countries support authoritarian regimes for their own political interests</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16</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15</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11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12</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21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6</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72403679"/>
                  </a:ext>
                </a:extLst>
              </a:tr>
              <a:tr h="219492">
                <a:tc>
                  <a:txBody>
                    <a:bodyPr/>
                    <a:lstStyle/>
                    <a:p>
                      <a:pPr algn="l" fontAlgn="t"/>
                      <a:r>
                        <a:rPr lang="en-US" sz="1100" b="0" i="0" u="none" strike="noStrike">
                          <a:solidFill>
                            <a:srgbClr val="000000"/>
                          </a:solidFill>
                          <a:effectLst/>
                          <a:latin typeface="Barlow" panose="00000500000000000000" pitchFamily="2" charset="0"/>
                        </a:rPr>
                        <a:t>High debt burden for developing countries</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15</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17</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22</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10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17</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25235623"/>
                  </a:ext>
                </a:extLst>
              </a:tr>
              <a:tr h="219492">
                <a:tc>
                  <a:txBody>
                    <a:bodyPr/>
                    <a:lstStyle/>
                    <a:p>
                      <a:pPr algn="l" fontAlgn="t"/>
                      <a:r>
                        <a:rPr lang="en-US" sz="1100" b="0" i="0" u="none" strike="noStrike">
                          <a:solidFill>
                            <a:srgbClr val="000000"/>
                          </a:solidFill>
                          <a:effectLst/>
                          <a:latin typeface="Barlow" panose="00000500000000000000" pitchFamily="2" charset="0"/>
                        </a:rPr>
                        <a:t>Poor levels of health in general</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13</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22</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12</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7</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68620829"/>
                  </a:ext>
                </a:extLst>
              </a:tr>
              <a:tr h="219492">
                <a:tc>
                  <a:txBody>
                    <a:bodyPr/>
                    <a:lstStyle/>
                    <a:p>
                      <a:pPr algn="l" fontAlgn="t"/>
                      <a:r>
                        <a:rPr lang="en-IE" sz="1100" b="0" i="0" u="none" strike="noStrike">
                          <a:solidFill>
                            <a:srgbClr val="000000"/>
                          </a:solidFill>
                          <a:effectLst/>
                          <a:latin typeface="Barlow" panose="00000500000000000000" pitchFamily="2" charset="0"/>
                        </a:rPr>
                        <a:t>Legacy of colonialism</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13</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5</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B3B5"/>
                    </a:solidFill>
                  </a:tcPr>
                </a:tc>
                <a:tc>
                  <a:txBody>
                    <a:bodyPr/>
                    <a:lstStyle/>
                    <a:p>
                      <a:pPr algn="ctr" fontAlgn="t"/>
                      <a:r>
                        <a:rPr lang="en-IE" sz="1100" b="0" i="0" u="none" strike="noStrike">
                          <a:solidFill>
                            <a:srgbClr val="000000"/>
                          </a:solidFill>
                          <a:effectLst/>
                          <a:latin typeface="Barlow" panose="00000500000000000000" pitchFamily="2" charset="0"/>
                        </a:rPr>
                        <a:t>20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7</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0214664"/>
                  </a:ext>
                </a:extLst>
              </a:tr>
              <a:tr h="219492">
                <a:tc>
                  <a:txBody>
                    <a:bodyPr/>
                    <a:lstStyle/>
                    <a:p>
                      <a:pPr algn="l" fontAlgn="t"/>
                      <a:r>
                        <a:rPr lang="en-IE" sz="1100" b="0" i="0" u="none" strike="noStrike">
                          <a:solidFill>
                            <a:srgbClr val="000000"/>
                          </a:solidFill>
                          <a:effectLst/>
                          <a:latin typeface="Barlow" panose="00000500000000000000" pitchFamily="2" charset="0"/>
                        </a:rPr>
                        <a:t>High prevalence of disease</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12</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12</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11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84952996"/>
                  </a:ext>
                </a:extLst>
              </a:tr>
              <a:tr h="367606">
                <a:tc>
                  <a:txBody>
                    <a:bodyPr/>
                    <a:lstStyle/>
                    <a:p>
                      <a:pPr algn="l" fontAlgn="t"/>
                      <a:r>
                        <a:rPr lang="en-US" sz="1100" b="0" i="0" u="none" strike="noStrike">
                          <a:solidFill>
                            <a:srgbClr val="000000"/>
                          </a:solidFill>
                          <a:effectLst/>
                          <a:latin typeface="Barlow" panose="00000500000000000000" pitchFamily="2" charset="0"/>
                        </a:rPr>
                        <a:t>Not enough investment by corporations who prefer to invest in more developed countries</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7</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16</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12</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6</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23528048"/>
                  </a:ext>
                </a:extLst>
              </a:tr>
              <a:tr h="219492">
                <a:tc>
                  <a:txBody>
                    <a:bodyPr/>
                    <a:lstStyle/>
                    <a:p>
                      <a:pPr algn="l" fontAlgn="t"/>
                      <a:r>
                        <a:rPr lang="en-US" sz="1100" b="0" i="0" u="none" strike="noStrike">
                          <a:solidFill>
                            <a:srgbClr val="000000"/>
                          </a:solidFill>
                          <a:effectLst/>
                          <a:latin typeface="Barlow" panose="00000500000000000000" pitchFamily="2" charset="0"/>
                        </a:rPr>
                        <a:t>Land and climate isn’t suitable for agriculture</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7</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16</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extLst>
                  <a:ext uri="{0D108BD9-81ED-4DB2-BD59-A6C34878D82A}">
                    <a16:rowId xmlns:a16="http://schemas.microsoft.com/office/drawing/2014/main" val="3979729725"/>
                  </a:ext>
                </a:extLst>
              </a:tr>
              <a:tr h="219492">
                <a:tc>
                  <a:txBody>
                    <a:bodyPr/>
                    <a:lstStyle/>
                    <a:p>
                      <a:pPr algn="l" fontAlgn="t"/>
                      <a:r>
                        <a:rPr lang="en-US" sz="1100" b="0" i="0" u="none" strike="noStrike">
                          <a:solidFill>
                            <a:srgbClr val="000000"/>
                          </a:solidFill>
                          <a:effectLst/>
                          <a:latin typeface="Barlow" panose="00000500000000000000" pitchFamily="2" charset="0"/>
                        </a:rPr>
                        <a:t>Insufficient spend on services such as health and education</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7</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20</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12</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206358838"/>
                  </a:ext>
                </a:extLst>
              </a:tr>
              <a:tr h="219492">
                <a:tc>
                  <a:txBody>
                    <a:bodyPr/>
                    <a:lstStyle/>
                    <a:p>
                      <a:pPr algn="l" fontAlgn="t"/>
                      <a:r>
                        <a:rPr lang="en-US" sz="1100" b="0" i="0" u="none" strike="noStrike">
                          <a:solidFill>
                            <a:srgbClr val="000000"/>
                          </a:solidFill>
                          <a:effectLst/>
                          <a:latin typeface="Barlow" panose="00000500000000000000" pitchFamily="2" charset="0"/>
                        </a:rPr>
                        <a:t>People in these countries keep having too many children</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8</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19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9</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5</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7</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43343044"/>
                  </a:ext>
                </a:extLst>
              </a:tr>
              <a:tr h="219492">
                <a:tc>
                  <a:txBody>
                    <a:bodyPr/>
                    <a:lstStyle/>
                    <a:p>
                      <a:pPr algn="l" fontAlgn="t"/>
                      <a:r>
                        <a:rPr lang="en-US" sz="1100" b="0" i="0" u="none" strike="noStrike">
                          <a:solidFill>
                            <a:srgbClr val="000000"/>
                          </a:solidFill>
                          <a:effectLst/>
                          <a:latin typeface="Barlow" panose="00000500000000000000" pitchFamily="2" charset="0"/>
                        </a:rPr>
                        <a:t>Laziness and the lack of a work ethic</a:t>
                      </a:r>
                    </a:p>
                  </a:txBody>
                  <a:tcPr marL="7568" marR="7568" marT="7568"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5</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IE" sz="1100" b="0" i="0" u="none" strike="noStrike">
                          <a:solidFill>
                            <a:srgbClr val="000000"/>
                          </a:solidFill>
                          <a:effectLst/>
                          <a:latin typeface="Barlow" panose="00000500000000000000" pitchFamily="2" charset="0"/>
                        </a:rPr>
                        <a:t>13</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32CD32"/>
                    </a:solidFill>
                  </a:tcPr>
                </a:tc>
                <a:tc>
                  <a:txBody>
                    <a:bodyPr/>
                    <a:lstStyle/>
                    <a:p>
                      <a:pPr algn="ctr" fontAlgn="t"/>
                      <a:r>
                        <a:rPr lang="en-IE" sz="1100" b="0" i="0" u="none" strike="noStrike">
                          <a:solidFill>
                            <a:srgbClr val="000000"/>
                          </a:solidFill>
                          <a:effectLst/>
                          <a:latin typeface="Barlow" panose="00000500000000000000" pitchFamily="2" charset="0"/>
                        </a:rPr>
                        <a:t>4</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a:t>
                      </a:r>
                    </a:p>
                  </a:txBody>
                  <a:tcPr marL="7568" marR="7568" marT="7568" marB="0" anchor="ctr">
                    <a:lnL w="12700" cap="flat" cmpd="sng" algn="ctr">
                      <a:solidFill>
                        <a:schemeClr val="bg1">
                          <a:lumMod val="8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26625340"/>
                  </a:ext>
                </a:extLst>
              </a:tr>
            </a:tbl>
          </a:graphicData>
        </a:graphic>
      </p:graphicFrame>
      <p:grpSp>
        <p:nvGrpSpPr>
          <p:cNvPr id="8" name="Group 7">
            <a:extLst>
              <a:ext uri="{FF2B5EF4-FFF2-40B4-BE49-F238E27FC236}">
                <a16:creationId xmlns:a16="http://schemas.microsoft.com/office/drawing/2014/main" id="{F2232AF5-A6AE-EDBC-1070-44723ABC6537}"/>
              </a:ext>
            </a:extLst>
          </p:cNvPr>
          <p:cNvGrpSpPr/>
          <p:nvPr/>
        </p:nvGrpSpPr>
        <p:grpSpPr>
          <a:xfrm>
            <a:off x="9279861" y="418616"/>
            <a:ext cx="2359229" cy="445923"/>
            <a:chOff x="9641528" y="660370"/>
            <a:chExt cx="2436173" cy="581633"/>
          </a:xfrm>
        </p:grpSpPr>
        <p:sp>
          <p:nvSpPr>
            <p:cNvPr id="9" name="Rectangle 8">
              <a:extLst>
                <a:ext uri="{FF2B5EF4-FFF2-40B4-BE49-F238E27FC236}">
                  <a16:creationId xmlns:a16="http://schemas.microsoft.com/office/drawing/2014/main" id="{937F7D2D-F10D-9BD6-3C29-A7F3B2C3CD0B}"/>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0" name="TextBox 9">
              <a:extLst>
                <a:ext uri="{FF2B5EF4-FFF2-40B4-BE49-F238E27FC236}">
                  <a16:creationId xmlns:a16="http://schemas.microsoft.com/office/drawing/2014/main" id="{24BEEAE2-A9D2-42DD-551F-5417B37ADD6D}"/>
                </a:ext>
              </a:extLst>
            </p:cNvPr>
            <p:cNvSpPr txBox="1"/>
            <p:nvPr/>
          </p:nvSpPr>
          <p:spPr>
            <a:xfrm>
              <a:off x="10044711" y="660370"/>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1" name="Rectangle 10">
              <a:extLst>
                <a:ext uri="{FF2B5EF4-FFF2-40B4-BE49-F238E27FC236}">
                  <a16:creationId xmlns:a16="http://schemas.microsoft.com/office/drawing/2014/main" id="{00491E88-400D-E646-18FE-CDFD601393DF}"/>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2" name="TextBox 11">
              <a:extLst>
                <a:ext uri="{FF2B5EF4-FFF2-40B4-BE49-F238E27FC236}">
                  <a16:creationId xmlns:a16="http://schemas.microsoft.com/office/drawing/2014/main" id="{4E7ED5BB-264B-08B5-C953-044D9EF4C653}"/>
                </a:ext>
              </a:extLst>
            </p:cNvPr>
            <p:cNvSpPr txBox="1"/>
            <p:nvPr/>
          </p:nvSpPr>
          <p:spPr>
            <a:xfrm>
              <a:off x="10026209" y="920849"/>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2657838402"/>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3B515A9-DC77-E2B4-AE36-E7BCDAD0E85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US"/>
            </a:br>
            <a:r>
              <a:rPr lang="en-US"/>
              <a:t>29% believe ODA spending should be increased, 43% believe it should stay the same</a:t>
            </a:r>
            <a:endParaRPr lang="en-IE"/>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p:txBody>
          <a:bodyPr>
            <a:no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The reduction in appetite to spend more seen since December ‘21  has now stabilised. Community champions and global citizens continue to show greater appetite overall, though appetite has decreased among Community Champions. This may be an area to monitor going forward. </a:t>
            </a:r>
          </a:p>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endPar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a:noAutofit/>
          </a:bodyPr>
          <a:lstStyle/>
          <a:p>
            <a:pPr marL="357188" indent="-357188"/>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years- 2,504 (Nov 23 N – 2,515, Nov 22 N – 2501; Dec 21 N – 2,026; Feb 21 N – 3,008)</a:t>
            </a:r>
            <a:endParaRPr lang="en-US" dirty="0">
              <a:latin typeface="Barlow" panose="00000500000000000000" pitchFamily="2" charset="0"/>
            </a:endParaRPr>
          </a:p>
          <a:p>
            <a:pPr marL="357188" indent="-357188"/>
            <a:r>
              <a:rPr lang="en-US">
                <a:latin typeface="Barlow" panose="00000500000000000000" pitchFamily="2" charset="0"/>
              </a:rPr>
              <a:t>Q.</a:t>
            </a:r>
            <a:r>
              <a:rPr lang="en-US" dirty="0">
                <a:latin typeface="Barlow" panose="00000500000000000000" pitchFamily="2" charset="0"/>
              </a:rPr>
              <a:t>32 Do you think that the Irish Government should increase or decrease the amount of money that it spends on overseas aid to developing countries?</a:t>
            </a:r>
            <a:endParaRPr lang="en-IE" dirty="0">
              <a:latin typeface="Barlow" panose="00000500000000000000" pitchFamily="2" charset="0"/>
            </a:endParaRPr>
          </a:p>
        </p:txBody>
      </p:sp>
      <p:graphicFrame>
        <p:nvGraphicFramePr>
          <p:cNvPr id="12" name="Table 11">
            <a:extLst>
              <a:ext uri="{FF2B5EF4-FFF2-40B4-BE49-F238E27FC236}">
                <a16:creationId xmlns:a16="http://schemas.microsoft.com/office/drawing/2014/main" id="{44CAF2D5-2422-51B8-5FA9-794C09A859A8}"/>
              </a:ext>
            </a:extLst>
          </p:cNvPr>
          <p:cNvGraphicFramePr>
            <a:graphicFrameLocks noGrp="1"/>
          </p:cNvGraphicFramePr>
          <p:nvPr>
            <p:extLst>
              <p:ext uri="{D42A27DB-BD31-4B8C-83A1-F6EECF244321}">
                <p14:modId xmlns:p14="http://schemas.microsoft.com/office/powerpoint/2010/main" val="3815667068"/>
              </p:ext>
            </p:extLst>
          </p:nvPr>
        </p:nvGraphicFramePr>
        <p:xfrm>
          <a:off x="27166" y="2329829"/>
          <a:ext cx="2132575" cy="2924491"/>
        </p:xfrm>
        <a:graphic>
          <a:graphicData uri="http://schemas.openxmlformats.org/drawingml/2006/table">
            <a:tbl>
              <a:tblPr>
                <a:tableStyleId>{5C22544A-7EE6-4342-B048-85BDC9FD1C3A}</a:tableStyleId>
              </a:tblPr>
              <a:tblGrid>
                <a:gridCol w="2132575">
                  <a:extLst>
                    <a:ext uri="{9D8B030D-6E8A-4147-A177-3AD203B41FA5}">
                      <a16:colId xmlns:a16="http://schemas.microsoft.com/office/drawing/2014/main" val="2192328915"/>
                    </a:ext>
                  </a:extLst>
                </a:gridCol>
              </a:tblGrid>
              <a:tr h="440755">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chemeClr val="accent4">
                              <a:lumMod val="50000"/>
                            </a:schemeClr>
                          </a:solidFill>
                          <a:effectLst/>
                          <a:uLnTx/>
                          <a:uFillTx/>
                          <a:latin typeface="+mn-lt"/>
                          <a:ea typeface="+mn-ea"/>
                          <a:cs typeface="+mn-cs"/>
                        </a:rPr>
                        <a:t>Increase a great deal</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085850">
                <a:tc>
                  <a:txBody>
                    <a:bodyPr/>
                    <a:lstStyle/>
                    <a:p>
                      <a:pPr algn="r" fontAlgn="t"/>
                      <a:r>
                        <a:rPr lang="en-IE" sz="1200" b="0" i="0" u="none" strike="noStrike">
                          <a:solidFill>
                            <a:schemeClr val="accent4">
                              <a:lumMod val="75000"/>
                            </a:schemeClr>
                          </a:solidFill>
                          <a:effectLst/>
                          <a:latin typeface="+mn-lt"/>
                        </a:rPr>
                        <a:t>Increase somewhat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707324">
                <a:tc>
                  <a:txBody>
                    <a:bodyPr/>
                    <a:lstStyle/>
                    <a:p>
                      <a:pPr marL="0" marR="0" lvl="0" indent="0" algn="r" defTabSz="472171"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mn-lt"/>
                          <a:ea typeface="+mn-ea"/>
                          <a:cs typeface="Arial" charset="0"/>
                        </a:rPr>
                        <a:t>Stay the same</a:t>
                      </a:r>
                      <a:endParaRPr kumimoji="0" lang="en-IE" sz="1200" b="0" i="0" u="none" strike="noStrike" kern="1200" cap="none" spc="0" normalizeH="0" baseline="0" noProof="0">
                        <a:ln>
                          <a:noFill/>
                        </a:ln>
                        <a:solidFill>
                          <a:prstClr val="black">
                            <a:lumMod val="75000"/>
                            <a:lumOff val="25000"/>
                          </a:prstClr>
                        </a:solidFill>
                        <a:effectLst/>
                        <a:uLnTx/>
                        <a:uFillTx/>
                        <a:latin typeface="+mn-lt"/>
                        <a:ea typeface="+mn-ea"/>
                        <a:cs typeface="Arial"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7622617"/>
                  </a:ext>
                </a:extLst>
              </a:tr>
              <a:tr h="305752">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chemeClr val="accent5">
                              <a:lumMod val="75000"/>
                            </a:schemeClr>
                          </a:solidFill>
                          <a:effectLst/>
                          <a:uLnTx/>
                          <a:uFillTx/>
                          <a:latin typeface="+mn-lt"/>
                          <a:ea typeface="+mn-ea"/>
                          <a:cs typeface="+mn-cs"/>
                        </a:rPr>
                        <a:t>Decrease somewhat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52400">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chemeClr val="accent5">
                              <a:lumMod val="50000"/>
                            </a:schemeClr>
                          </a:solidFill>
                          <a:effectLst/>
                          <a:uLnTx/>
                          <a:uFillTx/>
                          <a:latin typeface="+mn-lt"/>
                          <a:ea typeface="+mn-ea"/>
                          <a:cs typeface="+mn-cs"/>
                        </a:rPr>
                        <a:t>Decrease a great deal</a:t>
                      </a:r>
                      <a:endParaRPr kumimoji="0" lang="en-IE" sz="1200" b="0" i="0" u="none" strike="noStrike" kern="1200" cap="none" spc="0" normalizeH="0" baseline="0" noProof="0">
                        <a:ln>
                          <a:noFill/>
                        </a:ln>
                        <a:solidFill>
                          <a:schemeClr val="accent5">
                            <a:lumMod val="50000"/>
                          </a:schemeClr>
                        </a:solidFill>
                        <a:effectLst/>
                        <a:uLnTx/>
                        <a:uFillTx/>
                        <a:latin typeface="Barlow" panose="00000500000000000000" pitchFamily="2" charset="0"/>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4465">
                <a:tc>
                  <a:txBody>
                    <a:bodyPr/>
                    <a:lstStyle/>
                    <a:p>
                      <a:pPr algn="r" fontAlgn="t"/>
                      <a:r>
                        <a:rPr lang="en-US" sz="1200" b="0" i="0" u="none" strike="noStrike">
                          <a:solidFill>
                            <a:srgbClr val="000000"/>
                          </a:solidFill>
                          <a:effectLst/>
                          <a:latin typeface="+mn-lt"/>
                        </a:rPr>
                        <a:t>Don’t know</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sp>
        <p:nvSpPr>
          <p:cNvPr id="8" name="TextBox 7">
            <a:extLst>
              <a:ext uri="{FF2B5EF4-FFF2-40B4-BE49-F238E27FC236}">
                <a16:creationId xmlns:a16="http://schemas.microsoft.com/office/drawing/2014/main" id="{71FC94F8-7E8C-3EB1-8E09-6F6034D64120}"/>
              </a:ext>
            </a:extLst>
          </p:cNvPr>
          <p:cNvSpPr txBox="1"/>
          <p:nvPr/>
        </p:nvSpPr>
        <p:spPr>
          <a:xfrm>
            <a:off x="2236260" y="1786033"/>
            <a:ext cx="612667" cy="461665"/>
          </a:xfrm>
          <a:prstGeom prst="rect">
            <a:avLst/>
          </a:prstGeom>
          <a:noFill/>
        </p:spPr>
        <p:txBody>
          <a:bodyPr wrap="none" rtlCol="0">
            <a:spAutoFit/>
          </a:bodyPr>
          <a:lstStyle/>
          <a:p>
            <a:pPr algn="ctr"/>
            <a:r>
              <a:rPr lang="en-IE" sz="1200" b="1">
                <a:latin typeface="Barlow" panose="00000500000000000000" pitchFamily="2" charset="0"/>
              </a:rPr>
              <a:t>Feb 21</a:t>
            </a:r>
          </a:p>
          <a:p>
            <a:pPr algn="ctr"/>
            <a:endParaRPr lang="en-IE" sz="1200" b="1">
              <a:latin typeface="Barlow" panose="00000500000000000000" pitchFamily="2" charset="0"/>
            </a:endParaRPr>
          </a:p>
        </p:txBody>
      </p:sp>
      <p:sp>
        <p:nvSpPr>
          <p:cNvPr id="9" name="TextBox 8">
            <a:extLst>
              <a:ext uri="{FF2B5EF4-FFF2-40B4-BE49-F238E27FC236}">
                <a16:creationId xmlns:a16="http://schemas.microsoft.com/office/drawing/2014/main" id="{FB56D43A-3696-90E4-D446-27A14D2BE5FB}"/>
              </a:ext>
            </a:extLst>
          </p:cNvPr>
          <p:cNvSpPr txBox="1"/>
          <p:nvPr/>
        </p:nvSpPr>
        <p:spPr>
          <a:xfrm>
            <a:off x="4046679" y="1786033"/>
            <a:ext cx="617477" cy="461665"/>
          </a:xfrm>
          <a:prstGeom prst="rect">
            <a:avLst/>
          </a:prstGeom>
          <a:noFill/>
        </p:spPr>
        <p:txBody>
          <a:bodyPr wrap="none" rtlCol="0">
            <a:spAutoFit/>
          </a:bodyPr>
          <a:lstStyle/>
          <a:p>
            <a:pPr algn="ctr"/>
            <a:r>
              <a:rPr lang="en-IE" sz="1200" b="1">
                <a:latin typeface="Barlow" panose="00000500000000000000" pitchFamily="2" charset="0"/>
              </a:rPr>
              <a:t>Dec 21</a:t>
            </a:r>
          </a:p>
          <a:p>
            <a:pPr algn="ctr"/>
            <a:endParaRPr lang="en-IE" sz="1200" b="1">
              <a:latin typeface="Barlow" panose="00000500000000000000" pitchFamily="2" charset="0"/>
            </a:endParaRPr>
          </a:p>
        </p:txBody>
      </p:sp>
      <p:sp>
        <p:nvSpPr>
          <p:cNvPr id="22" name="TextBox 21">
            <a:extLst>
              <a:ext uri="{FF2B5EF4-FFF2-40B4-BE49-F238E27FC236}">
                <a16:creationId xmlns:a16="http://schemas.microsoft.com/office/drawing/2014/main" id="{45E16A6A-17BE-64C8-C010-F8A7002A50AE}"/>
              </a:ext>
            </a:extLst>
          </p:cNvPr>
          <p:cNvSpPr txBox="1"/>
          <p:nvPr/>
        </p:nvSpPr>
        <p:spPr>
          <a:xfrm>
            <a:off x="5819604" y="1786033"/>
            <a:ext cx="655949" cy="461665"/>
          </a:xfrm>
          <a:prstGeom prst="rect">
            <a:avLst/>
          </a:prstGeom>
          <a:noFill/>
        </p:spPr>
        <p:txBody>
          <a:bodyPr wrap="none" rtlCol="0">
            <a:spAutoFit/>
          </a:bodyPr>
          <a:lstStyle/>
          <a:p>
            <a:pPr algn="ctr"/>
            <a:r>
              <a:rPr lang="en-IE" sz="1200" b="1">
                <a:latin typeface="Barlow" panose="00000500000000000000" pitchFamily="2" charset="0"/>
              </a:rPr>
              <a:t>Nov 22</a:t>
            </a:r>
          </a:p>
          <a:p>
            <a:pPr algn="ctr"/>
            <a:endParaRPr lang="en-IE" sz="1200" b="1">
              <a:latin typeface="Barlow" panose="00000500000000000000" pitchFamily="2" charset="0"/>
            </a:endParaRPr>
          </a:p>
        </p:txBody>
      </p:sp>
      <p:graphicFrame>
        <p:nvGraphicFramePr>
          <p:cNvPr id="2" name="Chart 1">
            <a:extLst>
              <a:ext uri="{FF2B5EF4-FFF2-40B4-BE49-F238E27FC236}">
                <a16:creationId xmlns:a16="http://schemas.microsoft.com/office/drawing/2014/main" id="{EC21C041-2C9A-A085-F1B3-66FECB9BEA05}"/>
              </a:ext>
            </a:extLst>
          </p:cNvPr>
          <p:cNvGraphicFramePr/>
          <p:nvPr>
            <p:extLst>
              <p:ext uri="{D42A27DB-BD31-4B8C-83A1-F6EECF244321}">
                <p14:modId xmlns:p14="http://schemas.microsoft.com/office/powerpoint/2010/main" val="2032338004"/>
              </p:ext>
            </p:extLst>
          </p:nvPr>
        </p:nvGraphicFramePr>
        <p:xfrm>
          <a:off x="2033558" y="2179412"/>
          <a:ext cx="8228042" cy="3742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D3E127D-11B1-26FB-47E6-AC031AB22242}"/>
              </a:ext>
            </a:extLst>
          </p:cNvPr>
          <p:cNvSpPr txBox="1"/>
          <p:nvPr/>
        </p:nvSpPr>
        <p:spPr>
          <a:xfrm>
            <a:off x="2897747" y="2351744"/>
            <a:ext cx="1488702" cy="438582"/>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(Increase)</a:t>
            </a:r>
            <a:r>
              <a:rPr lang="en-IE" sz="1050">
                <a:latin typeface="Barlow" panose="00000500000000000000" pitchFamily="2" charset="0"/>
              </a:rPr>
              <a:t> </a:t>
            </a:r>
          </a:p>
          <a:p>
            <a:r>
              <a:rPr lang="en-IE" sz="1200" b="1">
                <a:latin typeface="Barlow" panose="00000500000000000000" pitchFamily="2" charset="0"/>
              </a:rPr>
              <a:t>31</a:t>
            </a:r>
            <a:r>
              <a:rPr lang="en-IE" sz="1200" b="1" i="0" u="none" strike="noStrike">
                <a:effectLst/>
                <a:latin typeface="Barlow" panose="00000500000000000000" pitchFamily="2" charset="0"/>
              </a:rPr>
              <a:t>%</a:t>
            </a:r>
            <a:r>
              <a:rPr lang="en-IE" sz="1200">
                <a:latin typeface="Barlow" panose="00000500000000000000" pitchFamily="2" charset="0"/>
              </a:rPr>
              <a:t> </a:t>
            </a:r>
          </a:p>
        </p:txBody>
      </p:sp>
      <p:sp>
        <p:nvSpPr>
          <p:cNvPr id="20" name="TextBox 19">
            <a:extLst>
              <a:ext uri="{FF2B5EF4-FFF2-40B4-BE49-F238E27FC236}">
                <a16:creationId xmlns:a16="http://schemas.microsoft.com/office/drawing/2014/main" id="{62C7E700-5E99-E142-5F78-7D4FE1455330}"/>
              </a:ext>
            </a:extLst>
          </p:cNvPr>
          <p:cNvSpPr txBox="1"/>
          <p:nvPr/>
        </p:nvSpPr>
        <p:spPr>
          <a:xfrm>
            <a:off x="4721968" y="2351744"/>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(Increase)</a:t>
            </a:r>
            <a:r>
              <a:rPr lang="en-IE" sz="1050">
                <a:latin typeface="Barlow" panose="00000500000000000000" pitchFamily="2" charset="0"/>
              </a:rPr>
              <a:t> </a:t>
            </a:r>
          </a:p>
          <a:p>
            <a:r>
              <a:rPr lang="en-IE" sz="1050" b="1">
                <a:solidFill>
                  <a:srgbClr val="000000"/>
                </a:solidFill>
                <a:latin typeface="Barlow" panose="00000500000000000000" pitchFamily="2" charset="0"/>
              </a:rPr>
              <a:t>34</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21" name="TextBox 20">
            <a:extLst>
              <a:ext uri="{FF2B5EF4-FFF2-40B4-BE49-F238E27FC236}">
                <a16:creationId xmlns:a16="http://schemas.microsoft.com/office/drawing/2014/main" id="{75D4D055-4636-07AB-C16C-C1D52ABA5121}"/>
              </a:ext>
            </a:extLst>
          </p:cNvPr>
          <p:cNvSpPr txBox="1"/>
          <p:nvPr/>
        </p:nvSpPr>
        <p:spPr>
          <a:xfrm>
            <a:off x="6431519" y="2351744"/>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(Increase)</a:t>
            </a:r>
            <a:r>
              <a:rPr lang="en-IE" sz="1050">
                <a:latin typeface="Barlow" panose="00000500000000000000" pitchFamily="2" charset="0"/>
              </a:rPr>
              <a:t> </a:t>
            </a:r>
          </a:p>
          <a:p>
            <a:r>
              <a:rPr lang="en-IE" sz="1050" b="1">
                <a:solidFill>
                  <a:srgbClr val="000000"/>
                </a:solidFill>
                <a:latin typeface="Barlow" panose="00000500000000000000" pitchFamily="2" charset="0"/>
              </a:rPr>
              <a:t>31</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30" name="TextBox 29">
            <a:extLst>
              <a:ext uri="{FF2B5EF4-FFF2-40B4-BE49-F238E27FC236}">
                <a16:creationId xmlns:a16="http://schemas.microsoft.com/office/drawing/2014/main" id="{3D1C83BB-4F2C-A437-1D56-E35AE1A0CF5F}"/>
              </a:ext>
            </a:extLst>
          </p:cNvPr>
          <p:cNvSpPr txBox="1"/>
          <p:nvPr/>
        </p:nvSpPr>
        <p:spPr>
          <a:xfrm>
            <a:off x="2873269" y="4596873"/>
            <a:ext cx="1488702" cy="438582"/>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a:t>
            </a:r>
            <a:r>
              <a:rPr lang="en-IE" sz="1050" b="1">
                <a:solidFill>
                  <a:srgbClr val="000000"/>
                </a:solidFill>
                <a:latin typeface="Barlow" panose="00000500000000000000" pitchFamily="2" charset="0"/>
              </a:rPr>
              <a:t>de</a:t>
            </a:r>
            <a:r>
              <a:rPr lang="en-IE" sz="1050" b="1" i="0" u="none" strike="noStrike">
                <a:solidFill>
                  <a:srgbClr val="000000"/>
                </a:solidFill>
                <a:effectLst/>
                <a:latin typeface="Barlow" panose="00000500000000000000" pitchFamily="2" charset="0"/>
              </a:rPr>
              <a:t>crease)</a:t>
            </a:r>
            <a:r>
              <a:rPr lang="en-IE" sz="1050">
                <a:latin typeface="Barlow" panose="00000500000000000000" pitchFamily="2" charset="0"/>
              </a:rPr>
              <a:t> </a:t>
            </a:r>
          </a:p>
          <a:p>
            <a:r>
              <a:rPr lang="en-IE" sz="1200" b="1">
                <a:latin typeface="Barlow" panose="00000500000000000000" pitchFamily="2" charset="0"/>
              </a:rPr>
              <a:t>21</a:t>
            </a:r>
            <a:r>
              <a:rPr lang="en-IE" sz="1200" b="1" i="0" u="none" strike="noStrike">
                <a:effectLst/>
                <a:latin typeface="Barlow" panose="00000500000000000000" pitchFamily="2" charset="0"/>
              </a:rPr>
              <a:t>%</a:t>
            </a:r>
            <a:r>
              <a:rPr lang="en-IE" sz="1200">
                <a:latin typeface="Barlow" panose="00000500000000000000" pitchFamily="2" charset="0"/>
              </a:rPr>
              <a:t> </a:t>
            </a:r>
          </a:p>
        </p:txBody>
      </p:sp>
      <p:sp>
        <p:nvSpPr>
          <p:cNvPr id="32" name="TextBox 31">
            <a:extLst>
              <a:ext uri="{FF2B5EF4-FFF2-40B4-BE49-F238E27FC236}">
                <a16:creationId xmlns:a16="http://schemas.microsoft.com/office/drawing/2014/main" id="{D9298A20-2872-6F8D-A62E-97B688BD7B21}"/>
              </a:ext>
            </a:extLst>
          </p:cNvPr>
          <p:cNvSpPr txBox="1"/>
          <p:nvPr/>
        </p:nvSpPr>
        <p:spPr>
          <a:xfrm>
            <a:off x="4687621" y="4596873"/>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a:t>
            </a:r>
            <a:r>
              <a:rPr lang="en-IE" sz="1050" b="1">
                <a:solidFill>
                  <a:srgbClr val="000000"/>
                </a:solidFill>
                <a:latin typeface="Barlow" panose="00000500000000000000" pitchFamily="2" charset="0"/>
              </a:rPr>
              <a:t>de</a:t>
            </a:r>
            <a:r>
              <a:rPr lang="en-IE" sz="1050" b="1" i="0" u="none" strike="noStrike">
                <a:solidFill>
                  <a:srgbClr val="000000"/>
                </a:solidFill>
                <a:effectLst/>
                <a:latin typeface="Barlow" panose="00000500000000000000" pitchFamily="2" charset="0"/>
              </a:rPr>
              <a:t>crease)</a:t>
            </a:r>
            <a:r>
              <a:rPr lang="en-IE" sz="1050">
                <a:latin typeface="Barlow" panose="00000500000000000000" pitchFamily="2" charset="0"/>
              </a:rPr>
              <a:t> </a:t>
            </a:r>
          </a:p>
          <a:p>
            <a:r>
              <a:rPr lang="en-IE" sz="1050" b="1">
                <a:solidFill>
                  <a:srgbClr val="000000"/>
                </a:solidFill>
                <a:latin typeface="Barlow" panose="00000500000000000000" pitchFamily="2" charset="0"/>
              </a:rPr>
              <a:t>18</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34" name="TextBox 33">
            <a:extLst>
              <a:ext uri="{FF2B5EF4-FFF2-40B4-BE49-F238E27FC236}">
                <a16:creationId xmlns:a16="http://schemas.microsoft.com/office/drawing/2014/main" id="{3B31EDD0-D883-1B91-CB00-33BB7584502F}"/>
              </a:ext>
            </a:extLst>
          </p:cNvPr>
          <p:cNvSpPr txBox="1"/>
          <p:nvPr/>
        </p:nvSpPr>
        <p:spPr>
          <a:xfrm>
            <a:off x="6458944" y="4596873"/>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a:t>
            </a:r>
            <a:r>
              <a:rPr lang="en-IE" sz="1050" b="1">
                <a:solidFill>
                  <a:srgbClr val="000000"/>
                </a:solidFill>
                <a:latin typeface="Barlow" panose="00000500000000000000" pitchFamily="2" charset="0"/>
              </a:rPr>
              <a:t>de</a:t>
            </a:r>
            <a:r>
              <a:rPr lang="en-IE" sz="1050" b="1" i="0" u="none" strike="noStrike">
                <a:solidFill>
                  <a:srgbClr val="000000"/>
                </a:solidFill>
                <a:effectLst/>
                <a:latin typeface="Barlow" panose="00000500000000000000" pitchFamily="2" charset="0"/>
              </a:rPr>
              <a:t>crease)</a:t>
            </a:r>
            <a:r>
              <a:rPr lang="en-IE" sz="1050">
                <a:latin typeface="Barlow" panose="00000500000000000000" pitchFamily="2" charset="0"/>
              </a:rPr>
              <a:t> </a:t>
            </a:r>
          </a:p>
          <a:p>
            <a:r>
              <a:rPr lang="en-IE" sz="1050" b="1">
                <a:solidFill>
                  <a:srgbClr val="000000"/>
                </a:solidFill>
                <a:latin typeface="Barlow" panose="00000500000000000000" pitchFamily="2" charset="0"/>
              </a:rPr>
              <a:t>22</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4" name="TextBox 3">
            <a:extLst>
              <a:ext uri="{FF2B5EF4-FFF2-40B4-BE49-F238E27FC236}">
                <a16:creationId xmlns:a16="http://schemas.microsoft.com/office/drawing/2014/main" id="{08C18C90-C23E-2573-3D68-D7E8C45AD6D0}"/>
              </a:ext>
            </a:extLst>
          </p:cNvPr>
          <p:cNvSpPr txBox="1"/>
          <p:nvPr/>
        </p:nvSpPr>
        <p:spPr>
          <a:xfrm>
            <a:off x="8239636" y="2351744"/>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(Increase)</a:t>
            </a:r>
            <a:r>
              <a:rPr lang="en-IE" sz="1050">
                <a:latin typeface="Barlow" panose="00000500000000000000" pitchFamily="2" charset="0"/>
              </a:rPr>
              <a:t> </a:t>
            </a:r>
          </a:p>
          <a:p>
            <a:r>
              <a:rPr lang="en-IE" sz="1050" b="1">
                <a:solidFill>
                  <a:srgbClr val="000000"/>
                </a:solidFill>
                <a:latin typeface="Barlow" panose="00000500000000000000" pitchFamily="2" charset="0"/>
              </a:rPr>
              <a:t>29</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10" name="TextBox 9">
            <a:extLst>
              <a:ext uri="{FF2B5EF4-FFF2-40B4-BE49-F238E27FC236}">
                <a16:creationId xmlns:a16="http://schemas.microsoft.com/office/drawing/2014/main" id="{8BC50925-36D2-A981-7768-2A693117D158}"/>
              </a:ext>
            </a:extLst>
          </p:cNvPr>
          <p:cNvSpPr txBox="1"/>
          <p:nvPr/>
        </p:nvSpPr>
        <p:spPr>
          <a:xfrm>
            <a:off x="8191372" y="4596873"/>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a:t>
            </a:r>
            <a:r>
              <a:rPr lang="en-IE" sz="1050" b="1">
                <a:solidFill>
                  <a:srgbClr val="000000"/>
                </a:solidFill>
                <a:latin typeface="Barlow" panose="00000500000000000000" pitchFamily="2" charset="0"/>
              </a:rPr>
              <a:t>de</a:t>
            </a:r>
            <a:r>
              <a:rPr lang="en-IE" sz="1050" b="1" i="0" u="none" strike="noStrike">
                <a:solidFill>
                  <a:srgbClr val="000000"/>
                </a:solidFill>
                <a:effectLst/>
                <a:latin typeface="Barlow" panose="00000500000000000000" pitchFamily="2" charset="0"/>
              </a:rPr>
              <a:t>crease)</a:t>
            </a:r>
            <a:r>
              <a:rPr lang="en-IE" sz="1050">
                <a:latin typeface="Barlow" panose="00000500000000000000" pitchFamily="2" charset="0"/>
              </a:rPr>
              <a:t> </a:t>
            </a:r>
          </a:p>
          <a:p>
            <a:r>
              <a:rPr lang="en-IE" sz="1050" b="1">
                <a:solidFill>
                  <a:srgbClr val="000000"/>
                </a:solidFill>
                <a:latin typeface="Barlow" panose="00000500000000000000" pitchFamily="2" charset="0"/>
              </a:rPr>
              <a:t>23</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16" name="TextBox 15">
            <a:extLst>
              <a:ext uri="{FF2B5EF4-FFF2-40B4-BE49-F238E27FC236}">
                <a16:creationId xmlns:a16="http://schemas.microsoft.com/office/drawing/2014/main" id="{B59C3CE5-7D15-A93D-58F3-56BBCDE4385D}"/>
              </a:ext>
            </a:extLst>
          </p:cNvPr>
          <p:cNvSpPr txBox="1"/>
          <p:nvPr/>
        </p:nvSpPr>
        <p:spPr>
          <a:xfrm>
            <a:off x="7589522" y="1786033"/>
            <a:ext cx="650114" cy="461665"/>
          </a:xfrm>
          <a:prstGeom prst="rect">
            <a:avLst/>
          </a:prstGeom>
          <a:noFill/>
        </p:spPr>
        <p:txBody>
          <a:bodyPr wrap="none" rtlCol="0">
            <a:spAutoFit/>
          </a:bodyPr>
          <a:lstStyle/>
          <a:p>
            <a:pPr algn="ctr"/>
            <a:r>
              <a:rPr lang="en-IE" sz="1200" b="1">
                <a:latin typeface="Barlow" panose="00000500000000000000" pitchFamily="2" charset="0"/>
              </a:rPr>
              <a:t>Nov 23</a:t>
            </a:r>
          </a:p>
          <a:p>
            <a:pPr algn="ctr"/>
            <a:endParaRPr lang="en-IE" sz="1200" b="1">
              <a:latin typeface="Barlow" panose="00000500000000000000" pitchFamily="2" charset="0"/>
            </a:endParaRPr>
          </a:p>
        </p:txBody>
      </p:sp>
      <p:sp>
        <p:nvSpPr>
          <p:cNvPr id="6" name="TextBox 5">
            <a:extLst>
              <a:ext uri="{FF2B5EF4-FFF2-40B4-BE49-F238E27FC236}">
                <a16:creationId xmlns:a16="http://schemas.microsoft.com/office/drawing/2014/main" id="{D68C6688-47A9-23A8-0D70-6FC31A79C929}"/>
              </a:ext>
            </a:extLst>
          </p:cNvPr>
          <p:cNvSpPr txBox="1"/>
          <p:nvPr/>
        </p:nvSpPr>
        <p:spPr>
          <a:xfrm>
            <a:off x="9360435" y="1786033"/>
            <a:ext cx="665567" cy="461665"/>
          </a:xfrm>
          <a:prstGeom prst="rect">
            <a:avLst/>
          </a:prstGeom>
          <a:noFill/>
        </p:spPr>
        <p:txBody>
          <a:bodyPr wrap="none" rtlCol="0">
            <a:spAutoFit/>
          </a:bodyPr>
          <a:lstStyle/>
          <a:p>
            <a:pPr algn="ctr"/>
            <a:r>
              <a:rPr lang="en-IE" sz="1200" b="1">
                <a:latin typeface="Barlow" panose="00000500000000000000" pitchFamily="2" charset="0"/>
              </a:rPr>
              <a:t>Aug 24</a:t>
            </a:r>
          </a:p>
          <a:p>
            <a:pPr algn="ctr"/>
            <a:endParaRPr lang="en-IE" sz="1200" b="1">
              <a:latin typeface="Barlow" panose="00000500000000000000" pitchFamily="2" charset="0"/>
            </a:endParaRPr>
          </a:p>
        </p:txBody>
      </p:sp>
      <p:sp>
        <p:nvSpPr>
          <p:cNvPr id="13" name="TextBox 12">
            <a:extLst>
              <a:ext uri="{FF2B5EF4-FFF2-40B4-BE49-F238E27FC236}">
                <a16:creationId xmlns:a16="http://schemas.microsoft.com/office/drawing/2014/main" id="{27D8E25C-19C7-32D5-CE80-E31FE1AD1F78}"/>
              </a:ext>
            </a:extLst>
          </p:cNvPr>
          <p:cNvSpPr txBox="1"/>
          <p:nvPr/>
        </p:nvSpPr>
        <p:spPr>
          <a:xfrm>
            <a:off x="10054012" y="2351744"/>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(Increase)</a:t>
            </a:r>
            <a:r>
              <a:rPr lang="en-IE" sz="1050">
                <a:latin typeface="Barlow" panose="00000500000000000000" pitchFamily="2" charset="0"/>
              </a:rPr>
              <a:t> </a:t>
            </a:r>
          </a:p>
          <a:p>
            <a:r>
              <a:rPr lang="en-IE" sz="1050" b="1">
                <a:solidFill>
                  <a:srgbClr val="000000"/>
                </a:solidFill>
                <a:latin typeface="Barlow" panose="00000500000000000000" pitchFamily="2" charset="0"/>
              </a:rPr>
              <a:t>29</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15" name="TextBox 14">
            <a:extLst>
              <a:ext uri="{FF2B5EF4-FFF2-40B4-BE49-F238E27FC236}">
                <a16:creationId xmlns:a16="http://schemas.microsoft.com/office/drawing/2014/main" id="{50079DAA-B4A2-AC10-7B2F-A4E63A1279DA}"/>
              </a:ext>
            </a:extLst>
          </p:cNvPr>
          <p:cNvSpPr txBox="1"/>
          <p:nvPr/>
        </p:nvSpPr>
        <p:spPr>
          <a:xfrm>
            <a:off x="10042033" y="4596873"/>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a:t>
            </a:r>
            <a:r>
              <a:rPr lang="en-IE" sz="1050" b="1">
                <a:solidFill>
                  <a:srgbClr val="000000"/>
                </a:solidFill>
                <a:latin typeface="Barlow" panose="00000500000000000000" pitchFamily="2" charset="0"/>
              </a:rPr>
              <a:t>de</a:t>
            </a:r>
            <a:r>
              <a:rPr lang="en-IE" sz="1050" b="1" i="0" u="none" strike="noStrike">
                <a:solidFill>
                  <a:srgbClr val="000000"/>
                </a:solidFill>
                <a:effectLst/>
                <a:latin typeface="Barlow" panose="00000500000000000000" pitchFamily="2" charset="0"/>
              </a:rPr>
              <a:t>crease)</a:t>
            </a:r>
            <a:r>
              <a:rPr lang="en-IE" sz="1050">
                <a:latin typeface="Barlow" panose="00000500000000000000" pitchFamily="2" charset="0"/>
              </a:rPr>
              <a:t> </a:t>
            </a:r>
          </a:p>
          <a:p>
            <a:r>
              <a:rPr lang="en-IE" sz="1050" b="1">
                <a:solidFill>
                  <a:srgbClr val="000000"/>
                </a:solidFill>
                <a:latin typeface="Barlow" panose="00000500000000000000" pitchFamily="2" charset="0"/>
              </a:rPr>
              <a:t>21</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Tree>
    <p:extLst>
      <p:ext uri="{BB962C8B-B14F-4D97-AF65-F5344CB8AC3E}">
        <p14:creationId xmlns:p14="http://schemas.microsoft.com/office/powerpoint/2010/main" val="816406473"/>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38993" y="187249"/>
            <a:ext cx="11285432" cy="715669"/>
          </a:xfrm>
        </p:spPr>
        <p:txBody>
          <a:bodyPr lIns="0" tIns="45720" rIns="91440" bIns="45720" anchor="t">
            <a:normAutofit fontScale="90000"/>
          </a:bodyPr>
          <a:lstStyle/>
          <a:p>
            <a:r>
              <a:rPr lang="en-US"/>
              <a:t>Extent the Irish Government should increase or decrease the amount of money it spends on overseas aid x Segments</a:t>
            </a:r>
            <a:endParaRPr lang="en-IE"/>
          </a:p>
        </p:txBody>
      </p:sp>
      <p:sp>
        <p:nvSpPr>
          <p:cNvPr id="11" name="Text Placeholder 2">
            <a:extLst>
              <a:ext uri="{FF2B5EF4-FFF2-40B4-BE49-F238E27FC236}">
                <a16:creationId xmlns:a16="http://schemas.microsoft.com/office/drawing/2014/main" id="{CF6A5C34-AA5B-7CA4-28D3-D3D6738FBC4B}"/>
              </a:ext>
            </a:extLst>
          </p:cNvPr>
          <p:cNvSpPr>
            <a:spLocks noGrp="1"/>
          </p:cNvSpPr>
          <p:nvPr>
            <p:ph type="body" sz="quarter" idx="15"/>
          </p:nvPr>
        </p:nvSpPr>
        <p:spPr>
          <a:xfrm>
            <a:off x="438993" y="916669"/>
            <a:ext cx="9341700" cy="488189"/>
          </a:xfrm>
        </p:spPr>
        <p:txBody>
          <a:bodyPr lIns="0">
            <a:noAutofit/>
          </a:bodyPr>
          <a:lstStyle/>
          <a:p>
            <a:pPr>
              <a:lnSpc>
                <a:spcPct val="90000"/>
              </a:lnSpc>
              <a:spcBef>
                <a:spcPts val="1000"/>
              </a:spcBef>
              <a:spcAft>
                <a:spcPts val="0"/>
              </a:spcAft>
              <a:buClr>
                <a:srgbClr val="0000CC"/>
              </a:buClr>
              <a:buSzTx/>
              <a:defRPr/>
            </a:pPr>
            <a:r>
              <a:rPr lang="en-US" sz="1400" dirty="0"/>
              <a:t>Community champions, global citizens, and multilateralists show greater appetite to spend overall, though this has declined for community champions, now at its lowest level.</a:t>
            </a:r>
            <a:endParaRPr kumimoji="0" lang="en-US" sz="1400" b="0" i="0" u="none" strike="noStrike" kern="1200" cap="none" spc="0" normalizeH="0" baseline="0" noProof="0" dirty="0">
              <a:ln>
                <a:noFill/>
              </a:ln>
              <a:solidFill>
                <a:srgbClr val="000033"/>
              </a:solidFill>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a:normAutofit fontScale="92500"/>
          </a:bodyPr>
          <a:lstStyle/>
          <a:p>
            <a:pPr marL="357188" indent="-357188"/>
            <a:r>
              <a:rPr kumimoji="0" lang="en-US" sz="10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years- 2,504 (Nov 23 N – 2,515, Nov 22 N – 2501; Dec 21 N – 2,026; Feb 21 N – 3,008)</a:t>
            </a:r>
            <a:endParaRPr lang="en-US" sz="1000">
              <a:latin typeface="Barlow" panose="00000500000000000000" pitchFamily="2" charset="0"/>
            </a:endParaRPr>
          </a:p>
          <a:p>
            <a:pPr marL="357188" indent="-357188"/>
            <a:r>
              <a:rPr lang="en-US" sz="1000">
                <a:latin typeface="Barlow" panose="00000500000000000000" pitchFamily="2" charset="0"/>
              </a:rPr>
              <a:t>Q.32 Do you think that the Irish Government should increase or decrease the amount of money that it spends on overseas aid to developing countries?</a:t>
            </a:r>
            <a:endParaRPr lang="en-IE" sz="1000">
              <a:latin typeface="Barlow" panose="00000500000000000000" pitchFamily="2" charset="0"/>
            </a:endParaRPr>
          </a:p>
        </p:txBody>
      </p:sp>
      <p:graphicFrame>
        <p:nvGraphicFramePr>
          <p:cNvPr id="2" name="Chart 1">
            <a:extLst>
              <a:ext uri="{FF2B5EF4-FFF2-40B4-BE49-F238E27FC236}">
                <a16:creationId xmlns:a16="http://schemas.microsoft.com/office/drawing/2014/main" id="{EC21C041-2C9A-A085-F1B3-66FECB9BEA05}"/>
              </a:ext>
            </a:extLst>
          </p:cNvPr>
          <p:cNvGraphicFramePr/>
          <p:nvPr>
            <p:extLst>
              <p:ext uri="{D42A27DB-BD31-4B8C-83A1-F6EECF244321}">
                <p14:modId xmlns:p14="http://schemas.microsoft.com/office/powerpoint/2010/main" val="2358960307"/>
              </p:ext>
            </p:extLst>
          </p:nvPr>
        </p:nvGraphicFramePr>
        <p:xfrm>
          <a:off x="3009948" y="1782934"/>
          <a:ext cx="7526574" cy="330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44CAF2D5-2422-51B8-5FA9-794C09A859A8}"/>
              </a:ext>
            </a:extLst>
          </p:cNvPr>
          <p:cNvGraphicFramePr>
            <a:graphicFrameLocks noGrp="1"/>
          </p:cNvGraphicFramePr>
          <p:nvPr>
            <p:extLst>
              <p:ext uri="{D42A27DB-BD31-4B8C-83A1-F6EECF244321}">
                <p14:modId xmlns:p14="http://schemas.microsoft.com/office/powerpoint/2010/main" val="429571717"/>
              </p:ext>
            </p:extLst>
          </p:nvPr>
        </p:nvGraphicFramePr>
        <p:xfrm>
          <a:off x="877374" y="2099794"/>
          <a:ext cx="2132575" cy="2562246"/>
        </p:xfrm>
        <a:graphic>
          <a:graphicData uri="http://schemas.openxmlformats.org/drawingml/2006/table">
            <a:tbl>
              <a:tblPr>
                <a:tableStyleId>{5C22544A-7EE6-4342-B048-85BDC9FD1C3A}</a:tableStyleId>
              </a:tblPr>
              <a:tblGrid>
                <a:gridCol w="2132575">
                  <a:extLst>
                    <a:ext uri="{9D8B030D-6E8A-4147-A177-3AD203B41FA5}">
                      <a16:colId xmlns:a16="http://schemas.microsoft.com/office/drawing/2014/main" val="2192328915"/>
                    </a:ext>
                  </a:extLst>
                </a:gridCol>
              </a:tblGrid>
              <a:tr h="389409">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chemeClr val="accent4">
                              <a:lumMod val="50000"/>
                            </a:schemeClr>
                          </a:solidFill>
                          <a:effectLst/>
                          <a:uLnTx/>
                          <a:uFillTx/>
                          <a:latin typeface="Barlow" panose="00000500000000000000" pitchFamily="2" charset="0"/>
                          <a:ea typeface="+mn-ea"/>
                          <a:cs typeface="Arial" panose="020B0604020202020204" pitchFamily="34" charset="0"/>
                        </a:rPr>
                        <a:t>Increase a great deal</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738837">
                <a:tc>
                  <a:txBody>
                    <a:bodyPr/>
                    <a:lstStyle/>
                    <a:p>
                      <a:pPr algn="r" fontAlgn="t"/>
                      <a:r>
                        <a:rPr lang="en-IE" sz="1200" b="0" i="0" u="none" strike="noStrike">
                          <a:solidFill>
                            <a:schemeClr val="accent4">
                              <a:lumMod val="75000"/>
                            </a:schemeClr>
                          </a:solidFill>
                          <a:effectLst/>
                          <a:latin typeface="Barlow" panose="00000500000000000000" pitchFamily="2" charset="0"/>
                          <a:cs typeface="Arial" panose="020B0604020202020204" pitchFamily="34" charset="0"/>
                        </a:rPr>
                        <a:t>Increase somewhat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660990">
                <a:tc>
                  <a:txBody>
                    <a:bodyPr/>
                    <a:lstStyle/>
                    <a:p>
                      <a:pPr marL="0" marR="0" lvl="0" indent="0" algn="r" defTabSz="472171"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Barlow" panose="00000500000000000000" pitchFamily="2" charset="0"/>
                          <a:ea typeface="+mn-ea"/>
                          <a:cs typeface="Arial" panose="020B0604020202020204" pitchFamily="34" charset="0"/>
                        </a:rPr>
                        <a:t>Stay the same</a:t>
                      </a:r>
                      <a:endParaRPr kumimoji="0" lang="en-IE" sz="1200" b="0" i="0" u="none" strike="noStrike" kern="1200" cap="none" spc="0" normalizeH="0" baseline="0" noProof="0">
                        <a:ln>
                          <a:noFill/>
                        </a:ln>
                        <a:solidFill>
                          <a:prstClr val="black">
                            <a:lumMod val="75000"/>
                            <a:lumOff val="25000"/>
                          </a:prstClr>
                        </a:solidFill>
                        <a:effectLst/>
                        <a:uLnTx/>
                        <a:uFillTx/>
                        <a:latin typeface="Barlow" panose="00000500000000000000" pitchFamily="2" charset="0"/>
                        <a:ea typeface="+mn-ea"/>
                        <a:cs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7622617"/>
                  </a:ext>
                </a:extLst>
              </a:tr>
              <a:tr h="388200">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chemeClr val="accent5">
                              <a:lumMod val="75000"/>
                            </a:schemeClr>
                          </a:solidFill>
                          <a:effectLst/>
                          <a:uLnTx/>
                          <a:uFillTx/>
                          <a:latin typeface="Barlow" panose="00000500000000000000" pitchFamily="2" charset="0"/>
                          <a:ea typeface="+mn-ea"/>
                          <a:cs typeface="Arial" panose="020B0604020202020204" pitchFamily="34" charset="0"/>
                        </a:rPr>
                        <a:t>Decrease somewhat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69990">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chemeClr val="accent5">
                              <a:lumMod val="50000"/>
                            </a:schemeClr>
                          </a:solidFill>
                          <a:effectLst/>
                          <a:uLnTx/>
                          <a:uFillTx/>
                          <a:latin typeface="Barlow" panose="00000500000000000000" pitchFamily="2" charset="0"/>
                          <a:ea typeface="+mn-ea"/>
                          <a:cs typeface="Arial" panose="020B0604020202020204" pitchFamily="34" charset="0"/>
                        </a:rPr>
                        <a:t>Decrease a great deal</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9990">
                <a:tc>
                  <a:txBody>
                    <a:bodyPr/>
                    <a:lstStyle/>
                    <a:p>
                      <a:pPr algn="r" fontAlgn="t"/>
                      <a:r>
                        <a:rPr lang="en-US" sz="1200" b="0" i="0" u="none" strike="noStrike">
                          <a:solidFill>
                            <a:srgbClr val="000000"/>
                          </a:solidFill>
                          <a:effectLst/>
                          <a:latin typeface="Barlow" panose="00000500000000000000" pitchFamily="2" charset="0"/>
                          <a:cs typeface="Arial" panose="020B0604020202020204" pitchFamily="34" charset="0"/>
                        </a:rPr>
                        <a:t>Don’t know</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4" name="Table 3">
            <a:extLst>
              <a:ext uri="{FF2B5EF4-FFF2-40B4-BE49-F238E27FC236}">
                <a16:creationId xmlns:a16="http://schemas.microsoft.com/office/drawing/2014/main" id="{E1272F4D-87D9-9942-3D91-46F940FAF8A8}"/>
              </a:ext>
            </a:extLst>
          </p:cNvPr>
          <p:cNvGraphicFramePr>
            <a:graphicFrameLocks noGrp="1"/>
          </p:cNvGraphicFramePr>
          <p:nvPr>
            <p:extLst>
              <p:ext uri="{D42A27DB-BD31-4B8C-83A1-F6EECF244321}">
                <p14:modId xmlns:p14="http://schemas.microsoft.com/office/powerpoint/2010/main" val="620187348"/>
              </p:ext>
            </p:extLst>
          </p:nvPr>
        </p:nvGraphicFramePr>
        <p:xfrm>
          <a:off x="3106251" y="1440200"/>
          <a:ext cx="7333968" cy="409992"/>
        </p:xfrm>
        <a:graphic>
          <a:graphicData uri="http://schemas.openxmlformats.org/drawingml/2006/table">
            <a:tbl>
              <a:tblPr>
                <a:tableStyleId>{5C22544A-7EE6-4342-B048-85BDC9FD1C3A}</a:tableStyleId>
              </a:tblPr>
              <a:tblGrid>
                <a:gridCol w="916746">
                  <a:extLst>
                    <a:ext uri="{9D8B030D-6E8A-4147-A177-3AD203B41FA5}">
                      <a16:colId xmlns:a16="http://schemas.microsoft.com/office/drawing/2014/main" val="370207688"/>
                    </a:ext>
                  </a:extLst>
                </a:gridCol>
                <a:gridCol w="916746">
                  <a:extLst>
                    <a:ext uri="{9D8B030D-6E8A-4147-A177-3AD203B41FA5}">
                      <a16:colId xmlns:a16="http://schemas.microsoft.com/office/drawing/2014/main" val="3267891562"/>
                    </a:ext>
                  </a:extLst>
                </a:gridCol>
                <a:gridCol w="916746">
                  <a:extLst>
                    <a:ext uri="{9D8B030D-6E8A-4147-A177-3AD203B41FA5}">
                      <a16:colId xmlns:a16="http://schemas.microsoft.com/office/drawing/2014/main" val="746003772"/>
                    </a:ext>
                  </a:extLst>
                </a:gridCol>
                <a:gridCol w="916746">
                  <a:extLst>
                    <a:ext uri="{9D8B030D-6E8A-4147-A177-3AD203B41FA5}">
                      <a16:colId xmlns:a16="http://schemas.microsoft.com/office/drawing/2014/main" val="1779795731"/>
                    </a:ext>
                  </a:extLst>
                </a:gridCol>
                <a:gridCol w="916746">
                  <a:extLst>
                    <a:ext uri="{9D8B030D-6E8A-4147-A177-3AD203B41FA5}">
                      <a16:colId xmlns:a16="http://schemas.microsoft.com/office/drawing/2014/main" val="2225951611"/>
                    </a:ext>
                  </a:extLst>
                </a:gridCol>
                <a:gridCol w="1011579">
                  <a:extLst>
                    <a:ext uri="{9D8B030D-6E8A-4147-A177-3AD203B41FA5}">
                      <a16:colId xmlns:a16="http://schemas.microsoft.com/office/drawing/2014/main" val="1338766595"/>
                    </a:ext>
                  </a:extLst>
                </a:gridCol>
                <a:gridCol w="821913">
                  <a:extLst>
                    <a:ext uri="{9D8B030D-6E8A-4147-A177-3AD203B41FA5}">
                      <a16:colId xmlns:a16="http://schemas.microsoft.com/office/drawing/2014/main" val="4065578727"/>
                    </a:ext>
                  </a:extLst>
                </a:gridCol>
                <a:gridCol w="916746">
                  <a:extLst>
                    <a:ext uri="{9D8B030D-6E8A-4147-A177-3AD203B41FA5}">
                      <a16:colId xmlns:a16="http://schemas.microsoft.com/office/drawing/2014/main" val="2398399031"/>
                    </a:ext>
                  </a:extLst>
                </a:gridCol>
              </a:tblGrid>
              <a:tr h="409992">
                <a:tc>
                  <a:txBody>
                    <a:bodyPr/>
                    <a:lstStyle/>
                    <a:p>
                      <a:pPr algn="ctr" fontAlgn="t"/>
                      <a:r>
                        <a:rPr lang="en-IE" sz="1100" b="0" i="0" u="none" strike="noStrike">
                          <a:solidFill>
                            <a:srgbClr val="000000"/>
                          </a:solidFill>
                          <a:effectLst/>
                          <a:latin typeface="Barlow" panose="00000500000000000000" pitchFamily="2" charset="0"/>
                          <a:cs typeface="Arial" panose="020B0604020202020204" pitchFamily="34" charset="0"/>
                        </a:rPr>
                        <a:t>Total</a:t>
                      </a:r>
                    </a:p>
                  </a:txBody>
                  <a:tcPr marL="9525" marR="9525" marT="9525" marB="0" anchor="ctr">
                    <a:noFill/>
                  </a:tcPr>
                </a:tc>
                <a:tc>
                  <a:txBody>
                    <a:bodyPr/>
                    <a:lstStyle/>
                    <a:p>
                      <a:pPr algn="ctr" fontAlgn="t"/>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Multilateralists</a:t>
                      </a:r>
                    </a:p>
                  </a:txBody>
                  <a:tcPr marL="7621" marR="7621" marT="7621" marB="0" anchor="c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Community Champions</a:t>
                      </a:r>
                    </a:p>
                  </a:txBody>
                  <a:tcPr marL="7621" marR="7621" marT="7621" marB="0" anchor="c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Disengaged</a:t>
                      </a:r>
                    </a:p>
                  </a:txBody>
                  <a:tcPr marL="7621" marR="7621" marT="7621" marB="0" anchor="c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Empathisers</a:t>
                      </a:r>
                    </a:p>
                  </a:txBody>
                  <a:tcPr marL="7621" marR="7621" marT="7621" marB="0" anchor="c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Global Citizens</a:t>
                      </a:r>
                    </a:p>
                  </a:txBody>
                  <a:tcPr marL="7621" marR="7621" marT="7621" marB="0" anchor="c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Pragmatists</a:t>
                      </a:r>
                    </a:p>
                  </a:txBody>
                  <a:tcPr marL="7621" marR="7621" marT="7621" marB="0" anchor="ctr">
                    <a:noFill/>
                  </a:tcPr>
                </a:tc>
                <a:extLst>
                  <a:ext uri="{0D108BD9-81ED-4DB2-BD59-A6C34878D82A}">
                    <a16:rowId xmlns:a16="http://schemas.microsoft.com/office/drawing/2014/main" val="53783692"/>
                  </a:ext>
                </a:extLst>
              </a:tr>
            </a:tbl>
          </a:graphicData>
        </a:graphic>
      </p:graphicFrame>
      <p:graphicFrame>
        <p:nvGraphicFramePr>
          <p:cNvPr id="10" name="Table 44">
            <a:extLst>
              <a:ext uri="{FF2B5EF4-FFF2-40B4-BE49-F238E27FC236}">
                <a16:creationId xmlns:a16="http://schemas.microsoft.com/office/drawing/2014/main" id="{3376C928-1F7D-96C5-FE00-6640198400F0}"/>
              </a:ext>
            </a:extLst>
          </p:cNvPr>
          <p:cNvGraphicFramePr>
            <a:graphicFrameLocks noGrp="1"/>
          </p:cNvGraphicFramePr>
          <p:nvPr>
            <p:extLst>
              <p:ext uri="{D42A27DB-BD31-4B8C-83A1-F6EECF244321}">
                <p14:modId xmlns:p14="http://schemas.microsoft.com/office/powerpoint/2010/main" val="1714368019"/>
              </p:ext>
            </p:extLst>
          </p:nvPr>
        </p:nvGraphicFramePr>
        <p:xfrm>
          <a:off x="1335220" y="4751186"/>
          <a:ext cx="8975361" cy="1211580"/>
        </p:xfrm>
        <a:graphic>
          <a:graphicData uri="http://schemas.openxmlformats.org/drawingml/2006/table">
            <a:tbl>
              <a:tblPr>
                <a:tableStyleId>{5C22544A-7EE6-4342-B048-85BDC9FD1C3A}</a:tableStyleId>
              </a:tblPr>
              <a:tblGrid>
                <a:gridCol w="1836618">
                  <a:extLst>
                    <a:ext uri="{9D8B030D-6E8A-4147-A177-3AD203B41FA5}">
                      <a16:colId xmlns:a16="http://schemas.microsoft.com/office/drawing/2014/main" val="1015758193"/>
                    </a:ext>
                  </a:extLst>
                </a:gridCol>
                <a:gridCol w="844994">
                  <a:extLst>
                    <a:ext uri="{9D8B030D-6E8A-4147-A177-3AD203B41FA5}">
                      <a16:colId xmlns:a16="http://schemas.microsoft.com/office/drawing/2014/main" val="1024616161"/>
                    </a:ext>
                  </a:extLst>
                </a:gridCol>
                <a:gridCol w="899107">
                  <a:extLst>
                    <a:ext uri="{9D8B030D-6E8A-4147-A177-3AD203B41FA5}">
                      <a16:colId xmlns:a16="http://schemas.microsoft.com/office/drawing/2014/main" val="2294376527"/>
                    </a:ext>
                  </a:extLst>
                </a:gridCol>
                <a:gridCol w="899107">
                  <a:extLst>
                    <a:ext uri="{9D8B030D-6E8A-4147-A177-3AD203B41FA5}">
                      <a16:colId xmlns:a16="http://schemas.microsoft.com/office/drawing/2014/main" val="2263263436"/>
                    </a:ext>
                  </a:extLst>
                </a:gridCol>
                <a:gridCol w="899107">
                  <a:extLst>
                    <a:ext uri="{9D8B030D-6E8A-4147-A177-3AD203B41FA5}">
                      <a16:colId xmlns:a16="http://schemas.microsoft.com/office/drawing/2014/main" val="910871959"/>
                    </a:ext>
                  </a:extLst>
                </a:gridCol>
                <a:gridCol w="899107">
                  <a:extLst>
                    <a:ext uri="{9D8B030D-6E8A-4147-A177-3AD203B41FA5}">
                      <a16:colId xmlns:a16="http://schemas.microsoft.com/office/drawing/2014/main" val="720883665"/>
                    </a:ext>
                  </a:extLst>
                </a:gridCol>
                <a:gridCol w="899107">
                  <a:extLst>
                    <a:ext uri="{9D8B030D-6E8A-4147-A177-3AD203B41FA5}">
                      <a16:colId xmlns:a16="http://schemas.microsoft.com/office/drawing/2014/main" val="406975967"/>
                    </a:ext>
                  </a:extLst>
                </a:gridCol>
                <a:gridCol w="899107">
                  <a:extLst>
                    <a:ext uri="{9D8B030D-6E8A-4147-A177-3AD203B41FA5}">
                      <a16:colId xmlns:a16="http://schemas.microsoft.com/office/drawing/2014/main" val="2732683914"/>
                    </a:ext>
                  </a:extLst>
                </a:gridCol>
                <a:gridCol w="899107">
                  <a:extLst>
                    <a:ext uri="{9D8B030D-6E8A-4147-A177-3AD203B41FA5}">
                      <a16:colId xmlns:a16="http://schemas.microsoft.com/office/drawing/2014/main" val="2361654384"/>
                    </a:ext>
                  </a:extLst>
                </a:gridCol>
              </a:tblGrid>
              <a:tr h="135762">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US" sz="1100"/>
                        <a:t>Net Increase Aug 2024</a:t>
                      </a:r>
                      <a:endParaRPr lang="en-IE" sz="11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100">
                          <a:latin typeface="+mn-lt"/>
                        </a:rPr>
                        <a:t>29</a:t>
                      </a: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1" i="0" u="none" strike="noStrike">
                          <a:solidFill>
                            <a:srgbClr val="000000"/>
                          </a:solidFill>
                          <a:effectLst/>
                          <a:latin typeface="+mn-lt"/>
                        </a:rPr>
                        <a:t>37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1" i="0" u="none" strike="noStrike">
                          <a:solidFill>
                            <a:srgbClr val="000000"/>
                          </a:solidFill>
                          <a:effectLst/>
                          <a:latin typeface="+mn-lt"/>
                        </a:rPr>
                        <a:t>52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1" i="0" u="none" strike="noStrike">
                          <a:solidFill>
                            <a:srgbClr val="000000"/>
                          </a:solidFill>
                          <a:effectLst/>
                          <a:latin typeface="+mn-lt"/>
                        </a:rPr>
                        <a:t>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1" i="0" u="none" strike="noStrike">
                          <a:solidFill>
                            <a:srgbClr val="000000"/>
                          </a:solidFill>
                          <a:effectLst/>
                          <a:latin typeface="+mn-lt"/>
                        </a:rPr>
                        <a:t>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1" i="0" u="none" strike="noStrike">
                          <a:solidFill>
                            <a:srgbClr val="000000"/>
                          </a:solidFill>
                          <a:effectLst/>
                          <a:latin typeface="+mn-lt"/>
                        </a:rPr>
                        <a:t>46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1" i="0" u="none" strike="noStrike">
                          <a:solidFill>
                            <a:srgbClr val="000000"/>
                          </a:solidFill>
                          <a:effectLst/>
                          <a:latin typeface="+mn-lt"/>
                        </a:rPr>
                        <a:t>22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4994879"/>
                  </a:ext>
                </a:extLst>
              </a:tr>
              <a:tr h="135762">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a:t>Net Increase Nov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100">
                          <a:latin typeface="+mn-lt"/>
                        </a:rPr>
                        <a:t>29</a:t>
                      </a: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rPr>
                        <a:t>35</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rPr>
                        <a:t>59</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rPr>
                        <a:t>4</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rPr>
                        <a:t>22</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rPr>
                        <a:t>47</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rPr>
                        <a:t>24</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8380463"/>
                  </a:ext>
                </a:extLst>
              </a:tr>
              <a:tr h="135762">
                <a:tc>
                  <a:txBody>
                    <a:bodyPr/>
                    <a:lstStyle/>
                    <a:p>
                      <a:pPr algn="r">
                        <a:lnSpc>
                          <a:spcPct val="90000"/>
                        </a:lnSpc>
                      </a:pPr>
                      <a:r>
                        <a:rPr lang="en-IE" sz="1100"/>
                        <a:t>Net Increase Nov 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31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36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mn-lt"/>
                        </a:rPr>
                        <a:t>26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mn-lt"/>
                        </a:rPr>
                        <a:t>47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28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92790"/>
                  </a:ext>
                </a:extLst>
              </a:tr>
              <a:tr h="135762">
                <a:tc>
                  <a:txBody>
                    <a:bodyPr/>
                    <a:lstStyle/>
                    <a:p>
                      <a:pPr algn="r">
                        <a:lnSpc>
                          <a:spcPct val="90000"/>
                        </a:lnSpc>
                      </a:pPr>
                      <a:r>
                        <a:rPr lang="en-IE" sz="1100"/>
                        <a:t>Net Increase Dec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34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37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61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90000"/>
                        </a:lnSpc>
                      </a:pPr>
                      <a:r>
                        <a:rPr lang="en-IE" sz="1100">
                          <a:latin typeface="+mn-lt"/>
                        </a:rPr>
                        <a:t>30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45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27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9302925"/>
                  </a:ext>
                </a:extLst>
              </a:tr>
              <a:tr h="135762">
                <a:tc>
                  <a:txBody>
                    <a:bodyPr/>
                    <a:lstStyle/>
                    <a:p>
                      <a:pPr algn="r">
                        <a:lnSpc>
                          <a:spcPct val="90000"/>
                        </a:lnSpc>
                      </a:pPr>
                      <a:r>
                        <a:rPr lang="en-IE" sz="1100"/>
                        <a:t>Net Increase Feb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31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35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55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90000"/>
                        </a:lnSpc>
                      </a:pPr>
                      <a:r>
                        <a:rPr lang="en-IE" sz="1100">
                          <a:latin typeface="+mn-lt"/>
                        </a:rPr>
                        <a:t>22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90000"/>
                        </a:lnSpc>
                      </a:pPr>
                      <a:r>
                        <a:rPr lang="en-IE" sz="1100">
                          <a:latin typeface="+mn-lt"/>
                        </a:rPr>
                        <a:t>47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20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82873313"/>
                  </a:ext>
                </a:extLst>
              </a:tr>
            </a:tbl>
          </a:graphicData>
        </a:graphic>
      </p:graphicFrame>
      <p:grpSp>
        <p:nvGrpSpPr>
          <p:cNvPr id="16" name="Group 15">
            <a:extLst>
              <a:ext uri="{FF2B5EF4-FFF2-40B4-BE49-F238E27FC236}">
                <a16:creationId xmlns:a16="http://schemas.microsoft.com/office/drawing/2014/main" id="{39B2355F-C3A3-A326-2F28-8534B311EEDE}"/>
              </a:ext>
            </a:extLst>
          </p:cNvPr>
          <p:cNvGrpSpPr/>
          <p:nvPr/>
        </p:nvGrpSpPr>
        <p:grpSpPr>
          <a:xfrm>
            <a:off x="9832768" y="618197"/>
            <a:ext cx="2359232" cy="449281"/>
            <a:chOff x="9641528" y="676064"/>
            <a:chExt cx="2436173" cy="586011"/>
          </a:xfrm>
        </p:grpSpPr>
        <p:sp>
          <p:nvSpPr>
            <p:cNvPr id="17" name="Rectangle 16">
              <a:extLst>
                <a:ext uri="{FF2B5EF4-FFF2-40B4-BE49-F238E27FC236}">
                  <a16:creationId xmlns:a16="http://schemas.microsoft.com/office/drawing/2014/main" id="{8582DF1E-6465-FF13-B7D5-A3C1C92BCA9A}"/>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D7C2289C-63F6-AD42-0211-1D71A20CF3ED}"/>
                </a:ext>
              </a:extLst>
            </p:cNvPr>
            <p:cNvSpPr txBox="1"/>
            <p:nvPr/>
          </p:nvSpPr>
          <p:spPr>
            <a:xfrm>
              <a:off x="10044711" y="676064"/>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23" name="Rectangle 22">
              <a:extLst>
                <a:ext uri="{FF2B5EF4-FFF2-40B4-BE49-F238E27FC236}">
                  <a16:creationId xmlns:a16="http://schemas.microsoft.com/office/drawing/2014/main" id="{A7D621BB-D648-256E-5279-6662244B83B8}"/>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8FF6845D-9728-78E7-200C-E3311996B31C}"/>
                </a:ext>
              </a:extLst>
            </p:cNvPr>
            <p:cNvSpPr txBox="1"/>
            <p:nvPr/>
          </p:nvSpPr>
          <p:spPr>
            <a:xfrm>
              <a:off x="10026209" y="920849"/>
              <a:ext cx="2032991" cy="341226"/>
            </a:xfrm>
            <a:prstGeom prst="rect">
              <a:avLst/>
            </a:prstGeom>
            <a:noFill/>
          </p:spPr>
          <p:txBody>
            <a:bodyPr wrap="square" rtlCol="0">
              <a:spAutoFit/>
            </a:bodyPr>
            <a:lstStyle/>
            <a:p>
              <a:r>
                <a:rPr lang="en-IE" sz="105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3505639797"/>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051514" y="538366"/>
            <a:ext cx="8125824" cy="715669"/>
          </a:xfrm>
        </p:spPr>
        <p:txBody>
          <a:bodyPr lIns="91440" tIns="45720" rIns="91440" bIns="45720" anchor="t">
            <a:noAutofit/>
          </a:bodyPr>
          <a:lstStyle/>
          <a:p>
            <a:r>
              <a:rPr lang="en-US"/>
              <a:t>73% agree that it is important for the Irish Government to provide ODA</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66610"/>
            <a:ext cx="10532036" cy="348813"/>
          </a:xfrm>
        </p:spPr>
        <p:txBody>
          <a:bodyPr>
            <a:noAutofit/>
          </a:bodyPr>
          <a:lstStyle/>
          <a:p>
            <a:pPr marL="357188" indent="-357188"/>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years- 2,504 (Nov 23 N – 2,515, Nov 22 N – 2501; Dec 21 N – 2,026; Feb 21 N – 3,008)</a:t>
            </a:r>
            <a:endParaRPr lang="en-US" dirty="0">
              <a:latin typeface="Barlow" panose="00000500000000000000" pitchFamily="2" charset="0"/>
            </a:endParaRPr>
          </a:p>
          <a:p>
            <a:pPr marL="357188" indent="-357188"/>
            <a:r>
              <a:rPr lang="en-US" dirty="0">
                <a:latin typeface="Barlow" panose="00000500000000000000" pitchFamily="2" charset="0"/>
              </a:rPr>
              <a:t>Q.33 Do you feel it is very important, fairly important, not very important or not at all important that the Irish Government provides overseas aid to help people in developing countries?</a:t>
            </a:r>
            <a:endParaRPr lang="en-IE" dirty="0">
              <a:latin typeface="Barlow" panose="00000500000000000000" pitchFamily="2" charset="0"/>
            </a:endParaRPr>
          </a:p>
        </p:txBody>
      </p:sp>
      <p:sp>
        <p:nvSpPr>
          <p:cNvPr id="8" name="TextBox 7">
            <a:extLst>
              <a:ext uri="{FF2B5EF4-FFF2-40B4-BE49-F238E27FC236}">
                <a16:creationId xmlns:a16="http://schemas.microsoft.com/office/drawing/2014/main" id="{71FC94F8-7E8C-3EB1-8E09-6F6034D64120}"/>
              </a:ext>
            </a:extLst>
          </p:cNvPr>
          <p:cNvSpPr txBox="1"/>
          <p:nvPr/>
        </p:nvSpPr>
        <p:spPr>
          <a:xfrm>
            <a:off x="5178603" y="1417860"/>
            <a:ext cx="612667" cy="461665"/>
          </a:xfrm>
          <a:prstGeom prst="rect">
            <a:avLst/>
          </a:prstGeom>
          <a:noFill/>
        </p:spPr>
        <p:txBody>
          <a:bodyPr wrap="none" rtlCol="0">
            <a:spAutoFit/>
          </a:bodyPr>
          <a:lstStyle/>
          <a:p>
            <a:pPr algn="ctr"/>
            <a:r>
              <a:rPr lang="en-IE" sz="1200" b="1"/>
              <a:t>Feb 21</a:t>
            </a:r>
          </a:p>
          <a:p>
            <a:pPr algn="ctr"/>
            <a:endParaRPr lang="en-IE" sz="1200" b="1"/>
          </a:p>
        </p:txBody>
      </p:sp>
      <p:sp>
        <p:nvSpPr>
          <p:cNvPr id="9" name="TextBox 8">
            <a:extLst>
              <a:ext uri="{FF2B5EF4-FFF2-40B4-BE49-F238E27FC236}">
                <a16:creationId xmlns:a16="http://schemas.microsoft.com/office/drawing/2014/main" id="{FB56D43A-3696-90E4-D446-27A14D2BE5FB}"/>
              </a:ext>
            </a:extLst>
          </p:cNvPr>
          <p:cNvSpPr txBox="1"/>
          <p:nvPr/>
        </p:nvSpPr>
        <p:spPr>
          <a:xfrm>
            <a:off x="6021255" y="1417860"/>
            <a:ext cx="617477" cy="276999"/>
          </a:xfrm>
          <a:prstGeom prst="rect">
            <a:avLst/>
          </a:prstGeom>
          <a:noFill/>
        </p:spPr>
        <p:txBody>
          <a:bodyPr wrap="none" rtlCol="0">
            <a:spAutoFit/>
          </a:bodyPr>
          <a:lstStyle/>
          <a:p>
            <a:pPr algn="ctr"/>
            <a:r>
              <a:rPr lang="en-IE" sz="1200" b="1"/>
              <a:t>Dec 21</a:t>
            </a:r>
          </a:p>
        </p:txBody>
      </p:sp>
      <p:sp>
        <p:nvSpPr>
          <p:cNvPr id="22" name="TextBox 21">
            <a:extLst>
              <a:ext uri="{FF2B5EF4-FFF2-40B4-BE49-F238E27FC236}">
                <a16:creationId xmlns:a16="http://schemas.microsoft.com/office/drawing/2014/main" id="{45E16A6A-17BE-64C8-C010-F8A7002A50AE}"/>
              </a:ext>
            </a:extLst>
          </p:cNvPr>
          <p:cNvSpPr txBox="1"/>
          <p:nvPr/>
        </p:nvSpPr>
        <p:spPr>
          <a:xfrm>
            <a:off x="6803538" y="1417860"/>
            <a:ext cx="655949" cy="461665"/>
          </a:xfrm>
          <a:prstGeom prst="rect">
            <a:avLst/>
          </a:prstGeom>
          <a:noFill/>
        </p:spPr>
        <p:txBody>
          <a:bodyPr wrap="none" rtlCol="0">
            <a:spAutoFit/>
          </a:bodyPr>
          <a:lstStyle/>
          <a:p>
            <a:pPr algn="ctr"/>
            <a:r>
              <a:rPr lang="en-IE" sz="1200" b="1"/>
              <a:t>Nov 22</a:t>
            </a:r>
          </a:p>
          <a:p>
            <a:pPr algn="ctr"/>
            <a:endParaRPr lang="en-IE" sz="1200" b="1"/>
          </a:p>
        </p:txBody>
      </p:sp>
      <p:graphicFrame>
        <p:nvGraphicFramePr>
          <p:cNvPr id="2" name="Chart 1">
            <a:extLst>
              <a:ext uri="{FF2B5EF4-FFF2-40B4-BE49-F238E27FC236}">
                <a16:creationId xmlns:a16="http://schemas.microsoft.com/office/drawing/2014/main" id="{EC21C041-2C9A-A085-F1B3-66FECB9BEA05}"/>
              </a:ext>
            </a:extLst>
          </p:cNvPr>
          <p:cNvGraphicFramePr/>
          <p:nvPr>
            <p:extLst>
              <p:ext uri="{D42A27DB-BD31-4B8C-83A1-F6EECF244321}">
                <p14:modId xmlns:p14="http://schemas.microsoft.com/office/powerpoint/2010/main" val="1878921096"/>
              </p:ext>
            </p:extLst>
          </p:nvPr>
        </p:nvGraphicFramePr>
        <p:xfrm>
          <a:off x="5026750" y="1653723"/>
          <a:ext cx="4210289" cy="374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96990F08-915E-7F44-F338-6AC9E1189FB1}"/>
              </a:ext>
            </a:extLst>
          </p:cNvPr>
          <p:cNvGraphicFramePr>
            <a:graphicFrameLocks noGrp="1"/>
          </p:cNvGraphicFramePr>
          <p:nvPr>
            <p:extLst>
              <p:ext uri="{D42A27DB-BD31-4B8C-83A1-F6EECF244321}">
                <p14:modId xmlns:p14="http://schemas.microsoft.com/office/powerpoint/2010/main" val="3001706430"/>
              </p:ext>
            </p:extLst>
          </p:nvPr>
        </p:nvGraphicFramePr>
        <p:xfrm>
          <a:off x="2894175" y="1793769"/>
          <a:ext cx="2132575" cy="3516956"/>
        </p:xfrm>
        <a:graphic>
          <a:graphicData uri="http://schemas.openxmlformats.org/drawingml/2006/table">
            <a:tbl>
              <a:tblPr>
                <a:tableStyleId>{5C22544A-7EE6-4342-B048-85BDC9FD1C3A}</a:tableStyleId>
              </a:tblPr>
              <a:tblGrid>
                <a:gridCol w="2132575">
                  <a:extLst>
                    <a:ext uri="{9D8B030D-6E8A-4147-A177-3AD203B41FA5}">
                      <a16:colId xmlns:a16="http://schemas.microsoft.com/office/drawing/2014/main" val="2192328915"/>
                    </a:ext>
                  </a:extLst>
                </a:gridCol>
              </a:tblGrid>
              <a:tr h="1089131">
                <a:tc>
                  <a:txBody>
                    <a:bodyPr/>
                    <a:lstStyle/>
                    <a:p>
                      <a:pPr algn="r" fontAlgn="t"/>
                      <a:r>
                        <a:rPr lang="en-IE" sz="1200" b="0" i="0" u="none" strike="noStrike">
                          <a:solidFill>
                            <a:srgbClr val="168382"/>
                          </a:solidFill>
                          <a:effectLst/>
                          <a:latin typeface="+mn-lt"/>
                        </a:rPr>
                        <a:t>Very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574800">
                <a:tc>
                  <a:txBody>
                    <a:bodyPr/>
                    <a:lstStyle/>
                    <a:p>
                      <a:pPr algn="r" fontAlgn="t"/>
                      <a:r>
                        <a:rPr lang="en-IE" sz="1200" b="0" i="0" u="none" strike="noStrike">
                          <a:solidFill>
                            <a:srgbClr val="1DAFAD"/>
                          </a:solidFill>
                          <a:effectLst/>
                          <a:latin typeface="+mn-lt"/>
                        </a:rPr>
                        <a:t>Fairly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431800">
                <a:tc>
                  <a:txBody>
                    <a:bodyPr/>
                    <a:lstStyle/>
                    <a:p>
                      <a:pPr algn="r" fontAlgn="t"/>
                      <a:r>
                        <a:rPr lang="en-IE" sz="1200" b="0" i="0" u="none" strike="noStrike">
                          <a:solidFill>
                            <a:srgbClr val="FF8FBA"/>
                          </a:solidFill>
                          <a:effectLst/>
                          <a:latin typeface="+mn-lt"/>
                        </a:rPr>
                        <a:t>Not very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94455">
                <a:tc>
                  <a:txBody>
                    <a:bodyPr/>
                    <a:lstStyle/>
                    <a:p>
                      <a:pPr algn="r" fontAlgn="t"/>
                      <a:r>
                        <a:rPr lang="en-IE" sz="1200" b="0" i="0" u="none" strike="noStrike">
                          <a:solidFill>
                            <a:srgbClr val="E50158"/>
                          </a:solidFill>
                          <a:effectLst/>
                          <a:latin typeface="+mn-lt"/>
                        </a:rPr>
                        <a:t>Not at all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226770">
                <a:tc>
                  <a:txBody>
                    <a:bodyPr/>
                    <a:lstStyle/>
                    <a:p>
                      <a:pPr algn="r" fontAlgn="t"/>
                      <a:r>
                        <a:rPr lang="en-US" sz="1200" b="0" i="0" u="none" strike="noStrike">
                          <a:solidFill>
                            <a:srgbClr val="000000"/>
                          </a:solidFill>
                          <a:effectLst/>
                          <a:latin typeface="+mn-lt"/>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4" name="Table 44">
            <a:extLst>
              <a:ext uri="{FF2B5EF4-FFF2-40B4-BE49-F238E27FC236}">
                <a16:creationId xmlns:a16="http://schemas.microsoft.com/office/drawing/2014/main" id="{28CB5AAF-804A-839A-5D26-91B4B0F30FB4}"/>
              </a:ext>
            </a:extLst>
          </p:cNvPr>
          <p:cNvGraphicFramePr>
            <a:graphicFrameLocks noGrp="1"/>
          </p:cNvGraphicFramePr>
          <p:nvPr>
            <p:extLst>
              <p:ext uri="{D42A27DB-BD31-4B8C-83A1-F6EECF244321}">
                <p14:modId xmlns:p14="http://schemas.microsoft.com/office/powerpoint/2010/main" val="877836420"/>
              </p:ext>
            </p:extLst>
          </p:nvPr>
        </p:nvGraphicFramePr>
        <p:xfrm>
          <a:off x="3611348" y="5324281"/>
          <a:ext cx="5734823" cy="740550"/>
        </p:xfrm>
        <a:graphic>
          <a:graphicData uri="http://schemas.openxmlformats.org/drawingml/2006/table">
            <a:tbl>
              <a:tblPr>
                <a:tableStyleId>{5C22544A-7EE6-4342-B048-85BDC9FD1C3A}</a:tableStyleId>
              </a:tblPr>
              <a:tblGrid>
                <a:gridCol w="1420526">
                  <a:extLst>
                    <a:ext uri="{9D8B030D-6E8A-4147-A177-3AD203B41FA5}">
                      <a16:colId xmlns:a16="http://schemas.microsoft.com/office/drawing/2014/main" val="1015758193"/>
                    </a:ext>
                  </a:extLst>
                </a:gridCol>
                <a:gridCol w="819706">
                  <a:extLst>
                    <a:ext uri="{9D8B030D-6E8A-4147-A177-3AD203B41FA5}">
                      <a16:colId xmlns:a16="http://schemas.microsoft.com/office/drawing/2014/main" val="1024616161"/>
                    </a:ext>
                  </a:extLst>
                </a:gridCol>
                <a:gridCol w="878006">
                  <a:extLst>
                    <a:ext uri="{9D8B030D-6E8A-4147-A177-3AD203B41FA5}">
                      <a16:colId xmlns:a16="http://schemas.microsoft.com/office/drawing/2014/main" val="2198513577"/>
                    </a:ext>
                  </a:extLst>
                </a:gridCol>
                <a:gridCol w="872195">
                  <a:extLst>
                    <a:ext uri="{9D8B030D-6E8A-4147-A177-3AD203B41FA5}">
                      <a16:colId xmlns:a16="http://schemas.microsoft.com/office/drawing/2014/main" val="2294376527"/>
                    </a:ext>
                  </a:extLst>
                </a:gridCol>
                <a:gridCol w="872195">
                  <a:extLst>
                    <a:ext uri="{9D8B030D-6E8A-4147-A177-3AD203B41FA5}">
                      <a16:colId xmlns:a16="http://schemas.microsoft.com/office/drawing/2014/main" val="222399537"/>
                    </a:ext>
                  </a:extLst>
                </a:gridCol>
                <a:gridCol w="872195">
                  <a:extLst>
                    <a:ext uri="{9D8B030D-6E8A-4147-A177-3AD203B41FA5}">
                      <a16:colId xmlns:a16="http://schemas.microsoft.com/office/drawing/2014/main" val="1402490151"/>
                    </a:ext>
                  </a:extLst>
                </a:gridCol>
              </a:tblGrid>
              <a:tr h="313830">
                <a:tc>
                  <a:txBody>
                    <a:bodyPr/>
                    <a:lstStyle/>
                    <a:p>
                      <a:pPr algn="r"/>
                      <a:r>
                        <a:rPr lang="en-IE" sz="1100" b="1"/>
                        <a:t>Net important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IE" sz="1100" b="1"/>
                        <a:t>77%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IE" sz="1100" b="1"/>
                        <a:t>77%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IE" sz="1100" b="1"/>
                        <a:t>74%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100" b="1"/>
                        <a:t>76%</a:t>
                      </a:r>
                      <a:endParaRPr lang="en-IE" sz="1100" b="1"/>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100" b="1"/>
                        <a:t>73%</a:t>
                      </a:r>
                      <a:endParaRPr lang="en-IE" sz="1100" b="1"/>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72992790"/>
                  </a:ext>
                </a:extLst>
              </a:tr>
              <a:tr h="313830">
                <a:tc>
                  <a:txBody>
                    <a:bodyPr/>
                    <a:lstStyle/>
                    <a:p>
                      <a:pPr algn="r"/>
                      <a:r>
                        <a:rPr lang="en-IE" sz="1100" b="1"/>
                        <a:t>Net (not important)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E" sz="1100" b="1"/>
                        <a:t>19%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E" sz="1100" b="1"/>
                        <a:t>19%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E" sz="1100" b="1"/>
                        <a:t>23%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100" b="1"/>
                        <a:t>20%</a:t>
                      </a:r>
                      <a:endParaRPr lang="en-IE" sz="1100" b="1"/>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100" b="1"/>
                        <a:t>22%</a:t>
                      </a:r>
                      <a:endParaRPr lang="en-IE" sz="1100" b="1"/>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9302925"/>
                  </a:ext>
                </a:extLst>
              </a:tr>
            </a:tbl>
          </a:graphicData>
        </a:graphic>
      </p:graphicFrame>
      <p:cxnSp>
        <p:nvCxnSpPr>
          <p:cNvPr id="12" name="Straight Arrow Connector 11">
            <a:extLst>
              <a:ext uri="{FF2B5EF4-FFF2-40B4-BE49-F238E27FC236}">
                <a16:creationId xmlns:a16="http://schemas.microsoft.com/office/drawing/2014/main" id="{9FA0964F-1F83-85EA-50EF-AF5CD88C1086}"/>
              </a:ext>
            </a:extLst>
          </p:cNvPr>
          <p:cNvCxnSpPr>
            <a:cxnSpLocks/>
          </p:cNvCxnSpPr>
          <p:nvPr/>
        </p:nvCxnSpPr>
        <p:spPr>
          <a:xfrm>
            <a:off x="9444876" y="2252586"/>
            <a:ext cx="346824"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FDE04A5-7EE8-FDAE-3345-CA8DABEA9CAB}"/>
              </a:ext>
            </a:extLst>
          </p:cNvPr>
          <p:cNvSpPr txBox="1"/>
          <p:nvPr/>
        </p:nvSpPr>
        <p:spPr>
          <a:xfrm>
            <a:off x="9867023" y="1793769"/>
            <a:ext cx="1378452" cy="1384995"/>
          </a:xfrm>
          <a:prstGeom prst="rect">
            <a:avLst/>
          </a:prstGeom>
          <a:solidFill>
            <a:schemeClr val="bg1">
              <a:lumMod val="85000"/>
            </a:schemeClr>
          </a:solidFill>
        </p:spPr>
        <p:txBody>
          <a:bodyPr wrap="square" rtlCol="0">
            <a:spAutoFit/>
          </a:bodyPr>
          <a:lstStyle/>
          <a:p>
            <a:pPr algn="ctr"/>
            <a:r>
              <a:rPr lang="en-IE" sz="1200" dirty="0"/>
              <a:t>Significantly higher for 65 yrs+ year olds at </a:t>
            </a:r>
            <a:r>
              <a:rPr lang="en-IE" dirty="0"/>
              <a:t>42% </a:t>
            </a:r>
          </a:p>
          <a:p>
            <a:pPr algn="ctr"/>
            <a:r>
              <a:rPr kumimoji="0" lang="en-IE" sz="1200" b="0" i="0" u="none" strike="noStrike" kern="1200" cap="none" spc="0" normalizeH="0" baseline="0" noProof="0" dirty="0">
                <a:ln>
                  <a:noFill/>
                </a:ln>
                <a:solidFill>
                  <a:srgbClr val="000033"/>
                </a:solidFill>
                <a:effectLst/>
                <a:uLnTx/>
                <a:uFillTx/>
                <a:latin typeface="Barlow" panose="00000500000000000000" pitchFamily="2" charset="0"/>
                <a:ea typeface="+mn-ea"/>
                <a:cs typeface="+mn-cs"/>
              </a:rPr>
              <a:t>and 50-64 years at</a:t>
            </a:r>
            <a:r>
              <a:rPr lang="en-IE" dirty="0"/>
              <a:t> 31% </a:t>
            </a:r>
          </a:p>
        </p:txBody>
      </p:sp>
      <p:sp>
        <p:nvSpPr>
          <p:cNvPr id="10" name="TextBox 9">
            <a:extLst>
              <a:ext uri="{FF2B5EF4-FFF2-40B4-BE49-F238E27FC236}">
                <a16:creationId xmlns:a16="http://schemas.microsoft.com/office/drawing/2014/main" id="{F56C57F0-D9B0-E474-6518-A0AE85B739E9}"/>
              </a:ext>
            </a:extLst>
          </p:cNvPr>
          <p:cNvSpPr txBox="1"/>
          <p:nvPr/>
        </p:nvSpPr>
        <p:spPr>
          <a:xfrm>
            <a:off x="7622405" y="1417860"/>
            <a:ext cx="650114" cy="461665"/>
          </a:xfrm>
          <a:prstGeom prst="rect">
            <a:avLst/>
          </a:prstGeom>
          <a:noFill/>
        </p:spPr>
        <p:txBody>
          <a:bodyPr wrap="none" rtlCol="0">
            <a:spAutoFit/>
          </a:bodyPr>
          <a:lstStyle/>
          <a:p>
            <a:pPr algn="ctr"/>
            <a:r>
              <a:rPr lang="en-IE" sz="1200" b="1"/>
              <a:t>Nov 23</a:t>
            </a:r>
          </a:p>
          <a:p>
            <a:pPr algn="ctr"/>
            <a:endParaRPr lang="en-IE" sz="1200" b="1"/>
          </a:p>
        </p:txBody>
      </p:sp>
      <p:sp>
        <p:nvSpPr>
          <p:cNvPr id="6" name="TextBox 5">
            <a:extLst>
              <a:ext uri="{FF2B5EF4-FFF2-40B4-BE49-F238E27FC236}">
                <a16:creationId xmlns:a16="http://schemas.microsoft.com/office/drawing/2014/main" id="{D5214E32-65AE-468B-2DBE-A59F81DEA242}"/>
              </a:ext>
            </a:extLst>
          </p:cNvPr>
          <p:cNvSpPr txBox="1"/>
          <p:nvPr/>
        </p:nvSpPr>
        <p:spPr>
          <a:xfrm>
            <a:off x="8426603" y="1417860"/>
            <a:ext cx="665568" cy="461665"/>
          </a:xfrm>
          <a:prstGeom prst="rect">
            <a:avLst/>
          </a:prstGeom>
          <a:noFill/>
        </p:spPr>
        <p:txBody>
          <a:bodyPr wrap="none" rtlCol="0">
            <a:spAutoFit/>
          </a:bodyPr>
          <a:lstStyle/>
          <a:p>
            <a:pPr algn="ctr"/>
            <a:r>
              <a:rPr lang="en-IE" sz="1200" b="1"/>
              <a:t>Aug 24</a:t>
            </a:r>
          </a:p>
          <a:p>
            <a:pPr algn="ctr"/>
            <a:endParaRPr lang="en-IE" sz="1200" b="1"/>
          </a:p>
        </p:txBody>
      </p:sp>
      <p:sp>
        <p:nvSpPr>
          <p:cNvPr id="15" name="Placeholder 1">
            <a:extLst>
              <a:ext uri="{FF2B5EF4-FFF2-40B4-BE49-F238E27FC236}">
                <a16:creationId xmlns:a16="http://schemas.microsoft.com/office/drawing/2014/main" id="{E4C8BA9C-B42E-49D5-EDCC-AD6FD6593237}"/>
              </a:ext>
            </a:extLst>
          </p:cNvPr>
          <p:cNvSpPr/>
          <p:nvPr/>
        </p:nvSpPr>
        <p:spPr>
          <a:xfrm rot="5400000">
            <a:off x="-1531491" y="1674273"/>
            <a:ext cx="5948364" cy="2576624"/>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lnSpc>
                <a:spcPct val="115000"/>
              </a:lnSpc>
              <a:spcBef>
                <a:spcPts val="400"/>
              </a:spcBef>
              <a:spcAft>
                <a:spcPts val="400"/>
              </a:spcAft>
            </a:pPr>
            <a:endParaRPr lang="en-GB" sz="1400" b="1">
              <a:solidFill>
                <a:schemeClr val="tx1"/>
              </a:solidFill>
            </a:endParaRPr>
          </a:p>
        </p:txBody>
      </p:sp>
      <p:pic>
        <p:nvPicPr>
          <p:cNvPr id="2050" name="Picture 2" descr="Govt-of-Ireland-Logo- GEM Group">
            <a:extLst>
              <a:ext uri="{FF2B5EF4-FFF2-40B4-BE49-F238E27FC236}">
                <a16:creationId xmlns:a16="http://schemas.microsoft.com/office/drawing/2014/main" id="{C00A749E-0B1D-5F15-6936-D17847B0BC7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2935" y="169575"/>
            <a:ext cx="1567201" cy="113384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85D4E72-1EDE-EBD8-1731-076280CFF170}"/>
              </a:ext>
            </a:extLst>
          </p:cNvPr>
          <p:cNvSpPr txBox="1"/>
          <p:nvPr/>
        </p:nvSpPr>
        <p:spPr>
          <a:xfrm>
            <a:off x="154379" y="2296654"/>
            <a:ext cx="2576624" cy="1323439"/>
          </a:xfrm>
          <a:prstGeom prst="rect">
            <a:avLst/>
          </a:prstGeom>
          <a:noFill/>
        </p:spPr>
        <p:txBody>
          <a:bodyPr wrap="square" rtlCol="0">
            <a:spAutoFit/>
          </a:bodyPr>
          <a:lstStyle/>
          <a:p>
            <a:pPr algn="ctr">
              <a:spcBef>
                <a:spcPts val="800"/>
              </a:spcBef>
              <a:spcAft>
                <a:spcPts val="800"/>
              </a:spcAft>
            </a:pPr>
            <a:r>
              <a:rPr lang="en-US" sz="2000" dirty="0">
                <a:solidFill>
                  <a:schemeClr val="bg1"/>
                </a:solidFill>
                <a:latin typeface="Barlow" panose="00000500000000000000" pitchFamily="2" charset="0"/>
              </a:rPr>
              <a:t>Level of importance has stagnated, albeit at a very high level, across recent waves. </a:t>
            </a:r>
            <a:endParaRPr lang="en-US" sz="1400" dirty="0">
              <a:solidFill>
                <a:schemeClr val="bg1"/>
              </a:solidFill>
              <a:latin typeface="Barlow" panose="00000500000000000000" pitchFamily="2" charset="0"/>
            </a:endParaRPr>
          </a:p>
        </p:txBody>
      </p:sp>
      <p:grpSp>
        <p:nvGrpSpPr>
          <p:cNvPr id="3" name="Group 2">
            <a:extLst>
              <a:ext uri="{FF2B5EF4-FFF2-40B4-BE49-F238E27FC236}">
                <a16:creationId xmlns:a16="http://schemas.microsoft.com/office/drawing/2014/main" id="{3929D406-D3D3-B165-425A-3F7388A15CFE}"/>
              </a:ext>
            </a:extLst>
          </p:cNvPr>
          <p:cNvGrpSpPr/>
          <p:nvPr/>
        </p:nvGrpSpPr>
        <p:grpSpPr>
          <a:xfrm>
            <a:off x="9867023" y="966545"/>
            <a:ext cx="2359232" cy="449281"/>
            <a:chOff x="9641528" y="676064"/>
            <a:chExt cx="2436173" cy="586011"/>
          </a:xfrm>
        </p:grpSpPr>
        <p:sp>
          <p:nvSpPr>
            <p:cNvPr id="14" name="Rectangle 13">
              <a:extLst>
                <a:ext uri="{FF2B5EF4-FFF2-40B4-BE49-F238E27FC236}">
                  <a16:creationId xmlns:a16="http://schemas.microsoft.com/office/drawing/2014/main" id="{BC4DFB5A-FD80-C3E2-4040-8367DC8E278C}"/>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Box 15">
              <a:extLst>
                <a:ext uri="{FF2B5EF4-FFF2-40B4-BE49-F238E27FC236}">
                  <a16:creationId xmlns:a16="http://schemas.microsoft.com/office/drawing/2014/main" id="{12164821-8A2E-E91F-445E-43DC2C2B22CB}"/>
                </a:ext>
              </a:extLst>
            </p:cNvPr>
            <p:cNvSpPr txBox="1"/>
            <p:nvPr/>
          </p:nvSpPr>
          <p:spPr>
            <a:xfrm>
              <a:off x="10044711" y="676064"/>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17" name="Rectangle 16">
              <a:extLst>
                <a:ext uri="{FF2B5EF4-FFF2-40B4-BE49-F238E27FC236}">
                  <a16:creationId xmlns:a16="http://schemas.microsoft.com/office/drawing/2014/main" id="{77D8B8A8-94D8-ADBA-D9E8-3F7A16E00F9E}"/>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76D6AEED-9A3F-4EF1-86BC-69683A2CE8BD}"/>
                </a:ext>
              </a:extLst>
            </p:cNvPr>
            <p:cNvSpPr txBox="1"/>
            <p:nvPr/>
          </p:nvSpPr>
          <p:spPr>
            <a:xfrm>
              <a:off x="10026209" y="920849"/>
              <a:ext cx="2032991" cy="341226"/>
            </a:xfrm>
            <a:prstGeom prst="rect">
              <a:avLst/>
            </a:prstGeom>
            <a:noFill/>
          </p:spPr>
          <p:txBody>
            <a:bodyPr wrap="square" rtlCol="0">
              <a:spAutoFit/>
            </a:bodyPr>
            <a:lstStyle/>
            <a:p>
              <a:r>
                <a:rPr lang="en-IE" sz="105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1039210467"/>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nector: Elbow 25">
            <a:extLst>
              <a:ext uri="{FF2B5EF4-FFF2-40B4-BE49-F238E27FC236}">
                <a16:creationId xmlns:a16="http://schemas.microsoft.com/office/drawing/2014/main" id="{C320FEAE-EC4E-FE2B-04DC-B6F63F8E6B2C}"/>
              </a:ext>
            </a:extLst>
          </p:cNvPr>
          <p:cNvCxnSpPr>
            <a:cxnSpLocks/>
          </p:cNvCxnSpPr>
          <p:nvPr/>
        </p:nvCxnSpPr>
        <p:spPr>
          <a:xfrm rot="5400000">
            <a:off x="8694100" y="1964010"/>
            <a:ext cx="1172179" cy="395372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D4A904-9B67-2F6B-AB19-265503B13E4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US"/>
            </a:br>
            <a:r>
              <a:rPr lang="en-US" sz="2700"/>
              <a:t>Importance of Irish Government providing overseas aid x Segments</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102706"/>
            <a:ext cx="10122902" cy="348813"/>
          </a:xfrm>
        </p:spPr>
        <p:txBody>
          <a:bodyPr>
            <a:noAutofit/>
          </a:bodyPr>
          <a:lstStyle/>
          <a:p>
            <a:pPr marL="357188" indent="-357188"/>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years- 2,504 (Nov 23 N – 2,515, Nov 22 N – 2501; Dec 21 N – 2,026; Feb 21 N – 3,008)</a:t>
            </a:r>
          </a:p>
          <a:p>
            <a:pPr marL="357188" indent="-357188"/>
            <a:r>
              <a:rPr lang="en-US" dirty="0">
                <a:latin typeface="Barlow" panose="00000500000000000000" pitchFamily="2" charset="0"/>
              </a:rPr>
              <a:t>Q.33 Do you feel it is very important, fairly important, not very important or not at all important that the Irish Government provides overseas aid to help people in developing countries?</a:t>
            </a:r>
            <a:endParaRPr lang="en-IE" dirty="0">
              <a:latin typeface="Barlow" panose="00000500000000000000" pitchFamily="2" charset="0"/>
            </a:endParaRPr>
          </a:p>
        </p:txBody>
      </p:sp>
      <p:graphicFrame>
        <p:nvGraphicFramePr>
          <p:cNvPr id="2" name="Chart 1">
            <a:extLst>
              <a:ext uri="{FF2B5EF4-FFF2-40B4-BE49-F238E27FC236}">
                <a16:creationId xmlns:a16="http://schemas.microsoft.com/office/drawing/2014/main" id="{EC21C041-2C9A-A085-F1B3-66FECB9BEA05}"/>
              </a:ext>
            </a:extLst>
          </p:cNvPr>
          <p:cNvGraphicFramePr/>
          <p:nvPr>
            <p:extLst>
              <p:ext uri="{D42A27DB-BD31-4B8C-83A1-F6EECF244321}">
                <p14:modId xmlns:p14="http://schemas.microsoft.com/office/powerpoint/2010/main" val="2777359457"/>
              </p:ext>
            </p:extLst>
          </p:nvPr>
        </p:nvGraphicFramePr>
        <p:xfrm>
          <a:off x="3297121" y="1546056"/>
          <a:ext cx="7391753" cy="2980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96990F08-915E-7F44-F338-6AC9E1189FB1}"/>
              </a:ext>
            </a:extLst>
          </p:cNvPr>
          <p:cNvGraphicFramePr>
            <a:graphicFrameLocks noGrp="1"/>
          </p:cNvGraphicFramePr>
          <p:nvPr>
            <p:extLst>
              <p:ext uri="{D42A27DB-BD31-4B8C-83A1-F6EECF244321}">
                <p14:modId xmlns:p14="http://schemas.microsoft.com/office/powerpoint/2010/main" val="1347378878"/>
              </p:ext>
            </p:extLst>
          </p:nvPr>
        </p:nvGraphicFramePr>
        <p:xfrm>
          <a:off x="1164546" y="1638300"/>
          <a:ext cx="2132575" cy="2795862"/>
        </p:xfrm>
        <a:graphic>
          <a:graphicData uri="http://schemas.openxmlformats.org/drawingml/2006/table">
            <a:tbl>
              <a:tblPr>
                <a:tableStyleId>{5C22544A-7EE6-4342-B048-85BDC9FD1C3A}</a:tableStyleId>
              </a:tblPr>
              <a:tblGrid>
                <a:gridCol w="2132575">
                  <a:extLst>
                    <a:ext uri="{9D8B030D-6E8A-4147-A177-3AD203B41FA5}">
                      <a16:colId xmlns:a16="http://schemas.microsoft.com/office/drawing/2014/main" val="2192328915"/>
                    </a:ext>
                  </a:extLst>
                </a:gridCol>
              </a:tblGrid>
              <a:tr h="762000">
                <a:tc>
                  <a:txBody>
                    <a:bodyPr/>
                    <a:lstStyle/>
                    <a:p>
                      <a:pPr algn="r" fontAlgn="t"/>
                      <a:r>
                        <a:rPr lang="en-IE" sz="1200" b="0" i="0" u="none" strike="noStrike">
                          <a:solidFill>
                            <a:schemeClr val="accent1">
                              <a:lumMod val="50000"/>
                            </a:schemeClr>
                          </a:solidFill>
                          <a:effectLst/>
                          <a:latin typeface="+mn-lt"/>
                        </a:rPr>
                        <a:t>Very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270000">
                <a:tc>
                  <a:txBody>
                    <a:bodyPr/>
                    <a:lstStyle/>
                    <a:p>
                      <a:pPr algn="r" fontAlgn="t"/>
                      <a:r>
                        <a:rPr lang="en-IE" sz="1200" b="0" i="0" u="none" strike="noStrike">
                          <a:solidFill>
                            <a:schemeClr val="accent1"/>
                          </a:solidFill>
                          <a:effectLst/>
                          <a:latin typeface="+mn-lt"/>
                        </a:rPr>
                        <a:t>Fairly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342900">
                <a:tc>
                  <a:txBody>
                    <a:bodyPr/>
                    <a:lstStyle/>
                    <a:p>
                      <a:pPr algn="r" fontAlgn="t"/>
                      <a:r>
                        <a:rPr lang="en-IE" sz="1200" b="0" i="0" u="none" strike="noStrike">
                          <a:solidFill>
                            <a:schemeClr val="accent5">
                              <a:lumMod val="75000"/>
                            </a:schemeClr>
                          </a:solidFill>
                          <a:effectLst/>
                          <a:latin typeface="+mn-lt"/>
                        </a:rPr>
                        <a:t>Not very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228557">
                <a:tc>
                  <a:txBody>
                    <a:bodyPr/>
                    <a:lstStyle/>
                    <a:p>
                      <a:pPr algn="r" fontAlgn="t"/>
                      <a:r>
                        <a:rPr lang="en-IE" sz="1200" b="0" i="0" u="none" strike="noStrike">
                          <a:solidFill>
                            <a:schemeClr val="accent5">
                              <a:lumMod val="50000"/>
                            </a:schemeClr>
                          </a:solidFill>
                          <a:effectLst/>
                          <a:latin typeface="+mn-lt"/>
                        </a:rPr>
                        <a:t>Not at all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75983">
                <a:tc>
                  <a:txBody>
                    <a:bodyPr/>
                    <a:lstStyle/>
                    <a:p>
                      <a:pPr algn="r" fontAlgn="t"/>
                      <a:r>
                        <a:rPr lang="en-US" sz="1200" b="0" i="0" u="none" strike="noStrike">
                          <a:solidFill>
                            <a:srgbClr val="000000"/>
                          </a:solidFill>
                          <a:effectLst/>
                          <a:latin typeface="+mn-lt"/>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4" name="Table 44">
            <a:extLst>
              <a:ext uri="{FF2B5EF4-FFF2-40B4-BE49-F238E27FC236}">
                <a16:creationId xmlns:a16="http://schemas.microsoft.com/office/drawing/2014/main" id="{28CB5AAF-804A-839A-5D26-91B4B0F30FB4}"/>
              </a:ext>
            </a:extLst>
          </p:cNvPr>
          <p:cNvGraphicFramePr>
            <a:graphicFrameLocks noGrp="1"/>
          </p:cNvGraphicFramePr>
          <p:nvPr>
            <p:extLst>
              <p:ext uri="{D42A27DB-BD31-4B8C-83A1-F6EECF244321}">
                <p14:modId xmlns:p14="http://schemas.microsoft.com/office/powerpoint/2010/main" val="2165876794"/>
              </p:ext>
            </p:extLst>
          </p:nvPr>
        </p:nvGraphicFramePr>
        <p:xfrm>
          <a:off x="1311445" y="4618021"/>
          <a:ext cx="9261457" cy="1280160"/>
        </p:xfrm>
        <a:graphic>
          <a:graphicData uri="http://schemas.openxmlformats.org/drawingml/2006/table">
            <a:tbl>
              <a:tblPr>
                <a:tableStyleId>{5C22544A-7EE6-4342-B048-85BDC9FD1C3A}</a:tableStyleId>
              </a:tblPr>
              <a:tblGrid>
                <a:gridCol w="2020396">
                  <a:extLst>
                    <a:ext uri="{9D8B030D-6E8A-4147-A177-3AD203B41FA5}">
                      <a16:colId xmlns:a16="http://schemas.microsoft.com/office/drawing/2014/main" val="1015758193"/>
                    </a:ext>
                  </a:extLst>
                </a:gridCol>
                <a:gridCol w="733589">
                  <a:extLst>
                    <a:ext uri="{9D8B030D-6E8A-4147-A177-3AD203B41FA5}">
                      <a16:colId xmlns:a16="http://schemas.microsoft.com/office/drawing/2014/main" val="1024616161"/>
                    </a:ext>
                  </a:extLst>
                </a:gridCol>
                <a:gridCol w="992256">
                  <a:extLst>
                    <a:ext uri="{9D8B030D-6E8A-4147-A177-3AD203B41FA5}">
                      <a16:colId xmlns:a16="http://schemas.microsoft.com/office/drawing/2014/main" val="3105327543"/>
                    </a:ext>
                  </a:extLst>
                </a:gridCol>
                <a:gridCol w="1029058">
                  <a:extLst>
                    <a:ext uri="{9D8B030D-6E8A-4147-A177-3AD203B41FA5}">
                      <a16:colId xmlns:a16="http://schemas.microsoft.com/office/drawing/2014/main" val="2198513577"/>
                    </a:ext>
                  </a:extLst>
                </a:gridCol>
                <a:gridCol w="911604">
                  <a:extLst>
                    <a:ext uri="{9D8B030D-6E8A-4147-A177-3AD203B41FA5}">
                      <a16:colId xmlns:a16="http://schemas.microsoft.com/office/drawing/2014/main" val="2294376527"/>
                    </a:ext>
                  </a:extLst>
                </a:gridCol>
                <a:gridCol w="891891">
                  <a:extLst>
                    <a:ext uri="{9D8B030D-6E8A-4147-A177-3AD203B41FA5}">
                      <a16:colId xmlns:a16="http://schemas.microsoft.com/office/drawing/2014/main" val="3892369339"/>
                    </a:ext>
                  </a:extLst>
                </a:gridCol>
                <a:gridCol w="952107">
                  <a:extLst>
                    <a:ext uri="{9D8B030D-6E8A-4147-A177-3AD203B41FA5}">
                      <a16:colId xmlns:a16="http://schemas.microsoft.com/office/drawing/2014/main" val="2136529623"/>
                    </a:ext>
                  </a:extLst>
                </a:gridCol>
                <a:gridCol w="904973">
                  <a:extLst>
                    <a:ext uri="{9D8B030D-6E8A-4147-A177-3AD203B41FA5}">
                      <a16:colId xmlns:a16="http://schemas.microsoft.com/office/drawing/2014/main" val="3300651093"/>
                    </a:ext>
                  </a:extLst>
                </a:gridCol>
                <a:gridCol w="825583">
                  <a:extLst>
                    <a:ext uri="{9D8B030D-6E8A-4147-A177-3AD203B41FA5}">
                      <a16:colId xmlns:a16="http://schemas.microsoft.com/office/drawing/2014/main" val="1267340664"/>
                    </a:ext>
                  </a:extLst>
                </a:gridCol>
              </a:tblGrid>
              <a:tr h="18324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b="0"/>
                        <a:t>Net important (Aug 24)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200" b="0"/>
                        <a:t>73</a:t>
                      </a:r>
                      <a:endParaRPr lang="en-IE" sz="1200" b="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81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dirty="0">
                          <a:solidFill>
                            <a:srgbClr val="000000"/>
                          </a:solidFill>
                          <a:effectLst/>
                          <a:latin typeface="+mn-lt"/>
                        </a:rPr>
                        <a:t>93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23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dirty="0">
                          <a:solidFill>
                            <a:srgbClr val="000000"/>
                          </a:solidFill>
                          <a:effectLst/>
                          <a:latin typeface="+mn-lt"/>
                        </a:rPr>
                        <a:t>79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dirty="0">
                          <a:solidFill>
                            <a:srgbClr val="000000"/>
                          </a:solidFill>
                          <a:effectLst/>
                          <a:latin typeface="+mn-lt"/>
                        </a:rPr>
                        <a:t>82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dirty="0">
                          <a:solidFill>
                            <a:srgbClr val="000000"/>
                          </a:solidFill>
                          <a:effectLst/>
                          <a:latin typeface="+mn-lt"/>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23792253"/>
                  </a:ext>
                </a:extLst>
              </a:tr>
              <a:tr h="18324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b="0"/>
                        <a:t>Net important (Nov 23)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200" b="0"/>
                        <a:t>76</a:t>
                      </a:r>
                      <a:endParaRPr lang="en-IE" sz="1200" b="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96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25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dirty="0">
                          <a:solidFill>
                            <a:srgbClr val="000000"/>
                          </a:solidFill>
                          <a:effectLst/>
                          <a:latin typeface="+mn-lt"/>
                        </a:rPr>
                        <a:t>80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dirty="0">
                          <a:solidFill>
                            <a:srgbClr val="000000"/>
                          </a:solidFill>
                          <a:effectLst/>
                          <a:latin typeface="+mn-lt"/>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088501595"/>
                  </a:ext>
                </a:extLst>
              </a:tr>
              <a:tr h="183240">
                <a:tc>
                  <a:txBody>
                    <a:bodyPr/>
                    <a:lstStyle/>
                    <a:p>
                      <a:pPr algn="r">
                        <a:lnSpc>
                          <a:spcPct val="90000"/>
                        </a:lnSpc>
                      </a:pPr>
                      <a:r>
                        <a:rPr lang="en-IE" sz="1100" b="0"/>
                        <a:t>Net important (Nov 22)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200" b="0"/>
                        <a:t>74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95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mn-lt"/>
                        </a:rPr>
                        <a:t>77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77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82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2992790"/>
                  </a:ext>
                </a:extLst>
              </a:tr>
              <a:tr h="18324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b="0"/>
                        <a:t>Net important (Dec 21)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200" b="0"/>
                        <a:t>77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87</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94</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17</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mn-lt"/>
                        </a:rPr>
                        <a:t>77</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dirty="0">
                          <a:solidFill>
                            <a:srgbClr val="000000"/>
                          </a:solidFill>
                          <a:effectLst/>
                          <a:latin typeface="+mn-lt"/>
                        </a:rPr>
                        <a:t>82</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86</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69302925"/>
                  </a:ext>
                </a:extLst>
              </a:tr>
              <a:tr h="183240">
                <a:tc>
                  <a:txBody>
                    <a:bodyPr/>
                    <a:lstStyle/>
                    <a:p>
                      <a:pPr algn="r">
                        <a:lnSpc>
                          <a:spcPct val="90000"/>
                        </a:lnSpc>
                      </a:pPr>
                      <a:r>
                        <a:rPr lang="en-IE" sz="1100" b="0"/>
                        <a:t>Net important (Feb 21)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200" b="0"/>
                        <a:t>77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ase">
                        <a:lnSpc>
                          <a:spcPct val="90000"/>
                        </a:lnSpc>
                      </a:pPr>
                      <a:r>
                        <a:rPr lang="en-IE" sz="1100" b="0" i="0" u="none" strike="noStrike" dirty="0">
                          <a:solidFill>
                            <a:srgbClr val="000000"/>
                          </a:solidFill>
                          <a:effectLst/>
                          <a:latin typeface="+mn-lt"/>
                        </a:rPr>
                        <a:t>83</a:t>
                      </a:r>
                      <a:r>
                        <a:rPr lang="en-IE" sz="1100" b="0" i="0" dirty="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rtl="0" fontAlgn="base">
                        <a:lnSpc>
                          <a:spcPct val="90000"/>
                        </a:lnSpc>
                      </a:pPr>
                      <a:r>
                        <a:rPr lang="en-IE" sz="1100" b="0" i="0" u="none" strike="noStrike" dirty="0">
                          <a:solidFill>
                            <a:srgbClr val="000000"/>
                          </a:solidFill>
                          <a:effectLst/>
                          <a:latin typeface="+mn-lt"/>
                        </a:rPr>
                        <a:t>96</a:t>
                      </a:r>
                      <a:r>
                        <a:rPr lang="en-IE" sz="1100" b="0" i="0" dirty="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rtl="0" fontAlgn="base">
                        <a:lnSpc>
                          <a:spcPct val="90000"/>
                        </a:lnSpc>
                      </a:pPr>
                      <a:r>
                        <a:rPr lang="en-IE" sz="1100" b="0" i="0" u="none" strike="noStrike" dirty="0">
                          <a:solidFill>
                            <a:srgbClr val="000000"/>
                          </a:solidFill>
                          <a:effectLst/>
                          <a:latin typeface="+mn-lt"/>
                        </a:rPr>
                        <a:t>19</a:t>
                      </a:r>
                      <a:r>
                        <a:rPr lang="en-IE" sz="1100" b="0" i="0" dirty="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base">
                        <a:lnSpc>
                          <a:spcPct val="90000"/>
                        </a:lnSpc>
                      </a:pPr>
                      <a:r>
                        <a:rPr lang="en-IE" sz="1100" b="0" i="0" u="none" strike="noStrike">
                          <a:solidFill>
                            <a:srgbClr val="000000"/>
                          </a:solidFill>
                          <a:effectLst/>
                          <a:latin typeface="+mn-lt"/>
                        </a:rPr>
                        <a:t>78</a:t>
                      </a:r>
                      <a:r>
                        <a:rPr lang="en-IE" sz="1100" b="0" i="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ase">
                        <a:lnSpc>
                          <a:spcPct val="90000"/>
                        </a:lnSpc>
                      </a:pPr>
                      <a:r>
                        <a:rPr lang="en-IE" sz="1100" b="0" i="0" u="none" strike="noStrike" dirty="0">
                          <a:solidFill>
                            <a:srgbClr val="000000"/>
                          </a:solidFill>
                          <a:effectLst/>
                          <a:latin typeface="+mn-lt"/>
                        </a:rPr>
                        <a:t>85</a:t>
                      </a:r>
                      <a:r>
                        <a:rPr lang="en-IE" sz="1100" b="0" i="0" dirty="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rtl="0" fontAlgn="base">
                        <a:lnSpc>
                          <a:spcPct val="90000"/>
                        </a:lnSpc>
                      </a:pPr>
                      <a:r>
                        <a:rPr lang="en-IE" sz="1100" b="0" i="0" u="none" strike="noStrike" dirty="0">
                          <a:solidFill>
                            <a:srgbClr val="000000"/>
                          </a:solidFill>
                          <a:effectLst/>
                          <a:latin typeface="+mn-lt"/>
                        </a:rPr>
                        <a:t>86</a:t>
                      </a:r>
                      <a:r>
                        <a:rPr lang="en-IE" sz="1100" b="0" i="0" dirty="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698576471"/>
                  </a:ext>
                </a:extLst>
              </a:tr>
            </a:tbl>
          </a:graphicData>
        </a:graphic>
      </p:graphicFrame>
      <p:graphicFrame>
        <p:nvGraphicFramePr>
          <p:cNvPr id="12" name="Table 11">
            <a:extLst>
              <a:ext uri="{FF2B5EF4-FFF2-40B4-BE49-F238E27FC236}">
                <a16:creationId xmlns:a16="http://schemas.microsoft.com/office/drawing/2014/main" id="{B9434BAF-7A50-A45C-24AE-0CE928A1EF89}"/>
              </a:ext>
            </a:extLst>
          </p:cNvPr>
          <p:cNvGraphicFramePr>
            <a:graphicFrameLocks noGrp="1"/>
          </p:cNvGraphicFramePr>
          <p:nvPr>
            <p:extLst>
              <p:ext uri="{D42A27DB-BD31-4B8C-83A1-F6EECF244321}">
                <p14:modId xmlns:p14="http://schemas.microsoft.com/office/powerpoint/2010/main" val="668389549"/>
              </p:ext>
            </p:extLst>
          </p:nvPr>
        </p:nvGraphicFramePr>
        <p:xfrm>
          <a:off x="3238934" y="1141524"/>
          <a:ext cx="7333968" cy="342901"/>
        </p:xfrm>
        <a:graphic>
          <a:graphicData uri="http://schemas.openxmlformats.org/drawingml/2006/table">
            <a:tbl>
              <a:tblPr>
                <a:tableStyleId>{5C22544A-7EE6-4342-B048-85BDC9FD1C3A}</a:tableStyleId>
              </a:tblPr>
              <a:tblGrid>
                <a:gridCol w="916746">
                  <a:extLst>
                    <a:ext uri="{9D8B030D-6E8A-4147-A177-3AD203B41FA5}">
                      <a16:colId xmlns:a16="http://schemas.microsoft.com/office/drawing/2014/main" val="370207688"/>
                    </a:ext>
                  </a:extLst>
                </a:gridCol>
                <a:gridCol w="916746">
                  <a:extLst>
                    <a:ext uri="{9D8B030D-6E8A-4147-A177-3AD203B41FA5}">
                      <a16:colId xmlns:a16="http://schemas.microsoft.com/office/drawing/2014/main" val="3267891562"/>
                    </a:ext>
                  </a:extLst>
                </a:gridCol>
                <a:gridCol w="916746">
                  <a:extLst>
                    <a:ext uri="{9D8B030D-6E8A-4147-A177-3AD203B41FA5}">
                      <a16:colId xmlns:a16="http://schemas.microsoft.com/office/drawing/2014/main" val="746003772"/>
                    </a:ext>
                  </a:extLst>
                </a:gridCol>
                <a:gridCol w="916746">
                  <a:extLst>
                    <a:ext uri="{9D8B030D-6E8A-4147-A177-3AD203B41FA5}">
                      <a16:colId xmlns:a16="http://schemas.microsoft.com/office/drawing/2014/main" val="1779795731"/>
                    </a:ext>
                  </a:extLst>
                </a:gridCol>
                <a:gridCol w="916746">
                  <a:extLst>
                    <a:ext uri="{9D8B030D-6E8A-4147-A177-3AD203B41FA5}">
                      <a16:colId xmlns:a16="http://schemas.microsoft.com/office/drawing/2014/main" val="2225951611"/>
                    </a:ext>
                  </a:extLst>
                </a:gridCol>
                <a:gridCol w="1011579">
                  <a:extLst>
                    <a:ext uri="{9D8B030D-6E8A-4147-A177-3AD203B41FA5}">
                      <a16:colId xmlns:a16="http://schemas.microsoft.com/office/drawing/2014/main" val="1338766595"/>
                    </a:ext>
                  </a:extLst>
                </a:gridCol>
                <a:gridCol w="821913">
                  <a:extLst>
                    <a:ext uri="{9D8B030D-6E8A-4147-A177-3AD203B41FA5}">
                      <a16:colId xmlns:a16="http://schemas.microsoft.com/office/drawing/2014/main" val="4065578727"/>
                    </a:ext>
                  </a:extLst>
                </a:gridCol>
                <a:gridCol w="916746">
                  <a:extLst>
                    <a:ext uri="{9D8B030D-6E8A-4147-A177-3AD203B41FA5}">
                      <a16:colId xmlns:a16="http://schemas.microsoft.com/office/drawing/2014/main" val="2398399031"/>
                    </a:ext>
                  </a:extLst>
                </a:gridCol>
              </a:tblGrid>
              <a:tr h="336251">
                <a:tc>
                  <a:txBody>
                    <a:bodyPr/>
                    <a:lstStyle/>
                    <a:p>
                      <a:pPr algn="ctr" fontAlgn="t"/>
                      <a:r>
                        <a:rPr lang="en-IE" sz="1100" b="0" i="0" u="none" strike="noStrike">
                          <a:solidFill>
                            <a:srgbClr val="000000"/>
                          </a:solidFill>
                          <a:effectLst/>
                          <a:latin typeface="Barlow" panose="00000500000000000000" pitchFamily="2" charset="0"/>
                        </a:rPr>
                        <a:t>Total</a:t>
                      </a:r>
                    </a:p>
                  </a:txBody>
                  <a:tcPr marL="9525" marR="9525" marT="9525" marB="0" anchor="ctr">
                    <a:noFill/>
                  </a:tcPr>
                </a:tc>
                <a:tc>
                  <a:txBody>
                    <a:bodyPr/>
                    <a:lstStyle/>
                    <a:p>
                      <a:pPr algn="ctr" fontAlgn="t"/>
                      <a:endParaRPr lang="en-IE" sz="1100" b="0" i="0" u="none" strike="noStrike">
                        <a:solidFill>
                          <a:srgbClr val="000000"/>
                        </a:solidFill>
                        <a:effectLst/>
                        <a:latin typeface="Barlow" panose="00000500000000000000" pitchFamily="2" charset="0"/>
                      </a:endParaRPr>
                    </a:p>
                  </a:txBody>
                  <a:tcPr marL="9525" marR="9525" marT="9525" marB="0" anchor="ctr">
                    <a:noFill/>
                  </a:tcPr>
                </a:tc>
                <a:tc>
                  <a:txBody>
                    <a:bodyPr/>
                    <a:lstStyle/>
                    <a:p>
                      <a:pPr algn="ctr" rtl="0" fontAlgn="t"/>
                      <a:r>
                        <a:rPr lang="en-IE" sz="1100" b="0" i="0" u="none" strike="noStrike">
                          <a:solidFill>
                            <a:srgbClr val="000000"/>
                          </a:solidFill>
                          <a:effectLst/>
                          <a:latin typeface="+mn-lt"/>
                        </a:rPr>
                        <a:t>Multilateralists</a:t>
                      </a:r>
                    </a:p>
                  </a:txBody>
                  <a:tcPr marL="7621" marR="7621" marT="7621" marB="0" anchor="ctr">
                    <a:noFill/>
                  </a:tcPr>
                </a:tc>
                <a:tc>
                  <a:txBody>
                    <a:bodyPr/>
                    <a:lstStyle/>
                    <a:p>
                      <a:pPr algn="ctr" rtl="0" fontAlgn="t"/>
                      <a:r>
                        <a:rPr lang="en-IE" sz="1100" b="0" i="0" u="none" strike="noStrike">
                          <a:solidFill>
                            <a:srgbClr val="000000"/>
                          </a:solidFill>
                          <a:effectLst/>
                          <a:latin typeface="+mn-lt"/>
                        </a:rPr>
                        <a:t>Community Champions</a:t>
                      </a:r>
                    </a:p>
                  </a:txBody>
                  <a:tcPr marL="7621" marR="7621" marT="7621" marB="0" anchor="ctr">
                    <a:noFill/>
                  </a:tcPr>
                </a:tc>
                <a:tc>
                  <a:txBody>
                    <a:bodyPr/>
                    <a:lstStyle/>
                    <a:p>
                      <a:pPr algn="ctr" rtl="0" fontAlgn="t"/>
                      <a:r>
                        <a:rPr lang="en-IE" sz="1100" b="0" i="0" u="none" strike="noStrike">
                          <a:solidFill>
                            <a:srgbClr val="000000"/>
                          </a:solidFill>
                          <a:effectLst/>
                          <a:latin typeface="+mn-lt"/>
                        </a:rPr>
                        <a:t>Disengaged </a:t>
                      </a:r>
                    </a:p>
                  </a:txBody>
                  <a:tcPr marL="7621" marR="7621" marT="7621" marB="0" anchor="ctr">
                    <a:noFill/>
                  </a:tcPr>
                </a:tc>
                <a:tc>
                  <a:txBody>
                    <a:bodyPr/>
                    <a:lstStyle/>
                    <a:p>
                      <a:pPr algn="ctr" rtl="0" fontAlgn="t"/>
                      <a:r>
                        <a:rPr lang="en-IE" sz="1100" b="0" i="0" u="none" strike="noStrike">
                          <a:solidFill>
                            <a:srgbClr val="000000"/>
                          </a:solidFill>
                          <a:effectLst/>
                          <a:latin typeface="+mn-lt"/>
                        </a:rPr>
                        <a:t>Empathisers</a:t>
                      </a:r>
                    </a:p>
                  </a:txBody>
                  <a:tcPr marL="7621" marR="7621" marT="7621" marB="0" anchor="ctr">
                    <a:noFill/>
                  </a:tcPr>
                </a:tc>
                <a:tc>
                  <a:txBody>
                    <a:bodyPr/>
                    <a:lstStyle/>
                    <a:p>
                      <a:pPr algn="ctr" rtl="0" fontAlgn="t"/>
                      <a:r>
                        <a:rPr lang="en-IE" sz="1100" b="0" i="0" u="none" strike="noStrike">
                          <a:solidFill>
                            <a:srgbClr val="000000"/>
                          </a:solidFill>
                          <a:effectLst/>
                          <a:latin typeface="+mn-lt"/>
                        </a:rPr>
                        <a:t>Global Citizens</a:t>
                      </a:r>
                    </a:p>
                  </a:txBody>
                  <a:tcPr marL="7621" marR="7621" marT="7621" marB="0" anchor="ctr">
                    <a:noFill/>
                  </a:tcPr>
                </a:tc>
                <a:tc>
                  <a:txBody>
                    <a:bodyPr/>
                    <a:lstStyle/>
                    <a:p>
                      <a:pPr algn="ctr" rtl="0" fontAlgn="t"/>
                      <a:r>
                        <a:rPr lang="en-IE" sz="1100" b="0" i="0" u="none" strike="noStrike">
                          <a:solidFill>
                            <a:srgbClr val="000000"/>
                          </a:solidFill>
                          <a:effectLst/>
                          <a:latin typeface="+mn-lt"/>
                        </a:rPr>
                        <a:t>Pragmatists</a:t>
                      </a:r>
                    </a:p>
                  </a:txBody>
                  <a:tcPr marL="7621" marR="7621" marT="7621" marB="0" anchor="ctr">
                    <a:noFill/>
                  </a:tcPr>
                </a:tc>
                <a:extLst>
                  <a:ext uri="{0D108BD9-81ED-4DB2-BD59-A6C34878D82A}">
                    <a16:rowId xmlns:a16="http://schemas.microsoft.com/office/drawing/2014/main" val="53783692"/>
                  </a:ext>
                </a:extLst>
              </a:tr>
            </a:tbl>
          </a:graphicData>
        </a:graphic>
      </p:graphicFrame>
      <p:sp>
        <p:nvSpPr>
          <p:cNvPr id="6" name="TextBox 5">
            <a:extLst>
              <a:ext uri="{FF2B5EF4-FFF2-40B4-BE49-F238E27FC236}">
                <a16:creationId xmlns:a16="http://schemas.microsoft.com/office/drawing/2014/main" id="{7ADD4CF4-2C95-9DA9-87B2-45B6DC1B2835}"/>
              </a:ext>
            </a:extLst>
          </p:cNvPr>
          <p:cNvSpPr txBox="1"/>
          <p:nvPr/>
        </p:nvSpPr>
        <p:spPr>
          <a:xfrm>
            <a:off x="10649010" y="1768906"/>
            <a:ext cx="1216083" cy="1754326"/>
          </a:xfrm>
          <a:prstGeom prst="rect">
            <a:avLst/>
          </a:prstGeom>
          <a:solidFill>
            <a:schemeClr val="bg1">
              <a:lumMod val="85000"/>
            </a:schemeClr>
          </a:solidFill>
        </p:spPr>
        <p:txBody>
          <a:bodyPr wrap="square" rtlCol="0">
            <a:spAutoFit/>
          </a:bodyPr>
          <a:lstStyle/>
          <a:p>
            <a:pPr algn="ctr"/>
            <a:r>
              <a:rPr lang="en-IE" sz="1200"/>
              <a:t>Disengaged show much lower levels of agreement, with all other segments showing at least 79% agreement. </a:t>
            </a:r>
          </a:p>
        </p:txBody>
      </p:sp>
      <p:sp>
        <p:nvSpPr>
          <p:cNvPr id="8" name="Oval 7">
            <a:extLst>
              <a:ext uri="{FF2B5EF4-FFF2-40B4-BE49-F238E27FC236}">
                <a16:creationId xmlns:a16="http://schemas.microsoft.com/office/drawing/2014/main" id="{4FBAACD8-280C-B08D-1DE1-4826FB12F9E9}"/>
              </a:ext>
            </a:extLst>
          </p:cNvPr>
          <p:cNvSpPr/>
          <p:nvPr/>
        </p:nvSpPr>
        <p:spPr>
          <a:xfrm>
            <a:off x="7093366" y="4618908"/>
            <a:ext cx="665018" cy="2704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80346756-0BA9-A9AD-7990-2A67ED2D61BA}"/>
              </a:ext>
            </a:extLst>
          </p:cNvPr>
          <p:cNvSpPr/>
          <p:nvPr/>
        </p:nvSpPr>
        <p:spPr>
          <a:xfrm>
            <a:off x="326907" y="1834086"/>
            <a:ext cx="1619837" cy="1164303"/>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73%</a:t>
            </a:r>
            <a:r>
              <a:rPr lang="en-US" sz="1200"/>
              <a:t> </a:t>
            </a:r>
          </a:p>
          <a:p>
            <a:pPr algn="ctr"/>
            <a:r>
              <a:rPr lang="en-US" sz="1200"/>
              <a:t>view provision of ODA as important</a:t>
            </a:r>
            <a:endParaRPr lang="en-IE" sz="1200"/>
          </a:p>
        </p:txBody>
      </p:sp>
      <p:cxnSp>
        <p:nvCxnSpPr>
          <p:cNvPr id="20" name="Straight Connector 19">
            <a:extLst>
              <a:ext uri="{FF2B5EF4-FFF2-40B4-BE49-F238E27FC236}">
                <a16:creationId xmlns:a16="http://schemas.microsoft.com/office/drawing/2014/main" id="{E2C5A7E0-2EA1-6312-4377-6808DE09A553}"/>
              </a:ext>
            </a:extLst>
          </p:cNvPr>
          <p:cNvCxnSpPr>
            <a:cxnSpLocks/>
            <a:endCxn id="8" idx="0"/>
          </p:cNvCxnSpPr>
          <p:nvPr/>
        </p:nvCxnSpPr>
        <p:spPr>
          <a:xfrm>
            <a:off x="7425875" y="4534425"/>
            <a:ext cx="0" cy="84483"/>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2CA53E4-278D-7C58-ECED-DEAE19E9A706}"/>
              </a:ext>
            </a:extLst>
          </p:cNvPr>
          <p:cNvGrpSpPr/>
          <p:nvPr/>
        </p:nvGrpSpPr>
        <p:grpSpPr>
          <a:xfrm>
            <a:off x="9832768" y="618197"/>
            <a:ext cx="2359232" cy="449281"/>
            <a:chOff x="9641528" y="676064"/>
            <a:chExt cx="2436173" cy="586011"/>
          </a:xfrm>
        </p:grpSpPr>
        <p:sp>
          <p:nvSpPr>
            <p:cNvPr id="23" name="Rectangle 22">
              <a:extLst>
                <a:ext uri="{FF2B5EF4-FFF2-40B4-BE49-F238E27FC236}">
                  <a16:creationId xmlns:a16="http://schemas.microsoft.com/office/drawing/2014/main" id="{472266D2-8D61-014C-3D4F-FB330D0B343D}"/>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8DDA0AA1-A66E-FDE4-F92D-8E093983A5E5}"/>
                </a:ext>
              </a:extLst>
            </p:cNvPr>
            <p:cNvSpPr txBox="1"/>
            <p:nvPr/>
          </p:nvSpPr>
          <p:spPr>
            <a:xfrm>
              <a:off x="10044711" y="676064"/>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25" name="Rectangle 24">
              <a:extLst>
                <a:ext uri="{FF2B5EF4-FFF2-40B4-BE49-F238E27FC236}">
                  <a16:creationId xmlns:a16="http://schemas.microsoft.com/office/drawing/2014/main" id="{7A5E6E1E-E9BD-84B1-A7C7-E0AEDD98A177}"/>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TextBox 26">
              <a:extLst>
                <a:ext uri="{FF2B5EF4-FFF2-40B4-BE49-F238E27FC236}">
                  <a16:creationId xmlns:a16="http://schemas.microsoft.com/office/drawing/2014/main" id="{CA7C312B-7730-4607-BF7E-C24E5040A529}"/>
                </a:ext>
              </a:extLst>
            </p:cNvPr>
            <p:cNvSpPr txBox="1"/>
            <p:nvPr/>
          </p:nvSpPr>
          <p:spPr>
            <a:xfrm>
              <a:off x="10026209" y="920849"/>
              <a:ext cx="2032991" cy="341226"/>
            </a:xfrm>
            <a:prstGeom prst="rect">
              <a:avLst/>
            </a:prstGeom>
            <a:noFill/>
          </p:spPr>
          <p:txBody>
            <a:bodyPr wrap="square" rtlCol="0">
              <a:spAutoFit/>
            </a:bodyPr>
            <a:lstStyle/>
            <a:p>
              <a:r>
                <a:rPr lang="en-IE" sz="105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2911444210"/>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27985" y="186996"/>
            <a:ext cx="11285432" cy="966286"/>
          </a:xfrm>
        </p:spPr>
        <p:txBody>
          <a:bodyPr lIns="91440" tIns="45720" rIns="91440" bIns="45720" anchor="t">
            <a:normAutofit/>
          </a:bodyPr>
          <a:lstStyle/>
          <a:p>
            <a:r>
              <a:rPr lang="en-US"/>
              <a:t>Level of agreement that Citizens of Ireland have a moral obligation to personally support overseas aid</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78583" y="962923"/>
            <a:ext cx="10292738" cy="805679"/>
          </a:xfrm>
        </p:spPr>
        <p:txBody>
          <a:bodyPr>
            <a:noAutofit/>
          </a:bodyPr>
          <a:lstStyle/>
          <a:p>
            <a:r>
              <a:rPr lang="en-US" sz="1400" dirty="0"/>
              <a:t>There has been a reduction in those agreeing that citizens of Ireland have a moral obligation to personally support overseas aid, albeit still strong at 54% agreeing.</a:t>
            </a:r>
          </a:p>
          <a:p>
            <a:pPr marL="357188" indent="-357188"/>
            <a:endParaRPr lang="en-US" sz="1400" dirty="0"/>
          </a:p>
        </p:txBody>
      </p:sp>
      <p:sp>
        <p:nvSpPr>
          <p:cNvPr id="6" name="Text Placeholder 5">
            <a:extLst>
              <a:ext uri="{FF2B5EF4-FFF2-40B4-BE49-F238E27FC236}">
                <a16:creationId xmlns:a16="http://schemas.microsoft.com/office/drawing/2014/main" id="{AE769865-040E-BE88-9F14-873E26536189}"/>
              </a:ext>
            </a:extLst>
          </p:cNvPr>
          <p:cNvSpPr>
            <a:spLocks noGrp="1"/>
          </p:cNvSpPr>
          <p:nvPr>
            <p:ph type="body" sz="quarter" idx="17"/>
          </p:nvPr>
        </p:nvSpPr>
        <p:spPr>
          <a:xfrm>
            <a:off x="450000" y="5862066"/>
            <a:ext cx="9341700" cy="689291"/>
          </a:xfrm>
        </p:spPr>
        <p:txBody>
          <a:bodyPr/>
          <a:lstStyle/>
          <a:p>
            <a:pPr>
              <a:spcAft>
                <a:spcPts val="0"/>
              </a:spcAft>
            </a:pPr>
            <a:r>
              <a:rPr lang="en-US" dirty="0">
                <a:latin typeface="Barlow" panose="00000500000000000000" pitchFamily="2" charset="0"/>
              </a:rPr>
              <a:t>Base: All Adults aged 18+ years- 2,504 (Nov 23 N – 2,515, Nov 22 N – 2501; Dec 21 N – 2,026; Feb 21 N – 3,008)</a:t>
            </a:r>
          </a:p>
          <a:p>
            <a:pPr>
              <a:spcAft>
                <a:spcPts val="0"/>
              </a:spcAft>
            </a:pPr>
            <a:r>
              <a:rPr lang="en-US" dirty="0">
                <a:latin typeface="Barlow" panose="00000500000000000000" pitchFamily="2" charset="0"/>
              </a:rPr>
              <a:t>Q.34 Overseas aid focuses on longer-term goals such as poverty-alleviation and tackling inequality. To what extent do you agree or disagree that citizens of Ireland have a moral obligation to personally support overseas aid?</a:t>
            </a:r>
            <a:endParaRPr lang="en-IE" dirty="0">
              <a:latin typeface="Barlow" panose="00000500000000000000" pitchFamily="2" charset="0"/>
            </a:endParaRPr>
          </a:p>
          <a:p>
            <a:pPr>
              <a:spcAft>
                <a:spcPts val="0"/>
              </a:spcAft>
            </a:pPr>
            <a:endParaRPr lang="en-IE" sz="900" dirty="0">
              <a:latin typeface="Barlow" panose="00000500000000000000" pitchFamily="2" charset="0"/>
            </a:endParaRPr>
          </a:p>
        </p:txBody>
      </p:sp>
      <p:graphicFrame>
        <p:nvGraphicFramePr>
          <p:cNvPr id="2" name="Chart 1">
            <a:extLst>
              <a:ext uri="{FF2B5EF4-FFF2-40B4-BE49-F238E27FC236}">
                <a16:creationId xmlns:a16="http://schemas.microsoft.com/office/drawing/2014/main" id="{EC21C041-2C9A-A085-F1B3-66FECB9BEA05}"/>
              </a:ext>
            </a:extLst>
          </p:cNvPr>
          <p:cNvGraphicFramePr/>
          <p:nvPr>
            <p:extLst>
              <p:ext uri="{D42A27DB-BD31-4B8C-83A1-F6EECF244321}">
                <p14:modId xmlns:p14="http://schemas.microsoft.com/office/powerpoint/2010/main" val="1691021096"/>
              </p:ext>
            </p:extLst>
          </p:nvPr>
        </p:nvGraphicFramePr>
        <p:xfrm>
          <a:off x="2210736" y="2364457"/>
          <a:ext cx="3477086" cy="36007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E5F7DAAE-DEFD-F7CF-680F-04A7E6CC290A}"/>
              </a:ext>
            </a:extLst>
          </p:cNvPr>
          <p:cNvGraphicFramePr>
            <a:graphicFrameLocks noGrp="1"/>
          </p:cNvGraphicFramePr>
          <p:nvPr>
            <p:extLst>
              <p:ext uri="{D42A27DB-BD31-4B8C-83A1-F6EECF244321}">
                <p14:modId xmlns:p14="http://schemas.microsoft.com/office/powerpoint/2010/main" val="1038495970"/>
              </p:ext>
            </p:extLst>
          </p:nvPr>
        </p:nvGraphicFramePr>
        <p:xfrm>
          <a:off x="-875877" y="2815494"/>
          <a:ext cx="3104798" cy="2840325"/>
        </p:xfrm>
        <a:graphic>
          <a:graphicData uri="http://schemas.openxmlformats.org/drawingml/2006/table">
            <a:tbl>
              <a:tblPr>
                <a:tableStyleId>{5C22544A-7EE6-4342-B048-85BDC9FD1C3A}</a:tableStyleId>
              </a:tblPr>
              <a:tblGrid>
                <a:gridCol w="3104798">
                  <a:extLst>
                    <a:ext uri="{9D8B030D-6E8A-4147-A177-3AD203B41FA5}">
                      <a16:colId xmlns:a16="http://schemas.microsoft.com/office/drawing/2014/main" val="2192328915"/>
                    </a:ext>
                  </a:extLst>
                </a:gridCol>
              </a:tblGrid>
              <a:tr h="973425">
                <a:tc>
                  <a:txBody>
                    <a:bodyPr/>
                    <a:lstStyle/>
                    <a:p>
                      <a:pPr algn="r" fontAlgn="t"/>
                      <a:r>
                        <a:rPr lang="en-IE" sz="1200" b="0" i="0" u="none" strike="noStrike">
                          <a:solidFill>
                            <a:srgbClr val="000000"/>
                          </a:solidFill>
                          <a:effectLst/>
                          <a:latin typeface="+mn-lt"/>
                        </a:rPr>
                        <a:t>Strongly 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003300">
                <a:tc>
                  <a:txBody>
                    <a:bodyPr/>
                    <a:lstStyle/>
                    <a:p>
                      <a:pPr algn="r" fontAlgn="t"/>
                      <a:r>
                        <a:rPr lang="en-IE" sz="1200" b="0" i="0" u="none" strike="noStrike">
                          <a:solidFill>
                            <a:srgbClr val="000000"/>
                          </a:solidFill>
                          <a:effectLst/>
                          <a:latin typeface="+mn-lt"/>
                        </a:rPr>
                        <a:t>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469900">
                <a:tc>
                  <a:txBody>
                    <a:bodyPr/>
                    <a:lstStyle/>
                    <a:p>
                      <a:pPr algn="r" fontAlgn="t"/>
                      <a:r>
                        <a:rPr lang="en-IE" sz="1200" b="0" i="0" u="none" strike="noStrike">
                          <a:solidFill>
                            <a:srgbClr val="000000"/>
                          </a:solidFill>
                          <a:effectLst/>
                          <a:latin typeface="+mn-lt"/>
                        </a:rPr>
                        <a:t>Neither agree nor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201295">
                <a:tc>
                  <a:txBody>
                    <a:bodyPr/>
                    <a:lstStyle/>
                    <a:p>
                      <a:pPr algn="r" fontAlgn="t"/>
                      <a:r>
                        <a:rPr lang="en-IE" sz="1200" b="0" i="0" u="none" strike="noStrike">
                          <a:solidFill>
                            <a:srgbClr val="000000"/>
                          </a:solidFill>
                          <a:effectLst/>
                          <a:latin typeface="+mn-lt"/>
                        </a:rPr>
                        <a:t>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4465">
                <a:tc>
                  <a:txBody>
                    <a:bodyPr/>
                    <a:lstStyle/>
                    <a:p>
                      <a:pPr algn="r" fontAlgn="t"/>
                      <a:r>
                        <a:rPr lang="en-IE" sz="1200" b="0" i="0" u="none" strike="noStrike">
                          <a:solidFill>
                            <a:srgbClr val="000000"/>
                          </a:solidFill>
                          <a:effectLst/>
                          <a:latin typeface="+mn-lt"/>
                        </a:rPr>
                        <a:t>Strongly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12" name="Content Placeholder 5">
            <a:extLst>
              <a:ext uri="{FF2B5EF4-FFF2-40B4-BE49-F238E27FC236}">
                <a16:creationId xmlns:a16="http://schemas.microsoft.com/office/drawing/2014/main" id="{EB90025C-2658-DD88-0521-C7FED72536B6}"/>
              </a:ext>
            </a:extLst>
          </p:cNvPr>
          <p:cNvGraphicFramePr>
            <a:graphicFrameLocks/>
          </p:cNvGraphicFramePr>
          <p:nvPr>
            <p:extLst>
              <p:ext uri="{D42A27DB-BD31-4B8C-83A1-F6EECF244321}">
                <p14:modId xmlns:p14="http://schemas.microsoft.com/office/powerpoint/2010/main" val="2794383358"/>
              </p:ext>
            </p:extLst>
          </p:nvPr>
        </p:nvGraphicFramePr>
        <p:xfrm>
          <a:off x="6354674" y="2053654"/>
          <a:ext cx="4480165" cy="360074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BD6020C4-3512-B43C-EA13-D7DA558313A2}"/>
              </a:ext>
            </a:extLst>
          </p:cNvPr>
          <p:cNvSpPr txBox="1"/>
          <p:nvPr/>
        </p:nvSpPr>
        <p:spPr>
          <a:xfrm>
            <a:off x="10771320" y="3412728"/>
            <a:ext cx="768159" cy="261610"/>
          </a:xfrm>
          <a:prstGeom prst="rect">
            <a:avLst/>
          </a:prstGeom>
          <a:noFill/>
        </p:spPr>
        <p:txBody>
          <a:bodyPr wrap="none" rtlCol="0">
            <a:spAutoFit/>
          </a:bodyPr>
          <a:lstStyle/>
          <a:p>
            <a:r>
              <a:rPr lang="en-IE" sz="1100">
                <a:solidFill>
                  <a:schemeClr val="accent4">
                    <a:lumMod val="75000"/>
                  </a:schemeClr>
                </a:solidFill>
              </a:rPr>
              <a:t>Net agree</a:t>
            </a:r>
          </a:p>
        </p:txBody>
      </p:sp>
      <p:sp>
        <p:nvSpPr>
          <p:cNvPr id="14" name="TextBox 13">
            <a:extLst>
              <a:ext uri="{FF2B5EF4-FFF2-40B4-BE49-F238E27FC236}">
                <a16:creationId xmlns:a16="http://schemas.microsoft.com/office/drawing/2014/main" id="{C0444B36-42E0-792B-D137-687FADB3D731}"/>
              </a:ext>
            </a:extLst>
          </p:cNvPr>
          <p:cNvSpPr txBox="1"/>
          <p:nvPr/>
        </p:nvSpPr>
        <p:spPr>
          <a:xfrm>
            <a:off x="10771320" y="4616858"/>
            <a:ext cx="957313" cy="261610"/>
          </a:xfrm>
          <a:prstGeom prst="rect">
            <a:avLst/>
          </a:prstGeom>
          <a:noFill/>
        </p:spPr>
        <p:txBody>
          <a:bodyPr wrap="none" rtlCol="0">
            <a:spAutoFit/>
          </a:bodyPr>
          <a:lstStyle/>
          <a:p>
            <a:r>
              <a:rPr lang="en-IE" sz="1100">
                <a:solidFill>
                  <a:schemeClr val="accent5">
                    <a:lumMod val="50000"/>
                  </a:schemeClr>
                </a:solidFill>
              </a:rPr>
              <a:t>Net Disagree</a:t>
            </a:r>
          </a:p>
        </p:txBody>
      </p:sp>
      <p:sp>
        <p:nvSpPr>
          <p:cNvPr id="15" name="TextBox 14">
            <a:extLst>
              <a:ext uri="{FF2B5EF4-FFF2-40B4-BE49-F238E27FC236}">
                <a16:creationId xmlns:a16="http://schemas.microsoft.com/office/drawing/2014/main" id="{EEA971D5-52B5-1921-2428-D4A6DD82F129}"/>
              </a:ext>
            </a:extLst>
          </p:cNvPr>
          <p:cNvSpPr txBox="1"/>
          <p:nvPr/>
        </p:nvSpPr>
        <p:spPr>
          <a:xfrm>
            <a:off x="7721025" y="2419724"/>
            <a:ext cx="1735475" cy="276999"/>
          </a:xfrm>
          <a:prstGeom prst="rect">
            <a:avLst/>
          </a:prstGeom>
          <a:noFill/>
        </p:spPr>
        <p:txBody>
          <a:bodyPr wrap="none" rtlCol="0">
            <a:spAutoFit/>
          </a:bodyPr>
          <a:lstStyle/>
          <a:p>
            <a:r>
              <a:rPr lang="en-IE" sz="1200" b="1"/>
              <a:t>Net Important - Trended</a:t>
            </a:r>
          </a:p>
        </p:txBody>
      </p:sp>
      <p:cxnSp>
        <p:nvCxnSpPr>
          <p:cNvPr id="11" name="Straight Arrow Connector 10">
            <a:extLst>
              <a:ext uri="{FF2B5EF4-FFF2-40B4-BE49-F238E27FC236}">
                <a16:creationId xmlns:a16="http://schemas.microsoft.com/office/drawing/2014/main" id="{A0E76547-39B3-C8AF-4073-5DA6299A3C1C}"/>
              </a:ext>
            </a:extLst>
          </p:cNvPr>
          <p:cNvCxnSpPr/>
          <p:nvPr/>
        </p:nvCxnSpPr>
        <p:spPr>
          <a:xfrm>
            <a:off x="7887292" y="3479921"/>
            <a:ext cx="0" cy="9789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081EA1-5B46-2EB3-9998-D2DFFBD36945}"/>
              </a:ext>
            </a:extLst>
          </p:cNvPr>
          <p:cNvCxnSpPr>
            <a:cxnSpLocks/>
          </p:cNvCxnSpPr>
          <p:nvPr/>
        </p:nvCxnSpPr>
        <p:spPr>
          <a:xfrm>
            <a:off x="8790830" y="3693313"/>
            <a:ext cx="0" cy="660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37FDEF-CFD0-2D64-DF5D-30A00F3A3813}"/>
              </a:ext>
            </a:extLst>
          </p:cNvPr>
          <p:cNvSpPr txBox="1"/>
          <p:nvPr/>
        </p:nvSpPr>
        <p:spPr>
          <a:xfrm>
            <a:off x="10771320" y="3810133"/>
            <a:ext cx="1047082" cy="261610"/>
          </a:xfrm>
          <a:prstGeom prst="rect">
            <a:avLst/>
          </a:prstGeom>
          <a:noFill/>
        </p:spPr>
        <p:txBody>
          <a:bodyPr wrap="none" rtlCol="0">
            <a:spAutoFit/>
          </a:bodyPr>
          <a:lstStyle/>
          <a:p>
            <a:r>
              <a:rPr lang="en-IE" sz="1100"/>
              <a:t>Net Difference</a:t>
            </a:r>
          </a:p>
        </p:txBody>
      </p:sp>
      <p:sp>
        <p:nvSpPr>
          <p:cNvPr id="19" name="TextBox 18">
            <a:extLst>
              <a:ext uri="{FF2B5EF4-FFF2-40B4-BE49-F238E27FC236}">
                <a16:creationId xmlns:a16="http://schemas.microsoft.com/office/drawing/2014/main" id="{7FE39AB1-C066-768B-E047-1E736ED948A3}"/>
              </a:ext>
            </a:extLst>
          </p:cNvPr>
          <p:cNvSpPr txBox="1"/>
          <p:nvPr/>
        </p:nvSpPr>
        <p:spPr>
          <a:xfrm>
            <a:off x="7887292" y="3896845"/>
            <a:ext cx="652876" cy="276999"/>
          </a:xfrm>
          <a:prstGeom prst="rect">
            <a:avLst/>
          </a:prstGeom>
          <a:noFill/>
        </p:spPr>
        <p:txBody>
          <a:bodyPr wrap="square" rtlCol="0">
            <a:spAutoFit/>
          </a:bodyPr>
          <a:lstStyle/>
          <a:p>
            <a:r>
              <a:rPr lang="en-IE" sz="1200"/>
              <a:t>+50</a:t>
            </a:r>
          </a:p>
        </p:txBody>
      </p:sp>
      <p:sp>
        <p:nvSpPr>
          <p:cNvPr id="20" name="TextBox 19">
            <a:extLst>
              <a:ext uri="{FF2B5EF4-FFF2-40B4-BE49-F238E27FC236}">
                <a16:creationId xmlns:a16="http://schemas.microsoft.com/office/drawing/2014/main" id="{E158E81C-84A9-8DE9-0A69-AB3F54736257}"/>
              </a:ext>
            </a:extLst>
          </p:cNvPr>
          <p:cNvSpPr txBox="1"/>
          <p:nvPr/>
        </p:nvSpPr>
        <p:spPr>
          <a:xfrm>
            <a:off x="8767035" y="3844399"/>
            <a:ext cx="652876" cy="276999"/>
          </a:xfrm>
          <a:prstGeom prst="rect">
            <a:avLst/>
          </a:prstGeom>
          <a:noFill/>
        </p:spPr>
        <p:txBody>
          <a:bodyPr wrap="square" rtlCol="0">
            <a:spAutoFit/>
          </a:bodyPr>
          <a:lstStyle/>
          <a:p>
            <a:r>
              <a:rPr lang="en-IE" sz="1200"/>
              <a:t>+43</a:t>
            </a:r>
          </a:p>
        </p:txBody>
      </p:sp>
      <p:grpSp>
        <p:nvGrpSpPr>
          <p:cNvPr id="21" name="Group 20">
            <a:extLst>
              <a:ext uri="{FF2B5EF4-FFF2-40B4-BE49-F238E27FC236}">
                <a16:creationId xmlns:a16="http://schemas.microsoft.com/office/drawing/2014/main" id="{AAFE6DBA-5F39-871A-1920-7D7EF6B0D5BD}"/>
              </a:ext>
            </a:extLst>
          </p:cNvPr>
          <p:cNvGrpSpPr/>
          <p:nvPr/>
        </p:nvGrpSpPr>
        <p:grpSpPr>
          <a:xfrm>
            <a:off x="2150692" y="2002362"/>
            <a:ext cx="3540330" cy="461811"/>
            <a:chOff x="2210736" y="1729408"/>
            <a:chExt cx="3540330" cy="461811"/>
          </a:xfrm>
        </p:grpSpPr>
        <p:sp>
          <p:nvSpPr>
            <p:cNvPr id="8" name="TextBox 7">
              <a:extLst>
                <a:ext uri="{FF2B5EF4-FFF2-40B4-BE49-F238E27FC236}">
                  <a16:creationId xmlns:a16="http://schemas.microsoft.com/office/drawing/2014/main" id="{71FC94F8-7E8C-3EB1-8E09-6F6034D64120}"/>
                </a:ext>
              </a:extLst>
            </p:cNvPr>
            <p:cNvSpPr txBox="1"/>
            <p:nvPr/>
          </p:nvSpPr>
          <p:spPr>
            <a:xfrm>
              <a:off x="2210736" y="1729554"/>
              <a:ext cx="980780" cy="461665"/>
            </a:xfrm>
            <a:prstGeom prst="rect">
              <a:avLst/>
            </a:prstGeom>
            <a:noFill/>
          </p:spPr>
          <p:txBody>
            <a:bodyPr wrap="none" rtlCol="0">
              <a:spAutoFit/>
            </a:bodyPr>
            <a:lstStyle/>
            <a:p>
              <a:pPr algn="ctr"/>
              <a:r>
                <a:rPr lang="en-IE" sz="1200" b="1"/>
                <a:t>Feb 21</a:t>
              </a:r>
            </a:p>
            <a:p>
              <a:pPr algn="ctr"/>
              <a:r>
                <a:rPr lang="en-IE" sz="1200" b="1"/>
                <a:t>%</a:t>
              </a:r>
            </a:p>
          </p:txBody>
        </p:sp>
        <p:sp>
          <p:nvSpPr>
            <p:cNvPr id="9" name="TextBox 8">
              <a:extLst>
                <a:ext uri="{FF2B5EF4-FFF2-40B4-BE49-F238E27FC236}">
                  <a16:creationId xmlns:a16="http://schemas.microsoft.com/office/drawing/2014/main" id="{FB56D43A-3696-90E4-D446-27A14D2BE5FB}"/>
                </a:ext>
              </a:extLst>
            </p:cNvPr>
            <p:cNvSpPr txBox="1"/>
            <p:nvPr/>
          </p:nvSpPr>
          <p:spPr>
            <a:xfrm>
              <a:off x="2890898" y="1729554"/>
              <a:ext cx="1000351" cy="461665"/>
            </a:xfrm>
            <a:prstGeom prst="rect">
              <a:avLst/>
            </a:prstGeom>
            <a:noFill/>
          </p:spPr>
          <p:txBody>
            <a:bodyPr wrap="none" rtlCol="0">
              <a:spAutoFit/>
            </a:bodyPr>
            <a:lstStyle/>
            <a:p>
              <a:pPr algn="ctr"/>
              <a:r>
                <a:rPr lang="en-IE" sz="1200" b="1"/>
                <a:t>Dec 21</a:t>
              </a:r>
            </a:p>
            <a:p>
              <a:pPr algn="ctr"/>
              <a:r>
                <a:rPr lang="en-IE" sz="1200" b="1"/>
                <a:t>%</a:t>
              </a:r>
            </a:p>
          </p:txBody>
        </p:sp>
        <p:sp>
          <p:nvSpPr>
            <p:cNvPr id="22" name="TextBox 21">
              <a:extLst>
                <a:ext uri="{FF2B5EF4-FFF2-40B4-BE49-F238E27FC236}">
                  <a16:creationId xmlns:a16="http://schemas.microsoft.com/office/drawing/2014/main" id="{45E16A6A-17BE-64C8-C010-F8A7002A50AE}"/>
                </a:ext>
              </a:extLst>
            </p:cNvPr>
            <p:cNvSpPr txBox="1"/>
            <p:nvPr/>
          </p:nvSpPr>
          <p:spPr>
            <a:xfrm>
              <a:off x="3565404" y="1729554"/>
              <a:ext cx="1002131" cy="461665"/>
            </a:xfrm>
            <a:prstGeom prst="rect">
              <a:avLst/>
            </a:prstGeom>
            <a:noFill/>
          </p:spPr>
          <p:txBody>
            <a:bodyPr wrap="none" rtlCol="0">
              <a:spAutoFit/>
            </a:bodyPr>
            <a:lstStyle/>
            <a:p>
              <a:pPr algn="ctr"/>
              <a:r>
                <a:rPr lang="en-IE" sz="1200" b="1"/>
                <a:t>Nov 22</a:t>
              </a:r>
            </a:p>
            <a:p>
              <a:pPr algn="ctr"/>
              <a:r>
                <a:rPr lang="en-IE" sz="1200" b="1"/>
                <a:t>%</a:t>
              </a:r>
            </a:p>
          </p:txBody>
        </p:sp>
        <p:sp>
          <p:nvSpPr>
            <p:cNvPr id="17" name="TextBox 16">
              <a:extLst>
                <a:ext uri="{FF2B5EF4-FFF2-40B4-BE49-F238E27FC236}">
                  <a16:creationId xmlns:a16="http://schemas.microsoft.com/office/drawing/2014/main" id="{D3A2F186-22CE-3C20-0FD2-307ABAA4377C}"/>
                </a:ext>
              </a:extLst>
            </p:cNvPr>
            <p:cNvSpPr txBox="1"/>
            <p:nvPr/>
          </p:nvSpPr>
          <p:spPr>
            <a:xfrm>
              <a:off x="4439622" y="1729554"/>
              <a:ext cx="650114" cy="461665"/>
            </a:xfrm>
            <a:prstGeom prst="rect">
              <a:avLst/>
            </a:prstGeom>
            <a:noFill/>
          </p:spPr>
          <p:txBody>
            <a:bodyPr wrap="none" rtlCol="0">
              <a:spAutoFit/>
            </a:bodyPr>
            <a:lstStyle/>
            <a:p>
              <a:pPr algn="ctr"/>
              <a:r>
                <a:rPr lang="en-IE" sz="1200" b="1"/>
                <a:t>Nov 23</a:t>
              </a:r>
            </a:p>
            <a:p>
              <a:pPr algn="ctr"/>
              <a:r>
                <a:rPr lang="en-IE" sz="1200" b="1"/>
                <a:t>%</a:t>
              </a:r>
            </a:p>
          </p:txBody>
        </p:sp>
        <p:sp>
          <p:nvSpPr>
            <p:cNvPr id="29" name="TextBox 28">
              <a:extLst>
                <a:ext uri="{FF2B5EF4-FFF2-40B4-BE49-F238E27FC236}">
                  <a16:creationId xmlns:a16="http://schemas.microsoft.com/office/drawing/2014/main" id="{67A8A41A-CC8F-16F1-1DDB-3052064E5F98}"/>
                </a:ext>
              </a:extLst>
            </p:cNvPr>
            <p:cNvSpPr txBox="1"/>
            <p:nvPr/>
          </p:nvSpPr>
          <p:spPr>
            <a:xfrm>
              <a:off x="5053438" y="1729408"/>
              <a:ext cx="697628" cy="461665"/>
            </a:xfrm>
            <a:prstGeom prst="rect">
              <a:avLst/>
            </a:prstGeom>
            <a:noFill/>
          </p:spPr>
          <p:txBody>
            <a:bodyPr wrap="none" rtlCol="0">
              <a:spAutoFit/>
            </a:bodyPr>
            <a:lstStyle/>
            <a:p>
              <a:pPr algn="ctr"/>
              <a:r>
                <a:rPr lang="en-IE" sz="1200" b="1"/>
                <a:t>Aug 24</a:t>
              </a:r>
            </a:p>
            <a:p>
              <a:pPr algn="ctr"/>
              <a:r>
                <a:rPr lang="en-IE" sz="1200" b="1"/>
                <a:t>%</a:t>
              </a:r>
            </a:p>
          </p:txBody>
        </p:sp>
      </p:grpSp>
      <p:cxnSp>
        <p:nvCxnSpPr>
          <p:cNvPr id="25" name="Straight Arrow Connector 24">
            <a:extLst>
              <a:ext uri="{FF2B5EF4-FFF2-40B4-BE49-F238E27FC236}">
                <a16:creationId xmlns:a16="http://schemas.microsoft.com/office/drawing/2014/main" id="{89AB1891-3A89-DCEA-2E6A-E131C54D3493}"/>
              </a:ext>
            </a:extLst>
          </p:cNvPr>
          <p:cNvCxnSpPr>
            <a:cxnSpLocks/>
          </p:cNvCxnSpPr>
          <p:nvPr/>
        </p:nvCxnSpPr>
        <p:spPr>
          <a:xfrm>
            <a:off x="9600601" y="3639248"/>
            <a:ext cx="0" cy="660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4512228-8AC0-F2F3-7333-392AC01D0F18}"/>
              </a:ext>
            </a:extLst>
          </p:cNvPr>
          <p:cNvSpPr txBox="1"/>
          <p:nvPr/>
        </p:nvSpPr>
        <p:spPr>
          <a:xfrm>
            <a:off x="9620284" y="3802438"/>
            <a:ext cx="652876" cy="276999"/>
          </a:xfrm>
          <a:prstGeom prst="rect">
            <a:avLst/>
          </a:prstGeom>
          <a:noFill/>
        </p:spPr>
        <p:txBody>
          <a:bodyPr wrap="square" rtlCol="0">
            <a:spAutoFit/>
          </a:bodyPr>
          <a:lstStyle/>
          <a:p>
            <a:r>
              <a:rPr lang="en-IE" sz="1200"/>
              <a:t>+42</a:t>
            </a:r>
          </a:p>
        </p:txBody>
      </p:sp>
      <p:sp>
        <p:nvSpPr>
          <p:cNvPr id="28" name="Text Placeholder 2">
            <a:extLst>
              <a:ext uri="{FF2B5EF4-FFF2-40B4-BE49-F238E27FC236}">
                <a16:creationId xmlns:a16="http://schemas.microsoft.com/office/drawing/2014/main" id="{9B652BD3-0020-2347-7BD0-3C01D273CBB6}"/>
              </a:ext>
            </a:extLst>
          </p:cNvPr>
          <p:cNvSpPr txBox="1">
            <a:spLocks/>
          </p:cNvSpPr>
          <p:nvPr/>
        </p:nvSpPr>
        <p:spPr>
          <a:xfrm>
            <a:off x="344851" y="1300769"/>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cxnSp>
        <p:nvCxnSpPr>
          <p:cNvPr id="30" name="Straight Arrow Connector 29">
            <a:extLst>
              <a:ext uri="{FF2B5EF4-FFF2-40B4-BE49-F238E27FC236}">
                <a16:creationId xmlns:a16="http://schemas.microsoft.com/office/drawing/2014/main" id="{A2A9899E-A6FB-51D6-5428-2A9CADEA466B}"/>
              </a:ext>
            </a:extLst>
          </p:cNvPr>
          <p:cNvCxnSpPr>
            <a:cxnSpLocks/>
          </p:cNvCxnSpPr>
          <p:nvPr/>
        </p:nvCxnSpPr>
        <p:spPr>
          <a:xfrm>
            <a:off x="10388647" y="3638077"/>
            <a:ext cx="0" cy="660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ABEF397-474E-BC8E-5C82-62FDEC07B621}"/>
              </a:ext>
            </a:extLst>
          </p:cNvPr>
          <p:cNvSpPr txBox="1"/>
          <p:nvPr/>
        </p:nvSpPr>
        <p:spPr>
          <a:xfrm>
            <a:off x="10408330" y="3801267"/>
            <a:ext cx="652876" cy="276999"/>
          </a:xfrm>
          <a:prstGeom prst="rect">
            <a:avLst/>
          </a:prstGeom>
          <a:noFill/>
        </p:spPr>
        <p:txBody>
          <a:bodyPr wrap="square" rtlCol="0">
            <a:spAutoFit/>
          </a:bodyPr>
          <a:lstStyle/>
          <a:p>
            <a:r>
              <a:rPr lang="en-IE" sz="1200"/>
              <a:t>+38</a:t>
            </a:r>
          </a:p>
        </p:txBody>
      </p:sp>
    </p:spTree>
    <p:extLst>
      <p:ext uri="{BB962C8B-B14F-4D97-AF65-F5344CB8AC3E}">
        <p14:creationId xmlns:p14="http://schemas.microsoft.com/office/powerpoint/2010/main" val="19548492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2" dur="500"/>
                                        <p:tgtEl>
                                          <p:spTgt spid="1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7" dur="500"/>
                                        <p:tgtEl>
                                          <p:spTgt spid="1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r>
              <a:rPr lang="en-US"/>
              <a:t>Level of agreement that Citizens of Ireland have a moral obligation to personally support overseas aid</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50000" y="830726"/>
            <a:ext cx="8730182" cy="486058"/>
          </a:xfrm>
        </p:spPr>
        <p:txBody>
          <a:bodyPr>
            <a:normAutofit fontScale="92500" lnSpcReduction="10000"/>
          </a:bodyPr>
          <a:lstStyle/>
          <a:p>
            <a:pPr lvl="1"/>
            <a:r>
              <a:rPr lang="en-US" sz="1600" dirty="0"/>
              <a:t>There has been a slight decrease in agreement. Community champions, global citizens, and multilateralists continue to show higher agreement. </a:t>
            </a:r>
            <a:endParaRPr lang="en-IE" sz="1400" dirty="0"/>
          </a:p>
        </p:txBody>
      </p:sp>
      <p:sp>
        <p:nvSpPr>
          <p:cNvPr id="6" name="Text Placeholder 5">
            <a:extLst>
              <a:ext uri="{FF2B5EF4-FFF2-40B4-BE49-F238E27FC236}">
                <a16:creationId xmlns:a16="http://schemas.microsoft.com/office/drawing/2014/main" id="{C2F6CEB1-1EA5-C405-77FE-E69B624540E2}"/>
              </a:ext>
            </a:extLst>
          </p:cNvPr>
          <p:cNvSpPr>
            <a:spLocks noGrp="1"/>
          </p:cNvSpPr>
          <p:nvPr>
            <p:ph type="body" sz="quarter" idx="17"/>
          </p:nvPr>
        </p:nvSpPr>
        <p:spPr>
          <a:xfrm>
            <a:off x="450000" y="5970354"/>
            <a:ext cx="10992700" cy="769441"/>
          </a:xfrm>
        </p:spPr>
        <p:txBody>
          <a:bodyPr/>
          <a:lstStyle/>
          <a:p>
            <a:pPr>
              <a:lnSpc>
                <a:spcPct val="100000"/>
              </a:lnSpc>
              <a:spcAft>
                <a:spcPts val="0"/>
              </a:spcAft>
            </a:pPr>
            <a:r>
              <a:rPr lang="en-US" dirty="0">
                <a:latin typeface="Barlow" panose="00000500000000000000" pitchFamily="2" charset="0"/>
              </a:rPr>
              <a:t>Base: All Adults aged 18+ years- 2,504 (Nov 23 N – 2,515, Nov 22 N – 2501; Dec 21 N – 2,026; Feb 21 N – 3,008)</a:t>
            </a:r>
          </a:p>
          <a:p>
            <a:pPr>
              <a:lnSpc>
                <a:spcPct val="100000"/>
              </a:lnSpc>
              <a:spcAft>
                <a:spcPts val="0"/>
              </a:spcAft>
            </a:pPr>
            <a:r>
              <a:rPr lang="en-US" dirty="0">
                <a:latin typeface="Barlow" panose="00000500000000000000" pitchFamily="2" charset="0"/>
              </a:rPr>
              <a:t>Q.34 Overseas aid focuses on longer-term goals such as poverty-alleviation and tackling inequality. To what extent do you agree or disagree that citizens of Ireland have a moral obligation to personally support overseas aid?</a:t>
            </a:r>
            <a:endParaRPr lang="en-IE" dirty="0">
              <a:latin typeface="Barlow" panose="00000500000000000000" pitchFamily="2" charset="0"/>
            </a:endParaRPr>
          </a:p>
          <a:p>
            <a:pPr>
              <a:lnSpc>
                <a:spcPct val="100000"/>
              </a:lnSpc>
              <a:spcAft>
                <a:spcPts val="0"/>
              </a:spcAft>
            </a:pPr>
            <a:endParaRPr lang="en-US" dirty="0">
              <a:latin typeface="Barlow" panose="00000500000000000000" pitchFamily="2" charset="0"/>
            </a:endParaRPr>
          </a:p>
          <a:p>
            <a:pPr>
              <a:lnSpc>
                <a:spcPct val="100000"/>
              </a:lnSpc>
              <a:spcAft>
                <a:spcPts val="0"/>
              </a:spcAft>
            </a:pPr>
            <a:endParaRPr lang="en-IE" sz="900" dirty="0">
              <a:latin typeface="Barlow" panose="00000500000000000000" pitchFamily="2" charset="0"/>
            </a:endParaRPr>
          </a:p>
        </p:txBody>
      </p:sp>
      <p:graphicFrame>
        <p:nvGraphicFramePr>
          <p:cNvPr id="2" name="Chart 1">
            <a:extLst>
              <a:ext uri="{FF2B5EF4-FFF2-40B4-BE49-F238E27FC236}">
                <a16:creationId xmlns:a16="http://schemas.microsoft.com/office/drawing/2014/main" id="{EC21C041-2C9A-A085-F1B3-66FECB9BEA05}"/>
              </a:ext>
            </a:extLst>
          </p:cNvPr>
          <p:cNvGraphicFramePr/>
          <p:nvPr>
            <p:extLst>
              <p:ext uri="{D42A27DB-BD31-4B8C-83A1-F6EECF244321}">
                <p14:modId xmlns:p14="http://schemas.microsoft.com/office/powerpoint/2010/main" val="3788633993"/>
              </p:ext>
            </p:extLst>
          </p:nvPr>
        </p:nvGraphicFramePr>
        <p:xfrm>
          <a:off x="3142297" y="1937796"/>
          <a:ext cx="7423405" cy="3129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E5F7DAAE-DEFD-F7CF-680F-04A7E6CC290A}"/>
              </a:ext>
            </a:extLst>
          </p:cNvPr>
          <p:cNvGraphicFramePr>
            <a:graphicFrameLocks noGrp="1"/>
          </p:cNvGraphicFramePr>
          <p:nvPr>
            <p:extLst>
              <p:ext uri="{D42A27DB-BD31-4B8C-83A1-F6EECF244321}">
                <p14:modId xmlns:p14="http://schemas.microsoft.com/office/powerpoint/2010/main" val="2398176139"/>
              </p:ext>
            </p:extLst>
          </p:nvPr>
        </p:nvGraphicFramePr>
        <p:xfrm>
          <a:off x="126937" y="2025010"/>
          <a:ext cx="3104798" cy="2521060"/>
        </p:xfrm>
        <a:graphic>
          <a:graphicData uri="http://schemas.openxmlformats.org/drawingml/2006/table">
            <a:tbl>
              <a:tblPr>
                <a:tableStyleId>{5C22544A-7EE6-4342-B048-85BDC9FD1C3A}</a:tableStyleId>
              </a:tblPr>
              <a:tblGrid>
                <a:gridCol w="3104798">
                  <a:extLst>
                    <a:ext uri="{9D8B030D-6E8A-4147-A177-3AD203B41FA5}">
                      <a16:colId xmlns:a16="http://schemas.microsoft.com/office/drawing/2014/main" val="2192328915"/>
                    </a:ext>
                  </a:extLst>
                </a:gridCol>
              </a:tblGrid>
              <a:tr h="849938">
                <a:tc>
                  <a:txBody>
                    <a:bodyPr/>
                    <a:lstStyle/>
                    <a:p>
                      <a:pPr algn="r" fontAlgn="t"/>
                      <a:r>
                        <a:rPr lang="en-IE" sz="1200" b="0" i="0" u="none" strike="noStrike">
                          <a:solidFill>
                            <a:srgbClr val="000000"/>
                          </a:solidFill>
                          <a:effectLst/>
                          <a:latin typeface="+mn-lt"/>
                        </a:rPr>
                        <a:t>Strongly 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876023">
                <a:tc>
                  <a:txBody>
                    <a:bodyPr/>
                    <a:lstStyle/>
                    <a:p>
                      <a:pPr algn="r" fontAlgn="t"/>
                      <a:r>
                        <a:rPr lang="en-IE" sz="1200" b="0" i="0" u="none" strike="noStrike">
                          <a:solidFill>
                            <a:srgbClr val="000000"/>
                          </a:solidFill>
                          <a:effectLst/>
                          <a:latin typeface="+mn-lt"/>
                        </a:rPr>
                        <a:t>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410289">
                <a:tc>
                  <a:txBody>
                    <a:bodyPr/>
                    <a:lstStyle/>
                    <a:p>
                      <a:pPr algn="r" fontAlgn="t"/>
                      <a:r>
                        <a:rPr lang="en-IE" sz="1200" b="0" i="0" u="none" strike="noStrike">
                          <a:solidFill>
                            <a:srgbClr val="000000"/>
                          </a:solidFill>
                          <a:effectLst/>
                          <a:latin typeface="+mn-lt"/>
                        </a:rPr>
                        <a:t>Neither agree nor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75759">
                <a:tc>
                  <a:txBody>
                    <a:bodyPr/>
                    <a:lstStyle/>
                    <a:p>
                      <a:pPr algn="r" fontAlgn="t"/>
                      <a:r>
                        <a:rPr lang="en-IE" sz="1200" b="0" i="0" u="none" strike="noStrike">
                          <a:solidFill>
                            <a:srgbClr val="000000"/>
                          </a:solidFill>
                          <a:effectLst/>
                          <a:latin typeface="+mn-lt"/>
                        </a:rPr>
                        <a:t>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7997">
                <a:tc>
                  <a:txBody>
                    <a:bodyPr/>
                    <a:lstStyle/>
                    <a:p>
                      <a:pPr algn="r" fontAlgn="t"/>
                      <a:r>
                        <a:rPr lang="en-IE" sz="1200" b="0" i="0" u="none" strike="noStrike">
                          <a:solidFill>
                            <a:srgbClr val="000000"/>
                          </a:solidFill>
                          <a:effectLst/>
                          <a:latin typeface="+mn-lt"/>
                        </a:rPr>
                        <a:t>Strongly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21" name="Table 20">
            <a:extLst>
              <a:ext uri="{FF2B5EF4-FFF2-40B4-BE49-F238E27FC236}">
                <a16:creationId xmlns:a16="http://schemas.microsoft.com/office/drawing/2014/main" id="{D8B62179-2DD2-DBCE-5567-EA716522C72E}"/>
              </a:ext>
            </a:extLst>
          </p:cNvPr>
          <p:cNvGraphicFramePr>
            <a:graphicFrameLocks noGrp="1"/>
          </p:cNvGraphicFramePr>
          <p:nvPr>
            <p:extLst>
              <p:ext uri="{D42A27DB-BD31-4B8C-83A1-F6EECF244321}">
                <p14:modId xmlns:p14="http://schemas.microsoft.com/office/powerpoint/2010/main" val="3405924901"/>
              </p:ext>
            </p:extLst>
          </p:nvPr>
        </p:nvGraphicFramePr>
        <p:xfrm>
          <a:off x="3166361" y="1381477"/>
          <a:ext cx="7333968" cy="679682"/>
        </p:xfrm>
        <a:graphic>
          <a:graphicData uri="http://schemas.openxmlformats.org/drawingml/2006/table">
            <a:tbl>
              <a:tblPr>
                <a:tableStyleId>{5C22544A-7EE6-4342-B048-85BDC9FD1C3A}</a:tableStyleId>
              </a:tblPr>
              <a:tblGrid>
                <a:gridCol w="916746">
                  <a:extLst>
                    <a:ext uri="{9D8B030D-6E8A-4147-A177-3AD203B41FA5}">
                      <a16:colId xmlns:a16="http://schemas.microsoft.com/office/drawing/2014/main" val="370207688"/>
                    </a:ext>
                  </a:extLst>
                </a:gridCol>
                <a:gridCol w="916746">
                  <a:extLst>
                    <a:ext uri="{9D8B030D-6E8A-4147-A177-3AD203B41FA5}">
                      <a16:colId xmlns:a16="http://schemas.microsoft.com/office/drawing/2014/main" val="3267891562"/>
                    </a:ext>
                  </a:extLst>
                </a:gridCol>
                <a:gridCol w="916746">
                  <a:extLst>
                    <a:ext uri="{9D8B030D-6E8A-4147-A177-3AD203B41FA5}">
                      <a16:colId xmlns:a16="http://schemas.microsoft.com/office/drawing/2014/main" val="746003772"/>
                    </a:ext>
                  </a:extLst>
                </a:gridCol>
                <a:gridCol w="916746">
                  <a:extLst>
                    <a:ext uri="{9D8B030D-6E8A-4147-A177-3AD203B41FA5}">
                      <a16:colId xmlns:a16="http://schemas.microsoft.com/office/drawing/2014/main" val="1779795731"/>
                    </a:ext>
                  </a:extLst>
                </a:gridCol>
                <a:gridCol w="916746">
                  <a:extLst>
                    <a:ext uri="{9D8B030D-6E8A-4147-A177-3AD203B41FA5}">
                      <a16:colId xmlns:a16="http://schemas.microsoft.com/office/drawing/2014/main" val="2225951611"/>
                    </a:ext>
                  </a:extLst>
                </a:gridCol>
                <a:gridCol w="1011579">
                  <a:extLst>
                    <a:ext uri="{9D8B030D-6E8A-4147-A177-3AD203B41FA5}">
                      <a16:colId xmlns:a16="http://schemas.microsoft.com/office/drawing/2014/main" val="1338766595"/>
                    </a:ext>
                  </a:extLst>
                </a:gridCol>
                <a:gridCol w="821913">
                  <a:extLst>
                    <a:ext uri="{9D8B030D-6E8A-4147-A177-3AD203B41FA5}">
                      <a16:colId xmlns:a16="http://schemas.microsoft.com/office/drawing/2014/main" val="4065578727"/>
                    </a:ext>
                  </a:extLst>
                </a:gridCol>
                <a:gridCol w="916746">
                  <a:extLst>
                    <a:ext uri="{9D8B030D-6E8A-4147-A177-3AD203B41FA5}">
                      <a16:colId xmlns:a16="http://schemas.microsoft.com/office/drawing/2014/main" val="2398399031"/>
                    </a:ext>
                  </a:extLst>
                </a:gridCol>
              </a:tblGrid>
              <a:tr h="679682">
                <a:tc>
                  <a:txBody>
                    <a:bodyPr/>
                    <a:lstStyle/>
                    <a:p>
                      <a:pPr algn="ctr" fontAlgn="t"/>
                      <a:r>
                        <a:rPr lang="en-IE" sz="1100" b="1" i="0" u="none" strike="noStrike">
                          <a:solidFill>
                            <a:srgbClr val="000000"/>
                          </a:solidFill>
                          <a:effectLst/>
                          <a:latin typeface="Barlow" panose="00000500000000000000" pitchFamily="2" charset="0"/>
                        </a:rPr>
                        <a:t>Total</a:t>
                      </a:r>
                    </a:p>
                  </a:txBody>
                  <a:tcPr marL="9525" marR="9525" marT="9525" marB="0" anchor="ctr">
                    <a:noFill/>
                  </a:tcPr>
                </a:tc>
                <a:tc>
                  <a:txBody>
                    <a:bodyPr/>
                    <a:lstStyle/>
                    <a:p>
                      <a:pPr algn="ctr" fontAlgn="t"/>
                      <a:endParaRPr lang="en-IE" sz="1100" b="0" i="0" u="none" strike="noStrike">
                        <a:solidFill>
                          <a:srgbClr val="000000"/>
                        </a:solidFill>
                        <a:effectLst/>
                        <a:latin typeface="Barlow" panose="00000500000000000000" pitchFamily="2" charset="0"/>
                      </a:endParaRPr>
                    </a:p>
                  </a:txBody>
                  <a:tcPr marL="9525" marR="9525" marT="9525" marB="0" anchor="ctr">
                    <a:noFill/>
                  </a:tcPr>
                </a:tc>
                <a:tc>
                  <a:txBody>
                    <a:bodyPr/>
                    <a:lstStyle/>
                    <a:p>
                      <a:pPr algn="ctr" rtl="0" fontAlgn="t"/>
                      <a:r>
                        <a:rPr lang="en-IE" sz="1100" b="0" i="0" u="none" strike="noStrike">
                          <a:solidFill>
                            <a:srgbClr val="000000"/>
                          </a:solidFill>
                          <a:effectLst/>
                          <a:latin typeface="+mn-lt"/>
                        </a:rPr>
                        <a:t>Multilateralists</a:t>
                      </a:r>
                    </a:p>
                  </a:txBody>
                  <a:tcPr marL="7621" marR="7621" marT="7621" marB="0" anchor="ctr">
                    <a:noFill/>
                  </a:tcPr>
                </a:tc>
                <a:tc>
                  <a:txBody>
                    <a:bodyPr/>
                    <a:lstStyle/>
                    <a:p>
                      <a:pPr algn="ctr" rtl="0" fontAlgn="t"/>
                      <a:r>
                        <a:rPr lang="en-IE" sz="1100" b="0" i="0" u="none" strike="noStrike">
                          <a:solidFill>
                            <a:srgbClr val="000000"/>
                          </a:solidFill>
                          <a:effectLst/>
                          <a:latin typeface="+mn-lt"/>
                        </a:rPr>
                        <a:t>Community Champions</a:t>
                      </a:r>
                    </a:p>
                  </a:txBody>
                  <a:tcPr marL="7621" marR="7621" marT="7621" marB="0" anchor="ctr">
                    <a:noFill/>
                  </a:tcPr>
                </a:tc>
                <a:tc>
                  <a:txBody>
                    <a:bodyPr/>
                    <a:lstStyle/>
                    <a:p>
                      <a:pPr algn="ctr" rtl="0" fontAlgn="t"/>
                      <a:r>
                        <a:rPr lang="en-IE" sz="1100" b="0" i="0" u="none" strike="noStrike">
                          <a:solidFill>
                            <a:srgbClr val="000000"/>
                          </a:solidFill>
                          <a:effectLst/>
                          <a:latin typeface="+mn-lt"/>
                        </a:rPr>
                        <a:t>Disengaged</a:t>
                      </a:r>
                    </a:p>
                  </a:txBody>
                  <a:tcPr marL="7621" marR="7621" marT="7621" marB="0" anchor="ctr">
                    <a:noFill/>
                  </a:tcPr>
                </a:tc>
                <a:tc>
                  <a:txBody>
                    <a:bodyPr/>
                    <a:lstStyle/>
                    <a:p>
                      <a:pPr algn="ctr" rtl="0" fontAlgn="t"/>
                      <a:r>
                        <a:rPr lang="en-IE" sz="1100" b="0" i="0" u="none" strike="noStrike">
                          <a:solidFill>
                            <a:srgbClr val="000000"/>
                          </a:solidFill>
                          <a:effectLst/>
                          <a:latin typeface="+mn-lt"/>
                        </a:rPr>
                        <a:t>Empathisers</a:t>
                      </a:r>
                    </a:p>
                  </a:txBody>
                  <a:tcPr marL="7621" marR="7621" marT="7621" marB="0" anchor="ctr">
                    <a:noFill/>
                  </a:tcPr>
                </a:tc>
                <a:tc>
                  <a:txBody>
                    <a:bodyPr/>
                    <a:lstStyle/>
                    <a:p>
                      <a:pPr algn="ctr" rtl="0" fontAlgn="t"/>
                      <a:r>
                        <a:rPr lang="en-IE" sz="1100" b="0" i="0" u="none" strike="noStrike">
                          <a:solidFill>
                            <a:srgbClr val="000000"/>
                          </a:solidFill>
                          <a:effectLst/>
                          <a:latin typeface="+mn-lt"/>
                        </a:rPr>
                        <a:t>Global Citizens</a:t>
                      </a:r>
                    </a:p>
                  </a:txBody>
                  <a:tcPr marL="7621" marR="7621" marT="7621" marB="0" anchor="ctr">
                    <a:noFill/>
                  </a:tcPr>
                </a:tc>
                <a:tc>
                  <a:txBody>
                    <a:bodyPr/>
                    <a:lstStyle/>
                    <a:p>
                      <a:pPr algn="ctr" rtl="0" fontAlgn="t"/>
                      <a:r>
                        <a:rPr lang="en-IE" sz="1100" b="0" i="0" u="none" strike="noStrike">
                          <a:solidFill>
                            <a:srgbClr val="000000"/>
                          </a:solidFill>
                          <a:effectLst/>
                          <a:latin typeface="+mn-lt"/>
                        </a:rPr>
                        <a:t>Pragmatists</a:t>
                      </a:r>
                    </a:p>
                  </a:txBody>
                  <a:tcPr marL="7621" marR="7621" marT="7621" marB="0" anchor="ctr">
                    <a:noFill/>
                  </a:tcPr>
                </a:tc>
                <a:extLst>
                  <a:ext uri="{0D108BD9-81ED-4DB2-BD59-A6C34878D82A}">
                    <a16:rowId xmlns:a16="http://schemas.microsoft.com/office/drawing/2014/main" val="53783692"/>
                  </a:ext>
                </a:extLst>
              </a:tr>
            </a:tbl>
          </a:graphicData>
        </a:graphic>
      </p:graphicFrame>
      <p:graphicFrame>
        <p:nvGraphicFramePr>
          <p:cNvPr id="23" name="Table 44">
            <a:extLst>
              <a:ext uri="{FF2B5EF4-FFF2-40B4-BE49-F238E27FC236}">
                <a16:creationId xmlns:a16="http://schemas.microsoft.com/office/drawing/2014/main" id="{107E512C-1D3A-B212-D55D-FE40F9A5BB38}"/>
              </a:ext>
            </a:extLst>
          </p:cNvPr>
          <p:cNvGraphicFramePr>
            <a:graphicFrameLocks noGrp="1"/>
          </p:cNvGraphicFramePr>
          <p:nvPr>
            <p:extLst>
              <p:ext uri="{D42A27DB-BD31-4B8C-83A1-F6EECF244321}">
                <p14:modId xmlns:p14="http://schemas.microsoft.com/office/powerpoint/2010/main" val="1608042067"/>
              </p:ext>
            </p:extLst>
          </p:nvPr>
        </p:nvGraphicFramePr>
        <p:xfrm>
          <a:off x="1340179" y="4721093"/>
          <a:ext cx="9112022" cy="1143000"/>
        </p:xfrm>
        <a:graphic>
          <a:graphicData uri="http://schemas.openxmlformats.org/drawingml/2006/table">
            <a:tbl>
              <a:tblPr>
                <a:tableStyleId>{5C22544A-7EE6-4342-B048-85BDC9FD1C3A}</a:tableStyleId>
              </a:tblPr>
              <a:tblGrid>
                <a:gridCol w="1864583">
                  <a:extLst>
                    <a:ext uri="{9D8B030D-6E8A-4147-A177-3AD203B41FA5}">
                      <a16:colId xmlns:a16="http://schemas.microsoft.com/office/drawing/2014/main" val="1015758193"/>
                    </a:ext>
                  </a:extLst>
                </a:gridCol>
                <a:gridCol w="857860">
                  <a:extLst>
                    <a:ext uri="{9D8B030D-6E8A-4147-A177-3AD203B41FA5}">
                      <a16:colId xmlns:a16="http://schemas.microsoft.com/office/drawing/2014/main" val="1024616161"/>
                    </a:ext>
                  </a:extLst>
                </a:gridCol>
                <a:gridCol w="912797">
                  <a:extLst>
                    <a:ext uri="{9D8B030D-6E8A-4147-A177-3AD203B41FA5}">
                      <a16:colId xmlns:a16="http://schemas.microsoft.com/office/drawing/2014/main" val="2294376527"/>
                    </a:ext>
                  </a:extLst>
                </a:gridCol>
                <a:gridCol w="912797">
                  <a:extLst>
                    <a:ext uri="{9D8B030D-6E8A-4147-A177-3AD203B41FA5}">
                      <a16:colId xmlns:a16="http://schemas.microsoft.com/office/drawing/2014/main" val="2263263436"/>
                    </a:ext>
                  </a:extLst>
                </a:gridCol>
                <a:gridCol w="912797">
                  <a:extLst>
                    <a:ext uri="{9D8B030D-6E8A-4147-A177-3AD203B41FA5}">
                      <a16:colId xmlns:a16="http://schemas.microsoft.com/office/drawing/2014/main" val="910871959"/>
                    </a:ext>
                  </a:extLst>
                </a:gridCol>
                <a:gridCol w="912797">
                  <a:extLst>
                    <a:ext uri="{9D8B030D-6E8A-4147-A177-3AD203B41FA5}">
                      <a16:colId xmlns:a16="http://schemas.microsoft.com/office/drawing/2014/main" val="720883665"/>
                    </a:ext>
                  </a:extLst>
                </a:gridCol>
                <a:gridCol w="912797">
                  <a:extLst>
                    <a:ext uri="{9D8B030D-6E8A-4147-A177-3AD203B41FA5}">
                      <a16:colId xmlns:a16="http://schemas.microsoft.com/office/drawing/2014/main" val="406975967"/>
                    </a:ext>
                  </a:extLst>
                </a:gridCol>
                <a:gridCol w="912797">
                  <a:extLst>
                    <a:ext uri="{9D8B030D-6E8A-4147-A177-3AD203B41FA5}">
                      <a16:colId xmlns:a16="http://schemas.microsoft.com/office/drawing/2014/main" val="2732683914"/>
                    </a:ext>
                  </a:extLst>
                </a:gridCol>
                <a:gridCol w="912797">
                  <a:extLst>
                    <a:ext uri="{9D8B030D-6E8A-4147-A177-3AD203B41FA5}">
                      <a16:colId xmlns:a16="http://schemas.microsoft.com/office/drawing/2014/main" val="2361654384"/>
                    </a:ext>
                  </a:extLst>
                </a:gridCol>
              </a:tblGrid>
              <a:tr h="188594">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000">
                          <a:latin typeface="+mn-lt"/>
                        </a:rPr>
                        <a:t>Net Agree Aug 2024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000">
                          <a:latin typeface="+mn-lt"/>
                        </a:rPr>
                        <a:t>54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0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GB" sz="1000" b="1" i="0" u="none" strike="noStrike">
                          <a:solidFill>
                            <a:srgbClr val="000000"/>
                          </a:solidFill>
                          <a:effectLst/>
                          <a:latin typeface="+mn-lt"/>
                        </a:rPr>
                        <a:t>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GB" sz="1000" b="1" i="0" u="none" strike="noStrike">
                          <a:solidFill>
                            <a:srgbClr val="000000"/>
                          </a:solidFill>
                          <a:effectLst/>
                          <a:latin typeface="+mn-lt"/>
                        </a:rPr>
                        <a:t>85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GB" sz="1000" b="1" i="0" u="none" strike="noStrike">
                          <a:solidFill>
                            <a:srgbClr val="000000"/>
                          </a:solidFill>
                          <a:effectLst/>
                          <a:latin typeface="+mn-lt"/>
                        </a:rPr>
                        <a:t>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GB" sz="1000" b="1" i="0" u="none" strike="noStrike">
                          <a:solidFill>
                            <a:srgbClr val="000000"/>
                          </a:solidFill>
                          <a:effectLst/>
                          <a:latin typeface="+mn-lt"/>
                        </a:rPr>
                        <a:t>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GB" sz="1000" b="1" i="0" u="none" strike="noStrike">
                          <a:solidFill>
                            <a:srgbClr val="000000"/>
                          </a:solidFill>
                          <a:effectLst/>
                          <a:latin typeface="+mn-lt"/>
                        </a:rPr>
                        <a:t>67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GB" sz="1000" b="1" i="0" u="none" strike="noStrike">
                          <a:solidFill>
                            <a:srgbClr val="000000"/>
                          </a:solidFill>
                          <a:effectLst/>
                          <a:latin typeface="+mn-lt"/>
                        </a:rPr>
                        <a:t>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4996662"/>
                  </a:ext>
                </a:extLst>
              </a:tr>
              <a:tr h="188594">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000">
                          <a:latin typeface="+mn-lt"/>
                        </a:rPr>
                        <a:t>Net Agree Nov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000">
                          <a:latin typeface="+mn-lt"/>
                        </a:rPr>
                        <a:t>57</a:t>
                      </a:r>
                      <a:endParaRPr lang="en-IE" sz="10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0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00" b="0" i="0" u="none" strike="noStrike">
                          <a:solidFill>
                            <a:srgbClr val="000000"/>
                          </a:solidFill>
                          <a:effectLst/>
                          <a:latin typeface="+mn-lt"/>
                        </a:rPr>
                        <a:t>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00" b="0" i="0" u="none" strike="noStrike">
                          <a:solidFill>
                            <a:srgbClr val="000000"/>
                          </a:solidFill>
                          <a:effectLst/>
                          <a:latin typeface="+mn-lt"/>
                        </a:rPr>
                        <a:t>90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00" b="0" i="0" u="none" strike="noStrike">
                          <a:solidFill>
                            <a:srgbClr val="000000"/>
                          </a:solidFill>
                          <a:effectLst/>
                          <a:latin typeface="+mn-lt"/>
                        </a:rPr>
                        <a:t>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000" b="0" i="0" u="none" strike="noStrike">
                          <a:solidFill>
                            <a:srgbClr val="000000"/>
                          </a:solidFill>
                          <a:effectLst/>
                          <a:latin typeface="+mn-lt"/>
                        </a:rPr>
                        <a:t>56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00" b="0" i="0" u="none" strike="noStrike">
                          <a:solidFill>
                            <a:srgbClr val="000000"/>
                          </a:solidFill>
                          <a:effectLst/>
                          <a:latin typeface="+mn-lt"/>
                        </a:rPr>
                        <a:t>70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00" b="0" i="0" u="none" strike="noStrike">
                          <a:solidFill>
                            <a:srgbClr val="000000"/>
                          </a:solidFill>
                          <a:effectLst/>
                          <a:latin typeface="+mn-lt"/>
                        </a:rPr>
                        <a:t>61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2734601"/>
                  </a:ext>
                </a:extLst>
              </a:tr>
              <a:tr h="188594">
                <a:tc>
                  <a:txBody>
                    <a:bodyPr/>
                    <a:lstStyle/>
                    <a:p>
                      <a:pPr algn="r">
                        <a:lnSpc>
                          <a:spcPct val="90000"/>
                        </a:lnSpc>
                      </a:pPr>
                      <a:r>
                        <a:rPr lang="en-IE" sz="1000">
                          <a:latin typeface="+mn-lt"/>
                        </a:rPr>
                        <a:t>Net Agree Nov 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000">
                          <a:latin typeface="+mn-lt"/>
                        </a:rPr>
                        <a:t>57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0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00" b="0" i="0" u="none" strike="noStrike">
                          <a:solidFill>
                            <a:srgbClr val="000000"/>
                          </a:solidFill>
                          <a:effectLst/>
                          <a:latin typeface="+mn-lt"/>
                        </a:rPr>
                        <a:t>67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00" b="0" i="0" u="none" strike="noStrike">
                          <a:solidFill>
                            <a:srgbClr val="000000"/>
                          </a:solidFill>
                          <a:effectLst/>
                          <a:latin typeface="+mn-lt"/>
                        </a:rPr>
                        <a:t>89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00" b="0" i="0" u="none" strike="noStrike">
                          <a:solidFill>
                            <a:srgbClr val="000000"/>
                          </a:solidFill>
                          <a:effectLst/>
                          <a:latin typeface="+mn-lt"/>
                        </a:rPr>
                        <a:t>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000" b="0" i="0" u="none" strike="noStrike">
                          <a:solidFill>
                            <a:srgbClr val="000000"/>
                          </a:solidFill>
                          <a:effectLst/>
                          <a:latin typeface="+mn-lt"/>
                        </a:rPr>
                        <a:t>53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00" b="0" i="0" u="none" strike="noStrike">
                          <a:solidFill>
                            <a:srgbClr val="000000"/>
                          </a:solidFill>
                          <a:effectLst/>
                          <a:latin typeface="+mn-lt"/>
                        </a:rPr>
                        <a:t>67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00" b="0" i="0" u="none" strike="noStrike">
                          <a:solidFill>
                            <a:srgbClr val="000000"/>
                          </a:solidFill>
                          <a:effectLst/>
                          <a:latin typeface="+mn-lt"/>
                        </a:rPr>
                        <a:t>60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92790"/>
                  </a:ext>
                </a:extLst>
              </a:tr>
              <a:tr h="188594">
                <a:tc>
                  <a:txBody>
                    <a:bodyPr/>
                    <a:lstStyle/>
                    <a:p>
                      <a:pPr algn="r">
                        <a:lnSpc>
                          <a:spcPct val="90000"/>
                        </a:lnSpc>
                      </a:pPr>
                      <a:r>
                        <a:rPr lang="en-IE" sz="1000">
                          <a:latin typeface="+mn-lt"/>
                        </a:rPr>
                        <a:t>Net agree Dec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000">
                          <a:latin typeface="+mn-lt"/>
                        </a:rPr>
                        <a:t>62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000">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00" b="0" i="0" u="none" strike="noStrike">
                          <a:solidFill>
                            <a:srgbClr val="000000"/>
                          </a:solidFill>
                          <a:effectLst/>
                          <a:latin typeface="+mn-lt"/>
                        </a:rPr>
                        <a:t>71</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00" b="0" i="0" u="none" strike="noStrike">
                          <a:solidFill>
                            <a:srgbClr val="000000"/>
                          </a:solidFill>
                          <a:effectLst/>
                          <a:latin typeface="+mn-lt"/>
                        </a:rPr>
                        <a:t>88</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00" b="0" i="0" u="none" strike="noStrike">
                          <a:solidFill>
                            <a:srgbClr val="000000"/>
                          </a:solidFill>
                          <a:effectLst/>
                          <a:latin typeface="+mn-lt"/>
                        </a:rPr>
                        <a:t>8</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000" b="0" i="0" u="none" strike="noStrike">
                          <a:solidFill>
                            <a:srgbClr val="000000"/>
                          </a:solidFill>
                          <a:effectLst/>
                          <a:latin typeface="+mn-lt"/>
                        </a:rPr>
                        <a:t>59</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00" b="0" i="0" u="none" strike="noStrike">
                          <a:solidFill>
                            <a:srgbClr val="000000"/>
                          </a:solidFill>
                          <a:effectLst/>
                          <a:latin typeface="+mn-lt"/>
                        </a:rPr>
                        <a:t>73</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00" b="0" i="0" u="none" strike="noStrike">
                          <a:solidFill>
                            <a:srgbClr val="000000"/>
                          </a:solidFill>
                          <a:effectLst/>
                          <a:latin typeface="+mn-lt"/>
                        </a:rPr>
                        <a:t>64</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9302925"/>
                  </a:ext>
                </a:extLst>
              </a:tr>
              <a:tr h="188594">
                <a:tc>
                  <a:txBody>
                    <a:bodyPr/>
                    <a:lstStyle/>
                    <a:p>
                      <a:pPr algn="r">
                        <a:lnSpc>
                          <a:spcPct val="90000"/>
                        </a:lnSpc>
                      </a:pPr>
                      <a:r>
                        <a:rPr lang="en-IE" sz="1000">
                          <a:latin typeface="+mn-lt"/>
                        </a:rPr>
                        <a:t>Net agree Feb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000">
                          <a:latin typeface="+mn-lt"/>
                        </a:rPr>
                        <a:t>60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000">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ase">
                        <a:lnSpc>
                          <a:spcPct val="90000"/>
                        </a:lnSpc>
                      </a:pPr>
                      <a:r>
                        <a:rPr lang="en-IE" sz="1000" b="0" i="0" u="none" strike="noStrike">
                          <a:solidFill>
                            <a:srgbClr val="000000"/>
                          </a:solidFill>
                          <a:effectLst/>
                          <a:latin typeface="+mn-lt"/>
                        </a:rPr>
                        <a:t>65</a:t>
                      </a:r>
                      <a:r>
                        <a:rPr lang="en-IE" sz="1000" b="0" i="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rtl="0" fontAlgn="base">
                        <a:lnSpc>
                          <a:spcPct val="90000"/>
                        </a:lnSpc>
                      </a:pPr>
                      <a:r>
                        <a:rPr lang="en-IE" sz="1000" b="0" i="0" u="none" strike="noStrike">
                          <a:solidFill>
                            <a:srgbClr val="000000"/>
                          </a:solidFill>
                          <a:effectLst/>
                          <a:latin typeface="+mn-lt"/>
                        </a:rPr>
                        <a:t>91</a:t>
                      </a:r>
                      <a:r>
                        <a:rPr lang="en-IE" sz="1000" b="0" i="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rtl="0" fontAlgn="base">
                        <a:lnSpc>
                          <a:spcPct val="90000"/>
                        </a:lnSpc>
                      </a:pPr>
                      <a:r>
                        <a:rPr lang="en-IE" sz="1000" b="0" i="0" u="none" strike="noStrike">
                          <a:solidFill>
                            <a:srgbClr val="000000"/>
                          </a:solidFill>
                          <a:effectLst/>
                          <a:latin typeface="+mn-lt"/>
                        </a:rPr>
                        <a:t>6</a:t>
                      </a:r>
                      <a:r>
                        <a:rPr lang="en-IE" sz="1000" b="0" i="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base">
                        <a:lnSpc>
                          <a:spcPct val="90000"/>
                        </a:lnSpc>
                      </a:pPr>
                      <a:r>
                        <a:rPr lang="en-IE" sz="1000" b="0" i="0" u="none" strike="noStrike">
                          <a:solidFill>
                            <a:srgbClr val="000000"/>
                          </a:solidFill>
                          <a:effectLst/>
                          <a:latin typeface="+mn-lt"/>
                        </a:rPr>
                        <a:t>54</a:t>
                      </a:r>
                      <a:r>
                        <a:rPr lang="en-IE" sz="1000" b="0" i="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base">
                        <a:lnSpc>
                          <a:spcPct val="90000"/>
                        </a:lnSpc>
                      </a:pPr>
                      <a:r>
                        <a:rPr lang="en-IE" sz="1000" b="0" i="0" u="none" strike="noStrike">
                          <a:solidFill>
                            <a:srgbClr val="000000"/>
                          </a:solidFill>
                          <a:effectLst/>
                          <a:latin typeface="+mn-lt"/>
                        </a:rPr>
                        <a:t>72</a:t>
                      </a:r>
                      <a:r>
                        <a:rPr lang="en-IE" sz="1000" b="0" i="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rtl="0" fontAlgn="base">
                        <a:lnSpc>
                          <a:spcPct val="90000"/>
                        </a:lnSpc>
                      </a:pPr>
                      <a:r>
                        <a:rPr lang="en-IE" sz="1000" b="0" i="0" u="none" strike="noStrike">
                          <a:solidFill>
                            <a:srgbClr val="000000"/>
                          </a:solidFill>
                          <a:effectLst/>
                          <a:latin typeface="+mn-lt"/>
                        </a:rPr>
                        <a:t>62</a:t>
                      </a:r>
                      <a:r>
                        <a:rPr lang="en-IE" sz="1000" b="0" i="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82873313"/>
                  </a:ext>
                </a:extLst>
              </a:tr>
            </a:tbl>
          </a:graphicData>
        </a:graphic>
      </p:graphicFrame>
      <p:sp>
        <p:nvSpPr>
          <p:cNvPr id="11" name="Text Placeholder 2">
            <a:extLst>
              <a:ext uri="{FF2B5EF4-FFF2-40B4-BE49-F238E27FC236}">
                <a16:creationId xmlns:a16="http://schemas.microsoft.com/office/drawing/2014/main" id="{60186EE1-EF30-3909-6168-0336E9745F75}"/>
              </a:ext>
            </a:extLst>
          </p:cNvPr>
          <p:cNvSpPr txBox="1">
            <a:spLocks/>
          </p:cNvSpPr>
          <p:nvPr/>
        </p:nvSpPr>
        <p:spPr>
          <a:xfrm>
            <a:off x="231307" y="810189"/>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grpSp>
        <p:nvGrpSpPr>
          <p:cNvPr id="8" name="Group 7">
            <a:extLst>
              <a:ext uri="{FF2B5EF4-FFF2-40B4-BE49-F238E27FC236}">
                <a16:creationId xmlns:a16="http://schemas.microsoft.com/office/drawing/2014/main" id="{82E4DE13-4913-976E-5CB4-E331981DAC0C}"/>
              </a:ext>
            </a:extLst>
          </p:cNvPr>
          <p:cNvGrpSpPr/>
          <p:nvPr/>
        </p:nvGrpSpPr>
        <p:grpSpPr>
          <a:xfrm>
            <a:off x="9578447" y="755940"/>
            <a:ext cx="2359232" cy="456557"/>
            <a:chOff x="9641528" y="618763"/>
            <a:chExt cx="2436173" cy="595502"/>
          </a:xfrm>
        </p:grpSpPr>
        <p:sp>
          <p:nvSpPr>
            <p:cNvPr id="9" name="Rectangle 8">
              <a:extLst>
                <a:ext uri="{FF2B5EF4-FFF2-40B4-BE49-F238E27FC236}">
                  <a16:creationId xmlns:a16="http://schemas.microsoft.com/office/drawing/2014/main" id="{9A069091-1872-D412-1D09-082ED7C4F788}"/>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2" name="TextBox 11">
              <a:extLst>
                <a:ext uri="{FF2B5EF4-FFF2-40B4-BE49-F238E27FC236}">
                  <a16:creationId xmlns:a16="http://schemas.microsoft.com/office/drawing/2014/main" id="{EAFE347F-0F62-920A-602E-23594921DE62}"/>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3" name="Rectangle 12">
              <a:extLst>
                <a:ext uri="{FF2B5EF4-FFF2-40B4-BE49-F238E27FC236}">
                  <a16:creationId xmlns:a16="http://schemas.microsoft.com/office/drawing/2014/main" id="{19AB13CB-8988-75B5-3555-42C1105429DB}"/>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4" name="TextBox 13">
              <a:extLst>
                <a:ext uri="{FF2B5EF4-FFF2-40B4-BE49-F238E27FC236}">
                  <a16:creationId xmlns:a16="http://schemas.microsoft.com/office/drawing/2014/main" id="{4A97B699-9BB4-26A6-E7ED-AC45B4CAB605}"/>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257499422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71C684B9-AFBB-5B34-E244-3EF27A198A7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01433" y="322882"/>
            <a:ext cx="11285432" cy="715669"/>
          </a:xfrm>
        </p:spPr>
        <p:txBody>
          <a:bodyPr lIns="91440" tIns="45720" rIns="91440" bIns="45720" anchor="t">
            <a:noAutofit/>
          </a:bodyPr>
          <a:lstStyle/>
          <a:p>
            <a:r>
              <a:rPr lang="en-IE"/>
              <a:t>Profile of Segments x Region and Area</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18770" y="6059894"/>
            <a:ext cx="2949700" cy="348813"/>
          </a:xfrm>
        </p:spPr>
        <p:txBody>
          <a:bodyPr>
            <a:noAutofit/>
          </a:bodyPr>
          <a:lstStyle/>
          <a:p>
            <a:pPr marL="357188" indent="-357188">
              <a:lnSpc>
                <a:spcPct val="100000"/>
              </a:lnSpc>
              <a:spcBef>
                <a:spcPts val="0"/>
              </a:spcBef>
            </a:pPr>
            <a:r>
              <a:rPr lang="en-US" dirty="0">
                <a:latin typeface="Barlow" panose="00000500000000000000" pitchFamily="2" charset="0"/>
              </a:rPr>
              <a:t>Analysis of Sample</a:t>
            </a:r>
          </a:p>
          <a:p>
            <a:pPr marL="357188" indent="-357188">
              <a:lnSpc>
                <a:spcPct val="100000"/>
              </a:lnSpc>
            </a:pPr>
            <a:r>
              <a:rPr lang="en-IE"/>
              <a:t>Base: All Adults (Aug 2024 N – 2,504)</a:t>
            </a:r>
          </a:p>
          <a:p>
            <a:pPr marL="357188" indent="-357188">
              <a:lnSpc>
                <a:spcPct val="100000"/>
              </a:lnSpc>
              <a:spcBef>
                <a:spcPts val="0"/>
              </a:spcBef>
            </a:pPr>
            <a:endParaRPr lang="en-IE" dirty="0">
              <a:latin typeface="Barlow" panose="00000500000000000000" pitchFamily="2" charset="0"/>
            </a:endParaRPr>
          </a:p>
        </p:txBody>
      </p:sp>
      <p:sp>
        <p:nvSpPr>
          <p:cNvPr id="55" name="Rectangle 54">
            <a:extLst>
              <a:ext uri="{FF2B5EF4-FFF2-40B4-BE49-F238E27FC236}">
                <a16:creationId xmlns:a16="http://schemas.microsoft.com/office/drawing/2014/main" id="{9E73A063-00CF-FDD1-C912-FADB99D06D65}"/>
              </a:ext>
            </a:extLst>
          </p:cNvPr>
          <p:cNvSpPr/>
          <p:nvPr/>
        </p:nvSpPr>
        <p:spPr>
          <a:xfrm>
            <a:off x="8000362" y="842596"/>
            <a:ext cx="3682556" cy="4019196"/>
          </a:xfrm>
          <a:prstGeom prst="rect">
            <a:avLst/>
          </a:prstGeom>
          <a:solidFill>
            <a:srgbClr val="F8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Barlow" panose="00000500000000000000" pitchFamily="2" charset="0"/>
              <a:cs typeface="Arial" panose="020B0604020202020204" pitchFamily="34" charset="0"/>
            </a:endParaRPr>
          </a:p>
        </p:txBody>
      </p:sp>
      <p:sp>
        <p:nvSpPr>
          <p:cNvPr id="52" name="Rectangle 51">
            <a:extLst>
              <a:ext uri="{FF2B5EF4-FFF2-40B4-BE49-F238E27FC236}">
                <a16:creationId xmlns:a16="http://schemas.microsoft.com/office/drawing/2014/main" id="{DDA5810F-53BB-EE61-28C1-F5FEAEC69172}"/>
              </a:ext>
            </a:extLst>
          </p:cNvPr>
          <p:cNvSpPr/>
          <p:nvPr/>
        </p:nvSpPr>
        <p:spPr>
          <a:xfrm>
            <a:off x="272947" y="869278"/>
            <a:ext cx="3682556" cy="4019196"/>
          </a:xfrm>
          <a:prstGeom prst="rect">
            <a:avLst/>
          </a:prstGeom>
          <a:solidFill>
            <a:srgbClr val="F8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Barlow" panose="00000500000000000000" pitchFamily="2" charset="0"/>
              <a:cs typeface="Arial" panose="020B0604020202020204" pitchFamily="34" charset="0"/>
            </a:endParaRPr>
          </a:p>
        </p:txBody>
      </p:sp>
      <p:pic>
        <p:nvPicPr>
          <p:cNvPr id="4" name="Picture 3">
            <a:extLst>
              <a:ext uri="{FF2B5EF4-FFF2-40B4-BE49-F238E27FC236}">
                <a16:creationId xmlns:a16="http://schemas.microsoft.com/office/drawing/2014/main" id="{D524CF95-44E6-2222-1670-4E411E0ABA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7815" y="869278"/>
            <a:ext cx="4061116" cy="4139173"/>
          </a:xfrm>
          <a:prstGeom prst="rect">
            <a:avLst/>
          </a:prstGeom>
          <a:ln>
            <a:solidFill>
              <a:srgbClr val="FFFFFF"/>
            </a:solidFill>
          </a:ln>
        </p:spPr>
      </p:pic>
      <p:cxnSp>
        <p:nvCxnSpPr>
          <p:cNvPr id="16" name="Connector: Elbow 15">
            <a:extLst>
              <a:ext uri="{FF2B5EF4-FFF2-40B4-BE49-F238E27FC236}">
                <a16:creationId xmlns:a16="http://schemas.microsoft.com/office/drawing/2014/main" id="{37EED887-30BA-E4F7-8B15-AA705181DA52}"/>
              </a:ext>
            </a:extLst>
          </p:cNvPr>
          <p:cNvCxnSpPr>
            <a:cxnSpLocks/>
          </p:cNvCxnSpPr>
          <p:nvPr/>
        </p:nvCxnSpPr>
        <p:spPr>
          <a:xfrm rot="10800000">
            <a:off x="7724556" y="3403601"/>
            <a:ext cx="1117716" cy="16037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A3C9FA-C916-9675-30B5-1D3082966147}"/>
              </a:ext>
            </a:extLst>
          </p:cNvPr>
          <p:cNvSpPr txBox="1"/>
          <p:nvPr/>
        </p:nvSpPr>
        <p:spPr>
          <a:xfrm>
            <a:off x="8852616" y="1573773"/>
            <a:ext cx="2938332" cy="1923604"/>
          </a:xfrm>
          <a:prstGeom prst="rect">
            <a:avLst/>
          </a:prstGeom>
          <a:noFill/>
        </p:spPr>
        <p:txBody>
          <a:bodyPr wrap="square" rtlCol="0">
            <a:spAutoFit/>
          </a:bodyPr>
          <a:lstStyle/>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Multilateralists 		29%</a:t>
            </a:r>
          </a:p>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Pragmatists</a:t>
            </a:r>
            <a:r>
              <a:rPr lang="en-IE" sz="1050" b="0" i="0" dirty="0">
                <a:solidFill>
                  <a:srgbClr val="000000"/>
                </a:solidFill>
                <a:effectLst/>
                <a:latin typeface="Barlow" panose="00000500000000000000" pitchFamily="2" charset="0"/>
                <a:cs typeface="Arial" panose="020B0604020202020204" pitchFamily="34" charset="0"/>
              </a:rPr>
              <a:t>​ 	</a:t>
            </a:r>
            <a:r>
              <a:rPr lang="en-IE" sz="1050" dirty="0">
                <a:solidFill>
                  <a:srgbClr val="000000"/>
                </a:solidFill>
                <a:latin typeface="Barlow" panose="00000500000000000000" pitchFamily="2" charset="0"/>
                <a:cs typeface="Arial" panose="020B0604020202020204" pitchFamily="34" charset="0"/>
              </a:rPr>
              <a:t>	</a:t>
            </a:r>
            <a:r>
              <a:rPr lang="en-IE" sz="1050" b="0" i="0" dirty="0">
                <a:solidFill>
                  <a:srgbClr val="000000"/>
                </a:solidFill>
                <a:effectLst/>
                <a:latin typeface="Barlow" panose="00000500000000000000" pitchFamily="2" charset="0"/>
                <a:cs typeface="Arial" panose="020B0604020202020204" pitchFamily="34" charset="0"/>
              </a:rPr>
              <a:t>27%</a:t>
            </a:r>
          </a:p>
          <a:p>
            <a:pPr marL="1520825" indent="-1520825">
              <a:spcAft>
                <a:spcPts val="600"/>
              </a:spcAft>
            </a:pPr>
            <a:r>
              <a:rPr lang="en-IE" sz="1050" dirty="0">
                <a:solidFill>
                  <a:srgbClr val="000000"/>
                </a:solidFill>
                <a:latin typeface="Barlow" panose="00000500000000000000" pitchFamily="2" charset="0"/>
                <a:cs typeface="Arial" panose="020B0604020202020204" pitchFamily="34" charset="0"/>
              </a:rPr>
              <a:t>Disengaged 		27%</a:t>
            </a:r>
            <a:endParaRPr lang="en-IE" sz="1050" b="0" i="0" dirty="0">
              <a:solidFill>
                <a:srgbClr val="000000"/>
              </a:solidFill>
              <a:effectLst/>
              <a:latin typeface="Barlow" panose="00000500000000000000" pitchFamily="2" charset="0"/>
              <a:cs typeface="Arial" panose="020B0604020202020204" pitchFamily="34" charset="0"/>
            </a:endParaRPr>
          </a:p>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Empathisers		26%</a:t>
            </a:r>
          </a:p>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Community Champions</a:t>
            </a:r>
            <a:r>
              <a:rPr lang="en-IE" sz="1050" dirty="0">
                <a:solidFill>
                  <a:srgbClr val="000000"/>
                </a:solidFill>
                <a:latin typeface="Barlow" panose="00000500000000000000" pitchFamily="2" charset="0"/>
                <a:cs typeface="Arial" panose="020B0604020202020204" pitchFamily="34" charset="0"/>
              </a:rPr>
              <a:t>		25%</a:t>
            </a:r>
          </a:p>
          <a:p>
            <a:pPr marL="1520825" indent="-1520825">
              <a:spcAft>
                <a:spcPts val="600"/>
              </a:spcAft>
            </a:pPr>
            <a:r>
              <a:rPr lang="en-IE" sz="1050" b="0" i="0" dirty="0">
                <a:solidFill>
                  <a:srgbClr val="000000"/>
                </a:solidFill>
                <a:effectLst/>
                <a:latin typeface="Barlow" panose="00000500000000000000" pitchFamily="2" charset="0"/>
                <a:cs typeface="Arial" panose="020B0604020202020204" pitchFamily="34" charset="0"/>
              </a:rPr>
              <a:t>Globa</a:t>
            </a:r>
            <a:r>
              <a:rPr lang="en-IE" sz="1050" dirty="0">
                <a:solidFill>
                  <a:srgbClr val="000000"/>
                </a:solidFill>
                <a:latin typeface="Barlow" panose="00000500000000000000" pitchFamily="2" charset="0"/>
                <a:cs typeface="Arial" panose="020B0604020202020204" pitchFamily="34" charset="0"/>
              </a:rPr>
              <a:t>l Citizens 		24%	</a:t>
            </a:r>
          </a:p>
          <a:p>
            <a:pPr marL="1520825" indent="-1520825">
              <a:spcAft>
                <a:spcPts val="600"/>
              </a:spcAft>
            </a:pPr>
            <a:r>
              <a:rPr lang="en-IE" sz="1050" dirty="0">
                <a:solidFill>
                  <a:srgbClr val="000000"/>
                </a:solidFill>
                <a:latin typeface="Barlow" panose="00000500000000000000" pitchFamily="2" charset="0"/>
                <a:cs typeface="Arial" panose="020B0604020202020204" pitchFamily="34" charset="0"/>
              </a:rPr>
              <a:t>	</a:t>
            </a:r>
            <a:r>
              <a:rPr lang="en-IE" sz="1050" b="0" i="0" u="none" strike="noStrike" dirty="0">
                <a:solidFill>
                  <a:srgbClr val="000000"/>
                </a:solidFill>
                <a:effectLst/>
                <a:latin typeface="Barlow" panose="00000500000000000000" pitchFamily="2" charset="0"/>
                <a:cs typeface="Arial" panose="020B0604020202020204" pitchFamily="34" charset="0"/>
              </a:rPr>
              <a:t>	</a:t>
            </a:r>
          </a:p>
          <a:p>
            <a:pPr marL="1520825" indent="-1520825"/>
            <a:r>
              <a:rPr lang="en-IE" sz="1050" dirty="0">
                <a:solidFill>
                  <a:srgbClr val="000000"/>
                </a:solidFill>
                <a:latin typeface="Barlow" panose="00000500000000000000" pitchFamily="2" charset="0"/>
                <a:cs typeface="Arial" panose="020B0604020202020204" pitchFamily="34" charset="0"/>
              </a:rPr>
              <a:t>		</a:t>
            </a:r>
            <a:endParaRPr lang="en-IE" sz="1100" dirty="0">
              <a:latin typeface="Barlow" panose="000005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001B3611-E589-37D0-FEFD-AC9FA0BED477}"/>
              </a:ext>
            </a:extLst>
          </p:cNvPr>
          <p:cNvSpPr txBox="1"/>
          <p:nvPr/>
        </p:nvSpPr>
        <p:spPr>
          <a:xfrm>
            <a:off x="1686538" y="3240941"/>
            <a:ext cx="2954655" cy="1446550"/>
          </a:xfrm>
          <a:prstGeom prst="rect">
            <a:avLst/>
          </a:prstGeom>
          <a:noFill/>
        </p:spPr>
        <p:txBody>
          <a:bodyPr wrap="none" rtlCol="0">
            <a:spAutoFit/>
          </a:bodyPr>
          <a:lstStyle/>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Empathisers	33%</a:t>
            </a:r>
          </a:p>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Pragmatists</a:t>
            </a:r>
            <a:r>
              <a:rPr lang="en-IE" sz="1050" b="0" i="0" dirty="0">
                <a:solidFill>
                  <a:srgbClr val="000000"/>
                </a:solidFill>
                <a:effectLst/>
                <a:latin typeface="Barlow" panose="00000500000000000000" pitchFamily="2" charset="0"/>
                <a:cs typeface="Arial" panose="020B0604020202020204" pitchFamily="34" charset="0"/>
              </a:rPr>
              <a:t>​ 	32%</a:t>
            </a:r>
          </a:p>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Community Champions</a:t>
            </a:r>
            <a:r>
              <a:rPr lang="en-IE" sz="1050" b="0" i="0" dirty="0">
                <a:solidFill>
                  <a:srgbClr val="000000"/>
                </a:solidFill>
                <a:effectLst/>
                <a:latin typeface="Barlow" panose="00000500000000000000" pitchFamily="2" charset="0"/>
                <a:cs typeface="Arial" panose="020B0604020202020204" pitchFamily="34" charset="0"/>
              </a:rPr>
              <a:t>​ </a:t>
            </a:r>
            <a:r>
              <a:rPr lang="en-IE" sz="1050" dirty="0">
                <a:solidFill>
                  <a:srgbClr val="000000"/>
                </a:solidFill>
                <a:latin typeface="Barlow" panose="00000500000000000000" pitchFamily="2" charset="0"/>
                <a:cs typeface="Arial" panose="020B0604020202020204" pitchFamily="34" charset="0"/>
              </a:rPr>
              <a:t>	27%</a:t>
            </a:r>
          </a:p>
          <a:p>
            <a:pPr marL="1520825" indent="-1520825">
              <a:spcAft>
                <a:spcPts val="600"/>
              </a:spcAft>
            </a:pPr>
            <a:r>
              <a:rPr lang="en-IE" sz="1050" dirty="0">
                <a:solidFill>
                  <a:srgbClr val="000000"/>
                </a:solidFill>
                <a:latin typeface="Barlow" panose="00000500000000000000" pitchFamily="2" charset="0"/>
                <a:cs typeface="Arial" panose="020B0604020202020204" pitchFamily="34" charset="0"/>
              </a:rPr>
              <a:t>Disengaged 	25%</a:t>
            </a:r>
          </a:p>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Multilateralists	21%</a:t>
            </a:r>
          </a:p>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Global Citizens</a:t>
            </a:r>
            <a:r>
              <a:rPr lang="en-IE" sz="1050" dirty="0">
                <a:solidFill>
                  <a:srgbClr val="000000"/>
                </a:solidFill>
                <a:latin typeface="Barlow" panose="00000500000000000000" pitchFamily="2" charset="0"/>
                <a:cs typeface="Arial" panose="020B0604020202020204" pitchFamily="34" charset="0"/>
              </a:rPr>
              <a:t>	21%		</a:t>
            </a:r>
            <a:endParaRPr lang="en-IE" sz="1100" dirty="0">
              <a:latin typeface="Barlow" panose="000005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505856AE-E3A3-69AC-4C40-76D5B5BB9187}"/>
              </a:ext>
            </a:extLst>
          </p:cNvPr>
          <p:cNvSpPr txBox="1"/>
          <p:nvPr/>
        </p:nvSpPr>
        <p:spPr>
          <a:xfrm>
            <a:off x="1653430" y="1271546"/>
            <a:ext cx="2031325" cy="1685077"/>
          </a:xfrm>
          <a:prstGeom prst="rect">
            <a:avLst/>
          </a:prstGeom>
          <a:noFill/>
        </p:spPr>
        <p:txBody>
          <a:bodyPr wrap="none" rtlCol="0">
            <a:spAutoFit/>
          </a:bodyPr>
          <a:lstStyle/>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Empathisers	</a:t>
            </a:r>
            <a:r>
              <a:rPr lang="en-IE" sz="1050" u="none" strike="noStrike" dirty="0">
                <a:solidFill>
                  <a:srgbClr val="000000"/>
                </a:solidFill>
                <a:latin typeface="Barlow" panose="00000500000000000000" pitchFamily="2" charset="0"/>
                <a:cs typeface="Arial" panose="020B0604020202020204" pitchFamily="34" charset="0"/>
              </a:rPr>
              <a:t>20%</a:t>
            </a:r>
          </a:p>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Community Champions</a:t>
            </a:r>
            <a:r>
              <a:rPr lang="en-IE" sz="1050" b="0" i="0" dirty="0">
                <a:solidFill>
                  <a:srgbClr val="000000"/>
                </a:solidFill>
                <a:effectLst/>
                <a:latin typeface="Barlow" panose="00000500000000000000" pitchFamily="2" charset="0"/>
                <a:cs typeface="Arial" panose="020B0604020202020204" pitchFamily="34" charset="0"/>
              </a:rPr>
              <a:t>	20%</a:t>
            </a:r>
            <a:endParaRPr lang="en-IE" sz="1050" u="none" strike="noStrike" dirty="0">
              <a:solidFill>
                <a:srgbClr val="000000"/>
              </a:solidFill>
              <a:latin typeface="Barlow" panose="00000500000000000000" pitchFamily="2" charset="0"/>
              <a:cs typeface="Arial" panose="020B0604020202020204" pitchFamily="34" charset="0"/>
            </a:endParaRPr>
          </a:p>
          <a:p>
            <a:pPr marL="1520825" indent="-1520825">
              <a:spcAft>
                <a:spcPts val="600"/>
              </a:spcAft>
            </a:pPr>
            <a:r>
              <a:rPr lang="en-IE" sz="1050" dirty="0">
                <a:solidFill>
                  <a:srgbClr val="000000"/>
                </a:solidFill>
                <a:latin typeface="Barlow" panose="00000500000000000000" pitchFamily="2" charset="0"/>
                <a:cs typeface="Arial" panose="020B0604020202020204" pitchFamily="34" charset="0"/>
              </a:rPr>
              <a:t>Disengaged 	20%</a:t>
            </a:r>
          </a:p>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Global Citizens</a:t>
            </a:r>
            <a:r>
              <a:rPr lang="en-IE" sz="1050" dirty="0">
                <a:solidFill>
                  <a:srgbClr val="000000"/>
                </a:solidFill>
                <a:latin typeface="Barlow" panose="00000500000000000000" pitchFamily="2" charset="0"/>
                <a:cs typeface="Arial" panose="020B0604020202020204" pitchFamily="34" charset="0"/>
              </a:rPr>
              <a:t>	17% </a:t>
            </a:r>
          </a:p>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Pragmatists</a:t>
            </a:r>
            <a:r>
              <a:rPr lang="en-IE" sz="1050" b="0" i="0" dirty="0">
                <a:solidFill>
                  <a:srgbClr val="000000"/>
                </a:solidFill>
                <a:effectLst/>
                <a:latin typeface="Barlow" panose="00000500000000000000" pitchFamily="2" charset="0"/>
                <a:cs typeface="Arial" panose="020B0604020202020204" pitchFamily="34" charset="0"/>
              </a:rPr>
              <a:t>​	16%</a:t>
            </a:r>
            <a:r>
              <a:rPr lang="en-IE" sz="1050" dirty="0">
                <a:solidFill>
                  <a:srgbClr val="000000"/>
                </a:solidFill>
                <a:latin typeface="Barlow" panose="00000500000000000000" pitchFamily="2" charset="0"/>
                <a:cs typeface="Arial" panose="020B0604020202020204" pitchFamily="34" charset="0"/>
              </a:rPr>
              <a:t>	</a:t>
            </a:r>
            <a:endParaRPr lang="en-IE" sz="1050" b="0" i="0" dirty="0">
              <a:solidFill>
                <a:srgbClr val="000000"/>
              </a:solidFill>
              <a:effectLst/>
              <a:latin typeface="Barlow" panose="00000500000000000000" pitchFamily="2" charset="0"/>
              <a:cs typeface="Arial" panose="020B0604020202020204" pitchFamily="34" charset="0"/>
            </a:endParaRPr>
          </a:p>
          <a:p>
            <a:pPr marL="1520825" indent="-1520825">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Multilateralists	12</a:t>
            </a:r>
            <a:r>
              <a:rPr lang="en-IE" sz="1000" b="0" i="0" u="none" strike="noStrike" dirty="0">
                <a:solidFill>
                  <a:srgbClr val="000000"/>
                </a:solidFill>
                <a:effectLst/>
                <a:latin typeface="Barlow" panose="00000500000000000000" pitchFamily="2" charset="0"/>
                <a:cs typeface="Arial" panose="020B0604020202020204" pitchFamily="34" charset="0"/>
              </a:rPr>
              <a:t>%</a:t>
            </a:r>
          </a:p>
          <a:p>
            <a:pPr marL="1520825" indent="-1520825">
              <a:spcAft>
                <a:spcPts val="600"/>
              </a:spcAft>
            </a:pPr>
            <a:r>
              <a:rPr lang="en-IE" sz="1050" dirty="0">
                <a:solidFill>
                  <a:srgbClr val="000000"/>
                </a:solidFill>
                <a:latin typeface="Barlow" panose="00000500000000000000" pitchFamily="2" charset="0"/>
                <a:cs typeface="Arial" panose="020B0604020202020204" pitchFamily="34" charset="0"/>
              </a:rPr>
              <a:t>	</a:t>
            </a:r>
            <a:endParaRPr lang="en-IE" sz="1100" dirty="0">
              <a:latin typeface="Barlow" panose="00000500000000000000" pitchFamily="2" charset="0"/>
              <a:cs typeface="Arial" panose="020B0604020202020204" pitchFamily="34" charset="0"/>
            </a:endParaRPr>
          </a:p>
        </p:txBody>
      </p:sp>
      <p:cxnSp>
        <p:nvCxnSpPr>
          <p:cNvPr id="22" name="Connector: Elbow 21">
            <a:extLst>
              <a:ext uri="{FF2B5EF4-FFF2-40B4-BE49-F238E27FC236}">
                <a16:creationId xmlns:a16="http://schemas.microsoft.com/office/drawing/2014/main" id="{375454D1-ED61-F149-B06A-03FDA4714405}"/>
              </a:ext>
            </a:extLst>
          </p:cNvPr>
          <p:cNvCxnSpPr>
            <a:cxnSpLocks/>
          </p:cNvCxnSpPr>
          <p:nvPr/>
        </p:nvCxnSpPr>
        <p:spPr>
          <a:xfrm rot="10800000" flipV="1">
            <a:off x="6472981" y="2277184"/>
            <a:ext cx="2194396" cy="39024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0285642-7E38-54C1-B5F8-415E84E5B062}"/>
              </a:ext>
            </a:extLst>
          </p:cNvPr>
          <p:cNvSpPr txBox="1"/>
          <p:nvPr/>
        </p:nvSpPr>
        <p:spPr>
          <a:xfrm>
            <a:off x="8857962" y="3384585"/>
            <a:ext cx="2287806" cy="1692771"/>
          </a:xfrm>
          <a:prstGeom prst="rect">
            <a:avLst/>
          </a:prstGeom>
          <a:noFill/>
        </p:spPr>
        <p:txBody>
          <a:bodyPr wrap="none" rtlCol="0">
            <a:spAutoFit/>
          </a:bodyPr>
          <a:lstStyle/>
          <a:p>
            <a:pPr>
              <a:spcAft>
                <a:spcPts val="600"/>
              </a:spcAft>
            </a:pPr>
            <a:r>
              <a:rPr lang="en-IE" sz="1050" b="0" i="0" dirty="0">
                <a:solidFill>
                  <a:srgbClr val="000000"/>
                </a:solidFill>
                <a:effectLst/>
                <a:latin typeface="Barlow" panose="00000500000000000000" pitchFamily="2" charset="0"/>
                <a:cs typeface="Arial" panose="020B0604020202020204" pitchFamily="34" charset="0"/>
              </a:rPr>
              <a:t>Globa</a:t>
            </a:r>
            <a:r>
              <a:rPr lang="en-IE" sz="1050" dirty="0">
                <a:solidFill>
                  <a:srgbClr val="000000"/>
                </a:solidFill>
                <a:latin typeface="Barlow" panose="00000500000000000000" pitchFamily="2" charset="0"/>
                <a:cs typeface="Arial" panose="020B0604020202020204" pitchFamily="34" charset="0"/>
              </a:rPr>
              <a:t>l Citizens 		38</a:t>
            </a:r>
            <a:r>
              <a:rPr lang="en-IE" sz="1050" b="0" i="0" dirty="0">
                <a:solidFill>
                  <a:srgbClr val="000000"/>
                </a:solidFill>
                <a:effectLst/>
                <a:latin typeface="Barlow" panose="00000500000000000000" pitchFamily="2" charset="0"/>
                <a:cs typeface="Arial" panose="020B0604020202020204" pitchFamily="34" charset="0"/>
              </a:rPr>
              <a:t>%</a:t>
            </a:r>
          </a:p>
          <a:p>
            <a:pPr>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Multilateralists 		37%</a:t>
            </a:r>
            <a:endParaRPr lang="en-IE" sz="1050" b="0" i="0" dirty="0">
              <a:solidFill>
                <a:srgbClr val="000000"/>
              </a:solidFill>
              <a:effectLst/>
              <a:latin typeface="Barlow" panose="00000500000000000000" pitchFamily="2" charset="0"/>
              <a:cs typeface="Arial" panose="020B0604020202020204" pitchFamily="34" charset="0"/>
            </a:endParaRPr>
          </a:p>
          <a:p>
            <a:pPr>
              <a:spcAft>
                <a:spcPts val="600"/>
              </a:spcAft>
            </a:pPr>
            <a:r>
              <a:rPr lang="en-IE" sz="1050" dirty="0">
                <a:solidFill>
                  <a:srgbClr val="000000"/>
                </a:solidFill>
                <a:latin typeface="Barlow" panose="00000500000000000000" pitchFamily="2" charset="0"/>
                <a:cs typeface="Arial" panose="020B0604020202020204" pitchFamily="34" charset="0"/>
              </a:rPr>
              <a:t>Community Champions	28%</a:t>
            </a:r>
          </a:p>
          <a:p>
            <a:pPr>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Pragmatists</a:t>
            </a:r>
            <a:r>
              <a:rPr lang="en-IE" sz="1050" b="0" i="0" dirty="0">
                <a:solidFill>
                  <a:srgbClr val="000000"/>
                </a:solidFill>
                <a:effectLst/>
                <a:latin typeface="Barlow" panose="00000500000000000000" pitchFamily="2" charset="0"/>
                <a:cs typeface="Arial" panose="020B0604020202020204" pitchFamily="34" charset="0"/>
              </a:rPr>
              <a:t>​</a:t>
            </a:r>
            <a:r>
              <a:rPr lang="en-IE" sz="1050" dirty="0">
                <a:solidFill>
                  <a:srgbClr val="000000"/>
                </a:solidFill>
                <a:latin typeface="Barlow" panose="00000500000000000000" pitchFamily="2" charset="0"/>
                <a:cs typeface="Arial" panose="020B0604020202020204" pitchFamily="34" charset="0"/>
              </a:rPr>
              <a:t>		28%</a:t>
            </a:r>
          </a:p>
          <a:p>
            <a:pPr>
              <a:spcAft>
                <a:spcPts val="600"/>
              </a:spcAft>
            </a:pPr>
            <a:r>
              <a:rPr lang="en-IE" sz="1050" dirty="0">
                <a:solidFill>
                  <a:srgbClr val="000000"/>
                </a:solidFill>
                <a:latin typeface="Barlow" panose="00000500000000000000" pitchFamily="2" charset="0"/>
                <a:cs typeface="Arial" panose="020B0604020202020204" pitchFamily="34" charset="0"/>
              </a:rPr>
              <a:t>Disengaged 		28%</a:t>
            </a:r>
          </a:p>
          <a:p>
            <a:pPr>
              <a:spcAft>
                <a:spcPts val="600"/>
              </a:spcAft>
            </a:pPr>
            <a:r>
              <a:rPr lang="en-IE" sz="1050" b="0" i="0" u="none" strike="noStrike" dirty="0">
                <a:solidFill>
                  <a:srgbClr val="000000"/>
                </a:solidFill>
                <a:effectLst/>
                <a:latin typeface="Barlow" panose="00000500000000000000" pitchFamily="2" charset="0"/>
                <a:cs typeface="Arial" panose="020B0604020202020204" pitchFamily="34" charset="0"/>
              </a:rPr>
              <a:t>Empathisers		21%</a:t>
            </a:r>
          </a:p>
          <a:p>
            <a:endParaRPr lang="en-IE" sz="1100" dirty="0">
              <a:latin typeface="Barlow" panose="00000500000000000000" pitchFamily="2" charset="0"/>
              <a:cs typeface="Arial" panose="020B0604020202020204" pitchFamily="34" charset="0"/>
            </a:endParaRPr>
          </a:p>
        </p:txBody>
      </p:sp>
      <p:cxnSp>
        <p:nvCxnSpPr>
          <p:cNvPr id="35" name="Connector: Elbow 34">
            <a:extLst>
              <a:ext uri="{FF2B5EF4-FFF2-40B4-BE49-F238E27FC236}">
                <a16:creationId xmlns:a16="http://schemas.microsoft.com/office/drawing/2014/main" id="{4338E0F4-7FCC-7ADE-9994-E4B3BEB79AE9}"/>
              </a:ext>
            </a:extLst>
          </p:cNvPr>
          <p:cNvCxnSpPr>
            <a:cxnSpLocks/>
          </p:cNvCxnSpPr>
          <p:nvPr/>
        </p:nvCxnSpPr>
        <p:spPr>
          <a:xfrm>
            <a:off x="3681744" y="1619638"/>
            <a:ext cx="1407876" cy="60910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E954D48A-04AE-9EDC-6557-A2EE40B86211}"/>
              </a:ext>
            </a:extLst>
          </p:cNvPr>
          <p:cNvCxnSpPr>
            <a:cxnSpLocks/>
          </p:cNvCxnSpPr>
          <p:nvPr/>
        </p:nvCxnSpPr>
        <p:spPr>
          <a:xfrm>
            <a:off x="3681744" y="3665091"/>
            <a:ext cx="961137" cy="26507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6" name="Table 45">
            <a:extLst>
              <a:ext uri="{FF2B5EF4-FFF2-40B4-BE49-F238E27FC236}">
                <a16:creationId xmlns:a16="http://schemas.microsoft.com/office/drawing/2014/main" id="{A218DFEB-59FD-48B2-2F13-DE3E103882BF}"/>
              </a:ext>
            </a:extLst>
          </p:cNvPr>
          <p:cNvGraphicFramePr>
            <a:graphicFrameLocks noGrp="1"/>
          </p:cNvGraphicFramePr>
          <p:nvPr/>
        </p:nvGraphicFramePr>
        <p:xfrm>
          <a:off x="2707105" y="5109361"/>
          <a:ext cx="6479101" cy="1417320"/>
        </p:xfrm>
        <a:graphic>
          <a:graphicData uri="http://schemas.openxmlformats.org/drawingml/2006/table">
            <a:tbl>
              <a:tblPr/>
              <a:tblGrid>
                <a:gridCol w="649507">
                  <a:extLst>
                    <a:ext uri="{9D8B030D-6E8A-4147-A177-3AD203B41FA5}">
                      <a16:colId xmlns:a16="http://schemas.microsoft.com/office/drawing/2014/main" val="1475180022"/>
                    </a:ext>
                  </a:extLst>
                </a:gridCol>
                <a:gridCol w="971599">
                  <a:extLst>
                    <a:ext uri="{9D8B030D-6E8A-4147-A177-3AD203B41FA5}">
                      <a16:colId xmlns:a16="http://schemas.microsoft.com/office/drawing/2014/main" val="4270324633"/>
                    </a:ext>
                  </a:extLst>
                </a:gridCol>
                <a:gridCol w="971599">
                  <a:extLst>
                    <a:ext uri="{9D8B030D-6E8A-4147-A177-3AD203B41FA5}">
                      <a16:colId xmlns:a16="http://schemas.microsoft.com/office/drawing/2014/main" val="1463728431"/>
                    </a:ext>
                  </a:extLst>
                </a:gridCol>
                <a:gridCol w="971599">
                  <a:extLst>
                    <a:ext uri="{9D8B030D-6E8A-4147-A177-3AD203B41FA5}">
                      <a16:colId xmlns:a16="http://schemas.microsoft.com/office/drawing/2014/main" val="2805279373"/>
                    </a:ext>
                  </a:extLst>
                </a:gridCol>
                <a:gridCol w="971599">
                  <a:extLst>
                    <a:ext uri="{9D8B030D-6E8A-4147-A177-3AD203B41FA5}">
                      <a16:colId xmlns:a16="http://schemas.microsoft.com/office/drawing/2014/main" val="1944182916"/>
                    </a:ext>
                  </a:extLst>
                </a:gridCol>
                <a:gridCol w="971599">
                  <a:extLst>
                    <a:ext uri="{9D8B030D-6E8A-4147-A177-3AD203B41FA5}">
                      <a16:colId xmlns:a16="http://schemas.microsoft.com/office/drawing/2014/main" val="259581239"/>
                    </a:ext>
                  </a:extLst>
                </a:gridCol>
                <a:gridCol w="971599">
                  <a:extLst>
                    <a:ext uri="{9D8B030D-6E8A-4147-A177-3AD203B41FA5}">
                      <a16:colId xmlns:a16="http://schemas.microsoft.com/office/drawing/2014/main" val="361484482"/>
                    </a:ext>
                  </a:extLst>
                </a:gridCol>
              </a:tblGrid>
              <a:tr h="280814">
                <a:tc>
                  <a:txBody>
                    <a:bodyPr/>
                    <a:lstStyle/>
                    <a:p>
                      <a:endParaRPr lang="en-IE">
                        <a:latin typeface="Barlow" panose="00000500000000000000" pitchFamily="2"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E" sz="900" b="1" i="0" u="none" strike="noStrike">
                          <a:solidFill>
                            <a:srgbClr val="000000"/>
                          </a:solidFill>
                          <a:effectLst/>
                          <a:latin typeface="Barlow" panose="00000500000000000000" pitchFamily="2" charset="0"/>
                          <a:cs typeface="Arial" panose="020B0604020202020204" pitchFamily="34" charset="0"/>
                        </a:rPr>
                        <a:t>Multilateralists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IE" sz="900" b="1" i="0" u="none" strike="noStrike">
                          <a:solidFill>
                            <a:srgbClr val="000000"/>
                          </a:solidFill>
                          <a:effectLst/>
                          <a:latin typeface="Barlow" panose="00000500000000000000" pitchFamily="2" charset="0"/>
                          <a:cs typeface="Arial" panose="020B0604020202020204" pitchFamily="34" charset="0"/>
                        </a:rPr>
                        <a:t>Community Champions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IE" sz="900" b="1" i="0" u="none" strike="noStrike">
                          <a:solidFill>
                            <a:srgbClr val="000000"/>
                          </a:solidFill>
                          <a:effectLst/>
                          <a:latin typeface="Barlow" panose="00000500000000000000" pitchFamily="2" charset="0"/>
                          <a:cs typeface="Arial" panose="020B0604020202020204" pitchFamily="34" charset="0"/>
                        </a:rPr>
                        <a:t>Disengaged</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IE" sz="900" b="1" i="0" u="none" strike="noStrike">
                          <a:solidFill>
                            <a:srgbClr val="000000"/>
                          </a:solidFill>
                          <a:effectLst/>
                          <a:latin typeface="Barlow" panose="00000500000000000000" pitchFamily="2" charset="0"/>
                          <a:cs typeface="Arial" panose="020B0604020202020204" pitchFamily="34" charset="0"/>
                        </a:rPr>
                        <a:t>Empathisers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IE" sz="900" b="1" i="0" u="none" strike="noStrike">
                          <a:solidFill>
                            <a:srgbClr val="000000"/>
                          </a:solidFill>
                          <a:effectLst/>
                          <a:latin typeface="Barlow" panose="00000500000000000000" pitchFamily="2" charset="0"/>
                          <a:cs typeface="Arial" panose="020B0604020202020204" pitchFamily="34" charset="0"/>
                        </a:rPr>
                        <a:t>Global Citizens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IE" sz="900" b="1" i="0" u="none" strike="noStrike">
                          <a:solidFill>
                            <a:srgbClr val="000000"/>
                          </a:solidFill>
                          <a:effectLst/>
                          <a:latin typeface="Barlow" panose="00000500000000000000" pitchFamily="2" charset="0"/>
                          <a:cs typeface="Arial" panose="020B0604020202020204" pitchFamily="34" charset="0"/>
                        </a:rPr>
                        <a:t>Pragmatists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23513586"/>
                  </a:ext>
                </a:extLst>
              </a:tr>
              <a:tr h="175509">
                <a:tc>
                  <a:txBody>
                    <a:bodyPr/>
                    <a:lstStyle/>
                    <a:p>
                      <a:pPr algn="ctr" fontAlgn="base"/>
                      <a:endParaRPr lang="en-IE" sz="900" b="0" i="0">
                        <a:solidFill>
                          <a:srgbClr val="000000"/>
                        </a:solidFill>
                        <a:effectLst/>
                        <a:latin typeface="Barlow" panose="00000500000000000000" pitchFamily="2"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GB" sz="1100" b="0" i="0" u="none" strike="noStrike">
                          <a:solidFill>
                            <a:srgbClr val="000000"/>
                          </a:solidFill>
                          <a:effectLst/>
                          <a:latin typeface="Barlow" panose="00000500000000000000" pitchFamily="2" charset="0"/>
                        </a:rPr>
                        <a:t>474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t"/>
                      <a:r>
                        <a:rPr lang="en-GB" sz="1100" b="0" i="0" u="none" strike="noStrike">
                          <a:solidFill>
                            <a:srgbClr val="000000"/>
                          </a:solidFill>
                          <a:effectLst/>
                          <a:latin typeface="Barlow" panose="00000500000000000000" pitchFamily="2" charset="0"/>
                        </a:rPr>
                        <a:t>282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t"/>
                      <a:r>
                        <a:rPr lang="en-GB" sz="1100" b="0" i="0" u="none" strike="noStrike">
                          <a:solidFill>
                            <a:srgbClr val="000000"/>
                          </a:solidFill>
                          <a:effectLst/>
                          <a:latin typeface="Barlow" panose="00000500000000000000" pitchFamily="2" charset="0"/>
                        </a:rPr>
                        <a:t>378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t"/>
                      <a:r>
                        <a:rPr lang="en-GB" sz="1100" b="0" i="0" u="none" strike="noStrike">
                          <a:solidFill>
                            <a:srgbClr val="000000"/>
                          </a:solidFill>
                          <a:effectLst/>
                          <a:latin typeface="Barlow" panose="00000500000000000000" pitchFamily="2" charset="0"/>
                        </a:rPr>
                        <a:t>662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t"/>
                      <a:r>
                        <a:rPr lang="en-GB" sz="1100" b="0" i="0" u="none" strike="noStrike">
                          <a:solidFill>
                            <a:srgbClr val="000000"/>
                          </a:solidFill>
                          <a:effectLst/>
                          <a:latin typeface="Barlow" panose="00000500000000000000" pitchFamily="2" charset="0"/>
                        </a:rPr>
                        <a:t>419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t"/>
                      <a:r>
                        <a:rPr lang="en-GB" sz="1100" b="0" i="0" u="none" strike="noStrike">
                          <a:solidFill>
                            <a:srgbClr val="000000"/>
                          </a:solidFill>
                          <a:effectLst/>
                          <a:latin typeface="Barlow" panose="00000500000000000000" pitchFamily="2" charset="0"/>
                        </a:rPr>
                        <a:t>289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3424177251"/>
                  </a:ext>
                </a:extLst>
              </a:tr>
              <a:tr h="175509">
                <a:tc>
                  <a:txBody>
                    <a:bodyPr/>
                    <a:lstStyle/>
                    <a:p>
                      <a:pPr algn="ctr" fontAlgn="base"/>
                      <a:endParaRPr lang="en-IE" sz="900" b="0" i="0">
                        <a:solidFill>
                          <a:srgbClr val="000000"/>
                        </a:solidFill>
                        <a:effectLst/>
                        <a:latin typeface="Barlow" panose="00000500000000000000" pitchFamily="2"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ase"/>
                      <a:r>
                        <a:rPr lang="en-IE" sz="1200" b="0" i="0" u="none" strike="noStrike">
                          <a:solidFill>
                            <a:srgbClr val="000000"/>
                          </a:solidFill>
                          <a:effectLst/>
                          <a:latin typeface="Barlow" panose="00000500000000000000" pitchFamily="2" charset="0"/>
                          <a:cs typeface="Arial" panose="020B0604020202020204" pitchFamily="34" charset="0"/>
                        </a:rPr>
                        <a:t>%</a:t>
                      </a:r>
                      <a:r>
                        <a:rPr lang="en-IE" sz="1200" b="0" i="0">
                          <a:solidFill>
                            <a:srgbClr val="000000"/>
                          </a:solidFill>
                          <a:effectLst/>
                          <a:latin typeface="Barlow" panose="00000500000000000000" pitchFamily="2"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IE" sz="1200" b="0" i="0" u="none" strike="noStrike">
                          <a:solidFill>
                            <a:srgbClr val="000000"/>
                          </a:solidFill>
                          <a:effectLst/>
                          <a:latin typeface="Barlow" panose="00000500000000000000" pitchFamily="2" charset="0"/>
                          <a:cs typeface="Arial" panose="020B0604020202020204" pitchFamily="34" charset="0"/>
                        </a:rPr>
                        <a:t>%</a:t>
                      </a:r>
                      <a:r>
                        <a:rPr lang="en-IE" sz="1200" b="0" i="0">
                          <a:solidFill>
                            <a:srgbClr val="000000"/>
                          </a:solidFill>
                          <a:effectLst/>
                          <a:latin typeface="Barlow" panose="00000500000000000000" pitchFamily="2"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IE" sz="1200" b="0" i="0" u="none" strike="noStrike">
                          <a:solidFill>
                            <a:srgbClr val="000000"/>
                          </a:solidFill>
                          <a:effectLst/>
                          <a:latin typeface="Barlow" panose="00000500000000000000" pitchFamily="2" charset="0"/>
                          <a:cs typeface="Arial" panose="020B0604020202020204" pitchFamily="34" charset="0"/>
                        </a:rPr>
                        <a:t>%</a:t>
                      </a:r>
                      <a:r>
                        <a:rPr lang="en-IE" sz="1200" b="0" i="0">
                          <a:solidFill>
                            <a:srgbClr val="000000"/>
                          </a:solidFill>
                          <a:effectLst/>
                          <a:latin typeface="Barlow" panose="00000500000000000000" pitchFamily="2"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IE" sz="1200" b="0" i="0" u="none" strike="noStrike">
                          <a:solidFill>
                            <a:srgbClr val="000000"/>
                          </a:solidFill>
                          <a:effectLst/>
                          <a:latin typeface="Barlow" panose="00000500000000000000" pitchFamily="2" charset="0"/>
                          <a:cs typeface="Arial" panose="020B0604020202020204" pitchFamily="34" charset="0"/>
                        </a:rPr>
                        <a:t>%</a:t>
                      </a:r>
                      <a:r>
                        <a:rPr lang="en-IE" sz="1200" b="0" i="0">
                          <a:solidFill>
                            <a:srgbClr val="000000"/>
                          </a:solidFill>
                          <a:effectLst/>
                          <a:latin typeface="Barlow" panose="00000500000000000000" pitchFamily="2"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IE" sz="1200" b="0" i="0" u="none" strike="noStrike">
                          <a:solidFill>
                            <a:srgbClr val="000000"/>
                          </a:solidFill>
                          <a:effectLst/>
                          <a:latin typeface="Barlow" panose="00000500000000000000" pitchFamily="2" charset="0"/>
                          <a:cs typeface="Arial" panose="020B0604020202020204" pitchFamily="34" charset="0"/>
                        </a:rPr>
                        <a:t>%</a:t>
                      </a:r>
                      <a:r>
                        <a:rPr lang="en-IE" sz="1200" b="0" i="0">
                          <a:solidFill>
                            <a:srgbClr val="000000"/>
                          </a:solidFill>
                          <a:effectLst/>
                          <a:latin typeface="Barlow" panose="00000500000000000000" pitchFamily="2"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IE" sz="1200" b="0" i="0" u="none" strike="noStrike">
                          <a:solidFill>
                            <a:srgbClr val="000000"/>
                          </a:solidFill>
                          <a:effectLst/>
                          <a:latin typeface="Barlow" panose="00000500000000000000" pitchFamily="2" charset="0"/>
                          <a:cs typeface="Arial" panose="020B0604020202020204" pitchFamily="34" charset="0"/>
                        </a:rPr>
                        <a:t>%</a:t>
                      </a:r>
                      <a:r>
                        <a:rPr lang="en-IE" sz="1200" b="0" i="0">
                          <a:solidFill>
                            <a:srgbClr val="000000"/>
                          </a:solidFill>
                          <a:effectLst/>
                          <a:latin typeface="Barlow" panose="00000500000000000000" pitchFamily="2"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05590"/>
                  </a:ext>
                </a:extLst>
              </a:tr>
              <a:tr h="175509">
                <a:tc>
                  <a:txBody>
                    <a:bodyPr/>
                    <a:lstStyle/>
                    <a:p>
                      <a:pPr algn="l" fontAlgn="base"/>
                      <a:r>
                        <a:rPr lang="en-US" sz="1200" b="0" i="0">
                          <a:solidFill>
                            <a:srgbClr val="000000"/>
                          </a:solidFill>
                          <a:effectLst/>
                          <a:latin typeface="Barlow" panose="00000500000000000000" pitchFamily="2" charset="0"/>
                          <a:cs typeface="Arial" panose="020B0604020202020204" pitchFamily="34" charset="0"/>
                        </a:rPr>
                        <a:t>Urban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r>
                        <a:rPr lang="en-GB" sz="1100" b="0" i="0" u="none" strike="noStrike">
                          <a:solidFill>
                            <a:srgbClr val="000000"/>
                          </a:solidFill>
                          <a:effectLst/>
                          <a:latin typeface="Barlow" panose="00000500000000000000" pitchFamily="2" charset="0"/>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100" b="0" i="0" u="none" strike="noStrike">
                          <a:solidFill>
                            <a:srgbClr val="000000"/>
                          </a:solidFill>
                          <a:effectLst/>
                          <a:latin typeface="Barlow" panose="00000500000000000000" pitchFamily="2"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100" b="0" i="0" u="none" strike="noStrike">
                          <a:solidFill>
                            <a:srgbClr val="000000"/>
                          </a:solidFill>
                          <a:effectLst/>
                          <a:latin typeface="Barlow" panose="00000500000000000000" pitchFamily="2" charset="0"/>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100" b="0" i="0" u="none" strike="noStrike">
                          <a:solidFill>
                            <a:srgbClr val="000000"/>
                          </a:solidFill>
                          <a:effectLst/>
                          <a:latin typeface="Barlow" panose="00000500000000000000" pitchFamily="2" charset="0"/>
                          <a:cs typeface="Arial" panose="020B0604020202020204" pitchFamily="34" charset="0"/>
                        </a:rPr>
                        <a:t>6</a:t>
                      </a:r>
                      <a:r>
                        <a:rPr lang="en-IE" sz="1100" b="0" i="0" u="none" strike="noStrike">
                          <a:solidFill>
                            <a:srgbClr val="000000"/>
                          </a:solidFill>
                          <a:effectLst/>
                          <a:latin typeface="Barlow" panose="00000500000000000000" pitchFamily="2" charset="0"/>
                          <a:cs typeface="Arial" panose="020B060402020202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E" sz="1100" b="0" i="0" u="none" strike="noStrike">
                          <a:solidFill>
                            <a:srgbClr val="000000"/>
                          </a:solidFill>
                          <a:effectLst/>
                          <a:latin typeface="Barlow" panose="00000500000000000000" pitchFamily="2" charset="0"/>
                          <a:cs typeface="Arial" panose="020B0604020202020204" pitchFamily="34" charset="0"/>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100" b="0" i="0" u="none" strike="noStrike">
                          <a:solidFill>
                            <a:srgbClr val="000000"/>
                          </a:solidFill>
                          <a:effectLst/>
                          <a:latin typeface="Barlow" panose="00000500000000000000" pitchFamily="2"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003092"/>
                  </a:ext>
                </a:extLst>
              </a:tr>
              <a:tr h="175509">
                <a:tc>
                  <a:txBody>
                    <a:bodyPr/>
                    <a:lstStyle/>
                    <a:p>
                      <a:pPr algn="l" fontAlgn="base"/>
                      <a:r>
                        <a:rPr lang="en-US" sz="1200" b="0" i="0">
                          <a:solidFill>
                            <a:srgbClr val="000000"/>
                          </a:solidFill>
                          <a:effectLst/>
                          <a:latin typeface="Barlow" panose="00000500000000000000" pitchFamily="2" charset="0"/>
                          <a:cs typeface="Arial" panose="020B0604020202020204" pitchFamily="34" charset="0"/>
                        </a:rPr>
                        <a:t>Rural</a:t>
                      </a:r>
                      <a:endParaRPr lang="en-IE" sz="1200" b="0" i="0">
                        <a:solidFill>
                          <a:srgbClr val="000000"/>
                        </a:solidFill>
                        <a:effectLst/>
                        <a:latin typeface="Barlow" panose="00000500000000000000" pitchFamily="2"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r>
                        <a:rPr lang="en-GB" sz="1100" b="0" i="0" u="none" strike="noStrike">
                          <a:solidFill>
                            <a:srgbClr val="000000"/>
                          </a:solidFill>
                          <a:effectLst/>
                          <a:latin typeface="Barlow" panose="00000500000000000000" pitchFamily="2" charset="0"/>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100" b="0" i="0" u="none" strike="noStrike">
                          <a:solidFill>
                            <a:srgbClr val="000000"/>
                          </a:solidFill>
                          <a:effectLst/>
                          <a:latin typeface="Barlow" panose="00000500000000000000" pitchFamily="2"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100" b="0" i="0" u="none" strike="noStrike">
                          <a:solidFill>
                            <a:srgbClr val="000000"/>
                          </a:solidFill>
                          <a:effectLst/>
                          <a:latin typeface="Barlow" panose="00000500000000000000" pitchFamily="2"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100" b="0" i="0" u="none" strike="noStrike">
                          <a:solidFill>
                            <a:srgbClr val="000000"/>
                          </a:solidFill>
                          <a:effectLst/>
                          <a:latin typeface="Barlow" panose="00000500000000000000" pitchFamily="2" charset="0"/>
                          <a:cs typeface="Arial" panose="020B0604020202020204" pitchFamily="34" charset="0"/>
                        </a:rPr>
                        <a:t>3</a:t>
                      </a:r>
                      <a:r>
                        <a:rPr lang="en-IE" sz="1100" b="0" i="0" u="none" strike="noStrike">
                          <a:solidFill>
                            <a:srgbClr val="000000"/>
                          </a:solidFill>
                          <a:effectLst/>
                          <a:latin typeface="Barlow" panose="00000500000000000000" pitchFamily="2" charset="0"/>
                          <a:cs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E" sz="1100" b="0" i="0" u="none" strike="noStrike">
                          <a:solidFill>
                            <a:srgbClr val="000000"/>
                          </a:solidFill>
                          <a:effectLst/>
                          <a:latin typeface="Barlow" panose="00000500000000000000" pitchFamily="2" charset="0"/>
                          <a:cs typeface="Arial" panose="020B0604020202020204" pitchFamily="34" charset="0"/>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100" b="0" i="0" u="none" strike="noStrike">
                          <a:solidFill>
                            <a:srgbClr val="000000"/>
                          </a:solidFill>
                          <a:effectLst/>
                          <a:latin typeface="Barlow" panose="00000500000000000000" pitchFamily="2"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145789"/>
                  </a:ext>
                </a:extLst>
              </a:tr>
            </a:tbl>
          </a:graphicData>
        </a:graphic>
      </p:graphicFrame>
      <p:sp>
        <p:nvSpPr>
          <p:cNvPr id="2" name="TextBox 1">
            <a:extLst>
              <a:ext uri="{FF2B5EF4-FFF2-40B4-BE49-F238E27FC236}">
                <a16:creationId xmlns:a16="http://schemas.microsoft.com/office/drawing/2014/main" id="{A140906B-1F9C-64FE-33E3-60A923CF8F01}"/>
              </a:ext>
            </a:extLst>
          </p:cNvPr>
          <p:cNvSpPr txBox="1"/>
          <p:nvPr/>
        </p:nvSpPr>
        <p:spPr>
          <a:xfrm>
            <a:off x="5214488" y="4385870"/>
            <a:ext cx="924484" cy="369332"/>
          </a:xfrm>
          <a:prstGeom prst="rect">
            <a:avLst/>
          </a:prstGeom>
          <a:noFill/>
        </p:spPr>
        <p:txBody>
          <a:bodyPr wrap="none" rtlCol="0">
            <a:spAutoFit/>
          </a:bodyPr>
          <a:lstStyle/>
          <a:p>
            <a:r>
              <a:rPr lang="en-IE" b="1">
                <a:solidFill>
                  <a:srgbClr val="8ADEDD"/>
                </a:solidFill>
              </a:rPr>
              <a:t>Rest of </a:t>
            </a:r>
          </a:p>
        </p:txBody>
      </p:sp>
      <p:sp>
        <p:nvSpPr>
          <p:cNvPr id="6" name="Oval 5">
            <a:extLst>
              <a:ext uri="{FF2B5EF4-FFF2-40B4-BE49-F238E27FC236}">
                <a16:creationId xmlns:a16="http://schemas.microsoft.com/office/drawing/2014/main" id="{0B2A75EE-E515-5CC2-B8D4-A7620DFB1F32}"/>
              </a:ext>
            </a:extLst>
          </p:cNvPr>
          <p:cNvSpPr/>
          <p:nvPr/>
        </p:nvSpPr>
        <p:spPr>
          <a:xfrm>
            <a:off x="10620430" y="3403601"/>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D61E865E-C51E-4618-E69F-C8B7363F8EF5}"/>
              </a:ext>
            </a:extLst>
          </p:cNvPr>
          <p:cNvSpPr/>
          <p:nvPr/>
        </p:nvSpPr>
        <p:spPr>
          <a:xfrm>
            <a:off x="10632675" y="4578044"/>
            <a:ext cx="513093"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a:extLst>
              <a:ext uri="{FF2B5EF4-FFF2-40B4-BE49-F238E27FC236}">
                <a16:creationId xmlns:a16="http://schemas.microsoft.com/office/drawing/2014/main" id="{F06734DA-6982-3442-A67F-CBDC471784B0}"/>
              </a:ext>
            </a:extLst>
          </p:cNvPr>
          <p:cNvSpPr/>
          <p:nvPr/>
        </p:nvSpPr>
        <p:spPr>
          <a:xfrm>
            <a:off x="3587611" y="6005905"/>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891BE406-EEAC-A998-E970-4ECBA909584F}"/>
              </a:ext>
            </a:extLst>
          </p:cNvPr>
          <p:cNvSpPr/>
          <p:nvPr/>
        </p:nvSpPr>
        <p:spPr>
          <a:xfrm>
            <a:off x="3605296" y="6261067"/>
            <a:ext cx="513093"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32" name="Group 31">
            <a:extLst>
              <a:ext uri="{FF2B5EF4-FFF2-40B4-BE49-F238E27FC236}">
                <a16:creationId xmlns:a16="http://schemas.microsoft.com/office/drawing/2014/main" id="{88F0FAED-05C6-4ADE-EFD2-A66EDA49A05B}"/>
              </a:ext>
            </a:extLst>
          </p:cNvPr>
          <p:cNvGrpSpPr/>
          <p:nvPr/>
        </p:nvGrpSpPr>
        <p:grpSpPr>
          <a:xfrm>
            <a:off x="9240444" y="129302"/>
            <a:ext cx="2863611" cy="563253"/>
            <a:chOff x="9332081" y="-971912"/>
            <a:chExt cx="2863611" cy="563253"/>
          </a:xfrm>
        </p:grpSpPr>
        <p:sp>
          <p:nvSpPr>
            <p:cNvPr id="33" name="Oval 32">
              <a:extLst>
                <a:ext uri="{FF2B5EF4-FFF2-40B4-BE49-F238E27FC236}">
                  <a16:creationId xmlns:a16="http://schemas.microsoft.com/office/drawing/2014/main" id="{7E886010-3A5F-DCA1-01A6-08F14BEE4A7A}"/>
                </a:ext>
              </a:extLst>
            </p:cNvPr>
            <p:cNvSpPr/>
            <p:nvPr/>
          </p:nvSpPr>
          <p:spPr>
            <a:xfrm>
              <a:off x="9332081" y="-971912"/>
              <a:ext cx="295637" cy="235238"/>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Barlow" panose="00000500000000000000" pitchFamily="2" charset="0"/>
                <a:cs typeface="Arial" panose="020B0604020202020204" pitchFamily="34" charset="0"/>
              </a:endParaRPr>
            </a:p>
          </p:txBody>
        </p:sp>
        <p:sp>
          <p:nvSpPr>
            <p:cNvPr id="34" name="TextBox 33">
              <a:extLst>
                <a:ext uri="{FF2B5EF4-FFF2-40B4-BE49-F238E27FC236}">
                  <a16:creationId xmlns:a16="http://schemas.microsoft.com/office/drawing/2014/main" id="{4EE57FAF-34C5-F51E-4100-35A57566DE8D}"/>
                </a:ext>
              </a:extLst>
            </p:cNvPr>
            <p:cNvSpPr txBox="1"/>
            <p:nvPr/>
          </p:nvSpPr>
          <p:spPr>
            <a:xfrm>
              <a:off x="9787660" y="-971732"/>
              <a:ext cx="2408032" cy="276999"/>
            </a:xfrm>
            <a:prstGeom prst="rect">
              <a:avLst/>
            </a:prstGeom>
            <a:noFill/>
          </p:spPr>
          <p:txBody>
            <a:bodyPr wrap="none" rtlCol="0">
              <a:spAutoFit/>
            </a:bodyPr>
            <a:lstStyle/>
            <a:p>
              <a:r>
                <a:rPr lang="en-IE" sz="1200">
                  <a:latin typeface="Barlow" panose="00000500000000000000" pitchFamily="2" charset="0"/>
                  <a:cs typeface="Arial" panose="020B0604020202020204" pitchFamily="34" charset="0"/>
                </a:rPr>
                <a:t>Significantly higher than average</a:t>
              </a:r>
            </a:p>
          </p:txBody>
        </p:sp>
        <p:sp>
          <p:nvSpPr>
            <p:cNvPr id="37" name="TextBox 36">
              <a:extLst>
                <a:ext uri="{FF2B5EF4-FFF2-40B4-BE49-F238E27FC236}">
                  <a16:creationId xmlns:a16="http://schemas.microsoft.com/office/drawing/2014/main" id="{D4624434-D306-AE39-9E61-32F83325D9F6}"/>
                </a:ext>
              </a:extLst>
            </p:cNvPr>
            <p:cNvSpPr txBox="1"/>
            <p:nvPr/>
          </p:nvSpPr>
          <p:spPr>
            <a:xfrm>
              <a:off x="9781542" y="-685658"/>
              <a:ext cx="2348720" cy="276999"/>
            </a:xfrm>
            <a:prstGeom prst="rect">
              <a:avLst/>
            </a:prstGeom>
            <a:noFill/>
          </p:spPr>
          <p:txBody>
            <a:bodyPr wrap="none" rtlCol="0">
              <a:spAutoFit/>
            </a:bodyPr>
            <a:lstStyle/>
            <a:p>
              <a:r>
                <a:rPr lang="en-IE" sz="1200">
                  <a:latin typeface="Barlow" panose="00000500000000000000" pitchFamily="2" charset="0"/>
                  <a:cs typeface="Arial" panose="020B0604020202020204" pitchFamily="34" charset="0"/>
                </a:rPr>
                <a:t>Significantly lower than average</a:t>
              </a:r>
            </a:p>
          </p:txBody>
        </p:sp>
      </p:grpSp>
      <p:sp>
        <p:nvSpPr>
          <p:cNvPr id="39" name="Rectangle 38">
            <a:extLst>
              <a:ext uri="{FF2B5EF4-FFF2-40B4-BE49-F238E27FC236}">
                <a16:creationId xmlns:a16="http://schemas.microsoft.com/office/drawing/2014/main" id="{E189420A-F7B6-B71D-D619-6EDA7DE30E07}"/>
              </a:ext>
            </a:extLst>
          </p:cNvPr>
          <p:cNvSpPr/>
          <p:nvPr/>
        </p:nvSpPr>
        <p:spPr>
          <a:xfrm>
            <a:off x="9240750" y="460085"/>
            <a:ext cx="295637" cy="21558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9BEF57CB-3E01-42EF-D585-BBFCF699E23C}"/>
              </a:ext>
            </a:extLst>
          </p:cNvPr>
          <p:cNvSpPr/>
          <p:nvPr/>
        </p:nvSpPr>
        <p:spPr>
          <a:xfrm>
            <a:off x="6485721" y="6005905"/>
            <a:ext cx="513093"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a:extLst>
              <a:ext uri="{FF2B5EF4-FFF2-40B4-BE49-F238E27FC236}">
                <a16:creationId xmlns:a16="http://schemas.microsoft.com/office/drawing/2014/main" id="{045117F9-06C2-FADE-1F0B-F01AB8D9B49F}"/>
              </a:ext>
            </a:extLst>
          </p:cNvPr>
          <p:cNvSpPr/>
          <p:nvPr/>
        </p:nvSpPr>
        <p:spPr>
          <a:xfrm>
            <a:off x="7489846" y="6005905"/>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a:extLst>
              <a:ext uri="{FF2B5EF4-FFF2-40B4-BE49-F238E27FC236}">
                <a16:creationId xmlns:a16="http://schemas.microsoft.com/office/drawing/2014/main" id="{EECCFE46-B178-22FB-7ACE-30DAC135205C}"/>
              </a:ext>
            </a:extLst>
          </p:cNvPr>
          <p:cNvSpPr/>
          <p:nvPr/>
        </p:nvSpPr>
        <p:spPr>
          <a:xfrm>
            <a:off x="6485720" y="6261067"/>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a:extLst>
              <a:ext uri="{FF2B5EF4-FFF2-40B4-BE49-F238E27FC236}">
                <a16:creationId xmlns:a16="http://schemas.microsoft.com/office/drawing/2014/main" id="{18F6E2DC-9DC1-A09A-5519-BC8819AF5DB1}"/>
              </a:ext>
            </a:extLst>
          </p:cNvPr>
          <p:cNvSpPr/>
          <p:nvPr/>
        </p:nvSpPr>
        <p:spPr>
          <a:xfrm>
            <a:off x="10620430" y="3612571"/>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a:extLst>
              <a:ext uri="{FF2B5EF4-FFF2-40B4-BE49-F238E27FC236}">
                <a16:creationId xmlns:a16="http://schemas.microsoft.com/office/drawing/2014/main" id="{FAA47635-087D-13E8-289E-0E96E76B3F6A}"/>
              </a:ext>
            </a:extLst>
          </p:cNvPr>
          <p:cNvSpPr/>
          <p:nvPr/>
        </p:nvSpPr>
        <p:spPr>
          <a:xfrm>
            <a:off x="7468010" y="6261067"/>
            <a:ext cx="513093"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18">
            <a:extLst>
              <a:ext uri="{FF2B5EF4-FFF2-40B4-BE49-F238E27FC236}">
                <a16:creationId xmlns:a16="http://schemas.microsoft.com/office/drawing/2014/main" id="{C729F528-A314-013F-8717-559E87239F9C}"/>
              </a:ext>
            </a:extLst>
          </p:cNvPr>
          <p:cNvSpPr/>
          <p:nvPr/>
        </p:nvSpPr>
        <p:spPr>
          <a:xfrm>
            <a:off x="8436287" y="6005905"/>
            <a:ext cx="513093"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a:extLst>
              <a:ext uri="{FF2B5EF4-FFF2-40B4-BE49-F238E27FC236}">
                <a16:creationId xmlns:a16="http://schemas.microsoft.com/office/drawing/2014/main" id="{5B242C75-7752-3F99-FAB0-E4756F0E54F1}"/>
              </a:ext>
            </a:extLst>
          </p:cNvPr>
          <p:cNvSpPr/>
          <p:nvPr/>
        </p:nvSpPr>
        <p:spPr>
          <a:xfrm>
            <a:off x="8436287" y="6266521"/>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AFC136D4-E068-04FE-3664-48FB4E71ADC6}"/>
              </a:ext>
            </a:extLst>
          </p:cNvPr>
          <p:cNvSpPr/>
          <p:nvPr/>
        </p:nvSpPr>
        <p:spPr>
          <a:xfrm>
            <a:off x="3172901" y="2464604"/>
            <a:ext cx="375186"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a:extLst>
              <a:ext uri="{FF2B5EF4-FFF2-40B4-BE49-F238E27FC236}">
                <a16:creationId xmlns:a16="http://schemas.microsoft.com/office/drawing/2014/main" id="{D0A9273D-2732-0531-8099-78A40A5E52C4}"/>
              </a:ext>
            </a:extLst>
          </p:cNvPr>
          <p:cNvSpPr/>
          <p:nvPr/>
        </p:nvSpPr>
        <p:spPr>
          <a:xfrm>
            <a:off x="3174428" y="3282446"/>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a:extLst>
              <a:ext uri="{FF2B5EF4-FFF2-40B4-BE49-F238E27FC236}">
                <a16:creationId xmlns:a16="http://schemas.microsoft.com/office/drawing/2014/main" id="{E5143413-DC3F-04F0-F62B-E7500137DB46}"/>
              </a:ext>
            </a:extLst>
          </p:cNvPr>
          <p:cNvSpPr/>
          <p:nvPr/>
        </p:nvSpPr>
        <p:spPr>
          <a:xfrm>
            <a:off x="3195754" y="4202499"/>
            <a:ext cx="375186"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8309006D-EE16-9A89-11C7-BBDFD4A5C892}"/>
              </a:ext>
            </a:extLst>
          </p:cNvPr>
          <p:cNvSpPr/>
          <p:nvPr/>
        </p:nvSpPr>
        <p:spPr>
          <a:xfrm>
            <a:off x="3205081" y="4421393"/>
            <a:ext cx="375186"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54823271"/>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720045C-44FB-7DA2-37FB-8DC8261C0AC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09915" y="241813"/>
            <a:ext cx="11285432" cy="715669"/>
          </a:xfrm>
        </p:spPr>
        <p:txBody>
          <a:bodyPr lIns="0" tIns="45720" rIns="91440" bIns="45720" anchor="t">
            <a:normAutofit fontScale="90000"/>
          </a:bodyPr>
          <a:lstStyle/>
          <a:p>
            <a:r>
              <a:rPr lang="en-US">
                <a:solidFill>
                  <a:srgbClr val="00000C"/>
                </a:solidFill>
              </a:rPr>
              <a:t>75%, 3 in 4 people, agree that ODA can help bring about positive change for those living in developing countries </a:t>
            </a:r>
            <a:endParaRPr lang="en-IE">
              <a:solidFill>
                <a:srgbClr val="00000C"/>
              </a:solidFill>
            </a:endParaRP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09915" y="957482"/>
            <a:ext cx="9341700" cy="730220"/>
          </a:xfrm>
        </p:spPr>
        <p:txBody>
          <a:bodyPr lIns="0">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Level of agreement has remained stable across recent waves. Over 65s continue to view overseas development aid as bringing about positive change. </a:t>
            </a:r>
          </a:p>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endPar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18482"/>
            <a:ext cx="10005564" cy="333425"/>
          </a:xfrm>
        </p:spPr>
        <p:txBody>
          <a:bodyPr>
            <a:noAutofit/>
          </a:bodyPr>
          <a:lstStyle/>
          <a:p>
            <a:pPr marL="357188" indent="-357188"/>
            <a:r>
              <a:rPr kumimoji="0" lang="en-US" b="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Base: All Adults aged 18+ years- 2,504 (Nov 23 N – 2,515, Nov 22 N – 2501; Dec 21 N – 2,026; Feb 21 N – 3,008)</a:t>
            </a:r>
            <a:endParaRPr lang="en-US" i="0" dirty="0"/>
          </a:p>
          <a:p>
            <a:pPr marL="357188" indent="-357188"/>
            <a:r>
              <a:rPr lang="en-US" i="0" dirty="0"/>
              <a:t>Q.35 Please indicate the extent to which you agree or disagree with the following statement. Overseas aid can help bring about positive change for those living in developing countries.</a:t>
            </a:r>
            <a:endParaRPr lang="en-IE" i="0" dirty="0"/>
          </a:p>
        </p:txBody>
      </p:sp>
      <p:graphicFrame>
        <p:nvGraphicFramePr>
          <p:cNvPr id="35" name="Table 34">
            <a:extLst>
              <a:ext uri="{FF2B5EF4-FFF2-40B4-BE49-F238E27FC236}">
                <a16:creationId xmlns:a16="http://schemas.microsoft.com/office/drawing/2014/main" id="{6AAB9F73-642A-4CBF-A3E0-D577F4A44375}"/>
              </a:ext>
            </a:extLst>
          </p:cNvPr>
          <p:cNvGraphicFramePr>
            <a:graphicFrameLocks noGrp="1"/>
          </p:cNvGraphicFramePr>
          <p:nvPr>
            <p:extLst>
              <p:ext uri="{D42A27DB-BD31-4B8C-83A1-F6EECF244321}">
                <p14:modId xmlns:p14="http://schemas.microsoft.com/office/powerpoint/2010/main" val="4147428649"/>
              </p:ext>
            </p:extLst>
          </p:nvPr>
        </p:nvGraphicFramePr>
        <p:xfrm>
          <a:off x="17600" y="2501821"/>
          <a:ext cx="2184265" cy="2810676"/>
        </p:xfrm>
        <a:graphic>
          <a:graphicData uri="http://schemas.openxmlformats.org/drawingml/2006/table">
            <a:tbl>
              <a:tblPr>
                <a:tableStyleId>{5C22544A-7EE6-4342-B048-85BDC9FD1C3A}</a:tableStyleId>
              </a:tblPr>
              <a:tblGrid>
                <a:gridCol w="2184265">
                  <a:extLst>
                    <a:ext uri="{9D8B030D-6E8A-4147-A177-3AD203B41FA5}">
                      <a16:colId xmlns:a16="http://schemas.microsoft.com/office/drawing/2014/main" val="2192328915"/>
                    </a:ext>
                  </a:extLst>
                </a:gridCol>
              </a:tblGrid>
              <a:tr h="1262900">
                <a:tc>
                  <a:txBody>
                    <a:bodyPr/>
                    <a:lstStyle/>
                    <a:p>
                      <a:pPr algn="r" fontAlgn="t"/>
                      <a:r>
                        <a:rPr lang="en-IE" sz="1200" b="0" i="0" u="none" strike="noStrike">
                          <a:solidFill>
                            <a:srgbClr val="000000"/>
                          </a:solidFill>
                          <a:effectLst/>
                          <a:latin typeface="+mn-lt"/>
                        </a:rPr>
                        <a:t>Strongly 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970561">
                <a:tc>
                  <a:txBody>
                    <a:bodyPr/>
                    <a:lstStyle/>
                    <a:p>
                      <a:pPr algn="r" fontAlgn="t"/>
                      <a:r>
                        <a:rPr lang="en-IE" sz="1200" b="0" i="0" u="none" strike="noStrike">
                          <a:solidFill>
                            <a:srgbClr val="000000"/>
                          </a:solidFill>
                          <a:effectLst/>
                          <a:latin typeface="+mn-lt"/>
                        </a:rPr>
                        <a:t>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181531">
                <a:tc>
                  <a:txBody>
                    <a:bodyPr/>
                    <a:lstStyle/>
                    <a:p>
                      <a:pPr algn="r" fontAlgn="t"/>
                      <a:r>
                        <a:rPr lang="en-IE" sz="1200" b="0" i="0" u="none" strike="noStrike">
                          <a:solidFill>
                            <a:srgbClr val="000000"/>
                          </a:solidFill>
                          <a:effectLst/>
                          <a:latin typeface="+mn-lt"/>
                        </a:rPr>
                        <a:t>Neither agree nor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89918">
                <a:tc>
                  <a:txBody>
                    <a:bodyPr/>
                    <a:lstStyle/>
                    <a:p>
                      <a:pPr algn="r" fontAlgn="t"/>
                      <a:r>
                        <a:rPr lang="en-IE" sz="1200" b="0" i="0" u="none" strike="noStrike">
                          <a:solidFill>
                            <a:srgbClr val="000000"/>
                          </a:solidFill>
                          <a:effectLst/>
                          <a:latin typeface="+mn-lt"/>
                        </a:rPr>
                        <a:t>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81531">
                <a:tc>
                  <a:txBody>
                    <a:bodyPr/>
                    <a:lstStyle/>
                    <a:p>
                      <a:pPr algn="r" fontAlgn="t"/>
                      <a:r>
                        <a:rPr lang="en-IE" sz="1200" b="0" i="0" u="none" strike="noStrike">
                          <a:solidFill>
                            <a:srgbClr val="000000"/>
                          </a:solidFill>
                          <a:effectLst/>
                          <a:latin typeface="+mn-lt"/>
                        </a:rPr>
                        <a:t>Strongly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sp>
        <p:nvSpPr>
          <p:cNvPr id="13" name="TextBox 12">
            <a:extLst>
              <a:ext uri="{FF2B5EF4-FFF2-40B4-BE49-F238E27FC236}">
                <a16:creationId xmlns:a16="http://schemas.microsoft.com/office/drawing/2014/main" id="{6190C906-864F-4DCE-B15C-075854E4516A}"/>
              </a:ext>
            </a:extLst>
          </p:cNvPr>
          <p:cNvSpPr txBox="1"/>
          <p:nvPr/>
        </p:nvSpPr>
        <p:spPr>
          <a:xfrm>
            <a:off x="2296469" y="1738904"/>
            <a:ext cx="699230"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Feb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N - 3008</a:t>
            </a:r>
          </a:p>
        </p:txBody>
      </p:sp>
      <p:sp>
        <p:nvSpPr>
          <p:cNvPr id="14" name="TextBox 13">
            <a:extLst>
              <a:ext uri="{FF2B5EF4-FFF2-40B4-BE49-F238E27FC236}">
                <a16:creationId xmlns:a16="http://schemas.microsoft.com/office/drawing/2014/main" id="{9B48B1D9-D808-48B7-9C9C-C354417AB34F}"/>
              </a:ext>
            </a:extLst>
          </p:cNvPr>
          <p:cNvSpPr txBox="1"/>
          <p:nvPr/>
        </p:nvSpPr>
        <p:spPr>
          <a:xfrm>
            <a:off x="4035308" y="1743276"/>
            <a:ext cx="696024"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Dec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- 2026</a:t>
            </a:r>
          </a:p>
        </p:txBody>
      </p:sp>
      <p:sp>
        <p:nvSpPr>
          <p:cNvPr id="10" name="TextBox 9">
            <a:extLst>
              <a:ext uri="{FF2B5EF4-FFF2-40B4-BE49-F238E27FC236}">
                <a16:creationId xmlns:a16="http://schemas.microsoft.com/office/drawing/2014/main" id="{E7FEEB1F-92CD-876C-D3BB-D64885DCB65E}"/>
              </a:ext>
            </a:extLst>
          </p:cNvPr>
          <p:cNvSpPr txBox="1"/>
          <p:nvPr/>
        </p:nvSpPr>
        <p:spPr>
          <a:xfrm>
            <a:off x="5890697" y="1738904"/>
            <a:ext cx="688009"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Nov ‘22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N - 2501</a:t>
            </a:r>
          </a:p>
        </p:txBody>
      </p:sp>
      <p:sp>
        <p:nvSpPr>
          <p:cNvPr id="15" name="TextBox 14">
            <a:extLst>
              <a:ext uri="{FF2B5EF4-FFF2-40B4-BE49-F238E27FC236}">
                <a16:creationId xmlns:a16="http://schemas.microsoft.com/office/drawing/2014/main" id="{CA32E39D-D033-1E08-7219-2843B06677C4}"/>
              </a:ext>
            </a:extLst>
          </p:cNvPr>
          <p:cNvSpPr txBox="1"/>
          <p:nvPr/>
        </p:nvSpPr>
        <p:spPr>
          <a:xfrm>
            <a:off x="8446170" y="4933757"/>
            <a:ext cx="2277345" cy="430887"/>
          </a:xfrm>
          <a:prstGeom prst="rect">
            <a:avLst/>
          </a:prstGeom>
          <a:noFill/>
        </p:spPr>
        <p:txBody>
          <a:bodyPr wrap="square">
            <a:spAutoFit/>
          </a:bodyPr>
          <a:lstStyle/>
          <a:p>
            <a:r>
              <a:rPr lang="en-IE" sz="1050" b="1" i="0" u="none" strike="noStrike">
                <a:solidFill>
                  <a:srgbClr val="000000"/>
                </a:solidFill>
                <a:effectLst/>
              </a:rPr>
              <a:t>NET Disagree</a:t>
            </a:r>
          </a:p>
          <a:p>
            <a:r>
              <a:rPr lang="en-IE" sz="1050" b="1"/>
              <a:t>6</a:t>
            </a:r>
            <a:r>
              <a:rPr lang="en-IE" sz="1050" b="1" i="0" u="none" strike="noStrike">
                <a:solidFill>
                  <a:srgbClr val="000000"/>
                </a:solidFill>
                <a:effectLst/>
              </a:rPr>
              <a:t>%</a:t>
            </a:r>
            <a:r>
              <a:rPr lang="en-IE" sz="1050" b="1"/>
              <a:t> </a:t>
            </a:r>
          </a:p>
        </p:txBody>
      </p:sp>
      <p:sp>
        <p:nvSpPr>
          <p:cNvPr id="21" name="TextBox 20">
            <a:extLst>
              <a:ext uri="{FF2B5EF4-FFF2-40B4-BE49-F238E27FC236}">
                <a16:creationId xmlns:a16="http://schemas.microsoft.com/office/drawing/2014/main" id="{AD2B3A0B-18C0-D403-F1CB-8BC273E293D0}"/>
              </a:ext>
            </a:extLst>
          </p:cNvPr>
          <p:cNvSpPr txBox="1"/>
          <p:nvPr/>
        </p:nvSpPr>
        <p:spPr>
          <a:xfrm>
            <a:off x="7639202" y="1727291"/>
            <a:ext cx="684803"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Nov ‘23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N - 2515</a:t>
            </a:r>
          </a:p>
        </p:txBody>
      </p:sp>
      <p:graphicFrame>
        <p:nvGraphicFramePr>
          <p:cNvPr id="4" name="Chart 3">
            <a:extLst>
              <a:ext uri="{FF2B5EF4-FFF2-40B4-BE49-F238E27FC236}">
                <a16:creationId xmlns:a16="http://schemas.microsoft.com/office/drawing/2014/main" id="{A05FFF52-757F-CC16-DBB8-D18012409A76}"/>
              </a:ext>
            </a:extLst>
          </p:cNvPr>
          <p:cNvGraphicFramePr/>
          <p:nvPr>
            <p:extLst>
              <p:ext uri="{D42A27DB-BD31-4B8C-83A1-F6EECF244321}">
                <p14:modId xmlns:p14="http://schemas.microsoft.com/office/powerpoint/2010/main" val="4008827645"/>
              </p:ext>
            </p:extLst>
          </p:nvPr>
        </p:nvGraphicFramePr>
        <p:xfrm>
          <a:off x="1640306" y="2082951"/>
          <a:ext cx="9180000" cy="374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1DA6838-1F43-158F-FA42-406C5840A881}"/>
              </a:ext>
            </a:extLst>
          </p:cNvPr>
          <p:cNvSpPr txBox="1"/>
          <p:nvPr/>
        </p:nvSpPr>
        <p:spPr>
          <a:xfrm>
            <a:off x="9416672" y="1738904"/>
            <a:ext cx="697627"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Aug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- 2504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37" name="TextBox 36">
            <a:extLst>
              <a:ext uri="{FF2B5EF4-FFF2-40B4-BE49-F238E27FC236}">
                <a16:creationId xmlns:a16="http://schemas.microsoft.com/office/drawing/2014/main" id="{5896AF69-D0C7-4BF2-8FA1-F966EEFE4F04}"/>
              </a:ext>
            </a:extLst>
          </p:cNvPr>
          <p:cNvSpPr txBox="1"/>
          <p:nvPr/>
        </p:nvSpPr>
        <p:spPr>
          <a:xfrm>
            <a:off x="2999540" y="2935673"/>
            <a:ext cx="2901950" cy="430887"/>
          </a:xfrm>
          <a:prstGeom prst="rect">
            <a:avLst/>
          </a:prstGeom>
          <a:noFill/>
        </p:spPr>
        <p:txBody>
          <a:bodyPr wrap="square">
            <a:spAutoFit/>
          </a:bodyPr>
          <a:lstStyle/>
          <a:p>
            <a:r>
              <a:rPr lang="en-IE" sz="1100" b="1" i="0" u="none" strike="noStrike">
                <a:solidFill>
                  <a:srgbClr val="000000"/>
                </a:solidFill>
                <a:effectLst/>
                <a:latin typeface="Barlow" panose="00000500000000000000" pitchFamily="2" charset="0"/>
              </a:rPr>
              <a:t>NET (Agree)</a:t>
            </a:r>
            <a:r>
              <a:rPr lang="en-IE" sz="1100"/>
              <a:t> </a:t>
            </a:r>
          </a:p>
          <a:p>
            <a:r>
              <a:rPr lang="en-IE" sz="1100" b="1">
                <a:solidFill>
                  <a:srgbClr val="000000"/>
                </a:solidFill>
                <a:latin typeface="Barlow" panose="00000500000000000000" pitchFamily="2" charset="0"/>
              </a:rPr>
              <a:t>79</a:t>
            </a:r>
            <a:r>
              <a:rPr lang="en-IE" sz="1100" b="1" i="0" u="none" strike="noStrike">
                <a:solidFill>
                  <a:srgbClr val="000000"/>
                </a:solidFill>
                <a:effectLst/>
                <a:latin typeface="Barlow" panose="00000500000000000000" pitchFamily="2" charset="0"/>
              </a:rPr>
              <a:t>%</a:t>
            </a:r>
            <a:r>
              <a:rPr lang="en-IE" sz="1100"/>
              <a:t> </a:t>
            </a:r>
          </a:p>
        </p:txBody>
      </p:sp>
      <p:sp>
        <p:nvSpPr>
          <p:cNvPr id="39" name="TextBox 38">
            <a:extLst>
              <a:ext uri="{FF2B5EF4-FFF2-40B4-BE49-F238E27FC236}">
                <a16:creationId xmlns:a16="http://schemas.microsoft.com/office/drawing/2014/main" id="{5D79EF78-FB59-4AA7-962E-8EE154FE91A2}"/>
              </a:ext>
            </a:extLst>
          </p:cNvPr>
          <p:cNvSpPr txBox="1"/>
          <p:nvPr/>
        </p:nvSpPr>
        <p:spPr>
          <a:xfrm>
            <a:off x="3032887" y="4933757"/>
            <a:ext cx="2277345" cy="415498"/>
          </a:xfrm>
          <a:prstGeom prst="rect">
            <a:avLst/>
          </a:prstGeom>
          <a:noFill/>
        </p:spPr>
        <p:txBody>
          <a:bodyPr wrap="square">
            <a:spAutoFit/>
          </a:bodyPr>
          <a:lstStyle/>
          <a:p>
            <a:r>
              <a:rPr lang="en-IE" sz="1050" b="1" i="0" u="none" strike="noStrike">
                <a:solidFill>
                  <a:srgbClr val="000000"/>
                </a:solidFill>
                <a:effectLst/>
              </a:rPr>
              <a:t>NET Disagree</a:t>
            </a:r>
          </a:p>
          <a:p>
            <a:r>
              <a:rPr lang="en-IE" sz="1050" b="1">
                <a:solidFill>
                  <a:srgbClr val="000000"/>
                </a:solidFill>
              </a:rPr>
              <a:t>6</a:t>
            </a:r>
            <a:r>
              <a:rPr lang="en-IE" sz="1050" b="1" i="0" u="none" strike="noStrike">
                <a:solidFill>
                  <a:srgbClr val="000000"/>
                </a:solidFill>
                <a:effectLst/>
              </a:rPr>
              <a:t>%</a:t>
            </a:r>
            <a:r>
              <a:rPr lang="en-IE" sz="1050"/>
              <a:t> </a:t>
            </a:r>
          </a:p>
        </p:txBody>
      </p:sp>
      <p:sp>
        <p:nvSpPr>
          <p:cNvPr id="18" name="TextBox 17">
            <a:extLst>
              <a:ext uri="{FF2B5EF4-FFF2-40B4-BE49-F238E27FC236}">
                <a16:creationId xmlns:a16="http://schemas.microsoft.com/office/drawing/2014/main" id="{E593E8EC-4E4B-40F0-88FE-690F8D1BD37D}"/>
              </a:ext>
            </a:extLst>
          </p:cNvPr>
          <p:cNvSpPr txBox="1"/>
          <p:nvPr/>
        </p:nvSpPr>
        <p:spPr>
          <a:xfrm>
            <a:off x="4813718" y="2935673"/>
            <a:ext cx="2901950" cy="430887"/>
          </a:xfrm>
          <a:prstGeom prst="rect">
            <a:avLst/>
          </a:prstGeom>
          <a:noFill/>
        </p:spPr>
        <p:txBody>
          <a:bodyPr wrap="square">
            <a:spAutoFit/>
          </a:bodyPr>
          <a:lstStyle/>
          <a:p>
            <a:r>
              <a:rPr lang="en-IE" sz="1100" b="1" i="0" u="none" strike="noStrike">
                <a:solidFill>
                  <a:srgbClr val="000000"/>
                </a:solidFill>
                <a:effectLst/>
                <a:latin typeface="Barlow" panose="00000500000000000000" pitchFamily="2" charset="0"/>
              </a:rPr>
              <a:t>NET (Agree)</a:t>
            </a:r>
            <a:r>
              <a:rPr lang="en-IE" sz="1100"/>
              <a:t> </a:t>
            </a:r>
          </a:p>
          <a:p>
            <a:r>
              <a:rPr lang="en-IE" sz="1100" b="1">
                <a:solidFill>
                  <a:srgbClr val="000000"/>
                </a:solidFill>
                <a:latin typeface="Barlow" panose="00000500000000000000" pitchFamily="2" charset="0"/>
              </a:rPr>
              <a:t>77</a:t>
            </a:r>
            <a:r>
              <a:rPr lang="en-IE" sz="1100" b="1" i="0" u="none" strike="noStrike">
                <a:solidFill>
                  <a:srgbClr val="000000"/>
                </a:solidFill>
                <a:effectLst/>
                <a:latin typeface="Barlow" panose="00000500000000000000" pitchFamily="2" charset="0"/>
              </a:rPr>
              <a:t>%</a:t>
            </a:r>
            <a:r>
              <a:rPr lang="en-IE" sz="1100"/>
              <a:t> </a:t>
            </a:r>
          </a:p>
        </p:txBody>
      </p:sp>
      <p:sp>
        <p:nvSpPr>
          <p:cNvPr id="20" name="TextBox 19">
            <a:extLst>
              <a:ext uri="{FF2B5EF4-FFF2-40B4-BE49-F238E27FC236}">
                <a16:creationId xmlns:a16="http://schemas.microsoft.com/office/drawing/2014/main" id="{8E9ADBF2-EF22-4696-BC8A-80C258A57283}"/>
              </a:ext>
            </a:extLst>
          </p:cNvPr>
          <p:cNvSpPr txBox="1"/>
          <p:nvPr/>
        </p:nvSpPr>
        <p:spPr>
          <a:xfrm>
            <a:off x="4798913" y="4933757"/>
            <a:ext cx="2277345" cy="430887"/>
          </a:xfrm>
          <a:prstGeom prst="rect">
            <a:avLst/>
          </a:prstGeom>
          <a:noFill/>
        </p:spPr>
        <p:txBody>
          <a:bodyPr wrap="square">
            <a:spAutoFit/>
          </a:bodyPr>
          <a:lstStyle/>
          <a:p>
            <a:r>
              <a:rPr lang="en-IE" sz="1050" b="1" i="0" u="none" strike="noStrike">
                <a:solidFill>
                  <a:srgbClr val="000000"/>
                </a:solidFill>
                <a:effectLst/>
              </a:rPr>
              <a:t>NET Disagree</a:t>
            </a:r>
          </a:p>
          <a:p>
            <a:r>
              <a:rPr lang="en-IE" sz="1050"/>
              <a:t>6</a:t>
            </a:r>
            <a:r>
              <a:rPr lang="en-IE" sz="1050" b="1" i="0" u="none" strike="noStrike">
                <a:solidFill>
                  <a:srgbClr val="000000"/>
                </a:solidFill>
                <a:effectLst/>
              </a:rPr>
              <a:t>%</a:t>
            </a:r>
            <a:r>
              <a:rPr lang="en-IE" sz="1050"/>
              <a:t> </a:t>
            </a:r>
          </a:p>
        </p:txBody>
      </p:sp>
      <p:sp>
        <p:nvSpPr>
          <p:cNvPr id="27" name="TextBox 26">
            <a:extLst>
              <a:ext uri="{FF2B5EF4-FFF2-40B4-BE49-F238E27FC236}">
                <a16:creationId xmlns:a16="http://schemas.microsoft.com/office/drawing/2014/main" id="{25D71704-BD91-4329-81B9-2EF481FB26CC}"/>
              </a:ext>
            </a:extLst>
          </p:cNvPr>
          <p:cNvSpPr txBox="1"/>
          <p:nvPr/>
        </p:nvSpPr>
        <p:spPr>
          <a:xfrm>
            <a:off x="4836583" y="3507070"/>
            <a:ext cx="1200970" cy="430887"/>
          </a:xfrm>
          <a:prstGeom prst="rect">
            <a:avLst/>
          </a:prstGeom>
          <a:noFill/>
        </p:spPr>
        <p:txBody>
          <a:bodyPr wrap="none" rtlCol="0">
            <a:spAutoFit/>
          </a:bodyPr>
          <a:lstStyle/>
          <a:p>
            <a:r>
              <a:rPr lang="en-IE" sz="1050" i="1"/>
              <a:t>81% for females</a:t>
            </a:r>
          </a:p>
          <a:p>
            <a:r>
              <a:rPr lang="en-IE" sz="1050" i="1"/>
              <a:t>81% for ABC1F</a:t>
            </a:r>
          </a:p>
        </p:txBody>
      </p:sp>
      <p:sp>
        <p:nvSpPr>
          <p:cNvPr id="6" name="TextBox 5">
            <a:extLst>
              <a:ext uri="{FF2B5EF4-FFF2-40B4-BE49-F238E27FC236}">
                <a16:creationId xmlns:a16="http://schemas.microsoft.com/office/drawing/2014/main" id="{982845A5-9EBF-C566-1371-7F1978DAC96F}"/>
              </a:ext>
            </a:extLst>
          </p:cNvPr>
          <p:cNvSpPr txBox="1"/>
          <p:nvPr/>
        </p:nvSpPr>
        <p:spPr>
          <a:xfrm>
            <a:off x="6604032" y="2935673"/>
            <a:ext cx="1505069" cy="430887"/>
          </a:xfrm>
          <a:prstGeom prst="rect">
            <a:avLst/>
          </a:prstGeom>
          <a:noFill/>
        </p:spPr>
        <p:txBody>
          <a:bodyPr wrap="square">
            <a:spAutoFit/>
          </a:bodyPr>
          <a:lstStyle/>
          <a:p>
            <a:r>
              <a:rPr lang="en-IE" sz="1100" b="1" i="0" u="none" strike="noStrike">
                <a:solidFill>
                  <a:srgbClr val="000000"/>
                </a:solidFill>
                <a:effectLst/>
                <a:latin typeface="Barlow" panose="00000500000000000000" pitchFamily="2" charset="0"/>
              </a:rPr>
              <a:t>NET (Agree)</a:t>
            </a:r>
            <a:r>
              <a:rPr lang="en-IE" sz="1100"/>
              <a:t> </a:t>
            </a:r>
          </a:p>
          <a:p>
            <a:r>
              <a:rPr lang="en-IE" sz="1100" b="1">
                <a:latin typeface="Barlow" panose="00000500000000000000" pitchFamily="2" charset="0"/>
                <a:ea typeface="Tahoma" panose="020B0604030504040204" pitchFamily="34" charset="0"/>
                <a:cs typeface="Arial" panose="020B0604020202020204" pitchFamily="34" charset="0"/>
              </a:rPr>
              <a:t>7</a:t>
            </a:r>
            <a:r>
              <a:rPr lang="en-IE" sz="1100" b="1">
                <a:solidFill>
                  <a:srgbClr val="000000"/>
                </a:solidFill>
                <a:latin typeface="Barlow" panose="00000500000000000000" pitchFamily="2" charset="0"/>
                <a:ea typeface="Tahoma" panose="020B0604030504040204" pitchFamily="34" charset="0"/>
                <a:cs typeface="Arial" panose="020B0604020202020204" pitchFamily="34" charset="0"/>
              </a:rPr>
              <a:t>5</a:t>
            </a:r>
            <a:r>
              <a:rPr lang="en-IE" sz="1100" b="1" i="0" u="none" strike="noStrike">
                <a:solidFill>
                  <a:srgbClr val="000000"/>
                </a:solidFill>
                <a:effectLst/>
                <a:latin typeface="Barlow" panose="00000500000000000000" pitchFamily="2" charset="0"/>
                <a:ea typeface="Tahoma" panose="020B0604030504040204" pitchFamily="34" charset="0"/>
                <a:cs typeface="Arial" panose="020B0604020202020204" pitchFamily="34" charset="0"/>
              </a:rPr>
              <a:t>%</a:t>
            </a:r>
            <a:r>
              <a:rPr lang="en-IE" sz="1100"/>
              <a:t> </a:t>
            </a:r>
          </a:p>
        </p:txBody>
      </p:sp>
      <p:sp>
        <p:nvSpPr>
          <p:cNvPr id="28" name="TextBox 27">
            <a:extLst>
              <a:ext uri="{FF2B5EF4-FFF2-40B4-BE49-F238E27FC236}">
                <a16:creationId xmlns:a16="http://schemas.microsoft.com/office/drawing/2014/main" id="{00CBC3E9-C2FE-57EE-9F35-E8EF6F0C9513}"/>
              </a:ext>
            </a:extLst>
          </p:cNvPr>
          <p:cNvSpPr txBox="1"/>
          <p:nvPr/>
        </p:nvSpPr>
        <p:spPr>
          <a:xfrm>
            <a:off x="6601192" y="3511199"/>
            <a:ext cx="1164101" cy="430887"/>
          </a:xfrm>
          <a:prstGeom prst="rect">
            <a:avLst/>
          </a:prstGeom>
          <a:noFill/>
        </p:spPr>
        <p:txBody>
          <a:bodyPr wrap="none" rtlCol="0">
            <a:spAutoFit/>
          </a:bodyPr>
          <a:lstStyle/>
          <a:p>
            <a:r>
              <a:rPr lang="en-IE" sz="1050" i="1"/>
              <a:t>84% for 65+</a:t>
            </a:r>
          </a:p>
          <a:p>
            <a:r>
              <a:rPr lang="en-IE" sz="1050" i="1"/>
              <a:t>78% for ABC1F</a:t>
            </a:r>
          </a:p>
        </p:txBody>
      </p:sp>
      <p:sp>
        <p:nvSpPr>
          <p:cNvPr id="12" name="TextBox 11">
            <a:extLst>
              <a:ext uri="{FF2B5EF4-FFF2-40B4-BE49-F238E27FC236}">
                <a16:creationId xmlns:a16="http://schemas.microsoft.com/office/drawing/2014/main" id="{9536812F-C378-2F43-0F91-8E2367F05928}"/>
              </a:ext>
            </a:extLst>
          </p:cNvPr>
          <p:cNvSpPr txBox="1"/>
          <p:nvPr/>
        </p:nvSpPr>
        <p:spPr>
          <a:xfrm>
            <a:off x="8405678" y="2935673"/>
            <a:ext cx="1505069" cy="430887"/>
          </a:xfrm>
          <a:prstGeom prst="rect">
            <a:avLst/>
          </a:prstGeom>
          <a:noFill/>
        </p:spPr>
        <p:txBody>
          <a:bodyPr wrap="square">
            <a:spAutoFit/>
          </a:bodyPr>
          <a:lstStyle/>
          <a:p>
            <a:r>
              <a:rPr lang="en-IE" sz="1100" b="1" i="0" u="none" strike="noStrike">
                <a:solidFill>
                  <a:srgbClr val="000000"/>
                </a:solidFill>
                <a:effectLst/>
                <a:latin typeface="Barlow" panose="00000500000000000000" pitchFamily="2" charset="0"/>
              </a:rPr>
              <a:t>NET (Agree)</a:t>
            </a:r>
            <a:r>
              <a:rPr lang="en-IE" sz="1100"/>
              <a:t> </a:t>
            </a:r>
          </a:p>
          <a:p>
            <a:r>
              <a:rPr lang="en-IE" sz="1100" b="1">
                <a:latin typeface="Barlow" panose="00000500000000000000" pitchFamily="2" charset="0"/>
                <a:ea typeface="Tahoma" panose="020B0604030504040204" pitchFamily="34" charset="0"/>
                <a:cs typeface="Arial" panose="020B0604020202020204" pitchFamily="34" charset="0"/>
              </a:rPr>
              <a:t>77</a:t>
            </a:r>
            <a:r>
              <a:rPr lang="en-IE" sz="1100" b="1" i="0" u="none" strike="noStrike">
                <a:solidFill>
                  <a:srgbClr val="000000"/>
                </a:solidFill>
                <a:effectLst/>
                <a:latin typeface="Barlow" panose="00000500000000000000" pitchFamily="2" charset="0"/>
                <a:ea typeface="Tahoma" panose="020B0604030504040204" pitchFamily="34" charset="0"/>
                <a:cs typeface="Arial" panose="020B0604020202020204" pitchFamily="34" charset="0"/>
              </a:rPr>
              <a:t>%</a:t>
            </a:r>
            <a:r>
              <a:rPr lang="en-IE" sz="1100"/>
              <a:t> </a:t>
            </a:r>
          </a:p>
        </p:txBody>
      </p:sp>
      <p:sp>
        <p:nvSpPr>
          <p:cNvPr id="23" name="TextBox 22">
            <a:extLst>
              <a:ext uri="{FF2B5EF4-FFF2-40B4-BE49-F238E27FC236}">
                <a16:creationId xmlns:a16="http://schemas.microsoft.com/office/drawing/2014/main" id="{B2611212-25F2-8B50-36E5-816C350FF1D2}"/>
              </a:ext>
            </a:extLst>
          </p:cNvPr>
          <p:cNvSpPr txBox="1"/>
          <p:nvPr/>
        </p:nvSpPr>
        <p:spPr>
          <a:xfrm>
            <a:off x="8372070" y="3511199"/>
            <a:ext cx="1164101" cy="430887"/>
          </a:xfrm>
          <a:prstGeom prst="rect">
            <a:avLst/>
          </a:prstGeom>
          <a:noFill/>
        </p:spPr>
        <p:txBody>
          <a:bodyPr wrap="none" rtlCol="0">
            <a:spAutoFit/>
          </a:bodyPr>
          <a:lstStyle/>
          <a:p>
            <a:r>
              <a:rPr lang="en-IE" sz="1050" i="1"/>
              <a:t>83% for 65+</a:t>
            </a:r>
          </a:p>
          <a:p>
            <a:r>
              <a:rPr lang="en-IE" sz="1050" i="1"/>
              <a:t>80% for ABC1F</a:t>
            </a:r>
          </a:p>
        </p:txBody>
      </p:sp>
      <p:sp>
        <p:nvSpPr>
          <p:cNvPr id="17" name="TextBox 16">
            <a:extLst>
              <a:ext uri="{FF2B5EF4-FFF2-40B4-BE49-F238E27FC236}">
                <a16:creationId xmlns:a16="http://schemas.microsoft.com/office/drawing/2014/main" id="{E720F042-A925-3747-2A98-E0230748CFB6}"/>
              </a:ext>
            </a:extLst>
          </p:cNvPr>
          <p:cNvSpPr txBox="1"/>
          <p:nvPr/>
        </p:nvSpPr>
        <p:spPr>
          <a:xfrm>
            <a:off x="10258747" y="2935673"/>
            <a:ext cx="1505069" cy="430887"/>
          </a:xfrm>
          <a:prstGeom prst="rect">
            <a:avLst/>
          </a:prstGeom>
          <a:noFill/>
        </p:spPr>
        <p:txBody>
          <a:bodyPr wrap="square">
            <a:spAutoFit/>
          </a:bodyPr>
          <a:lstStyle/>
          <a:p>
            <a:r>
              <a:rPr lang="en-IE" sz="1100" b="1" i="0" u="none" strike="noStrike">
                <a:solidFill>
                  <a:srgbClr val="000000"/>
                </a:solidFill>
                <a:effectLst/>
                <a:latin typeface="Barlow" panose="00000500000000000000" pitchFamily="2" charset="0"/>
              </a:rPr>
              <a:t>NET (Agree)</a:t>
            </a:r>
            <a:r>
              <a:rPr lang="en-IE" sz="1100"/>
              <a:t> </a:t>
            </a:r>
          </a:p>
          <a:p>
            <a:r>
              <a:rPr lang="en-IE" sz="1100" b="1">
                <a:latin typeface="Barlow" panose="00000500000000000000" pitchFamily="2" charset="0"/>
                <a:ea typeface="Tahoma" panose="020B0604030504040204" pitchFamily="34" charset="0"/>
                <a:cs typeface="Arial" panose="020B0604020202020204" pitchFamily="34" charset="0"/>
              </a:rPr>
              <a:t>75</a:t>
            </a:r>
            <a:r>
              <a:rPr lang="en-IE" sz="1100" b="1" i="0" u="none" strike="noStrike">
                <a:solidFill>
                  <a:srgbClr val="000000"/>
                </a:solidFill>
                <a:effectLst/>
                <a:latin typeface="Barlow" panose="00000500000000000000" pitchFamily="2" charset="0"/>
                <a:ea typeface="Tahoma" panose="020B0604030504040204" pitchFamily="34" charset="0"/>
                <a:cs typeface="Arial" panose="020B0604020202020204" pitchFamily="34" charset="0"/>
              </a:rPr>
              <a:t>%</a:t>
            </a:r>
            <a:r>
              <a:rPr lang="en-IE" sz="1100"/>
              <a:t> </a:t>
            </a:r>
          </a:p>
        </p:txBody>
      </p:sp>
      <p:sp>
        <p:nvSpPr>
          <p:cNvPr id="19" name="TextBox 18">
            <a:extLst>
              <a:ext uri="{FF2B5EF4-FFF2-40B4-BE49-F238E27FC236}">
                <a16:creationId xmlns:a16="http://schemas.microsoft.com/office/drawing/2014/main" id="{704B67AD-9047-E13F-E610-67922C08C8F8}"/>
              </a:ext>
            </a:extLst>
          </p:cNvPr>
          <p:cNvSpPr txBox="1"/>
          <p:nvPr/>
        </p:nvSpPr>
        <p:spPr>
          <a:xfrm>
            <a:off x="10258747" y="4933757"/>
            <a:ext cx="1405256" cy="430887"/>
          </a:xfrm>
          <a:prstGeom prst="rect">
            <a:avLst/>
          </a:prstGeom>
          <a:noFill/>
        </p:spPr>
        <p:txBody>
          <a:bodyPr wrap="square">
            <a:spAutoFit/>
          </a:bodyPr>
          <a:lstStyle/>
          <a:p>
            <a:r>
              <a:rPr lang="en-IE" sz="1050" b="1" i="0" u="none" strike="noStrike">
                <a:solidFill>
                  <a:srgbClr val="000000"/>
                </a:solidFill>
                <a:effectLst/>
              </a:rPr>
              <a:t>NET Disagree </a:t>
            </a:r>
          </a:p>
          <a:p>
            <a:r>
              <a:rPr lang="en-IE" sz="1050" b="1"/>
              <a:t>7</a:t>
            </a:r>
            <a:r>
              <a:rPr lang="en-IE" sz="1050" b="1" i="0" u="none" strike="noStrike">
                <a:solidFill>
                  <a:srgbClr val="000000"/>
                </a:solidFill>
                <a:effectLst/>
              </a:rPr>
              <a:t>%</a:t>
            </a:r>
            <a:r>
              <a:rPr lang="en-IE" sz="1050" b="1"/>
              <a:t> </a:t>
            </a:r>
          </a:p>
        </p:txBody>
      </p:sp>
      <p:sp>
        <p:nvSpPr>
          <p:cNvPr id="24" name="TextBox 23">
            <a:extLst>
              <a:ext uri="{FF2B5EF4-FFF2-40B4-BE49-F238E27FC236}">
                <a16:creationId xmlns:a16="http://schemas.microsoft.com/office/drawing/2014/main" id="{16361C3B-B3E0-2C59-E2BB-5D3F2CEF0375}"/>
              </a:ext>
            </a:extLst>
          </p:cNvPr>
          <p:cNvSpPr txBox="1"/>
          <p:nvPr/>
        </p:nvSpPr>
        <p:spPr>
          <a:xfrm>
            <a:off x="10258747" y="3479103"/>
            <a:ext cx="946093" cy="261610"/>
          </a:xfrm>
          <a:prstGeom prst="rect">
            <a:avLst/>
          </a:prstGeom>
          <a:noFill/>
        </p:spPr>
        <p:txBody>
          <a:bodyPr wrap="none" rtlCol="0">
            <a:spAutoFit/>
          </a:bodyPr>
          <a:lstStyle/>
          <a:p>
            <a:r>
              <a:rPr lang="en-IE" sz="1050" i="1"/>
              <a:t>83% for 65+</a:t>
            </a:r>
          </a:p>
        </p:txBody>
      </p:sp>
      <p:sp>
        <p:nvSpPr>
          <p:cNvPr id="25" name="TextBox 24">
            <a:extLst>
              <a:ext uri="{FF2B5EF4-FFF2-40B4-BE49-F238E27FC236}">
                <a16:creationId xmlns:a16="http://schemas.microsoft.com/office/drawing/2014/main" id="{E74C1AE9-ECDB-1097-9A30-6F71FF2A189E}"/>
              </a:ext>
            </a:extLst>
          </p:cNvPr>
          <p:cNvSpPr txBox="1"/>
          <p:nvPr/>
        </p:nvSpPr>
        <p:spPr>
          <a:xfrm>
            <a:off x="6651346" y="4933757"/>
            <a:ext cx="1141783" cy="415498"/>
          </a:xfrm>
          <a:prstGeom prst="rect">
            <a:avLst/>
          </a:prstGeom>
          <a:noFill/>
        </p:spPr>
        <p:txBody>
          <a:bodyPr wrap="square">
            <a:spAutoFit/>
          </a:bodyPr>
          <a:lstStyle/>
          <a:p>
            <a:r>
              <a:rPr lang="en-IE" sz="1050" b="1" i="0" u="none" strike="noStrike">
                <a:solidFill>
                  <a:srgbClr val="000000"/>
                </a:solidFill>
                <a:effectLst/>
              </a:rPr>
              <a:t>NET Disagree </a:t>
            </a:r>
          </a:p>
          <a:p>
            <a:r>
              <a:rPr lang="en-IE" sz="1050" b="1"/>
              <a:t>7</a:t>
            </a:r>
            <a:r>
              <a:rPr lang="en-IE" sz="1050" b="1" i="0" u="none" strike="noStrike">
                <a:solidFill>
                  <a:srgbClr val="000000"/>
                </a:solidFill>
                <a:effectLst/>
              </a:rPr>
              <a:t>%</a:t>
            </a:r>
            <a:r>
              <a:rPr lang="en-IE" sz="1050" b="1"/>
              <a:t> </a:t>
            </a:r>
          </a:p>
        </p:txBody>
      </p:sp>
    </p:spTree>
    <p:extLst>
      <p:ext uri="{BB962C8B-B14F-4D97-AF65-F5344CB8AC3E}">
        <p14:creationId xmlns:p14="http://schemas.microsoft.com/office/powerpoint/2010/main" val="2520600850"/>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38993" y="211313"/>
            <a:ext cx="11285432" cy="715669"/>
          </a:xfrm>
        </p:spPr>
        <p:txBody>
          <a:bodyPr lIns="0" tIns="45720" rIns="91440" bIns="45720" anchor="t">
            <a:normAutofit fontScale="90000"/>
          </a:bodyPr>
          <a:lstStyle/>
          <a:p>
            <a:r>
              <a:rPr lang="en-IE">
                <a:solidFill>
                  <a:srgbClr val="00000C"/>
                </a:solidFill>
              </a:rPr>
              <a:t>Level of agreement that </a:t>
            </a:r>
            <a:r>
              <a:rPr lang="en-US">
                <a:solidFill>
                  <a:srgbClr val="00000C"/>
                </a:solidFill>
              </a:rPr>
              <a:t>Overseas aid can help bring about positive change for those living in developing countries x Segments</a:t>
            </a:r>
            <a:endParaRPr lang="en-IE">
              <a:solidFill>
                <a:srgbClr val="00000C"/>
              </a:solidFill>
            </a:endParaRP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926982"/>
            <a:ext cx="9341700" cy="246221"/>
          </a:xfrm>
        </p:spPr>
        <p:txBody>
          <a:bodyPr lIns="0">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There is no significant movement across the segments. </a:t>
            </a:r>
          </a:p>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endPar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18482"/>
            <a:ext cx="10070218" cy="333425"/>
          </a:xfrm>
        </p:spPr>
        <p:txBody>
          <a:bodyPr>
            <a:noAutofit/>
          </a:bodyPr>
          <a:lstStyle/>
          <a:p>
            <a:pPr marL="357188" indent="-357188"/>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years- 2,504 (Nov 23 N – 2,515, Nov 22 N – 2501; Dec 21 N – 2,026; Feb 21 N – 3,008)</a:t>
            </a:r>
            <a:endParaRPr lang="en-US" i="0" dirty="0">
              <a:latin typeface="Barlow" panose="00000500000000000000" pitchFamily="2" charset="0"/>
            </a:endParaRPr>
          </a:p>
          <a:p>
            <a:pPr marL="357188" indent="-357188"/>
            <a:r>
              <a:rPr lang="en-US" i="0" dirty="0">
                <a:latin typeface="Barlow" panose="00000500000000000000" pitchFamily="2" charset="0"/>
              </a:rPr>
              <a:t>Q.35 Please indicate the extent to which you agree or disagree with the following statement. Overseas aid can help bring about positive change for those living in developing countries.</a:t>
            </a:r>
            <a:endParaRPr lang="en-IE" i="0" dirty="0">
              <a:latin typeface="Barlow" panose="00000500000000000000" pitchFamily="2" charset="0"/>
            </a:endParaRPr>
          </a:p>
        </p:txBody>
      </p:sp>
      <p:graphicFrame>
        <p:nvGraphicFramePr>
          <p:cNvPr id="4" name="Table 3">
            <a:extLst>
              <a:ext uri="{FF2B5EF4-FFF2-40B4-BE49-F238E27FC236}">
                <a16:creationId xmlns:a16="http://schemas.microsoft.com/office/drawing/2014/main" id="{07D3F56B-96D5-8022-BD12-5E102A641458}"/>
              </a:ext>
            </a:extLst>
          </p:cNvPr>
          <p:cNvGraphicFramePr>
            <a:graphicFrameLocks noGrp="1"/>
          </p:cNvGraphicFramePr>
          <p:nvPr>
            <p:extLst>
              <p:ext uri="{D42A27DB-BD31-4B8C-83A1-F6EECF244321}">
                <p14:modId xmlns:p14="http://schemas.microsoft.com/office/powerpoint/2010/main" val="2823743052"/>
              </p:ext>
            </p:extLst>
          </p:nvPr>
        </p:nvGraphicFramePr>
        <p:xfrm>
          <a:off x="450000" y="1312733"/>
          <a:ext cx="11274427" cy="4459529"/>
        </p:xfrm>
        <a:graphic>
          <a:graphicData uri="http://schemas.openxmlformats.org/drawingml/2006/table">
            <a:tbl>
              <a:tblPr/>
              <a:tblGrid>
                <a:gridCol w="3320187">
                  <a:extLst>
                    <a:ext uri="{9D8B030D-6E8A-4147-A177-3AD203B41FA5}">
                      <a16:colId xmlns:a16="http://schemas.microsoft.com/office/drawing/2014/main" val="544263816"/>
                    </a:ext>
                  </a:extLst>
                </a:gridCol>
                <a:gridCol w="1136320">
                  <a:extLst>
                    <a:ext uri="{9D8B030D-6E8A-4147-A177-3AD203B41FA5}">
                      <a16:colId xmlns:a16="http://schemas.microsoft.com/office/drawing/2014/main" val="118780410"/>
                    </a:ext>
                  </a:extLst>
                </a:gridCol>
                <a:gridCol w="1136320">
                  <a:extLst>
                    <a:ext uri="{9D8B030D-6E8A-4147-A177-3AD203B41FA5}">
                      <a16:colId xmlns:a16="http://schemas.microsoft.com/office/drawing/2014/main" val="4167453623"/>
                    </a:ext>
                  </a:extLst>
                </a:gridCol>
                <a:gridCol w="1136320">
                  <a:extLst>
                    <a:ext uri="{9D8B030D-6E8A-4147-A177-3AD203B41FA5}">
                      <a16:colId xmlns:a16="http://schemas.microsoft.com/office/drawing/2014/main" val="1461764901"/>
                    </a:ext>
                  </a:extLst>
                </a:gridCol>
                <a:gridCol w="1136320">
                  <a:extLst>
                    <a:ext uri="{9D8B030D-6E8A-4147-A177-3AD203B41FA5}">
                      <a16:colId xmlns:a16="http://schemas.microsoft.com/office/drawing/2014/main" val="3203317104"/>
                    </a:ext>
                  </a:extLst>
                </a:gridCol>
                <a:gridCol w="1136320">
                  <a:extLst>
                    <a:ext uri="{9D8B030D-6E8A-4147-A177-3AD203B41FA5}">
                      <a16:colId xmlns:a16="http://schemas.microsoft.com/office/drawing/2014/main" val="3392520057"/>
                    </a:ext>
                  </a:extLst>
                </a:gridCol>
                <a:gridCol w="1136320">
                  <a:extLst>
                    <a:ext uri="{9D8B030D-6E8A-4147-A177-3AD203B41FA5}">
                      <a16:colId xmlns:a16="http://schemas.microsoft.com/office/drawing/2014/main" val="2251557983"/>
                    </a:ext>
                  </a:extLst>
                </a:gridCol>
                <a:gridCol w="1136320">
                  <a:extLst>
                    <a:ext uri="{9D8B030D-6E8A-4147-A177-3AD203B41FA5}">
                      <a16:colId xmlns:a16="http://schemas.microsoft.com/office/drawing/2014/main" val="3753858878"/>
                    </a:ext>
                  </a:extLst>
                </a:gridCol>
              </a:tblGrid>
              <a:tr h="420249">
                <a:tc rowSpan="2">
                  <a:txBody>
                    <a:bodyPr/>
                    <a:lstStyle/>
                    <a:p>
                      <a:pPr algn="l" fontAlgn="t"/>
                      <a:br>
                        <a:rPr lang="en-US" sz="1100" b="1" i="0" u="none" strike="noStrike">
                          <a:solidFill>
                            <a:schemeClr val="bg2"/>
                          </a:solidFill>
                          <a:effectLst/>
                          <a:latin typeface="+mn-lt"/>
                        </a:rPr>
                      </a:br>
                      <a:br>
                        <a:rPr lang="en-US" sz="1100" b="1" i="0" u="none" strike="noStrike">
                          <a:solidFill>
                            <a:schemeClr val="bg2"/>
                          </a:solidFill>
                          <a:effectLst/>
                          <a:latin typeface="+mn-lt"/>
                        </a:rPr>
                      </a:br>
                      <a:endParaRPr lang="en-US" sz="1100" b="1" i="0" u="none" strike="noStrike">
                        <a:solidFill>
                          <a:schemeClr val="bg2"/>
                        </a:solidFill>
                        <a:effectLst/>
                        <a:latin typeface="+mn-lt"/>
                      </a:endParaRP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fontAlgn="t"/>
                      <a:r>
                        <a:rPr lang="en-IE" sz="1100" b="1" i="0" u="none" strike="noStrike">
                          <a:solidFill>
                            <a:schemeClr val="bg2"/>
                          </a:solidFill>
                          <a:effectLst/>
                          <a:latin typeface="+mn-lt"/>
                        </a:rPr>
                        <a:t>Total</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6">
                  <a:txBody>
                    <a:bodyPr/>
                    <a:lstStyle/>
                    <a:p>
                      <a:pPr algn="ctr" fontAlgn="t"/>
                      <a:r>
                        <a:rPr lang="en-IE" sz="1100" b="1" i="0" u="none" strike="noStrike">
                          <a:solidFill>
                            <a:schemeClr val="bg2"/>
                          </a:solidFill>
                          <a:effectLst/>
                          <a:latin typeface="+mn-lt"/>
                        </a:rPr>
                        <a:t>Segments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911433385"/>
                  </a:ext>
                </a:extLst>
              </a:tr>
              <a:tr h="626042">
                <a:tc vMerge="1">
                  <a:txBody>
                    <a:bodyPr/>
                    <a:lstStyle/>
                    <a:p>
                      <a:endParaRPr lang="en-IE"/>
                    </a:p>
                  </a:txBody>
                  <a:tcPr/>
                </a:tc>
                <a:tc vMerge="1">
                  <a:txBody>
                    <a:bodyPr/>
                    <a:lstStyle/>
                    <a:p>
                      <a:endParaRPr lang="en-IE"/>
                    </a:p>
                  </a:txBody>
                  <a:tcPr/>
                </a:tc>
                <a:tc>
                  <a:txBody>
                    <a:bodyPr/>
                    <a:lstStyle/>
                    <a:p>
                      <a:pPr algn="ctr" rtl="0" fontAlgn="t"/>
                      <a:r>
                        <a:rPr lang="en-IE" sz="1100" b="1" i="0" u="none" strike="noStrike">
                          <a:solidFill>
                            <a:schemeClr val="bg2"/>
                          </a:solidFill>
                          <a:effectLst/>
                          <a:latin typeface="+mn-lt"/>
                        </a:rPr>
                        <a:t>Multilateralists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t"/>
                      <a:r>
                        <a:rPr lang="en-IE" sz="1100" b="1" i="0" u="none" strike="noStrike">
                          <a:solidFill>
                            <a:schemeClr val="bg2"/>
                          </a:solidFill>
                          <a:effectLst/>
                          <a:latin typeface="+mn-lt"/>
                        </a:rPr>
                        <a:t>Community Champions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t"/>
                      <a:r>
                        <a:rPr lang="en-IE" sz="1100" b="1" i="0" u="none" strike="noStrike">
                          <a:solidFill>
                            <a:schemeClr val="bg2"/>
                          </a:solidFill>
                          <a:effectLst/>
                          <a:latin typeface="+mn-lt"/>
                        </a:rPr>
                        <a:t>Disengaged</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t"/>
                      <a:r>
                        <a:rPr lang="en-IE" sz="1100" b="1" i="0" u="none" strike="noStrike">
                          <a:solidFill>
                            <a:schemeClr val="bg2"/>
                          </a:solidFill>
                          <a:effectLst/>
                          <a:latin typeface="+mn-lt"/>
                        </a:rPr>
                        <a:t>Empathisers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t"/>
                      <a:r>
                        <a:rPr lang="en-IE" sz="1100" b="1" i="0" u="none" strike="noStrike">
                          <a:solidFill>
                            <a:schemeClr val="bg2"/>
                          </a:solidFill>
                          <a:effectLst/>
                          <a:latin typeface="+mn-lt"/>
                        </a:rPr>
                        <a:t>Global Citizens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0" fontAlgn="t"/>
                      <a:r>
                        <a:rPr lang="en-IE" sz="1100" b="1" i="0" u="none" strike="noStrike">
                          <a:solidFill>
                            <a:schemeClr val="bg2"/>
                          </a:solidFill>
                          <a:effectLst/>
                          <a:latin typeface="+mn-lt"/>
                        </a:rPr>
                        <a:t>Pragmatists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88645998"/>
                  </a:ext>
                </a:extLst>
              </a:tr>
              <a:tr h="242023">
                <a:tc>
                  <a:txBody>
                    <a:bodyPr/>
                    <a:lstStyle/>
                    <a:p>
                      <a:pPr algn="l" fontAlgn="t"/>
                      <a:r>
                        <a:rPr lang="en-IE" sz="1100" b="1" i="1" u="none" strike="noStrike">
                          <a:solidFill>
                            <a:schemeClr val="tx1">
                              <a:lumMod val="65000"/>
                              <a:lumOff val="35000"/>
                            </a:schemeClr>
                          </a:solidFill>
                          <a:effectLst/>
                          <a:latin typeface="+mn-lt"/>
                        </a:rPr>
                        <a:t>Base (WTD)</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IE" sz="1100" b="1" i="1" u="none" strike="noStrike">
                          <a:solidFill>
                            <a:schemeClr val="tx1">
                              <a:lumMod val="65000"/>
                              <a:lumOff val="35000"/>
                            </a:schemeClr>
                          </a:solidFill>
                          <a:effectLst/>
                          <a:latin typeface="+mn-lt"/>
                        </a:rPr>
                        <a:t>2504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IE" sz="1050" b="1" i="1" u="none" strike="noStrike">
                          <a:solidFill>
                            <a:schemeClr val="tx1">
                              <a:lumMod val="65000"/>
                              <a:lumOff val="35000"/>
                            </a:schemeClr>
                          </a:solidFill>
                          <a:effectLst/>
                          <a:latin typeface="+mn-lt"/>
                        </a:rPr>
                        <a:t>474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IE" sz="1050" b="1" i="1" u="none" strike="noStrike">
                          <a:solidFill>
                            <a:schemeClr val="tx1">
                              <a:lumMod val="65000"/>
                              <a:lumOff val="35000"/>
                            </a:schemeClr>
                          </a:solidFill>
                          <a:effectLst/>
                          <a:latin typeface="+mn-lt"/>
                        </a:rPr>
                        <a:t>282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IE" sz="1050" b="1" i="1" u="none" strike="noStrike">
                          <a:solidFill>
                            <a:schemeClr val="tx1">
                              <a:lumMod val="65000"/>
                              <a:lumOff val="35000"/>
                            </a:schemeClr>
                          </a:solidFill>
                          <a:effectLst/>
                          <a:latin typeface="+mn-lt"/>
                        </a:rPr>
                        <a:t>378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IE" sz="1050" b="1" i="1" u="none" strike="noStrike">
                          <a:solidFill>
                            <a:schemeClr val="tx1">
                              <a:lumMod val="65000"/>
                              <a:lumOff val="35000"/>
                            </a:schemeClr>
                          </a:solidFill>
                          <a:effectLst/>
                          <a:latin typeface="+mn-lt"/>
                        </a:rPr>
                        <a:t>662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IE" sz="1050" b="1" i="1" u="none" strike="noStrike">
                          <a:solidFill>
                            <a:schemeClr val="tx1">
                              <a:lumMod val="65000"/>
                              <a:lumOff val="35000"/>
                            </a:schemeClr>
                          </a:solidFill>
                          <a:effectLst/>
                          <a:latin typeface="+mn-lt"/>
                        </a:rPr>
                        <a:t>419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IE" sz="1050" b="1" i="1" u="none" strike="noStrike">
                          <a:solidFill>
                            <a:schemeClr val="tx1">
                              <a:lumMod val="65000"/>
                              <a:lumOff val="35000"/>
                            </a:schemeClr>
                          </a:solidFill>
                          <a:effectLst/>
                          <a:latin typeface="+mn-lt"/>
                        </a:rPr>
                        <a:t>289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9095002"/>
                  </a:ext>
                </a:extLst>
              </a:tr>
              <a:tr h="242023">
                <a:tc>
                  <a:txBody>
                    <a:bodyPr/>
                    <a:lstStyle/>
                    <a:p>
                      <a:pPr algn="l" fontAlgn="t"/>
                      <a:endParaRPr lang="en-IE" sz="1100" b="0" i="0" u="none" strike="noStrike">
                        <a:solidFill>
                          <a:srgbClr val="000000"/>
                        </a:solidFill>
                        <a:effectLst/>
                        <a:latin typeface="+mn-lt"/>
                      </a:endParaRP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mn-lt"/>
                        </a:rPr>
                        <a:t>%</a:t>
                      </a:r>
                      <a:endParaRPr lang="en-IE" sz="1100" b="0" i="0" u="none" strike="noStrike">
                        <a:solidFill>
                          <a:srgbClr val="000000"/>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67615114"/>
                  </a:ext>
                </a:extLst>
              </a:tr>
              <a:tr h="366149">
                <a:tc>
                  <a:txBody>
                    <a:bodyPr/>
                    <a:lstStyle/>
                    <a:p>
                      <a:pPr algn="l" fontAlgn="t"/>
                      <a:r>
                        <a:rPr lang="en-IE" sz="1100" b="0" i="0" u="none" strike="noStrike">
                          <a:solidFill>
                            <a:srgbClr val="000000"/>
                          </a:solidFill>
                          <a:effectLst/>
                          <a:latin typeface="+mn-lt"/>
                        </a:rPr>
                        <a:t>Strongly agree</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B3B5"/>
                    </a:solidFill>
                  </a:tcPr>
                </a:tc>
                <a:tc>
                  <a:txBody>
                    <a:bodyPr/>
                    <a:lstStyle/>
                    <a:p>
                      <a:pPr algn="ctr" fontAlgn="t"/>
                      <a:r>
                        <a:rPr lang="en-IE" sz="1100" b="0" i="0" u="none" strike="noStrike">
                          <a:solidFill>
                            <a:srgbClr val="000000"/>
                          </a:solidFill>
                          <a:effectLst/>
                          <a:latin typeface="Barlow" panose="00000500000000000000" pitchFamily="2" charset="0"/>
                        </a:rPr>
                        <a:t>27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en-IE" sz="1100" b="0" i="0" u="none" strike="noStrike">
                          <a:solidFill>
                            <a:srgbClr val="000000"/>
                          </a:solidFill>
                          <a:effectLst/>
                          <a:latin typeface="Barlow" panose="00000500000000000000" pitchFamily="2" charset="0"/>
                        </a:rPr>
                        <a:t>33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28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575493674"/>
                  </a:ext>
                </a:extLst>
              </a:tr>
              <a:tr h="366149">
                <a:tc>
                  <a:txBody>
                    <a:bodyPr/>
                    <a:lstStyle/>
                    <a:p>
                      <a:pPr algn="l" fontAlgn="t"/>
                      <a:r>
                        <a:rPr lang="en-IE" sz="1100" b="0" i="0" u="none" strike="noStrike">
                          <a:solidFill>
                            <a:srgbClr val="000000"/>
                          </a:solidFill>
                          <a:effectLst/>
                          <a:latin typeface="+mn-lt"/>
                        </a:rPr>
                        <a:t>Agree</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45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en-IE" sz="1100" b="0" i="0" u="none" strike="noStrike">
                          <a:solidFill>
                            <a:srgbClr val="000000"/>
                          </a:solidFill>
                          <a:effectLst/>
                          <a:latin typeface="Barlow" panose="00000500000000000000" pitchFamily="2" charset="0"/>
                        </a:rPr>
                        <a:t>31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B3B5"/>
                    </a:solidFill>
                  </a:tcPr>
                </a:tc>
                <a:tc>
                  <a:txBody>
                    <a:bodyPr/>
                    <a:lstStyle/>
                    <a:p>
                      <a:pPr algn="ctr" fontAlgn="t"/>
                      <a:r>
                        <a:rPr lang="en-IE" sz="1100" b="0" i="0" u="none" strike="noStrike">
                          <a:solidFill>
                            <a:srgbClr val="000000"/>
                          </a:solidFill>
                          <a:effectLst/>
                          <a:latin typeface="Barlow" panose="00000500000000000000" pitchFamily="2" charset="0"/>
                        </a:rPr>
                        <a:t>55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48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53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49482398"/>
                  </a:ext>
                </a:extLst>
              </a:tr>
              <a:tr h="366149">
                <a:tc>
                  <a:txBody>
                    <a:bodyPr/>
                    <a:lstStyle/>
                    <a:p>
                      <a:pPr algn="l" fontAlgn="t"/>
                      <a:r>
                        <a:rPr lang="en-IE" sz="1100" b="0" i="0" u="none" strike="noStrike">
                          <a:solidFill>
                            <a:srgbClr val="000000"/>
                          </a:solidFill>
                          <a:effectLst/>
                          <a:latin typeface="+mn-lt"/>
                        </a:rPr>
                        <a:t>Neither agree nor disagree</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B3B5"/>
                    </a:solidFill>
                  </a:tcPr>
                </a:tc>
                <a:tc>
                  <a:txBody>
                    <a:bodyPr/>
                    <a:lstStyle/>
                    <a:p>
                      <a:pPr algn="ctr" fontAlgn="t"/>
                      <a:r>
                        <a:rPr lang="en-IE" sz="1100" b="0" i="0" u="none" strike="noStrike">
                          <a:solidFill>
                            <a:srgbClr val="000000"/>
                          </a:solidFill>
                          <a:effectLst/>
                          <a:latin typeface="Barlow" panose="00000500000000000000" pitchFamily="2" charset="0"/>
                        </a:rPr>
                        <a:t>34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17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4384776"/>
                  </a:ext>
                </a:extLst>
              </a:tr>
              <a:tr h="366149">
                <a:tc>
                  <a:txBody>
                    <a:bodyPr/>
                    <a:lstStyle/>
                    <a:p>
                      <a:pPr algn="l" fontAlgn="t"/>
                      <a:r>
                        <a:rPr lang="en-IE" sz="1100" b="0" i="0" u="none" strike="noStrike">
                          <a:solidFill>
                            <a:srgbClr val="000000"/>
                          </a:solidFill>
                          <a:effectLst/>
                          <a:latin typeface="+mn-lt"/>
                        </a:rPr>
                        <a:t>Disagree</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B3B5"/>
                    </a:solidFill>
                  </a:tcPr>
                </a:tc>
                <a:tc>
                  <a:txBody>
                    <a:bodyPr/>
                    <a:lstStyle/>
                    <a:p>
                      <a:pPr algn="ctr" fontAlgn="t"/>
                      <a:r>
                        <a:rPr lang="en-IE" sz="1100" b="0" i="0" u="none" strike="noStrike">
                          <a:solidFill>
                            <a:srgbClr val="000000"/>
                          </a:solidFill>
                          <a:effectLst/>
                          <a:latin typeface="Barlow" panose="00000500000000000000" pitchFamily="2" charset="0"/>
                        </a:rPr>
                        <a:t>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B3B5"/>
                    </a:solidFill>
                  </a:tcPr>
                </a:tc>
                <a:tc>
                  <a:txBody>
                    <a:bodyPr/>
                    <a:lstStyle/>
                    <a:p>
                      <a:pPr algn="ctr" fontAlgn="t"/>
                      <a:r>
                        <a:rPr lang="en-IE" sz="1100" b="0" i="0" u="none" strike="noStrike">
                          <a:solidFill>
                            <a:srgbClr val="000000"/>
                          </a:solidFill>
                          <a:effectLst/>
                          <a:latin typeface="Barlow" panose="00000500000000000000" pitchFamily="2" charset="0"/>
                        </a:rPr>
                        <a:t>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B3B5"/>
                    </a:solidFill>
                  </a:tcPr>
                </a:tc>
                <a:tc>
                  <a:txBody>
                    <a:bodyPr/>
                    <a:lstStyle/>
                    <a:p>
                      <a:pPr algn="ctr" fontAlgn="t"/>
                      <a:r>
                        <a:rPr lang="en-IE" sz="1100" b="0" i="0" u="none" strike="noStrike">
                          <a:solidFill>
                            <a:srgbClr val="000000"/>
                          </a:solidFill>
                          <a:effectLst/>
                          <a:latin typeface="Barlow" panose="00000500000000000000" pitchFamily="2" charset="0"/>
                        </a:rPr>
                        <a:t>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B3B5"/>
                    </a:solidFill>
                  </a:tcPr>
                </a:tc>
                <a:extLst>
                  <a:ext uri="{0D108BD9-81ED-4DB2-BD59-A6C34878D82A}">
                    <a16:rowId xmlns:a16="http://schemas.microsoft.com/office/drawing/2014/main" val="1345170816"/>
                  </a:ext>
                </a:extLst>
              </a:tr>
              <a:tr h="366149">
                <a:tc>
                  <a:txBody>
                    <a:bodyPr/>
                    <a:lstStyle/>
                    <a:p>
                      <a:pPr algn="l" fontAlgn="t"/>
                      <a:r>
                        <a:rPr lang="en-IE" sz="1100" b="0" i="0" u="none" strike="noStrike">
                          <a:solidFill>
                            <a:srgbClr val="000000"/>
                          </a:solidFill>
                          <a:effectLst/>
                          <a:latin typeface="+mn-lt"/>
                        </a:rPr>
                        <a:t>Strongly disagree</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r>
                        <a:rPr lang="en-IE" sz="1100" b="0" i="0" u="none" strike="noStrike">
                          <a:solidFill>
                            <a:srgbClr val="000000"/>
                          </a:solidFill>
                          <a:effectLst/>
                          <a:latin typeface="Barlow" panose="00000500000000000000" pitchFamily="2" charset="0"/>
                        </a:rPr>
                        <a: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r>
                        <a:rPr lang="en-IE" sz="1100" b="0" i="0" u="none" strike="noStrike">
                          <a:solidFill>
                            <a:srgbClr val="000000"/>
                          </a:solidFill>
                          <a:effectLst/>
                          <a:latin typeface="Barlow" panose="00000500000000000000" pitchFamily="2" charset="0"/>
                        </a:rPr>
                        <a:t>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r>
                        <a:rPr lang="en-IE" sz="1100" b="0" i="0" u="none" strike="noStrike">
                          <a:solidFill>
                            <a:srgbClr val="000000"/>
                          </a:solidFill>
                          <a:effectLst/>
                          <a:latin typeface="Barlow" panose="00000500000000000000" pitchFamily="2" charset="0"/>
                        </a:rPr>
                        <a:t>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r>
                        <a:rPr lang="en-IE" sz="1100" b="0" i="0" u="none" strike="noStrike">
                          <a:solidFill>
                            <a:srgbClr val="000000"/>
                          </a:solidFill>
                          <a:effectLst/>
                          <a:latin typeface="Barlow" panose="00000500000000000000" pitchFamily="2" charset="0"/>
                        </a:rPr>
                        <a:t>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r>
                        <a:rPr lang="en-IE" sz="1100" b="0" i="0" u="none" strike="noStrike">
                          <a:solidFill>
                            <a:srgbClr val="000000"/>
                          </a:solidFill>
                          <a:effectLst/>
                          <a:latin typeface="Barlow" panose="00000500000000000000" pitchFamily="2" charset="0"/>
                        </a:rPr>
                        <a:t>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extLst>
                  <a:ext uri="{0D108BD9-81ED-4DB2-BD59-A6C34878D82A}">
                    <a16:rowId xmlns:a16="http://schemas.microsoft.com/office/drawing/2014/main" val="1511359611"/>
                  </a:ext>
                </a:extLst>
              </a:tr>
              <a:tr h="366149">
                <a:tc>
                  <a:txBody>
                    <a:bodyPr/>
                    <a:lstStyle/>
                    <a:p>
                      <a:pPr algn="l" fontAlgn="t"/>
                      <a:r>
                        <a:rPr lang="en-US" sz="1100" b="1" i="0" u="none" strike="noStrike">
                          <a:solidFill>
                            <a:srgbClr val="000000"/>
                          </a:solidFill>
                          <a:effectLst/>
                          <a:latin typeface="+mn-lt"/>
                        </a:rPr>
                        <a:t>NET (Agree) Aug 2024</a:t>
                      </a:r>
                      <a:endParaRPr lang="en-IE" sz="1100" b="1" i="0" u="none" strike="noStrike">
                        <a:solidFill>
                          <a:srgbClr val="000000"/>
                        </a:solidFill>
                        <a:effectLst/>
                        <a:latin typeface="+mn-lt"/>
                      </a:endParaRP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r>
                        <a:rPr lang="en-IE" sz="1100" b="1" i="0" u="none" strike="noStrike">
                          <a:solidFill>
                            <a:srgbClr val="000000"/>
                          </a:solidFill>
                          <a:effectLst/>
                          <a:highlight>
                            <a:srgbClr val="FFFFFF"/>
                          </a:highlight>
                          <a:latin typeface="Barlow" panose="00000500000000000000" pitchFamily="2" charset="0"/>
                        </a:rPr>
                        <a:t>75</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r>
                        <a:rPr lang="en-IE" sz="1100" b="1" i="0" u="none" strike="noStrike">
                          <a:solidFill>
                            <a:srgbClr val="000000"/>
                          </a:solidFill>
                          <a:effectLst/>
                          <a:latin typeface="Barlow" panose="00000500000000000000" pitchFamily="2" charset="0"/>
                        </a:rPr>
                        <a:t>80</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r>
                        <a:rPr lang="en-IE" sz="1100" b="1" i="0" u="none" strike="noStrike">
                          <a:solidFill>
                            <a:srgbClr val="000000"/>
                          </a:solidFill>
                          <a:effectLst/>
                          <a:latin typeface="Barlow" panose="00000500000000000000" pitchFamily="2" charset="0"/>
                        </a:rPr>
                        <a:t>94</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r>
                        <a:rPr lang="en-IE" sz="1100" b="1" i="0" u="none" strike="noStrike">
                          <a:solidFill>
                            <a:srgbClr val="000000"/>
                          </a:solidFill>
                          <a:effectLst/>
                          <a:highlight>
                            <a:srgbClr val="FFB3B5"/>
                          </a:highlight>
                          <a:latin typeface="Barlow" panose="00000500000000000000" pitchFamily="2" charset="0"/>
                        </a:rPr>
                        <a:t>38</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r>
                        <a:rPr lang="en-IE" sz="1100" b="1" i="0" u="none" strike="noStrike">
                          <a:solidFill>
                            <a:srgbClr val="000000"/>
                          </a:solidFill>
                          <a:effectLst/>
                          <a:latin typeface="Barlow" panose="00000500000000000000" pitchFamily="2" charset="0"/>
                        </a:rPr>
                        <a:t>81</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r>
                        <a:rPr lang="en-IE" sz="1100" b="1" i="0" u="none" strike="noStrike">
                          <a:solidFill>
                            <a:srgbClr val="000000"/>
                          </a:solidFill>
                          <a:effectLst/>
                          <a:latin typeface="Barlow" panose="00000500000000000000" pitchFamily="2" charset="0"/>
                        </a:rPr>
                        <a:t>81</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r>
                        <a:rPr lang="en-IE" sz="1100" b="1" i="0" u="none" strike="noStrike">
                          <a:solidFill>
                            <a:srgbClr val="000000"/>
                          </a:solidFill>
                          <a:effectLst/>
                          <a:latin typeface="Barlow" panose="00000500000000000000" pitchFamily="2" charset="0"/>
                        </a:rPr>
                        <a:t>81</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171181516"/>
                  </a:ext>
                </a:extLst>
              </a:tr>
              <a:tr h="366149">
                <a:tc>
                  <a:txBody>
                    <a:bodyPr/>
                    <a:lstStyle/>
                    <a:p>
                      <a:pPr algn="l" fontAlgn="t"/>
                      <a:r>
                        <a:rPr lang="en-IE" sz="1100" b="1" i="0" u="none" strike="noStrike">
                          <a:solidFill>
                            <a:srgbClr val="000000"/>
                          </a:solidFill>
                          <a:effectLst/>
                          <a:latin typeface="+mn-lt"/>
                        </a:rPr>
                        <a:t>NET (Agree) Nov 2023</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r>
                        <a:rPr lang="en-IE" sz="1100" b="1" i="0" u="none" strike="noStrike">
                          <a:solidFill>
                            <a:srgbClr val="000000"/>
                          </a:solidFill>
                          <a:effectLst/>
                          <a:latin typeface="+mn-lt"/>
                        </a:rPr>
                        <a:t>77</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r>
                        <a:rPr lang="en-IE" sz="1100" b="1" i="0" u="none" strike="noStrike">
                          <a:solidFill>
                            <a:srgbClr val="000000"/>
                          </a:solidFill>
                          <a:effectLst/>
                          <a:latin typeface="+mn-lt"/>
                        </a:rPr>
                        <a:t>83</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r>
                        <a:rPr lang="en-IE" sz="1100" b="1" i="0" u="none" strike="noStrike">
                          <a:solidFill>
                            <a:srgbClr val="000000"/>
                          </a:solidFill>
                          <a:effectLst/>
                          <a:latin typeface="+mn-lt"/>
                        </a:rPr>
                        <a:t>95</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r>
                        <a:rPr lang="en-IE" sz="1100" b="1" i="0" u="none" strike="noStrike">
                          <a:solidFill>
                            <a:srgbClr val="000000"/>
                          </a:solidFill>
                          <a:effectLst/>
                          <a:latin typeface="+mn-lt"/>
                        </a:rPr>
                        <a:t>38</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r>
                        <a:rPr lang="en-IE" sz="1100" b="1" i="0" u="none" strike="noStrike">
                          <a:solidFill>
                            <a:srgbClr val="000000"/>
                          </a:solidFill>
                          <a:effectLst/>
                          <a:latin typeface="+mn-lt"/>
                        </a:rPr>
                        <a:t>81</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r>
                        <a:rPr lang="en-IE" sz="1100" b="1" i="0" u="none" strike="noStrike">
                          <a:solidFill>
                            <a:srgbClr val="000000"/>
                          </a:solidFill>
                          <a:effectLst/>
                          <a:latin typeface="+mn-lt"/>
                        </a:rPr>
                        <a:t>82</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r>
                        <a:rPr lang="en-IE" sz="1100" b="1" i="0" u="none" strike="noStrike">
                          <a:solidFill>
                            <a:srgbClr val="000000"/>
                          </a:solidFill>
                          <a:effectLst/>
                          <a:latin typeface="+mn-lt"/>
                        </a:rPr>
                        <a:t>84</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567172577"/>
                  </a:ext>
                </a:extLst>
              </a:tr>
              <a:tr h="36614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IE" sz="1100" b="1" i="0" u="none" strike="noStrike">
                          <a:solidFill>
                            <a:srgbClr val="000000"/>
                          </a:solidFill>
                          <a:effectLst/>
                          <a:latin typeface="+mn-lt"/>
                        </a:rPr>
                        <a:t> NET (Agree) Nov 2022</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r>
                        <a:rPr lang="en-GB" sz="1100" b="1" i="0" u="none" strike="noStrike">
                          <a:solidFill>
                            <a:srgbClr val="000000"/>
                          </a:solidFill>
                          <a:effectLst/>
                          <a:latin typeface="+mn-lt"/>
                        </a:rPr>
                        <a:t>75</a:t>
                      </a:r>
                    </a:p>
                  </a:txBody>
                  <a:tcPr marL="9525" marR="9525" marT="952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r>
                        <a:rPr lang="en-GB" sz="1100" b="1" i="0" u="none" strike="noStrike">
                          <a:solidFill>
                            <a:srgbClr val="000000"/>
                          </a:solidFill>
                          <a:effectLst/>
                          <a:latin typeface="+mn-lt"/>
                        </a:rPr>
                        <a:t>82</a:t>
                      </a:r>
                    </a:p>
                  </a:txBody>
                  <a:tcPr marL="9525" marR="9525" marT="952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r>
                        <a:rPr lang="en-GB" sz="1100" b="1" i="0" u="none" strike="noStrike">
                          <a:solidFill>
                            <a:srgbClr val="000000"/>
                          </a:solidFill>
                          <a:effectLst/>
                          <a:latin typeface="+mn-lt"/>
                        </a:rPr>
                        <a:t>94</a:t>
                      </a:r>
                    </a:p>
                  </a:txBody>
                  <a:tcPr marL="9525" marR="9525" marT="952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r>
                        <a:rPr lang="en-GB" sz="1100" b="1" i="0" u="none" strike="noStrike">
                          <a:solidFill>
                            <a:srgbClr val="000000"/>
                          </a:solidFill>
                          <a:effectLst/>
                          <a:latin typeface="+mn-lt"/>
                        </a:rPr>
                        <a:t>34</a:t>
                      </a:r>
                    </a:p>
                  </a:txBody>
                  <a:tcPr marL="9525" marR="9525" marT="952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r>
                        <a:rPr lang="en-GB" sz="1100" b="1" i="0" u="none" strike="noStrike">
                          <a:solidFill>
                            <a:srgbClr val="000000"/>
                          </a:solidFill>
                          <a:effectLst/>
                          <a:latin typeface="+mn-lt"/>
                        </a:rPr>
                        <a:t>79</a:t>
                      </a:r>
                    </a:p>
                  </a:txBody>
                  <a:tcPr marL="9525" marR="9525" marT="952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fontAlgn="t"/>
                      <a:r>
                        <a:rPr lang="en-GB" sz="1100" b="1" i="0" u="none" strike="noStrike">
                          <a:solidFill>
                            <a:srgbClr val="000000"/>
                          </a:solidFill>
                          <a:effectLst/>
                          <a:latin typeface="+mn-lt"/>
                        </a:rPr>
                        <a:t>80</a:t>
                      </a:r>
                    </a:p>
                  </a:txBody>
                  <a:tcPr marL="9525" marR="9525" marT="952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r>
                        <a:rPr lang="en-GB" sz="1100" b="1" i="0" u="none" strike="noStrike">
                          <a:solidFill>
                            <a:srgbClr val="000000"/>
                          </a:solidFill>
                          <a:effectLst/>
                          <a:latin typeface="+mn-lt"/>
                        </a:rPr>
                        <a:t>79</a:t>
                      </a:r>
                    </a:p>
                  </a:txBody>
                  <a:tcPr marL="9525" marR="9525" marT="9525"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03297118"/>
                  </a:ext>
                </a:extLst>
              </a:tr>
            </a:tbl>
          </a:graphicData>
        </a:graphic>
      </p:graphicFrame>
      <p:grpSp>
        <p:nvGrpSpPr>
          <p:cNvPr id="6" name="Group 5">
            <a:extLst>
              <a:ext uri="{FF2B5EF4-FFF2-40B4-BE49-F238E27FC236}">
                <a16:creationId xmlns:a16="http://schemas.microsoft.com/office/drawing/2014/main" id="{55E1B91F-B994-0991-004D-065DE76EBA79}"/>
              </a:ext>
            </a:extLst>
          </p:cNvPr>
          <p:cNvGrpSpPr/>
          <p:nvPr/>
        </p:nvGrpSpPr>
        <p:grpSpPr>
          <a:xfrm>
            <a:off x="9791700" y="743699"/>
            <a:ext cx="2359232" cy="445924"/>
            <a:chOff x="9641528" y="660370"/>
            <a:chExt cx="2436173" cy="581633"/>
          </a:xfrm>
        </p:grpSpPr>
        <p:sp>
          <p:nvSpPr>
            <p:cNvPr id="8" name="Rectangle 7">
              <a:extLst>
                <a:ext uri="{FF2B5EF4-FFF2-40B4-BE49-F238E27FC236}">
                  <a16:creationId xmlns:a16="http://schemas.microsoft.com/office/drawing/2014/main" id="{0FFD1E43-DD63-111F-2EB8-B1366DFB526D}"/>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9" name="TextBox 8">
              <a:extLst>
                <a:ext uri="{FF2B5EF4-FFF2-40B4-BE49-F238E27FC236}">
                  <a16:creationId xmlns:a16="http://schemas.microsoft.com/office/drawing/2014/main" id="{E5DA677B-9390-6F3B-D657-0DCC102E48BC}"/>
                </a:ext>
              </a:extLst>
            </p:cNvPr>
            <p:cNvSpPr txBox="1"/>
            <p:nvPr/>
          </p:nvSpPr>
          <p:spPr>
            <a:xfrm>
              <a:off x="10044711" y="660370"/>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0" name="Rectangle 9">
              <a:extLst>
                <a:ext uri="{FF2B5EF4-FFF2-40B4-BE49-F238E27FC236}">
                  <a16:creationId xmlns:a16="http://schemas.microsoft.com/office/drawing/2014/main" id="{1157FCE1-C158-0AAF-CD39-CEB818EA1287}"/>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1" name="TextBox 10">
              <a:extLst>
                <a:ext uri="{FF2B5EF4-FFF2-40B4-BE49-F238E27FC236}">
                  <a16:creationId xmlns:a16="http://schemas.microsoft.com/office/drawing/2014/main" id="{46DA1DE4-54A2-F43C-54D0-F2BD1B49A3E4}"/>
                </a:ext>
              </a:extLst>
            </p:cNvPr>
            <p:cNvSpPr txBox="1"/>
            <p:nvPr/>
          </p:nvSpPr>
          <p:spPr>
            <a:xfrm>
              <a:off x="10026209" y="920849"/>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622803741"/>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B5C0AC8-013B-0BDB-AE2F-B29BA815FFF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047489" y="409575"/>
            <a:ext cx="8765516" cy="715669"/>
          </a:xfrm>
        </p:spPr>
        <p:txBody>
          <a:bodyPr lIns="91440" tIns="45720" rIns="91440" bIns="45720" anchor="t">
            <a:noAutofit/>
          </a:bodyPr>
          <a:lstStyle/>
          <a:p>
            <a:r>
              <a:rPr lang="en-IE"/>
              <a:t>Actions taken in relation to global poverty &amp; development in past 12 months</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a:noAutofit/>
          </a:bodyPr>
          <a:lstStyle/>
          <a:p>
            <a:pPr marL="357188" indent="-357188"/>
            <a:r>
              <a:rPr kumimoji="0" lang="en-US" b="0" i="0" u="none" strike="noStrike" kern="1200" cap="none" spc="0" normalizeH="0" baseline="0" noProof="0" dirty="0">
                <a:ln>
                  <a:noFill/>
                </a:ln>
                <a:effectLst/>
                <a:uLnTx/>
                <a:uFillTx/>
                <a:ea typeface="+mn-ea"/>
                <a:cs typeface="Arial" panose="020B0604020202020204" pitchFamily="34" charset="0"/>
              </a:rPr>
              <a:t>Base: All Adults aged 18+ years- 2,504 (Nov 23 N – 2,515, Nov 22 N – 2501; Dec 21 N – 2,026; Feb 21 N – 3,008)</a:t>
            </a:r>
            <a:endParaRPr lang="en-US" dirty="0"/>
          </a:p>
          <a:p>
            <a:pPr marL="357188" indent="-357188"/>
            <a:r>
              <a:rPr lang="en-US" dirty="0"/>
              <a:t>Q.36 Thinking about global poverty and development, which of the following have you done, if any, in the past 12 months? -</a:t>
            </a:r>
            <a:endParaRPr lang="en-IE" dirty="0"/>
          </a:p>
        </p:txBody>
      </p:sp>
      <p:graphicFrame>
        <p:nvGraphicFramePr>
          <p:cNvPr id="6" name="Chart 5">
            <a:extLst>
              <a:ext uri="{FF2B5EF4-FFF2-40B4-BE49-F238E27FC236}">
                <a16:creationId xmlns:a16="http://schemas.microsoft.com/office/drawing/2014/main" id="{AC726FE7-49EB-4A1A-ADB4-1E527E803304}"/>
              </a:ext>
            </a:extLst>
          </p:cNvPr>
          <p:cNvGraphicFramePr/>
          <p:nvPr>
            <p:extLst>
              <p:ext uri="{D42A27DB-BD31-4B8C-83A1-F6EECF244321}">
                <p14:modId xmlns:p14="http://schemas.microsoft.com/office/powerpoint/2010/main" val="3642454670"/>
              </p:ext>
            </p:extLst>
          </p:nvPr>
        </p:nvGraphicFramePr>
        <p:xfrm>
          <a:off x="3047489" y="1333749"/>
          <a:ext cx="8233560" cy="4668106"/>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a:extLst>
              <a:ext uri="{FF2B5EF4-FFF2-40B4-BE49-F238E27FC236}">
                <a16:creationId xmlns:a16="http://schemas.microsoft.com/office/drawing/2014/main" id="{4E224B7C-0BD1-5294-1D79-EC0DEF171132}"/>
              </a:ext>
            </a:extLst>
          </p:cNvPr>
          <p:cNvCxnSpPr>
            <a:cxnSpLocks/>
          </p:cNvCxnSpPr>
          <p:nvPr/>
        </p:nvCxnSpPr>
        <p:spPr>
          <a:xfrm flipV="1">
            <a:off x="5487010" y="1812499"/>
            <a:ext cx="0" cy="176468"/>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08DDE36-F3B8-8777-F899-3DCE1629F10F}"/>
              </a:ext>
            </a:extLst>
          </p:cNvPr>
          <p:cNvCxnSpPr>
            <a:cxnSpLocks/>
          </p:cNvCxnSpPr>
          <p:nvPr/>
        </p:nvCxnSpPr>
        <p:spPr>
          <a:xfrm flipV="1">
            <a:off x="8101663" y="2327211"/>
            <a:ext cx="0" cy="18880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B699C9E-C040-E869-D8D3-1DDAE3C23523}"/>
              </a:ext>
            </a:extLst>
          </p:cNvPr>
          <p:cNvSpPr txBox="1"/>
          <p:nvPr/>
        </p:nvSpPr>
        <p:spPr>
          <a:xfrm>
            <a:off x="4928636" y="1392987"/>
            <a:ext cx="1116748" cy="276999"/>
          </a:xfrm>
          <a:prstGeom prst="rect">
            <a:avLst/>
          </a:prstGeom>
          <a:solidFill>
            <a:schemeClr val="bg1">
              <a:lumMod val="85000"/>
            </a:schemeClr>
          </a:solidFill>
        </p:spPr>
        <p:txBody>
          <a:bodyPr wrap="square" rtlCol="0">
            <a:spAutoFit/>
          </a:bodyPr>
          <a:lstStyle/>
          <a:p>
            <a:pPr algn="ctr"/>
            <a:r>
              <a:rPr lang="en-IE" sz="1200"/>
              <a:t>70% for 55+</a:t>
            </a:r>
          </a:p>
        </p:txBody>
      </p:sp>
      <p:sp>
        <p:nvSpPr>
          <p:cNvPr id="9" name="TextBox 8">
            <a:extLst>
              <a:ext uri="{FF2B5EF4-FFF2-40B4-BE49-F238E27FC236}">
                <a16:creationId xmlns:a16="http://schemas.microsoft.com/office/drawing/2014/main" id="{6415C918-5BCA-BFE7-FE9E-22816138BB35}"/>
              </a:ext>
            </a:extLst>
          </p:cNvPr>
          <p:cNvSpPr txBox="1"/>
          <p:nvPr/>
        </p:nvSpPr>
        <p:spPr>
          <a:xfrm>
            <a:off x="7220652" y="1821102"/>
            <a:ext cx="1762021" cy="276999"/>
          </a:xfrm>
          <a:prstGeom prst="rect">
            <a:avLst/>
          </a:prstGeom>
          <a:solidFill>
            <a:schemeClr val="bg1">
              <a:lumMod val="85000"/>
            </a:schemeClr>
          </a:solidFill>
        </p:spPr>
        <p:txBody>
          <a:bodyPr wrap="none" rtlCol="0">
            <a:spAutoFit/>
          </a:bodyPr>
          <a:lstStyle/>
          <a:p>
            <a:r>
              <a:rPr lang="en-IE" sz="1200"/>
              <a:t>71% of 18-24 year olds</a:t>
            </a:r>
          </a:p>
        </p:txBody>
      </p:sp>
      <p:cxnSp>
        <p:nvCxnSpPr>
          <p:cNvPr id="10" name="Straight Arrow Connector 9">
            <a:extLst>
              <a:ext uri="{FF2B5EF4-FFF2-40B4-BE49-F238E27FC236}">
                <a16:creationId xmlns:a16="http://schemas.microsoft.com/office/drawing/2014/main" id="{90AD206E-EC8B-B83B-3AC0-8A52E43F4C07}"/>
              </a:ext>
            </a:extLst>
          </p:cNvPr>
          <p:cNvCxnSpPr>
            <a:cxnSpLocks/>
          </p:cNvCxnSpPr>
          <p:nvPr/>
        </p:nvCxnSpPr>
        <p:spPr>
          <a:xfrm flipV="1">
            <a:off x="10602245" y="3429296"/>
            <a:ext cx="0" cy="23850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5E9FD5-2557-3F8F-0E0D-67FBA5F7DF18}"/>
              </a:ext>
            </a:extLst>
          </p:cNvPr>
          <p:cNvSpPr txBox="1"/>
          <p:nvPr/>
        </p:nvSpPr>
        <p:spPr>
          <a:xfrm>
            <a:off x="9790399" y="2793960"/>
            <a:ext cx="1762021" cy="461665"/>
          </a:xfrm>
          <a:prstGeom prst="rect">
            <a:avLst/>
          </a:prstGeom>
          <a:solidFill>
            <a:schemeClr val="bg1">
              <a:lumMod val="85000"/>
            </a:schemeClr>
          </a:solidFill>
        </p:spPr>
        <p:txBody>
          <a:bodyPr wrap="none" rtlCol="0">
            <a:spAutoFit/>
          </a:bodyPr>
          <a:lstStyle/>
          <a:p>
            <a:r>
              <a:rPr lang="en-IE" sz="1200"/>
              <a:t>47% of 18-24 year olds</a:t>
            </a:r>
          </a:p>
          <a:p>
            <a:r>
              <a:rPr lang="en-IE" sz="1200"/>
              <a:t>36% of 25-34 year olds</a:t>
            </a:r>
          </a:p>
        </p:txBody>
      </p:sp>
      <p:sp>
        <p:nvSpPr>
          <p:cNvPr id="12" name="Placeholder 1">
            <a:extLst>
              <a:ext uri="{FF2B5EF4-FFF2-40B4-BE49-F238E27FC236}">
                <a16:creationId xmlns:a16="http://schemas.microsoft.com/office/drawing/2014/main" id="{3E31EF49-6BFC-F516-53B0-41E951AAE5BF}"/>
              </a:ext>
            </a:extLst>
          </p:cNvPr>
          <p:cNvSpPr/>
          <p:nvPr/>
        </p:nvSpPr>
        <p:spPr>
          <a:xfrm rot="5400000">
            <a:off x="-1531491" y="1674273"/>
            <a:ext cx="5948364" cy="2576624"/>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144000" bIns="144000" rtlCol="0" anchor="t"/>
          <a:lstStyle/>
          <a:p>
            <a:pPr algn="ctr">
              <a:lnSpc>
                <a:spcPct val="110000"/>
              </a:lnSpc>
            </a:pPr>
            <a:endParaRPr lang="en-US" sz="1400" dirty="0">
              <a:solidFill>
                <a:schemeClr val="bg1"/>
              </a:solidFill>
              <a:latin typeface="Barlow" panose="00000500000000000000" pitchFamily="2" charset="0"/>
            </a:endParaRPr>
          </a:p>
          <a:p>
            <a:pPr algn="ctr">
              <a:lnSpc>
                <a:spcPct val="110000"/>
              </a:lnSpc>
            </a:pPr>
            <a:endParaRPr lang="en-US" sz="1400" dirty="0">
              <a:solidFill>
                <a:schemeClr val="bg1"/>
              </a:solidFill>
              <a:latin typeface="Barlow" panose="00000500000000000000" pitchFamily="2" charset="0"/>
            </a:endParaRPr>
          </a:p>
          <a:p>
            <a:pPr algn="ctr">
              <a:lnSpc>
                <a:spcPct val="110000"/>
              </a:lnSpc>
            </a:pPr>
            <a:endParaRPr lang="en-US" sz="1400" dirty="0">
              <a:solidFill>
                <a:schemeClr val="bg1"/>
              </a:solidFill>
              <a:latin typeface="Barlow" panose="00000500000000000000" pitchFamily="2" charset="0"/>
            </a:endParaRPr>
          </a:p>
          <a:p>
            <a:pPr algn="ctr">
              <a:lnSpc>
                <a:spcPct val="110000"/>
              </a:lnSpc>
            </a:pPr>
            <a:endParaRPr lang="en-US" sz="1600" dirty="0">
              <a:solidFill>
                <a:schemeClr val="bg1"/>
              </a:solidFill>
              <a:latin typeface="Barlow" panose="00000500000000000000" pitchFamily="2" charset="0"/>
            </a:endParaRPr>
          </a:p>
          <a:p>
            <a:pPr>
              <a:lnSpc>
                <a:spcPct val="110000"/>
              </a:lnSpc>
            </a:pPr>
            <a:r>
              <a:rPr lang="en-US" sz="1600" dirty="0">
                <a:solidFill>
                  <a:schemeClr val="bg1"/>
                </a:solidFill>
                <a:latin typeface="Barlow" panose="00000500000000000000" pitchFamily="2" charset="0"/>
              </a:rPr>
              <a:t>There has been decreased activity since November 2023 across all three metrics. Reading/watching/ listening to news articles remains the most cited, with older people more likely to cite this. Younger people are more likely to discuss and share stories relating to global poverty. </a:t>
            </a:r>
          </a:p>
        </p:txBody>
      </p:sp>
    </p:spTree>
    <p:extLst>
      <p:ext uri="{BB962C8B-B14F-4D97-AF65-F5344CB8AC3E}">
        <p14:creationId xmlns:p14="http://schemas.microsoft.com/office/powerpoint/2010/main" val="1269375"/>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38993" y="317078"/>
            <a:ext cx="11285432" cy="715669"/>
          </a:xfrm>
        </p:spPr>
        <p:txBody>
          <a:bodyPr lIns="0" tIns="45720" rIns="91440" bIns="45720" anchor="t">
            <a:noAutofit/>
          </a:bodyPr>
          <a:lstStyle/>
          <a:p>
            <a:r>
              <a:rPr lang="en-IE"/>
              <a:t>Actions taken in relation to global poverty &amp; development in past 12 months x Segments</a:t>
            </a: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1058312"/>
            <a:ext cx="9341700" cy="246221"/>
          </a:xfrm>
        </p:spPr>
        <p:txBody>
          <a:bodyPr lIns="0">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lang="en-US" sz="1400" dirty="0">
                <a:latin typeface="Barlow" panose="00000500000000000000" pitchFamily="2" charset="0"/>
                <a:cs typeface="Arial" panose="020B0604020202020204" pitchFamily="34" charset="0"/>
              </a:rPr>
              <a:t>Community champions and global citizens are more active in this space compared to other segments.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a:noAutofit/>
          </a:bodyPr>
          <a:lstStyle/>
          <a:p>
            <a:pPr marL="357188" indent="-357188"/>
            <a:r>
              <a:rPr kumimoji="0" lang="en-US"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years- 2,504</a:t>
            </a:r>
          </a:p>
          <a:p>
            <a:pPr marL="357188" indent="-357188"/>
            <a:r>
              <a:rPr lang="en-US" dirty="0">
                <a:latin typeface="Barlow" panose="00000500000000000000" pitchFamily="2" charset="0"/>
              </a:rPr>
              <a:t>Q.36 Thinking about global poverty and development, which of the following have you done, if any, in the past 12 months? -</a:t>
            </a:r>
            <a:endParaRPr lang="en-IE" dirty="0">
              <a:latin typeface="Barlow" panose="00000500000000000000" pitchFamily="2" charset="0"/>
            </a:endParaRPr>
          </a:p>
        </p:txBody>
      </p:sp>
      <p:graphicFrame>
        <p:nvGraphicFramePr>
          <p:cNvPr id="8" name="Table 7">
            <a:extLst>
              <a:ext uri="{FF2B5EF4-FFF2-40B4-BE49-F238E27FC236}">
                <a16:creationId xmlns:a16="http://schemas.microsoft.com/office/drawing/2014/main" id="{86288E2C-0AB9-150A-702D-E5D27327B929}"/>
              </a:ext>
            </a:extLst>
          </p:cNvPr>
          <p:cNvGraphicFramePr>
            <a:graphicFrameLocks noGrp="1"/>
          </p:cNvGraphicFramePr>
          <p:nvPr>
            <p:extLst>
              <p:ext uri="{D42A27DB-BD31-4B8C-83A1-F6EECF244321}">
                <p14:modId xmlns:p14="http://schemas.microsoft.com/office/powerpoint/2010/main" val="2183307738"/>
              </p:ext>
            </p:extLst>
          </p:nvPr>
        </p:nvGraphicFramePr>
        <p:xfrm>
          <a:off x="685800" y="1854204"/>
          <a:ext cx="10171563" cy="3958329"/>
        </p:xfrm>
        <a:graphic>
          <a:graphicData uri="http://schemas.openxmlformats.org/drawingml/2006/table">
            <a:tbl>
              <a:tblPr/>
              <a:tblGrid>
                <a:gridCol w="3260945">
                  <a:extLst>
                    <a:ext uri="{9D8B030D-6E8A-4147-A177-3AD203B41FA5}">
                      <a16:colId xmlns:a16="http://schemas.microsoft.com/office/drawing/2014/main" val="2348373036"/>
                    </a:ext>
                  </a:extLst>
                </a:gridCol>
                <a:gridCol w="1019974">
                  <a:extLst>
                    <a:ext uri="{9D8B030D-6E8A-4147-A177-3AD203B41FA5}">
                      <a16:colId xmlns:a16="http://schemas.microsoft.com/office/drawing/2014/main" val="677402495"/>
                    </a:ext>
                  </a:extLst>
                </a:gridCol>
                <a:gridCol w="1158199">
                  <a:extLst>
                    <a:ext uri="{9D8B030D-6E8A-4147-A177-3AD203B41FA5}">
                      <a16:colId xmlns:a16="http://schemas.microsoft.com/office/drawing/2014/main" val="1787714870"/>
                    </a:ext>
                  </a:extLst>
                </a:gridCol>
                <a:gridCol w="946489">
                  <a:extLst>
                    <a:ext uri="{9D8B030D-6E8A-4147-A177-3AD203B41FA5}">
                      <a16:colId xmlns:a16="http://schemas.microsoft.com/office/drawing/2014/main" val="1772784902"/>
                    </a:ext>
                  </a:extLst>
                </a:gridCol>
                <a:gridCol w="946489">
                  <a:extLst>
                    <a:ext uri="{9D8B030D-6E8A-4147-A177-3AD203B41FA5}">
                      <a16:colId xmlns:a16="http://schemas.microsoft.com/office/drawing/2014/main" val="1997473998"/>
                    </a:ext>
                  </a:extLst>
                </a:gridCol>
                <a:gridCol w="946489">
                  <a:extLst>
                    <a:ext uri="{9D8B030D-6E8A-4147-A177-3AD203B41FA5}">
                      <a16:colId xmlns:a16="http://schemas.microsoft.com/office/drawing/2014/main" val="2794123631"/>
                    </a:ext>
                  </a:extLst>
                </a:gridCol>
                <a:gridCol w="946489">
                  <a:extLst>
                    <a:ext uri="{9D8B030D-6E8A-4147-A177-3AD203B41FA5}">
                      <a16:colId xmlns:a16="http://schemas.microsoft.com/office/drawing/2014/main" val="2995503303"/>
                    </a:ext>
                  </a:extLst>
                </a:gridCol>
                <a:gridCol w="946489">
                  <a:extLst>
                    <a:ext uri="{9D8B030D-6E8A-4147-A177-3AD203B41FA5}">
                      <a16:colId xmlns:a16="http://schemas.microsoft.com/office/drawing/2014/main" val="1141074947"/>
                    </a:ext>
                  </a:extLst>
                </a:gridCol>
              </a:tblGrid>
              <a:tr h="331218">
                <a:tc rowSpan="2">
                  <a:txBody>
                    <a:bodyPr/>
                    <a:lstStyle/>
                    <a:p>
                      <a:pPr algn="l" fontAlgn="t"/>
                      <a:br>
                        <a:rPr lang="en-US" sz="1200" b="0" i="0" u="none" strike="noStrike">
                          <a:solidFill>
                            <a:schemeClr val="bg1"/>
                          </a:solidFill>
                          <a:effectLst/>
                          <a:latin typeface="+mn-lt"/>
                        </a:rPr>
                      </a:br>
                      <a:br>
                        <a:rPr lang="en-US" sz="1200" b="0" i="0" u="none" strike="noStrike">
                          <a:solidFill>
                            <a:schemeClr val="bg1"/>
                          </a:solidFill>
                          <a:effectLst/>
                          <a:latin typeface="+mn-lt"/>
                        </a:rPr>
                      </a:br>
                      <a:endParaRPr lang="en-US" sz="1200" b="0" i="0" u="none" strike="noStrike">
                        <a:solidFill>
                          <a:schemeClr val="bg1"/>
                        </a:solidFill>
                        <a:effectLst/>
                        <a:latin typeface="+mn-lt"/>
                      </a:endParaRP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rowSpan="2">
                  <a:txBody>
                    <a:bodyPr/>
                    <a:lstStyle/>
                    <a:p>
                      <a:pPr algn="ctr" fontAlgn="t"/>
                      <a:r>
                        <a:rPr lang="en-GB" sz="1200" b="1" i="0" u="none" strike="noStrike">
                          <a:solidFill>
                            <a:schemeClr val="bg1"/>
                          </a:solidFill>
                          <a:effectLst/>
                          <a:latin typeface="+mn-lt"/>
                        </a:rPr>
                        <a:t>Total</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gridSpan="6">
                  <a:txBody>
                    <a:bodyPr/>
                    <a:lstStyle/>
                    <a:p>
                      <a:pPr algn="ctr" fontAlgn="t"/>
                      <a:r>
                        <a:rPr lang="en-GB" sz="1200" b="1" i="0" u="none" strike="noStrike">
                          <a:solidFill>
                            <a:schemeClr val="bg1"/>
                          </a:solidFill>
                          <a:effectLst/>
                          <a:latin typeface="+mn-lt"/>
                        </a:rPr>
                        <a:t>Segments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28489408"/>
                  </a:ext>
                </a:extLst>
              </a:tr>
              <a:tr h="1035938">
                <a:tc vMerge="1">
                  <a:txBody>
                    <a:bodyPr/>
                    <a:lstStyle/>
                    <a:p>
                      <a:endParaRPr lang="en-GB"/>
                    </a:p>
                  </a:txBody>
                  <a:tcPr/>
                </a:tc>
                <a:tc vMerge="1">
                  <a:txBody>
                    <a:bodyPr/>
                    <a:lstStyle/>
                    <a:p>
                      <a:endParaRPr lang="en-GB"/>
                    </a:p>
                  </a:txBody>
                  <a:tcPr/>
                </a:tc>
                <a:tc>
                  <a:txBody>
                    <a:bodyPr/>
                    <a:lstStyle/>
                    <a:p>
                      <a:pPr algn="ctr" rtl="0" fontAlgn="t"/>
                      <a:r>
                        <a:rPr lang="en-IE" sz="1200" b="1" i="0" u="none" strike="noStrike">
                          <a:solidFill>
                            <a:schemeClr val="bg1"/>
                          </a:solidFill>
                          <a:effectLst/>
                          <a:latin typeface="+mn-lt"/>
                        </a:rPr>
                        <a:t>Multilateralists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rtl="0" fontAlgn="t"/>
                      <a:r>
                        <a:rPr lang="en-IE" sz="1200" b="1" i="0" u="none" strike="noStrike">
                          <a:solidFill>
                            <a:schemeClr val="bg1"/>
                          </a:solidFill>
                          <a:effectLst/>
                          <a:latin typeface="+mn-lt"/>
                        </a:rPr>
                        <a:t>Community Champions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rtl="0" fontAlgn="t"/>
                      <a:r>
                        <a:rPr lang="en-IE" sz="1200" b="1" i="0" u="none" strike="noStrike">
                          <a:solidFill>
                            <a:schemeClr val="bg1"/>
                          </a:solidFill>
                          <a:effectLst/>
                          <a:latin typeface="+mn-lt"/>
                        </a:rPr>
                        <a:t>Disengaged</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rtl="0" fontAlgn="t"/>
                      <a:r>
                        <a:rPr lang="en-IE" sz="1200" b="1" i="0" u="none" strike="noStrike">
                          <a:solidFill>
                            <a:schemeClr val="bg1"/>
                          </a:solidFill>
                          <a:effectLst/>
                          <a:latin typeface="+mn-lt"/>
                        </a:rPr>
                        <a:t>Empathisers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rtl="0" fontAlgn="t"/>
                      <a:r>
                        <a:rPr lang="en-IE" sz="1200" b="1" i="0" u="none" strike="noStrike">
                          <a:solidFill>
                            <a:schemeClr val="bg1"/>
                          </a:solidFill>
                          <a:effectLst/>
                          <a:latin typeface="+mn-lt"/>
                        </a:rPr>
                        <a:t>Global Citizens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rtl="0" fontAlgn="t"/>
                      <a:r>
                        <a:rPr lang="en-IE" sz="1200" b="1" i="0" u="none" strike="noStrike">
                          <a:solidFill>
                            <a:schemeClr val="bg1"/>
                          </a:solidFill>
                          <a:effectLst/>
                          <a:latin typeface="+mn-lt"/>
                        </a:rPr>
                        <a:t>Pragmatists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713549929"/>
                  </a:ext>
                </a:extLst>
              </a:tr>
              <a:tr h="327695">
                <a:tc>
                  <a:txBody>
                    <a:bodyPr/>
                    <a:lstStyle/>
                    <a:p>
                      <a:pPr algn="l" fontAlgn="t"/>
                      <a:r>
                        <a:rPr lang="en-GB" sz="1200" b="1" i="1" u="none" strike="noStrike">
                          <a:solidFill>
                            <a:srgbClr val="000000"/>
                          </a:solidFill>
                          <a:effectLst/>
                          <a:latin typeface="+mn-lt"/>
                        </a:rPr>
                        <a:t>UNWTD</a:t>
                      </a: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2504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474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282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378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662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419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289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18614080"/>
                  </a:ext>
                </a:extLst>
              </a:tr>
              <a:tr h="327695">
                <a:tc>
                  <a:txBody>
                    <a:bodyPr/>
                    <a:lstStyle/>
                    <a:p>
                      <a:pPr algn="l" fontAlgn="t"/>
                      <a:endParaRPr lang="en-GB" sz="1200" b="0" i="0" u="none" strike="noStrike">
                        <a:solidFill>
                          <a:srgbClr val="000000"/>
                        </a:solidFill>
                        <a:effectLst/>
                        <a:latin typeface="+mn-lt"/>
                      </a:endParaRPr>
                    </a:p>
                  </a:txBody>
                  <a:tcPr marL="9525" marR="9525" marT="9525"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0000"/>
                          </a:solidFill>
                          <a:effectLst/>
                          <a:latin typeface="+mn-lt"/>
                        </a:rPr>
                        <a:t>%</a:t>
                      </a:r>
                      <a:endParaRPr lang="en-GB" sz="1200" b="0" i="0" u="none" strike="noStrike">
                        <a:solidFill>
                          <a:srgbClr val="000000"/>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0000"/>
                          </a:solidFill>
                          <a:effectLst/>
                          <a:latin typeface="+mn-lt"/>
                        </a:rPr>
                        <a:t>%</a:t>
                      </a:r>
                      <a:endParaRPr lang="en-GB" sz="1200" b="0" i="0" u="none" strike="noStrike">
                        <a:solidFill>
                          <a:srgbClr val="000000"/>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a:t>
                      </a:r>
                      <a:endParaRPr kumimoji="0" lang="en-GB" sz="1200" b="0" i="0" u="none" strike="noStrike" kern="1200" cap="none" spc="0" normalizeH="0" baseline="0" noProof="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a:t>
                      </a:r>
                      <a:endParaRPr kumimoji="0" lang="en-GB" sz="1200" b="0" i="0" u="none" strike="noStrike" kern="1200" cap="none" spc="0" normalizeH="0" baseline="0" noProof="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a:t>
                      </a:r>
                      <a:endParaRPr kumimoji="0" lang="en-GB" sz="1200" b="0" i="0" u="none" strike="noStrike" kern="1200" cap="none" spc="0" normalizeH="0" baseline="0" noProof="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a:t>
                      </a:r>
                      <a:endParaRPr kumimoji="0" lang="en-GB" sz="1200" b="0" i="0" u="none" strike="noStrike" kern="1200" cap="none" spc="0" normalizeH="0" baseline="0" noProof="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a:t>
                      </a:r>
                      <a:endParaRPr kumimoji="0" lang="en-GB" sz="1200" b="0" i="0" u="none" strike="noStrike" kern="1200" cap="none" spc="0" normalizeH="0" baseline="0" noProof="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86780380"/>
                  </a:ext>
                </a:extLst>
              </a:tr>
              <a:tr h="645261">
                <a:tc>
                  <a:txBody>
                    <a:bodyPr/>
                    <a:lstStyle/>
                    <a:p>
                      <a:pPr algn="l" fontAlgn="t"/>
                      <a:r>
                        <a:rPr lang="en-US" sz="1200" b="0" i="0" u="none" strike="noStrike">
                          <a:solidFill>
                            <a:srgbClr val="000000"/>
                          </a:solidFill>
                          <a:effectLst/>
                          <a:latin typeface="+mn-lt"/>
                        </a:rPr>
                        <a:t>Read, watched, or listened to a news article about it (offline or online)</a:t>
                      </a:r>
                      <a:endParaRPr lang="en-GB" sz="1200" b="0" i="0" u="none" strike="noStrike">
                        <a:solidFill>
                          <a:srgbClr val="000000"/>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mn-lt"/>
                        </a:rPr>
                        <a:t>66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69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en-GB" sz="1200" b="0" i="0" u="none" strike="noStrike" dirty="0">
                          <a:solidFill>
                            <a:srgbClr val="000000"/>
                          </a:solidFill>
                          <a:effectLst/>
                          <a:latin typeface="Barlow" panose="00000500000000000000" pitchFamily="2" charset="0"/>
                        </a:rPr>
                        <a:t>87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38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66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77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67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985248419"/>
                  </a:ext>
                </a:extLst>
              </a:tr>
              <a:tr h="645261">
                <a:tc>
                  <a:txBody>
                    <a:bodyPr/>
                    <a:lstStyle/>
                    <a:p>
                      <a:pPr algn="l" fontAlgn="t"/>
                      <a:r>
                        <a:rPr lang="en-US" sz="1200" b="0" i="0" u="none" strike="noStrike">
                          <a:solidFill>
                            <a:srgbClr val="000000"/>
                          </a:solidFill>
                          <a:effectLst/>
                          <a:latin typeface="+mn-lt"/>
                        </a:rPr>
                        <a:t>Discussed it with friends, family or others</a:t>
                      </a:r>
                      <a:endParaRPr lang="en-GB" sz="1200" b="0" i="0" u="none" strike="noStrike">
                        <a:solidFill>
                          <a:srgbClr val="000000"/>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mn-lt"/>
                        </a:rPr>
                        <a:t>55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59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Barlow" panose="00000500000000000000" pitchFamily="2" charset="0"/>
                        </a:rPr>
                        <a:t>78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32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52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72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42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69934938"/>
                  </a:ext>
                </a:extLst>
              </a:tr>
              <a:tr h="645261">
                <a:tc>
                  <a:txBody>
                    <a:bodyPr/>
                    <a:lstStyle/>
                    <a:p>
                      <a:pPr algn="l" fontAlgn="t"/>
                      <a:r>
                        <a:rPr lang="en-US" sz="1200" b="0" i="0" u="none" strike="noStrike">
                          <a:solidFill>
                            <a:srgbClr val="000000"/>
                          </a:solidFill>
                          <a:effectLst/>
                          <a:latin typeface="+mn-lt"/>
                        </a:rPr>
                        <a:t>Shared/forwarded an article or information about it (offline or online)</a:t>
                      </a:r>
                      <a:endParaRPr lang="en-GB" sz="1200" b="0" i="0" u="none" strike="noStrike">
                        <a:solidFill>
                          <a:srgbClr val="000000"/>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mn-lt"/>
                        </a:rPr>
                        <a:t>27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Barlow" panose="00000500000000000000" pitchFamily="2" charset="0"/>
                        </a:rPr>
                        <a:t>30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Barlow" panose="00000500000000000000" pitchFamily="2" charset="0"/>
                        </a:rPr>
                        <a:t>47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Barlow" panose="00000500000000000000" pitchFamily="2" charset="0"/>
                        </a:rPr>
                        <a:t>13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23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Barlow" panose="00000500000000000000" pitchFamily="2" charset="0"/>
                        </a:rPr>
                        <a:t>46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dirty="0">
                          <a:solidFill>
                            <a:srgbClr val="000000"/>
                          </a:solidFill>
                          <a:effectLst/>
                          <a:latin typeface="Barlow" panose="00000500000000000000" pitchFamily="2" charset="0"/>
                        </a:rPr>
                        <a:t>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15542000"/>
                  </a:ext>
                </a:extLst>
              </a:tr>
            </a:tbl>
          </a:graphicData>
        </a:graphic>
      </p:graphicFrame>
      <p:grpSp>
        <p:nvGrpSpPr>
          <p:cNvPr id="4" name="Group 3">
            <a:extLst>
              <a:ext uri="{FF2B5EF4-FFF2-40B4-BE49-F238E27FC236}">
                <a16:creationId xmlns:a16="http://schemas.microsoft.com/office/drawing/2014/main" id="{8E0B4AD9-0B27-FAB9-B11B-3070BA97F1E6}"/>
              </a:ext>
            </a:extLst>
          </p:cNvPr>
          <p:cNvGrpSpPr/>
          <p:nvPr/>
        </p:nvGrpSpPr>
        <p:grpSpPr>
          <a:xfrm>
            <a:off x="9365193" y="1278968"/>
            <a:ext cx="2359232" cy="445924"/>
            <a:chOff x="9641528" y="660370"/>
            <a:chExt cx="2436173" cy="581633"/>
          </a:xfrm>
        </p:grpSpPr>
        <p:sp>
          <p:nvSpPr>
            <p:cNvPr id="6" name="Rectangle 5">
              <a:extLst>
                <a:ext uri="{FF2B5EF4-FFF2-40B4-BE49-F238E27FC236}">
                  <a16:creationId xmlns:a16="http://schemas.microsoft.com/office/drawing/2014/main" id="{9927A225-CEB8-CD9C-AB26-08B142645606}"/>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9" name="TextBox 8">
              <a:extLst>
                <a:ext uri="{FF2B5EF4-FFF2-40B4-BE49-F238E27FC236}">
                  <a16:creationId xmlns:a16="http://schemas.microsoft.com/office/drawing/2014/main" id="{34D83070-E1BC-EB11-4AB1-1EFAB4BE5182}"/>
                </a:ext>
              </a:extLst>
            </p:cNvPr>
            <p:cNvSpPr txBox="1"/>
            <p:nvPr/>
          </p:nvSpPr>
          <p:spPr>
            <a:xfrm>
              <a:off x="10044711" y="660370"/>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0" name="Rectangle 9">
              <a:extLst>
                <a:ext uri="{FF2B5EF4-FFF2-40B4-BE49-F238E27FC236}">
                  <a16:creationId xmlns:a16="http://schemas.microsoft.com/office/drawing/2014/main" id="{AD404EC3-7D6E-DB96-3A3E-55F5B3786510}"/>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1" name="TextBox 10">
              <a:extLst>
                <a:ext uri="{FF2B5EF4-FFF2-40B4-BE49-F238E27FC236}">
                  <a16:creationId xmlns:a16="http://schemas.microsoft.com/office/drawing/2014/main" id="{78226F5E-673A-6C1C-20F3-42A1929B4337}"/>
                </a:ext>
              </a:extLst>
            </p:cNvPr>
            <p:cNvSpPr txBox="1"/>
            <p:nvPr/>
          </p:nvSpPr>
          <p:spPr>
            <a:xfrm>
              <a:off x="10026209" y="920849"/>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350379482"/>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9D20A72-998B-C627-4C9C-EE0CCBC7A5B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49999" y="84447"/>
            <a:ext cx="11285432" cy="715669"/>
          </a:xfrm>
        </p:spPr>
        <p:txBody>
          <a:bodyPr lIns="0" tIns="45720" rIns="91440" bIns="45720" anchor="t">
            <a:noAutofit/>
          </a:bodyPr>
          <a:lstStyle/>
          <a:p>
            <a:br>
              <a:rPr lang="en-IE"/>
            </a:br>
            <a:r>
              <a:rPr lang="en-IE"/>
              <a:t>Actions taken in relation to global poverty &amp; development in past 12 months</a:t>
            </a:r>
          </a:p>
        </p:txBody>
      </p:sp>
      <p:sp>
        <p:nvSpPr>
          <p:cNvPr id="15" name="Text Placeholder 2">
            <a:extLst>
              <a:ext uri="{FF2B5EF4-FFF2-40B4-BE49-F238E27FC236}">
                <a16:creationId xmlns:a16="http://schemas.microsoft.com/office/drawing/2014/main" id="{DA1B8953-0645-301C-B806-31C07E8340E7}"/>
              </a:ext>
            </a:extLst>
          </p:cNvPr>
          <p:cNvSpPr>
            <a:spLocks noGrp="1"/>
          </p:cNvSpPr>
          <p:nvPr>
            <p:ph type="body" sz="quarter" idx="15"/>
          </p:nvPr>
        </p:nvSpPr>
        <p:spPr/>
        <p:txBody>
          <a:bodyPr lIns="0">
            <a:no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There has been no significant movement in terms of actions taken. Cited donations remain the most cited, notwithstanding a slight decline since 2023.</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49999" y="5891728"/>
            <a:ext cx="10408736" cy="348813"/>
          </a:xfrm>
        </p:spPr>
        <p:txBody>
          <a:bodyPr>
            <a:noAutofit/>
          </a:bodyPr>
          <a:lstStyle/>
          <a:p>
            <a:pPr>
              <a:lnSpc>
                <a:spcPct val="100000"/>
              </a:lnSpc>
              <a:spcAft>
                <a:spcPts val="0"/>
              </a:spcAft>
            </a:pPr>
            <a:r>
              <a:rPr kumimoji="0" lang="en-US" sz="1000"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years- 2,504 (Nov 23 N – 2,515, Nov 22 N – 2501; Dec 21 N – 2,026; Feb 21 N – 3,008)</a:t>
            </a:r>
          </a:p>
          <a:p>
            <a:pPr>
              <a:lnSpc>
                <a:spcPct val="100000"/>
              </a:lnSpc>
              <a:spcAft>
                <a:spcPts val="0"/>
              </a:spcAft>
            </a:pPr>
            <a:r>
              <a:rPr lang="en-US" sz="1000" dirty="0">
                <a:latin typeface="Barlow" panose="00000500000000000000" pitchFamily="2" charset="0"/>
              </a:rPr>
              <a:t>Q.37 Thinking about global poverty and development, which of the following have you done, if any, in the past 12 months? - Volunteered for a development organisation working on the issue, whether in Ireland or abroad</a:t>
            </a:r>
            <a:endParaRPr lang="en-IE" sz="1000" dirty="0">
              <a:latin typeface="Barlow" panose="00000500000000000000" pitchFamily="2" charset="0"/>
            </a:endParaRPr>
          </a:p>
        </p:txBody>
      </p:sp>
      <p:graphicFrame>
        <p:nvGraphicFramePr>
          <p:cNvPr id="2" name="Chart 1">
            <a:extLst>
              <a:ext uri="{FF2B5EF4-FFF2-40B4-BE49-F238E27FC236}">
                <a16:creationId xmlns:a16="http://schemas.microsoft.com/office/drawing/2014/main" id="{5E5337CE-0612-B091-642F-A1DA5853C213}"/>
              </a:ext>
            </a:extLst>
          </p:cNvPr>
          <p:cNvGraphicFramePr/>
          <p:nvPr>
            <p:extLst>
              <p:ext uri="{D42A27DB-BD31-4B8C-83A1-F6EECF244321}">
                <p14:modId xmlns:p14="http://schemas.microsoft.com/office/powerpoint/2010/main" val="4205145199"/>
              </p:ext>
            </p:extLst>
          </p:nvPr>
        </p:nvGraphicFramePr>
        <p:xfrm>
          <a:off x="1333265" y="1592153"/>
          <a:ext cx="9612609" cy="443272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8289DE2D-0881-E119-A575-976A2ECC248E}"/>
              </a:ext>
            </a:extLst>
          </p:cNvPr>
          <p:cNvCxnSpPr/>
          <p:nvPr/>
        </p:nvCxnSpPr>
        <p:spPr>
          <a:xfrm flipV="1">
            <a:off x="10201796" y="3395860"/>
            <a:ext cx="0" cy="32918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FD3304-0879-5EC3-D517-380F7AED6215}"/>
              </a:ext>
            </a:extLst>
          </p:cNvPr>
          <p:cNvSpPr txBox="1"/>
          <p:nvPr/>
        </p:nvSpPr>
        <p:spPr>
          <a:xfrm>
            <a:off x="9320786" y="2816751"/>
            <a:ext cx="1762021" cy="461665"/>
          </a:xfrm>
          <a:prstGeom prst="rect">
            <a:avLst/>
          </a:prstGeom>
          <a:solidFill>
            <a:schemeClr val="bg1">
              <a:lumMod val="85000"/>
            </a:schemeClr>
          </a:solidFill>
        </p:spPr>
        <p:txBody>
          <a:bodyPr wrap="none" rtlCol="0">
            <a:spAutoFit/>
          </a:bodyPr>
          <a:lstStyle/>
          <a:p>
            <a:r>
              <a:rPr lang="en-IE" sz="1200"/>
              <a:t>33% of 18-24 year olds</a:t>
            </a:r>
          </a:p>
          <a:p>
            <a:r>
              <a:rPr lang="en-IE" sz="1200"/>
              <a:t>26% of 25-34 year olds</a:t>
            </a:r>
          </a:p>
        </p:txBody>
      </p:sp>
      <p:cxnSp>
        <p:nvCxnSpPr>
          <p:cNvPr id="10" name="Straight Arrow Connector 9">
            <a:extLst>
              <a:ext uri="{FF2B5EF4-FFF2-40B4-BE49-F238E27FC236}">
                <a16:creationId xmlns:a16="http://schemas.microsoft.com/office/drawing/2014/main" id="{CFD98239-AFCF-3ED3-3F04-CC332A6EB0B0}"/>
              </a:ext>
            </a:extLst>
          </p:cNvPr>
          <p:cNvCxnSpPr/>
          <p:nvPr/>
        </p:nvCxnSpPr>
        <p:spPr>
          <a:xfrm flipV="1">
            <a:off x="7185396" y="3531928"/>
            <a:ext cx="0" cy="32918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3DD34D-CA57-C935-EB18-2BA7422FD4EC}"/>
              </a:ext>
            </a:extLst>
          </p:cNvPr>
          <p:cNvSpPr txBox="1"/>
          <p:nvPr/>
        </p:nvSpPr>
        <p:spPr>
          <a:xfrm>
            <a:off x="6232933" y="3021194"/>
            <a:ext cx="1691169" cy="461665"/>
          </a:xfrm>
          <a:prstGeom prst="rect">
            <a:avLst/>
          </a:prstGeom>
          <a:solidFill>
            <a:schemeClr val="bg1">
              <a:lumMod val="85000"/>
            </a:schemeClr>
          </a:solidFill>
        </p:spPr>
        <p:txBody>
          <a:bodyPr wrap="none" rtlCol="0">
            <a:spAutoFit/>
          </a:bodyPr>
          <a:lstStyle/>
          <a:p>
            <a:r>
              <a:rPr lang="en-IE" sz="1200" dirty="0"/>
              <a:t>24% of 18-24 year olds</a:t>
            </a:r>
          </a:p>
          <a:p>
            <a:r>
              <a:rPr lang="en-IE" sz="1200" dirty="0"/>
              <a:t>19% of 25-34 year olds</a:t>
            </a:r>
          </a:p>
        </p:txBody>
      </p:sp>
      <p:cxnSp>
        <p:nvCxnSpPr>
          <p:cNvPr id="12" name="Straight Arrow Connector 11">
            <a:extLst>
              <a:ext uri="{FF2B5EF4-FFF2-40B4-BE49-F238E27FC236}">
                <a16:creationId xmlns:a16="http://schemas.microsoft.com/office/drawing/2014/main" id="{0269B601-CC7A-7661-2718-649C60F8E634}"/>
              </a:ext>
            </a:extLst>
          </p:cNvPr>
          <p:cNvCxnSpPr/>
          <p:nvPr/>
        </p:nvCxnSpPr>
        <p:spPr>
          <a:xfrm flipV="1">
            <a:off x="4127147" y="1755544"/>
            <a:ext cx="0" cy="32918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3AC0E05-43CD-A63C-E306-774B370309C8}"/>
              </a:ext>
            </a:extLst>
          </p:cNvPr>
          <p:cNvSpPr txBox="1"/>
          <p:nvPr/>
        </p:nvSpPr>
        <p:spPr>
          <a:xfrm>
            <a:off x="3694450" y="1478545"/>
            <a:ext cx="1042273" cy="276999"/>
          </a:xfrm>
          <a:prstGeom prst="rect">
            <a:avLst/>
          </a:prstGeom>
          <a:solidFill>
            <a:schemeClr val="bg1">
              <a:lumMod val="85000"/>
            </a:schemeClr>
          </a:solidFill>
        </p:spPr>
        <p:txBody>
          <a:bodyPr wrap="none" rtlCol="0">
            <a:spAutoFit/>
          </a:bodyPr>
          <a:lstStyle/>
          <a:p>
            <a:r>
              <a:rPr lang="en-IE" sz="1200" dirty="0"/>
              <a:t>56% 65+ yrs</a:t>
            </a:r>
          </a:p>
        </p:txBody>
      </p:sp>
    </p:spTree>
    <p:extLst>
      <p:ext uri="{BB962C8B-B14F-4D97-AF65-F5344CB8AC3E}">
        <p14:creationId xmlns:p14="http://schemas.microsoft.com/office/powerpoint/2010/main" val="180210295"/>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Autofit/>
          </a:bodyPr>
          <a:lstStyle/>
          <a:p>
            <a:br>
              <a:rPr lang="en-IE"/>
            </a:br>
            <a:r>
              <a:rPr lang="en-IE"/>
              <a:t>Actions taken in relation to global poverty &amp; development in past 12 months</a:t>
            </a: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958015"/>
            <a:ext cx="9050260" cy="647945"/>
          </a:xfrm>
        </p:spPr>
        <p:txBody>
          <a:bodyPr lIns="0">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lang="en-US" sz="1400" dirty="0">
                <a:latin typeface="Barlow" panose="00000500000000000000" pitchFamily="2" charset="0"/>
                <a:cs typeface="Arial" panose="020B0604020202020204" pitchFamily="34" charset="0"/>
              </a:rPr>
              <a:t>Community champions and global citizens show much more activity in the overseas aid space, while disengaged and pragmatists show minimal involvement.</a:t>
            </a:r>
            <a:endPar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5933420"/>
            <a:ext cx="10365782" cy="348813"/>
          </a:xfrm>
        </p:spPr>
        <p:txBody>
          <a:bodyPr>
            <a:noAutofit/>
          </a:bodyPr>
          <a:lstStyle/>
          <a:p>
            <a:pPr indent="-357188">
              <a:lnSpc>
                <a:spcPct val="100000"/>
              </a:lnSpc>
              <a:spcAft>
                <a:spcPts val="0"/>
              </a:spcAft>
            </a:pPr>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years- 2,504</a:t>
            </a:r>
          </a:p>
          <a:p>
            <a:pPr indent="-357188">
              <a:lnSpc>
                <a:spcPct val="100000"/>
              </a:lnSpc>
              <a:spcAft>
                <a:spcPts val="0"/>
              </a:spcAft>
            </a:pPr>
            <a:r>
              <a:rPr lang="en-US" dirty="0">
                <a:latin typeface="Barlow" panose="00000500000000000000" pitchFamily="2" charset="0"/>
              </a:rPr>
              <a:t>Q.37 Thinking about global poverty and development, which of the following have you done, if any, in the past 12 months? - Volunteered for a development organisation working on the issue, whether in Ireland or abroad,</a:t>
            </a:r>
            <a:endParaRPr lang="en-IE" dirty="0">
              <a:latin typeface="Barlow" panose="00000500000000000000" pitchFamily="2" charset="0"/>
            </a:endParaRPr>
          </a:p>
        </p:txBody>
      </p:sp>
      <p:graphicFrame>
        <p:nvGraphicFramePr>
          <p:cNvPr id="8" name="Table 7">
            <a:extLst>
              <a:ext uri="{FF2B5EF4-FFF2-40B4-BE49-F238E27FC236}">
                <a16:creationId xmlns:a16="http://schemas.microsoft.com/office/drawing/2014/main" id="{71F08B19-2B76-83F4-75D0-8296A340B35D}"/>
              </a:ext>
            </a:extLst>
          </p:cNvPr>
          <p:cNvGraphicFramePr>
            <a:graphicFrameLocks noGrp="1"/>
          </p:cNvGraphicFramePr>
          <p:nvPr>
            <p:extLst>
              <p:ext uri="{D42A27DB-BD31-4B8C-83A1-F6EECF244321}">
                <p14:modId xmlns:p14="http://schemas.microsoft.com/office/powerpoint/2010/main" val="3985589603"/>
              </p:ext>
            </p:extLst>
          </p:nvPr>
        </p:nvGraphicFramePr>
        <p:xfrm>
          <a:off x="1244009" y="1820094"/>
          <a:ext cx="9729697" cy="3602806"/>
        </p:xfrm>
        <a:graphic>
          <a:graphicData uri="http://schemas.openxmlformats.org/drawingml/2006/table">
            <a:tbl>
              <a:tblPr/>
              <a:tblGrid>
                <a:gridCol w="3292256">
                  <a:extLst>
                    <a:ext uri="{9D8B030D-6E8A-4147-A177-3AD203B41FA5}">
                      <a16:colId xmlns:a16="http://schemas.microsoft.com/office/drawing/2014/main" val="2348373036"/>
                    </a:ext>
                  </a:extLst>
                </a:gridCol>
                <a:gridCol w="950135">
                  <a:extLst>
                    <a:ext uri="{9D8B030D-6E8A-4147-A177-3AD203B41FA5}">
                      <a16:colId xmlns:a16="http://schemas.microsoft.com/office/drawing/2014/main" val="677402495"/>
                    </a:ext>
                  </a:extLst>
                </a:gridCol>
                <a:gridCol w="1078896">
                  <a:extLst>
                    <a:ext uri="{9D8B030D-6E8A-4147-A177-3AD203B41FA5}">
                      <a16:colId xmlns:a16="http://schemas.microsoft.com/office/drawing/2014/main" val="1787714870"/>
                    </a:ext>
                  </a:extLst>
                </a:gridCol>
                <a:gridCol w="881682">
                  <a:extLst>
                    <a:ext uri="{9D8B030D-6E8A-4147-A177-3AD203B41FA5}">
                      <a16:colId xmlns:a16="http://schemas.microsoft.com/office/drawing/2014/main" val="1772784902"/>
                    </a:ext>
                  </a:extLst>
                </a:gridCol>
                <a:gridCol w="881682">
                  <a:extLst>
                    <a:ext uri="{9D8B030D-6E8A-4147-A177-3AD203B41FA5}">
                      <a16:colId xmlns:a16="http://schemas.microsoft.com/office/drawing/2014/main" val="1997473998"/>
                    </a:ext>
                  </a:extLst>
                </a:gridCol>
                <a:gridCol w="881682">
                  <a:extLst>
                    <a:ext uri="{9D8B030D-6E8A-4147-A177-3AD203B41FA5}">
                      <a16:colId xmlns:a16="http://schemas.microsoft.com/office/drawing/2014/main" val="2794123631"/>
                    </a:ext>
                  </a:extLst>
                </a:gridCol>
                <a:gridCol w="881682">
                  <a:extLst>
                    <a:ext uri="{9D8B030D-6E8A-4147-A177-3AD203B41FA5}">
                      <a16:colId xmlns:a16="http://schemas.microsoft.com/office/drawing/2014/main" val="2995503303"/>
                    </a:ext>
                  </a:extLst>
                </a:gridCol>
                <a:gridCol w="881682">
                  <a:extLst>
                    <a:ext uri="{9D8B030D-6E8A-4147-A177-3AD203B41FA5}">
                      <a16:colId xmlns:a16="http://schemas.microsoft.com/office/drawing/2014/main" val="1141074947"/>
                    </a:ext>
                  </a:extLst>
                </a:gridCol>
              </a:tblGrid>
              <a:tr h="266919">
                <a:tc rowSpan="2">
                  <a:txBody>
                    <a:bodyPr/>
                    <a:lstStyle/>
                    <a:p>
                      <a:pPr algn="l" fontAlgn="t"/>
                      <a:br>
                        <a:rPr lang="en-US" sz="1200" b="1" i="0" u="none" strike="noStrike">
                          <a:solidFill>
                            <a:schemeClr val="bg1"/>
                          </a:solidFill>
                          <a:effectLst/>
                          <a:latin typeface="+mn-lt"/>
                        </a:rPr>
                      </a:br>
                      <a:br>
                        <a:rPr lang="en-US" sz="1200" b="1" i="0" u="none" strike="noStrike">
                          <a:solidFill>
                            <a:schemeClr val="bg1"/>
                          </a:solidFill>
                          <a:effectLst/>
                          <a:latin typeface="+mn-lt"/>
                        </a:rPr>
                      </a:br>
                      <a:endParaRPr lang="en-US" sz="1200" b="1" i="0" u="none" strike="noStrike">
                        <a:solidFill>
                          <a:schemeClr val="bg1"/>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rowSpan="2">
                  <a:txBody>
                    <a:bodyPr/>
                    <a:lstStyle/>
                    <a:p>
                      <a:pPr algn="ctr" fontAlgn="t"/>
                      <a:r>
                        <a:rPr lang="en-GB" sz="1200" b="1" i="0" u="none" strike="noStrike">
                          <a:solidFill>
                            <a:schemeClr val="bg1"/>
                          </a:solidFill>
                          <a:effectLst/>
                          <a:latin typeface="+mn-lt"/>
                        </a:rPr>
                        <a:t>Total</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gridSpan="6">
                  <a:txBody>
                    <a:bodyPr/>
                    <a:lstStyle/>
                    <a:p>
                      <a:pPr algn="ctr" fontAlgn="t"/>
                      <a:r>
                        <a:rPr lang="en-GB" sz="1200" b="1" i="0" u="none" strike="noStrike">
                          <a:solidFill>
                            <a:schemeClr val="bg1"/>
                          </a:solidFill>
                          <a:effectLst/>
                          <a:latin typeface="+mn-lt"/>
                        </a:rPr>
                        <a:t>Segments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28489408"/>
                  </a:ext>
                </a:extLst>
              </a:tr>
              <a:tr h="834833">
                <a:tc vMerge="1">
                  <a:txBody>
                    <a:bodyPr/>
                    <a:lstStyle/>
                    <a:p>
                      <a:endParaRPr lang="en-GB"/>
                    </a:p>
                  </a:txBody>
                  <a:tcPr/>
                </a:tc>
                <a:tc vMerge="1">
                  <a:txBody>
                    <a:bodyPr/>
                    <a:lstStyle/>
                    <a:p>
                      <a:endParaRPr lang="en-GB"/>
                    </a:p>
                  </a:txBody>
                  <a:tcPr/>
                </a:tc>
                <a:tc>
                  <a:txBody>
                    <a:bodyPr/>
                    <a:lstStyle/>
                    <a:p>
                      <a:pPr algn="ctr" rtl="0" fontAlgn="t"/>
                      <a:r>
                        <a:rPr lang="en-IE" sz="1200" b="1" i="0" u="none" strike="noStrike">
                          <a:solidFill>
                            <a:schemeClr val="bg1"/>
                          </a:solidFill>
                          <a:effectLst/>
                          <a:latin typeface="+mn-lt"/>
                        </a:rPr>
                        <a:t>Multilateralists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IE" sz="1200" b="1" i="0" u="none" strike="noStrike">
                          <a:solidFill>
                            <a:schemeClr val="bg1"/>
                          </a:solidFill>
                          <a:effectLst/>
                          <a:latin typeface="+mn-lt"/>
                        </a:rPr>
                        <a:t>Community Champions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IE" sz="1200" b="1" i="0" u="none" strike="noStrike">
                          <a:solidFill>
                            <a:schemeClr val="bg1"/>
                          </a:solidFill>
                          <a:effectLst/>
                          <a:latin typeface="+mn-lt"/>
                        </a:rPr>
                        <a:t>Disengaged</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IE" sz="1200" b="1" i="0" u="none" strike="noStrike">
                          <a:solidFill>
                            <a:schemeClr val="bg1"/>
                          </a:solidFill>
                          <a:effectLst/>
                          <a:latin typeface="+mn-lt"/>
                        </a:rPr>
                        <a:t>Empathisers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IE" sz="1200" b="1" i="0" u="none" strike="noStrike">
                          <a:solidFill>
                            <a:schemeClr val="bg1"/>
                          </a:solidFill>
                          <a:effectLst/>
                          <a:latin typeface="+mn-lt"/>
                        </a:rPr>
                        <a:t>Global Citizens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rtl="0" fontAlgn="t"/>
                      <a:r>
                        <a:rPr lang="en-IE" sz="1200" b="1" i="0" u="none" strike="noStrike">
                          <a:solidFill>
                            <a:schemeClr val="bg1"/>
                          </a:solidFill>
                          <a:effectLst/>
                          <a:latin typeface="+mn-lt"/>
                        </a:rPr>
                        <a:t>Pragmatists</a:t>
                      </a:r>
                    </a:p>
                  </a:txBody>
                  <a:tcPr marL="7621" marR="7621" marT="7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13549929"/>
                  </a:ext>
                </a:extLst>
              </a:tr>
              <a:tr h="264080">
                <a:tc>
                  <a:txBody>
                    <a:bodyPr/>
                    <a:lstStyle/>
                    <a:p>
                      <a:pPr algn="l" fontAlgn="t"/>
                      <a:r>
                        <a:rPr lang="en-GB" sz="1200" b="1" i="1" u="none" strike="noStrike">
                          <a:solidFill>
                            <a:srgbClr val="000000"/>
                          </a:solidFill>
                          <a:effectLst/>
                          <a:latin typeface="+mn-lt"/>
                        </a:rPr>
                        <a:t>Base;</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2504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474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282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378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662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419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t"/>
                      <a:r>
                        <a:rPr lang="en-GB" sz="1200" b="1" i="1" u="none" strike="noStrike">
                          <a:solidFill>
                            <a:srgbClr val="000000"/>
                          </a:solidFill>
                          <a:effectLst/>
                          <a:latin typeface="Barlow" panose="00000500000000000000" pitchFamily="2" charset="0"/>
                        </a:rPr>
                        <a:t>289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18614080"/>
                  </a:ext>
                </a:extLst>
              </a:tr>
              <a:tr h="264080">
                <a:tc>
                  <a:txBody>
                    <a:bodyPr/>
                    <a:lstStyle/>
                    <a:p>
                      <a:pPr algn="l" fontAlgn="t"/>
                      <a:endParaRPr lang="en-GB" sz="1200" b="0" i="0" u="none" strike="noStrike">
                        <a:solidFill>
                          <a:srgbClr val="000000"/>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0000"/>
                          </a:solidFill>
                          <a:effectLst/>
                          <a:latin typeface="+mn-lt"/>
                        </a:rPr>
                        <a:t>%</a:t>
                      </a:r>
                      <a:endParaRPr lang="en-GB" sz="1200" b="0" i="0" u="none" strike="noStrike">
                        <a:solidFill>
                          <a:srgbClr val="000000"/>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0000"/>
                          </a:solidFill>
                          <a:effectLst/>
                          <a:latin typeface="+mn-lt"/>
                        </a:rPr>
                        <a:t>%</a:t>
                      </a:r>
                      <a:endParaRPr lang="en-GB" sz="1200" b="0" i="0" u="none" strike="noStrike">
                        <a:solidFill>
                          <a:srgbClr val="000000"/>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a:t>
                      </a:r>
                      <a:endParaRPr kumimoji="0" lang="en-GB" sz="1200" b="0" i="0" u="none" strike="noStrike" kern="1200" cap="none" spc="0" normalizeH="0" baseline="0" noProof="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a:t>
                      </a:r>
                      <a:endParaRPr kumimoji="0" lang="en-GB" sz="1200" b="0" i="0" u="none" strike="noStrike" kern="1200" cap="none" spc="0" normalizeH="0" baseline="0" noProof="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a:t>
                      </a:r>
                      <a:endParaRPr kumimoji="0" lang="en-GB" sz="1200" b="0" i="0" u="none" strike="noStrike" kern="1200" cap="none" spc="0" normalizeH="0" baseline="0" noProof="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a:t>
                      </a:r>
                      <a:endParaRPr kumimoji="0" lang="en-GB" sz="1200" b="0" i="0" u="none" strike="noStrike" kern="1200" cap="none" spc="0" normalizeH="0" baseline="0" noProof="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a:t>
                      </a:r>
                      <a:endParaRPr kumimoji="0" lang="en-GB" sz="1200" b="0" i="0" u="none" strike="noStrike" kern="1200" cap="none" spc="0" normalizeH="0" baseline="0" noProof="0">
                        <a:ln>
                          <a:noFill/>
                        </a:ln>
                        <a:solidFill>
                          <a:srgbClr val="000000"/>
                        </a:solidFill>
                        <a:effectLst/>
                        <a:uLnTx/>
                        <a:uFillTx/>
                        <a:latin typeface="+mn-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86780380"/>
                  </a:ext>
                </a:extLst>
              </a:tr>
              <a:tr h="817194">
                <a:tc>
                  <a:txBody>
                    <a:bodyPr/>
                    <a:lstStyle/>
                    <a:p>
                      <a:pPr algn="l" fontAlgn="t"/>
                      <a:r>
                        <a:rPr lang="en-US" sz="1100" b="0" i="0" u="none" strike="noStrike" dirty="0">
                          <a:solidFill>
                            <a:srgbClr val="000000"/>
                          </a:solidFill>
                          <a:effectLst/>
                          <a:latin typeface="+mn-lt"/>
                        </a:rPr>
                        <a:t>Donated money to an international development organisation - sometimes known as overseas charities - working on the issue in the past</a:t>
                      </a:r>
                      <a:endParaRPr lang="en-GB" sz="1100" b="0" i="0" u="none" strike="noStrike" dirty="0">
                        <a:solidFill>
                          <a:srgbClr val="000000"/>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mn-lt"/>
                        </a:rPr>
                        <a:t>47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mn-lt"/>
                        </a:rPr>
                        <a:t>50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en-GB" sz="1200" b="0" i="0" u="none" strike="noStrike">
                          <a:solidFill>
                            <a:srgbClr val="000000"/>
                          </a:solidFill>
                          <a:effectLst/>
                          <a:latin typeface="+mn-lt"/>
                        </a:rPr>
                        <a:t>64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mn-lt"/>
                        </a:rPr>
                        <a:t>19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mn-lt"/>
                        </a:rPr>
                        <a:t>46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en-GB" sz="1200" b="0" i="0" u="none" strike="noStrike">
                          <a:solidFill>
                            <a:srgbClr val="000000"/>
                          </a:solidFill>
                          <a:effectLst/>
                          <a:latin typeface="+mn-lt"/>
                        </a:rPr>
                        <a:t>59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mn-lt"/>
                        </a:rPr>
                        <a:t>52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85248419"/>
                  </a:ext>
                </a:extLst>
              </a:tr>
              <a:tr h="57350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Became a member, liked or subscribed to a newspaper from a development organisation focused on the issue.</a:t>
                      </a:r>
                      <a:endParaRPr lang="en-GB" sz="1100" b="0" i="0" u="none" strike="noStrike" dirty="0">
                        <a:solidFill>
                          <a:srgbClr val="000000"/>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mn-lt"/>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mn-lt"/>
                        </a:rPr>
                        <a:t>16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mn-lt"/>
                        </a:rPr>
                        <a:t>23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mn-lt"/>
                        </a:rPr>
                        <a:t>10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a:solidFill>
                            <a:srgbClr val="000000"/>
                          </a:solidFill>
                          <a:effectLst/>
                          <a:latin typeface="+mn-lt"/>
                        </a:rPr>
                        <a:t>15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a:solidFill>
                            <a:srgbClr val="000000"/>
                          </a:solidFill>
                          <a:effectLst/>
                          <a:latin typeface="+mn-lt"/>
                        </a:rPr>
                        <a:t>28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a:solidFill>
                            <a:srgbClr val="000000"/>
                          </a:solidFill>
                          <a:effectLst/>
                          <a:latin typeface="+mn-lt"/>
                        </a:rPr>
                        <a:t>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69934938"/>
                  </a:ext>
                </a:extLst>
              </a:tr>
              <a:tr h="582196">
                <a:tc>
                  <a:txBody>
                    <a:bodyPr/>
                    <a:lstStyle/>
                    <a:p>
                      <a:pPr algn="l" fontAlgn="t"/>
                      <a:r>
                        <a:rPr lang="en-US" sz="1100" b="0" i="0" u="none" strike="noStrike" dirty="0">
                          <a:solidFill>
                            <a:srgbClr val="000000"/>
                          </a:solidFill>
                          <a:effectLst/>
                          <a:latin typeface="+mn-lt"/>
                        </a:rPr>
                        <a:t>Volunteered for a development organisation working on the issue, whether in Ireland or abroad</a:t>
                      </a:r>
                      <a:endParaRPr lang="en-GB" sz="1100" b="0" i="0" u="none" strike="noStrike" dirty="0">
                        <a:solidFill>
                          <a:srgbClr val="000000"/>
                        </a:solidFill>
                        <a:effectLs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100" b="0" i="0" u="none" strike="noStrike">
                          <a:solidFill>
                            <a:srgbClr val="000000"/>
                          </a:solidFill>
                          <a:effectLst/>
                          <a:latin typeface="+mn-lt"/>
                        </a:rPr>
                        <a:t>12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t"/>
                      <a:r>
                        <a:rPr lang="en-GB" sz="1200" b="0" i="0" u="none" strike="noStrike" dirty="0">
                          <a:solidFill>
                            <a:srgbClr val="000000"/>
                          </a:solidFill>
                          <a:effectLst/>
                          <a:latin typeface="+mn-lt"/>
                        </a:rPr>
                        <a:t>12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en-GB" sz="1200" b="0" i="0" u="none" strike="noStrike" dirty="0">
                          <a:solidFill>
                            <a:srgbClr val="000000"/>
                          </a:solidFill>
                          <a:effectLst/>
                          <a:latin typeface="+mn-lt"/>
                        </a:rPr>
                        <a:t>17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dirty="0">
                          <a:solidFill>
                            <a:srgbClr val="000000"/>
                          </a:solidFill>
                          <a:effectLst/>
                          <a:latin typeface="+mn-lt"/>
                        </a:rPr>
                        <a:t>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tc>
                  <a:txBody>
                    <a:bodyPr/>
                    <a:lstStyle/>
                    <a:p>
                      <a:pPr algn="ctr" fontAlgn="t"/>
                      <a:r>
                        <a:rPr lang="en-GB" sz="1200" b="0" i="0" u="none" strike="noStrike" dirty="0">
                          <a:solidFill>
                            <a:srgbClr val="000000"/>
                          </a:solidFill>
                          <a:effectLst/>
                          <a:latin typeface="+mn-lt"/>
                        </a:rPr>
                        <a:t>10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en-GB" sz="1200" b="0" i="0" u="none" strike="noStrike" dirty="0">
                          <a:solidFill>
                            <a:srgbClr val="000000"/>
                          </a:solidFill>
                          <a:effectLst/>
                          <a:latin typeface="+mn-lt"/>
                        </a:rPr>
                        <a:t>24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solidFill>
                  </a:tcPr>
                </a:tc>
                <a:tc>
                  <a:txBody>
                    <a:bodyPr/>
                    <a:lstStyle/>
                    <a:p>
                      <a:pPr algn="ctr" fontAlgn="t"/>
                      <a:r>
                        <a:rPr lang="en-GB" sz="1200" b="0" i="0" u="none" strike="noStrike" dirty="0">
                          <a:solidFill>
                            <a:srgbClr val="000000"/>
                          </a:solidFill>
                          <a:effectLst/>
                          <a:latin typeface="Barlow" panose="00000500000000000000" pitchFamily="2" charset="0"/>
                        </a:rPr>
                        <a:t>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15542000"/>
                  </a:ext>
                </a:extLst>
              </a:tr>
            </a:tbl>
          </a:graphicData>
        </a:graphic>
      </p:graphicFrame>
      <p:grpSp>
        <p:nvGrpSpPr>
          <p:cNvPr id="9" name="Group 8">
            <a:extLst>
              <a:ext uri="{FF2B5EF4-FFF2-40B4-BE49-F238E27FC236}">
                <a16:creationId xmlns:a16="http://schemas.microsoft.com/office/drawing/2014/main" id="{7C3697A2-FCB1-48C6-504E-D34C876B9BC8}"/>
              </a:ext>
            </a:extLst>
          </p:cNvPr>
          <p:cNvGrpSpPr/>
          <p:nvPr/>
        </p:nvGrpSpPr>
        <p:grpSpPr>
          <a:xfrm>
            <a:off x="9365193" y="1278968"/>
            <a:ext cx="2359232" cy="445924"/>
            <a:chOff x="9641528" y="660370"/>
            <a:chExt cx="2436173" cy="581633"/>
          </a:xfrm>
        </p:grpSpPr>
        <p:sp>
          <p:nvSpPr>
            <p:cNvPr id="10" name="Rectangle 9">
              <a:extLst>
                <a:ext uri="{FF2B5EF4-FFF2-40B4-BE49-F238E27FC236}">
                  <a16:creationId xmlns:a16="http://schemas.microsoft.com/office/drawing/2014/main" id="{C6756DF3-F65C-B6E4-EBA1-EB8ADC88744B}"/>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1" name="TextBox 10">
              <a:extLst>
                <a:ext uri="{FF2B5EF4-FFF2-40B4-BE49-F238E27FC236}">
                  <a16:creationId xmlns:a16="http://schemas.microsoft.com/office/drawing/2014/main" id="{A8CFD527-F0C0-F3B8-43FE-B06D96190920}"/>
                </a:ext>
              </a:extLst>
            </p:cNvPr>
            <p:cNvSpPr txBox="1"/>
            <p:nvPr/>
          </p:nvSpPr>
          <p:spPr>
            <a:xfrm>
              <a:off x="10044711" y="660370"/>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2" name="Rectangle 11">
              <a:extLst>
                <a:ext uri="{FF2B5EF4-FFF2-40B4-BE49-F238E27FC236}">
                  <a16:creationId xmlns:a16="http://schemas.microsoft.com/office/drawing/2014/main" id="{AE31CBE4-C440-00AE-32B4-181DA378860C}"/>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extBox 12">
              <a:extLst>
                <a:ext uri="{FF2B5EF4-FFF2-40B4-BE49-F238E27FC236}">
                  <a16:creationId xmlns:a16="http://schemas.microsoft.com/office/drawing/2014/main" id="{BB844DE6-7AF9-552A-4612-125900179313}"/>
                </a:ext>
              </a:extLst>
            </p:cNvPr>
            <p:cNvSpPr txBox="1"/>
            <p:nvPr/>
          </p:nvSpPr>
          <p:spPr>
            <a:xfrm>
              <a:off x="10026209" y="920849"/>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2330813988"/>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a:t>Support for efforts to address global poverty</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50000" y="830726"/>
            <a:ext cx="9341700" cy="727694"/>
          </a:xfrm>
        </p:spPr>
        <p:txBody>
          <a:bodyPr>
            <a:noAutofit/>
          </a:bodyPr>
          <a:lstStyle/>
          <a:p>
            <a:r>
              <a:rPr lang="en-US" sz="1400"/>
              <a:t>There has been minimal movement </a:t>
            </a:r>
            <a:r>
              <a:rPr lang="en-US" sz="1400" dirty="0"/>
              <a:t>compared </a:t>
            </a:r>
            <a:r>
              <a:rPr lang="en-US" sz="1400"/>
              <a:t>to </a:t>
            </a:r>
            <a:r>
              <a:rPr lang="en-US" sz="1400" dirty="0"/>
              <a:t>2023</a:t>
            </a:r>
            <a:r>
              <a:rPr lang="en-US" sz="1400"/>
              <a:t>, but longer term </a:t>
            </a:r>
            <a:r>
              <a:rPr lang="en-US" sz="1400" dirty="0"/>
              <a:t>there are signs of increased apathy - decreased </a:t>
            </a:r>
            <a:r>
              <a:rPr lang="en-US" sz="1400"/>
              <a:t>purchasing/boycotting to support/protest </a:t>
            </a:r>
            <a:r>
              <a:rPr lang="en-US" sz="1400" dirty="0"/>
              <a:t>as well as a decline in using your voice</a:t>
            </a:r>
            <a:r>
              <a:rPr lang="en-US" sz="1400"/>
              <a:t>.</a:t>
            </a:r>
          </a:p>
        </p:txBody>
      </p:sp>
      <p:sp>
        <p:nvSpPr>
          <p:cNvPr id="12" name="Text Placeholder 11">
            <a:extLst>
              <a:ext uri="{FF2B5EF4-FFF2-40B4-BE49-F238E27FC236}">
                <a16:creationId xmlns:a16="http://schemas.microsoft.com/office/drawing/2014/main" id="{00961110-F082-1D34-A848-E3425B15736B}"/>
              </a:ext>
            </a:extLst>
          </p:cNvPr>
          <p:cNvSpPr>
            <a:spLocks noGrp="1"/>
          </p:cNvSpPr>
          <p:nvPr>
            <p:ph type="body" sz="quarter" idx="17"/>
          </p:nvPr>
        </p:nvSpPr>
        <p:spPr>
          <a:xfrm>
            <a:off x="450000" y="6018482"/>
            <a:ext cx="9341700" cy="563616"/>
          </a:xfrm>
        </p:spPr>
        <p:txBody>
          <a:bodyPr/>
          <a:lstStyle/>
          <a:p>
            <a:r>
              <a:rPr lang="en-US" dirty="0">
                <a:latin typeface="Barlow" panose="00000500000000000000" pitchFamily="2" charset="0"/>
              </a:rPr>
              <a:t>Base: All Adults aged 18+ years- 2,504 (Nov 23 N – 2,515, Nov 22 N – 2501; Dec 21 N – 2,026; Feb 21 N – 3,008)</a:t>
            </a:r>
          </a:p>
          <a:p>
            <a:r>
              <a:rPr lang="en-US">
                <a:latin typeface="Barlow" panose="00000500000000000000" pitchFamily="2" charset="0"/>
              </a:rPr>
              <a:t>Q.38 Which of the following have you done in the past 12 months, if any, in support of or in opposition to the efforts to address global poverty?</a:t>
            </a:r>
            <a:endParaRPr lang="en-IE">
              <a:latin typeface="Barlow" panose="00000500000000000000" pitchFamily="2" charset="0"/>
            </a:endParaRPr>
          </a:p>
          <a:p>
            <a:endParaRPr lang="en-IE">
              <a:latin typeface="Barlow" panose="00000500000000000000" pitchFamily="2" charset="0"/>
            </a:endParaRPr>
          </a:p>
        </p:txBody>
      </p:sp>
      <p:graphicFrame>
        <p:nvGraphicFramePr>
          <p:cNvPr id="8" name="Table 7">
            <a:extLst>
              <a:ext uri="{FF2B5EF4-FFF2-40B4-BE49-F238E27FC236}">
                <a16:creationId xmlns:a16="http://schemas.microsoft.com/office/drawing/2014/main" id="{BFB81E2E-01A9-470E-A261-3F2FF1D29957}"/>
              </a:ext>
            </a:extLst>
          </p:cNvPr>
          <p:cNvGraphicFramePr>
            <a:graphicFrameLocks noGrp="1"/>
          </p:cNvGraphicFramePr>
          <p:nvPr>
            <p:extLst>
              <p:ext uri="{D42A27DB-BD31-4B8C-83A1-F6EECF244321}">
                <p14:modId xmlns:p14="http://schemas.microsoft.com/office/powerpoint/2010/main" val="909938715"/>
              </p:ext>
            </p:extLst>
          </p:nvPr>
        </p:nvGraphicFramePr>
        <p:xfrm>
          <a:off x="329492" y="3383890"/>
          <a:ext cx="2285072" cy="2260492"/>
        </p:xfrm>
        <a:graphic>
          <a:graphicData uri="http://schemas.openxmlformats.org/drawingml/2006/table">
            <a:tbl>
              <a:tblPr>
                <a:tableStyleId>{5C22544A-7EE6-4342-B048-85BDC9FD1C3A}</a:tableStyleId>
              </a:tblPr>
              <a:tblGrid>
                <a:gridCol w="2285072">
                  <a:extLst>
                    <a:ext uri="{9D8B030D-6E8A-4147-A177-3AD203B41FA5}">
                      <a16:colId xmlns:a16="http://schemas.microsoft.com/office/drawing/2014/main" val="20000"/>
                    </a:ext>
                  </a:extLst>
                </a:gridCol>
              </a:tblGrid>
              <a:tr h="903102">
                <a:tc>
                  <a:txBody>
                    <a:bodyPr/>
                    <a:lstStyle/>
                    <a:p>
                      <a:pPr algn="r" fontAlgn="t"/>
                      <a:r>
                        <a:rPr lang="en-US" sz="1200" b="0" i="0" u="none" strike="noStrike">
                          <a:solidFill>
                            <a:srgbClr val="000000"/>
                          </a:solidFill>
                          <a:effectLst/>
                          <a:latin typeface="+mn-lt"/>
                        </a:rPr>
                        <a:t>Have done to support the efforts to address global poverty</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53143">
                <a:tc>
                  <a:txBody>
                    <a:bodyPr/>
                    <a:lstStyle/>
                    <a:p>
                      <a:pPr algn="r" fontAlgn="t"/>
                      <a:r>
                        <a:rPr lang="en-US" sz="1200" b="0" i="0" u="none" strike="noStrike">
                          <a:solidFill>
                            <a:srgbClr val="000000"/>
                          </a:solidFill>
                          <a:effectLst/>
                          <a:latin typeface="+mn-lt"/>
                        </a:rPr>
                        <a:t>Have done to oppose the efforts to address global poverty</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04247">
                <a:tc>
                  <a:txBody>
                    <a:bodyPr/>
                    <a:lstStyle/>
                    <a:p>
                      <a:pPr algn="r" fontAlgn="t"/>
                      <a:r>
                        <a:rPr lang="en-US" sz="1200" b="0" i="0" u="none" strike="noStrike">
                          <a:solidFill>
                            <a:srgbClr val="000000"/>
                          </a:solidFill>
                          <a:effectLst/>
                          <a:latin typeface="+mn-lt"/>
                        </a:rPr>
                        <a:t>Currently have not done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0763131"/>
                  </a:ext>
                </a:extLst>
              </a:tr>
            </a:tbl>
          </a:graphicData>
        </a:graphic>
      </p:graphicFrame>
      <p:graphicFrame>
        <p:nvGraphicFramePr>
          <p:cNvPr id="9" name="Object 3">
            <a:extLst>
              <a:ext uri="{FF2B5EF4-FFF2-40B4-BE49-F238E27FC236}">
                <a16:creationId xmlns:a16="http://schemas.microsoft.com/office/drawing/2014/main" id="{65E2746D-D72F-4F38-B583-42900B1F8567}"/>
              </a:ext>
            </a:extLst>
          </p:cNvPr>
          <p:cNvGraphicFramePr>
            <a:graphicFrameLocks noChangeAspect="1"/>
          </p:cNvGraphicFramePr>
          <p:nvPr>
            <p:extLst>
              <p:ext uri="{D42A27DB-BD31-4B8C-83A1-F6EECF244321}">
                <p14:modId xmlns:p14="http://schemas.microsoft.com/office/powerpoint/2010/main" val="404669555"/>
              </p:ext>
            </p:extLst>
          </p:nvPr>
        </p:nvGraphicFramePr>
        <p:xfrm>
          <a:off x="2573598" y="2852768"/>
          <a:ext cx="9288910" cy="3271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18">
            <a:extLst>
              <a:ext uri="{FF2B5EF4-FFF2-40B4-BE49-F238E27FC236}">
                <a16:creationId xmlns:a16="http://schemas.microsoft.com/office/drawing/2014/main" id="{882CE05F-7A6D-4691-BE2A-1806BA22B26D}"/>
              </a:ext>
            </a:extLst>
          </p:cNvPr>
          <p:cNvGraphicFramePr>
            <a:graphicFrameLocks noGrp="1"/>
          </p:cNvGraphicFramePr>
          <p:nvPr>
            <p:extLst>
              <p:ext uri="{D42A27DB-BD31-4B8C-83A1-F6EECF244321}">
                <p14:modId xmlns:p14="http://schemas.microsoft.com/office/powerpoint/2010/main" val="1061245829"/>
              </p:ext>
            </p:extLst>
          </p:nvPr>
        </p:nvGraphicFramePr>
        <p:xfrm>
          <a:off x="2609693" y="1552463"/>
          <a:ext cx="9114731" cy="1112520"/>
        </p:xfrm>
        <a:graphic>
          <a:graphicData uri="http://schemas.openxmlformats.org/drawingml/2006/table">
            <a:tbl>
              <a:tblPr>
                <a:tableStyleId>{5C22544A-7EE6-4342-B048-85BDC9FD1C3A}</a:tableStyleId>
              </a:tblPr>
              <a:tblGrid>
                <a:gridCol w="2367660">
                  <a:extLst>
                    <a:ext uri="{9D8B030D-6E8A-4147-A177-3AD203B41FA5}">
                      <a16:colId xmlns:a16="http://schemas.microsoft.com/office/drawing/2014/main" val="2307075384"/>
                    </a:ext>
                  </a:extLst>
                </a:gridCol>
                <a:gridCol w="2264072">
                  <a:extLst>
                    <a:ext uri="{9D8B030D-6E8A-4147-A177-3AD203B41FA5}">
                      <a16:colId xmlns:a16="http://schemas.microsoft.com/office/drawing/2014/main" val="2188074652"/>
                    </a:ext>
                  </a:extLst>
                </a:gridCol>
                <a:gridCol w="2579480">
                  <a:extLst>
                    <a:ext uri="{9D8B030D-6E8A-4147-A177-3AD203B41FA5}">
                      <a16:colId xmlns:a16="http://schemas.microsoft.com/office/drawing/2014/main" val="1855026044"/>
                    </a:ext>
                  </a:extLst>
                </a:gridCol>
                <a:gridCol w="1903519">
                  <a:extLst>
                    <a:ext uri="{9D8B030D-6E8A-4147-A177-3AD203B41FA5}">
                      <a16:colId xmlns:a16="http://schemas.microsoft.com/office/drawing/2014/main" val="3329137575"/>
                    </a:ext>
                  </a:extLst>
                </a:gridCol>
              </a:tblGrid>
              <a:tr h="522909">
                <a:tc>
                  <a:txBody>
                    <a:bodyPr/>
                    <a:lstStyle/>
                    <a:p>
                      <a:pPr algn="ctr" fontAlgn="t"/>
                      <a:r>
                        <a:rPr lang="en-US" sz="1100" u="none" strike="noStrike" dirty="0">
                          <a:effectLst/>
                        </a:rPr>
                        <a:t>Purchased products/services or boycotted products/services related to the issue (e.g. purchased Fairtrade, or products from a charity shop)</a:t>
                      </a:r>
                      <a:endParaRPr lang="en-US" sz="1100" b="0" i="0" u="none" strike="noStrike" dirty="0">
                        <a:solidFill>
                          <a:srgbClr val="000000"/>
                        </a:solidFill>
                        <a:effectLst/>
                        <a:latin typeface="Barlow" panose="00000500000000000000" pitchFamily="2" charset="0"/>
                      </a:endParaRPr>
                    </a:p>
                  </a:txBody>
                  <a:tcPr marL="137160" marR="137160" marT="137160" marB="137160" anchor="b">
                    <a:lnR w="12700" cap="flat" cmpd="sng" algn="ctr">
                      <a:noFill/>
                      <a:prstDash val="solid"/>
                      <a:round/>
                      <a:headEnd type="none" w="med" len="med"/>
                      <a:tailEnd type="none" w="med" len="med"/>
                    </a:lnR>
                    <a:noFill/>
                  </a:tcPr>
                </a:tc>
                <a:tc>
                  <a:txBody>
                    <a:bodyPr/>
                    <a:lstStyle/>
                    <a:p>
                      <a:pPr algn="ctr" fontAlgn="t"/>
                      <a:r>
                        <a:rPr lang="en-US" sz="1100" u="none" strike="noStrike" dirty="0">
                          <a:effectLst/>
                        </a:rPr>
                        <a:t>Used your voice to influence the issue (e.g. signed a petition, written a blog, etc.)</a:t>
                      </a:r>
                      <a:endParaRPr lang="en-US" sz="1100" b="0" i="0" u="none" strike="noStrike" dirty="0">
                        <a:solidFill>
                          <a:srgbClr val="000000"/>
                        </a:solidFill>
                        <a:effectLst/>
                        <a:latin typeface="Barlow" panose="00000500000000000000" pitchFamily="2" charset="0"/>
                      </a:endParaRP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fontAlgn="t"/>
                      <a:r>
                        <a:rPr lang="en-US" sz="1100" u="none" strike="noStrike" dirty="0">
                          <a:effectLst/>
                        </a:rPr>
                        <a:t>Contacted a TD or other elected official (e.g. in person, by phone letter or using Twitter, Facebook or other social media)</a:t>
                      </a:r>
                      <a:endParaRPr lang="en-US" sz="1100" b="0" i="0" u="none" strike="noStrike" dirty="0">
                        <a:solidFill>
                          <a:srgbClr val="000000"/>
                        </a:solidFill>
                        <a:effectLst/>
                        <a:latin typeface="Barlow" panose="00000500000000000000" pitchFamily="2" charset="0"/>
                      </a:endParaRP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fontAlgn="t"/>
                      <a:r>
                        <a:rPr lang="en-US" sz="1100" u="none" strike="noStrike" dirty="0">
                          <a:effectLst/>
                        </a:rPr>
                        <a:t>Participated in a march, rally, protest, or other large event on the issue</a:t>
                      </a:r>
                      <a:endParaRPr lang="en-US" sz="1100" b="0" i="0" u="none" strike="noStrike" dirty="0">
                        <a:solidFill>
                          <a:srgbClr val="000000"/>
                        </a:solidFill>
                        <a:effectLst/>
                        <a:latin typeface="Barlow" panose="00000500000000000000" pitchFamily="2" charset="0"/>
                      </a:endParaRPr>
                    </a:p>
                  </a:txBody>
                  <a:tcPr marL="137160" marR="137160" marT="137160" marB="137160" anchor="b">
                    <a:lnL w="12700" cap="flat" cmpd="sng" algn="ctr">
                      <a:noFill/>
                      <a:prstDash val="solid"/>
                      <a:round/>
                      <a:headEnd type="none" w="med" len="med"/>
                      <a:tailEnd type="none" w="med" len="med"/>
                    </a:lnL>
                    <a:noFill/>
                  </a:tcPr>
                </a:tc>
                <a:extLst>
                  <a:ext uri="{0D108BD9-81ED-4DB2-BD59-A6C34878D82A}">
                    <a16:rowId xmlns:a16="http://schemas.microsoft.com/office/drawing/2014/main" val="2170846882"/>
                  </a:ext>
                </a:extLst>
              </a:tr>
            </a:tbl>
          </a:graphicData>
        </a:graphic>
      </p:graphicFrame>
      <p:cxnSp>
        <p:nvCxnSpPr>
          <p:cNvPr id="4" name="Straight Connector 3">
            <a:extLst>
              <a:ext uri="{FF2B5EF4-FFF2-40B4-BE49-F238E27FC236}">
                <a16:creationId xmlns:a16="http://schemas.microsoft.com/office/drawing/2014/main" id="{C4C2BCE9-9800-4A6B-8356-7826B8D03E9A}"/>
              </a:ext>
            </a:extLst>
          </p:cNvPr>
          <p:cNvCxnSpPr>
            <a:cxnSpLocks/>
          </p:cNvCxnSpPr>
          <p:nvPr/>
        </p:nvCxnSpPr>
        <p:spPr>
          <a:xfrm>
            <a:off x="4954649" y="1450551"/>
            <a:ext cx="0" cy="4428000"/>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81DDDE-FC65-40FF-B7C3-18EB40B7BC67}"/>
              </a:ext>
            </a:extLst>
          </p:cNvPr>
          <p:cNvCxnSpPr>
            <a:cxnSpLocks/>
          </p:cNvCxnSpPr>
          <p:nvPr/>
        </p:nvCxnSpPr>
        <p:spPr>
          <a:xfrm>
            <a:off x="7181026" y="1450551"/>
            <a:ext cx="0" cy="4428000"/>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294CB3-EDBD-41D6-AABC-7770DBDEF301}"/>
              </a:ext>
            </a:extLst>
          </p:cNvPr>
          <p:cNvCxnSpPr>
            <a:cxnSpLocks/>
          </p:cNvCxnSpPr>
          <p:nvPr/>
        </p:nvCxnSpPr>
        <p:spPr>
          <a:xfrm>
            <a:off x="9467273" y="1450551"/>
            <a:ext cx="0" cy="4428000"/>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Table 11">
            <a:extLst>
              <a:ext uri="{FF2B5EF4-FFF2-40B4-BE49-F238E27FC236}">
                <a16:creationId xmlns:a16="http://schemas.microsoft.com/office/drawing/2014/main" id="{EC8F2C5F-E016-487F-8F23-CE8B258EC086}"/>
              </a:ext>
            </a:extLst>
          </p:cNvPr>
          <p:cNvGraphicFramePr>
            <a:graphicFrameLocks noGrp="1"/>
          </p:cNvGraphicFramePr>
          <p:nvPr>
            <p:extLst>
              <p:ext uri="{D42A27DB-BD31-4B8C-83A1-F6EECF244321}">
                <p14:modId xmlns:p14="http://schemas.microsoft.com/office/powerpoint/2010/main" val="2019590164"/>
              </p:ext>
            </p:extLst>
          </p:nvPr>
        </p:nvGraphicFramePr>
        <p:xfrm>
          <a:off x="2748790" y="2550489"/>
          <a:ext cx="2209510" cy="426720"/>
        </p:xfrm>
        <a:graphic>
          <a:graphicData uri="http://schemas.openxmlformats.org/drawingml/2006/table">
            <a:tbl>
              <a:tblPr firstRow="1" bandRow="1">
                <a:tableStyleId>{5C22544A-7EE6-4342-B048-85BDC9FD1C3A}</a:tableStyleId>
              </a:tblPr>
              <a:tblGrid>
                <a:gridCol w="441902">
                  <a:extLst>
                    <a:ext uri="{9D8B030D-6E8A-4147-A177-3AD203B41FA5}">
                      <a16:colId xmlns:a16="http://schemas.microsoft.com/office/drawing/2014/main" val="3298709569"/>
                    </a:ext>
                  </a:extLst>
                </a:gridCol>
                <a:gridCol w="441902">
                  <a:extLst>
                    <a:ext uri="{9D8B030D-6E8A-4147-A177-3AD203B41FA5}">
                      <a16:colId xmlns:a16="http://schemas.microsoft.com/office/drawing/2014/main" val="1462958744"/>
                    </a:ext>
                  </a:extLst>
                </a:gridCol>
                <a:gridCol w="441902">
                  <a:extLst>
                    <a:ext uri="{9D8B030D-6E8A-4147-A177-3AD203B41FA5}">
                      <a16:colId xmlns:a16="http://schemas.microsoft.com/office/drawing/2014/main" val="1221939310"/>
                    </a:ext>
                  </a:extLst>
                </a:gridCol>
                <a:gridCol w="441902">
                  <a:extLst>
                    <a:ext uri="{9D8B030D-6E8A-4147-A177-3AD203B41FA5}">
                      <a16:colId xmlns:a16="http://schemas.microsoft.com/office/drawing/2014/main" val="940883874"/>
                    </a:ext>
                  </a:extLst>
                </a:gridCol>
                <a:gridCol w="441902">
                  <a:extLst>
                    <a:ext uri="{9D8B030D-6E8A-4147-A177-3AD203B41FA5}">
                      <a16:colId xmlns:a16="http://schemas.microsoft.com/office/drawing/2014/main" val="677098239"/>
                    </a:ext>
                  </a:extLst>
                </a:gridCol>
              </a:tblGrid>
              <a:tr h="370840">
                <a:tc>
                  <a:txBody>
                    <a:bodyPr/>
                    <a:lstStyle/>
                    <a:p>
                      <a:r>
                        <a:rPr lang="en-IE" sz="1100" b="0">
                          <a:solidFill>
                            <a:schemeClr val="tx1"/>
                          </a:solidFill>
                        </a:rPr>
                        <a:t>Feb </a:t>
                      </a:r>
                    </a:p>
                    <a:p>
                      <a:r>
                        <a:rPr lang="en-IE" sz="1100" b="0">
                          <a:solidFill>
                            <a:schemeClr val="tx1"/>
                          </a:solidFill>
                        </a:rPr>
                        <a:t>’21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100" b="0">
                          <a:solidFill>
                            <a:schemeClr val="tx1"/>
                          </a:solidFill>
                        </a:rPr>
                        <a:t>Dec ‘21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100" b="0">
                          <a:solidFill>
                            <a:schemeClr val="tx1"/>
                          </a:solidFill>
                        </a:rPr>
                        <a:t>Nov</a:t>
                      </a:r>
                    </a:p>
                    <a:p>
                      <a:r>
                        <a:rPr lang="en-IE" sz="1100" b="0">
                          <a:solidFill>
                            <a:schemeClr val="tx1"/>
                          </a:solidFill>
                        </a:rPr>
                        <a:t> ‘22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a:solidFill>
                            <a:schemeClr val="tx1"/>
                          </a:solidFill>
                        </a:rPr>
                        <a:t>Nov </a:t>
                      </a:r>
                    </a:p>
                    <a:p>
                      <a:r>
                        <a:rPr lang="en-US" sz="1100" b="0">
                          <a:solidFill>
                            <a:schemeClr val="tx1"/>
                          </a:solidFill>
                        </a:rPr>
                        <a:t>‘23</a:t>
                      </a:r>
                      <a:endParaRPr lang="en-IE"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100" b="0">
                          <a:solidFill>
                            <a:schemeClr val="tx1"/>
                          </a:solidFill>
                        </a:rPr>
                        <a:t>Aug</a:t>
                      </a:r>
                    </a:p>
                    <a:p>
                      <a:r>
                        <a:rPr lang="en-IE" sz="1100" b="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sp>
        <p:nvSpPr>
          <p:cNvPr id="17" name="Text Placeholder 2">
            <a:extLst>
              <a:ext uri="{FF2B5EF4-FFF2-40B4-BE49-F238E27FC236}">
                <a16:creationId xmlns:a16="http://schemas.microsoft.com/office/drawing/2014/main" id="{C15507B6-DB48-EA9E-1842-94A2DC5E404A}"/>
              </a:ext>
            </a:extLst>
          </p:cNvPr>
          <p:cNvSpPr txBox="1">
            <a:spLocks/>
          </p:cNvSpPr>
          <p:nvPr/>
        </p:nvSpPr>
        <p:spPr>
          <a:xfrm>
            <a:off x="258898" y="613157"/>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graphicFrame>
        <p:nvGraphicFramePr>
          <p:cNvPr id="18" name="Table 11">
            <a:extLst>
              <a:ext uri="{FF2B5EF4-FFF2-40B4-BE49-F238E27FC236}">
                <a16:creationId xmlns:a16="http://schemas.microsoft.com/office/drawing/2014/main" id="{FFDC2D56-B9CE-A786-B352-A07E230B603A}"/>
              </a:ext>
            </a:extLst>
          </p:cNvPr>
          <p:cNvGraphicFramePr>
            <a:graphicFrameLocks noGrp="1"/>
          </p:cNvGraphicFramePr>
          <p:nvPr>
            <p:extLst>
              <p:ext uri="{D42A27DB-BD31-4B8C-83A1-F6EECF244321}">
                <p14:modId xmlns:p14="http://schemas.microsoft.com/office/powerpoint/2010/main" val="2837193961"/>
              </p:ext>
            </p:extLst>
          </p:nvPr>
        </p:nvGraphicFramePr>
        <p:xfrm>
          <a:off x="4896354" y="2550489"/>
          <a:ext cx="2285070" cy="426720"/>
        </p:xfrm>
        <a:graphic>
          <a:graphicData uri="http://schemas.openxmlformats.org/drawingml/2006/table">
            <a:tbl>
              <a:tblPr firstRow="1" bandRow="1">
                <a:tableStyleId>{5C22544A-7EE6-4342-B048-85BDC9FD1C3A}</a:tableStyleId>
              </a:tblPr>
              <a:tblGrid>
                <a:gridCol w="457014">
                  <a:extLst>
                    <a:ext uri="{9D8B030D-6E8A-4147-A177-3AD203B41FA5}">
                      <a16:colId xmlns:a16="http://schemas.microsoft.com/office/drawing/2014/main" val="3298709569"/>
                    </a:ext>
                  </a:extLst>
                </a:gridCol>
                <a:gridCol w="457014">
                  <a:extLst>
                    <a:ext uri="{9D8B030D-6E8A-4147-A177-3AD203B41FA5}">
                      <a16:colId xmlns:a16="http://schemas.microsoft.com/office/drawing/2014/main" val="1462958744"/>
                    </a:ext>
                  </a:extLst>
                </a:gridCol>
                <a:gridCol w="457014">
                  <a:extLst>
                    <a:ext uri="{9D8B030D-6E8A-4147-A177-3AD203B41FA5}">
                      <a16:colId xmlns:a16="http://schemas.microsoft.com/office/drawing/2014/main" val="1221939310"/>
                    </a:ext>
                  </a:extLst>
                </a:gridCol>
                <a:gridCol w="457014">
                  <a:extLst>
                    <a:ext uri="{9D8B030D-6E8A-4147-A177-3AD203B41FA5}">
                      <a16:colId xmlns:a16="http://schemas.microsoft.com/office/drawing/2014/main" val="940883874"/>
                    </a:ext>
                  </a:extLst>
                </a:gridCol>
                <a:gridCol w="457014">
                  <a:extLst>
                    <a:ext uri="{9D8B030D-6E8A-4147-A177-3AD203B41FA5}">
                      <a16:colId xmlns:a16="http://schemas.microsoft.com/office/drawing/2014/main" val="677098239"/>
                    </a:ext>
                  </a:extLst>
                </a:gridCol>
              </a:tblGrid>
              <a:tr h="370840">
                <a:tc>
                  <a:txBody>
                    <a:bodyPr/>
                    <a:lstStyle/>
                    <a:p>
                      <a:r>
                        <a:rPr lang="en-IE" sz="1100" b="0">
                          <a:solidFill>
                            <a:schemeClr val="tx1"/>
                          </a:solidFill>
                        </a:rPr>
                        <a:t>Feb </a:t>
                      </a:r>
                    </a:p>
                    <a:p>
                      <a:r>
                        <a:rPr lang="en-IE" sz="1100" b="0">
                          <a:solidFill>
                            <a:schemeClr val="tx1"/>
                          </a:solidFill>
                        </a:rPr>
                        <a:t>’21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100" b="0">
                          <a:solidFill>
                            <a:schemeClr val="tx1"/>
                          </a:solidFill>
                        </a:rPr>
                        <a:t>Dec ‘21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100" b="0">
                          <a:solidFill>
                            <a:schemeClr val="tx1"/>
                          </a:solidFill>
                        </a:rPr>
                        <a:t>Nov</a:t>
                      </a:r>
                    </a:p>
                    <a:p>
                      <a:r>
                        <a:rPr lang="en-IE" sz="1100" b="0">
                          <a:solidFill>
                            <a:schemeClr val="tx1"/>
                          </a:solidFill>
                        </a:rPr>
                        <a:t> ‘22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a:solidFill>
                            <a:schemeClr val="tx1"/>
                          </a:solidFill>
                        </a:rPr>
                        <a:t>Nov </a:t>
                      </a:r>
                    </a:p>
                    <a:p>
                      <a:r>
                        <a:rPr lang="en-US" sz="1100" b="0">
                          <a:solidFill>
                            <a:schemeClr val="tx1"/>
                          </a:solidFill>
                        </a:rPr>
                        <a:t>‘23</a:t>
                      </a:r>
                      <a:endParaRPr lang="en-IE"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100" b="0">
                          <a:solidFill>
                            <a:schemeClr val="tx1"/>
                          </a:solidFill>
                        </a:rPr>
                        <a:t>Aug</a:t>
                      </a:r>
                    </a:p>
                    <a:p>
                      <a:r>
                        <a:rPr lang="en-IE" sz="1100" b="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graphicFrame>
        <p:nvGraphicFramePr>
          <p:cNvPr id="20" name="Table 11">
            <a:extLst>
              <a:ext uri="{FF2B5EF4-FFF2-40B4-BE49-F238E27FC236}">
                <a16:creationId xmlns:a16="http://schemas.microsoft.com/office/drawing/2014/main" id="{D1C91D06-D779-92A9-D0AA-1A6826069191}"/>
              </a:ext>
            </a:extLst>
          </p:cNvPr>
          <p:cNvGraphicFramePr>
            <a:graphicFrameLocks noGrp="1"/>
          </p:cNvGraphicFramePr>
          <p:nvPr>
            <p:extLst>
              <p:ext uri="{D42A27DB-BD31-4B8C-83A1-F6EECF244321}">
                <p14:modId xmlns:p14="http://schemas.microsoft.com/office/powerpoint/2010/main" val="433969316"/>
              </p:ext>
            </p:extLst>
          </p:nvPr>
        </p:nvGraphicFramePr>
        <p:xfrm>
          <a:off x="7181424" y="2550489"/>
          <a:ext cx="2285070" cy="426720"/>
        </p:xfrm>
        <a:graphic>
          <a:graphicData uri="http://schemas.openxmlformats.org/drawingml/2006/table">
            <a:tbl>
              <a:tblPr firstRow="1" bandRow="1">
                <a:tableStyleId>{5C22544A-7EE6-4342-B048-85BDC9FD1C3A}</a:tableStyleId>
              </a:tblPr>
              <a:tblGrid>
                <a:gridCol w="457014">
                  <a:extLst>
                    <a:ext uri="{9D8B030D-6E8A-4147-A177-3AD203B41FA5}">
                      <a16:colId xmlns:a16="http://schemas.microsoft.com/office/drawing/2014/main" val="3298709569"/>
                    </a:ext>
                  </a:extLst>
                </a:gridCol>
                <a:gridCol w="457014">
                  <a:extLst>
                    <a:ext uri="{9D8B030D-6E8A-4147-A177-3AD203B41FA5}">
                      <a16:colId xmlns:a16="http://schemas.microsoft.com/office/drawing/2014/main" val="1462958744"/>
                    </a:ext>
                  </a:extLst>
                </a:gridCol>
                <a:gridCol w="457014">
                  <a:extLst>
                    <a:ext uri="{9D8B030D-6E8A-4147-A177-3AD203B41FA5}">
                      <a16:colId xmlns:a16="http://schemas.microsoft.com/office/drawing/2014/main" val="1221939310"/>
                    </a:ext>
                  </a:extLst>
                </a:gridCol>
                <a:gridCol w="457014">
                  <a:extLst>
                    <a:ext uri="{9D8B030D-6E8A-4147-A177-3AD203B41FA5}">
                      <a16:colId xmlns:a16="http://schemas.microsoft.com/office/drawing/2014/main" val="940883874"/>
                    </a:ext>
                  </a:extLst>
                </a:gridCol>
                <a:gridCol w="457014">
                  <a:extLst>
                    <a:ext uri="{9D8B030D-6E8A-4147-A177-3AD203B41FA5}">
                      <a16:colId xmlns:a16="http://schemas.microsoft.com/office/drawing/2014/main" val="677098239"/>
                    </a:ext>
                  </a:extLst>
                </a:gridCol>
              </a:tblGrid>
              <a:tr h="370840">
                <a:tc>
                  <a:txBody>
                    <a:bodyPr/>
                    <a:lstStyle/>
                    <a:p>
                      <a:r>
                        <a:rPr lang="en-IE" sz="1100" b="0">
                          <a:solidFill>
                            <a:schemeClr val="tx1"/>
                          </a:solidFill>
                        </a:rPr>
                        <a:t>Feb </a:t>
                      </a:r>
                    </a:p>
                    <a:p>
                      <a:r>
                        <a:rPr lang="en-IE" sz="1100" b="0">
                          <a:solidFill>
                            <a:schemeClr val="tx1"/>
                          </a:solidFill>
                        </a:rPr>
                        <a:t>’21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100" b="0">
                          <a:solidFill>
                            <a:schemeClr val="tx1"/>
                          </a:solidFill>
                        </a:rPr>
                        <a:t>Dec ‘21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100" b="0">
                          <a:solidFill>
                            <a:schemeClr val="tx1"/>
                          </a:solidFill>
                        </a:rPr>
                        <a:t>Nov</a:t>
                      </a:r>
                    </a:p>
                    <a:p>
                      <a:r>
                        <a:rPr lang="en-IE" sz="1100" b="0">
                          <a:solidFill>
                            <a:schemeClr val="tx1"/>
                          </a:solidFill>
                        </a:rPr>
                        <a:t> ‘22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a:solidFill>
                            <a:schemeClr val="tx1"/>
                          </a:solidFill>
                        </a:rPr>
                        <a:t>Nov </a:t>
                      </a:r>
                    </a:p>
                    <a:p>
                      <a:r>
                        <a:rPr lang="en-US" sz="1100" b="0">
                          <a:solidFill>
                            <a:schemeClr val="tx1"/>
                          </a:solidFill>
                        </a:rPr>
                        <a:t>‘23</a:t>
                      </a:r>
                      <a:endParaRPr lang="en-IE"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100" b="0">
                          <a:solidFill>
                            <a:schemeClr val="tx1"/>
                          </a:solidFill>
                        </a:rPr>
                        <a:t>Aug</a:t>
                      </a:r>
                    </a:p>
                    <a:p>
                      <a:r>
                        <a:rPr lang="en-IE" sz="1100" b="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graphicFrame>
        <p:nvGraphicFramePr>
          <p:cNvPr id="21" name="Table 11">
            <a:extLst>
              <a:ext uri="{FF2B5EF4-FFF2-40B4-BE49-F238E27FC236}">
                <a16:creationId xmlns:a16="http://schemas.microsoft.com/office/drawing/2014/main" id="{AB539CD9-6C15-1BB4-DBB2-114A1E9B578E}"/>
              </a:ext>
            </a:extLst>
          </p:cNvPr>
          <p:cNvGraphicFramePr>
            <a:graphicFrameLocks noGrp="1"/>
          </p:cNvGraphicFramePr>
          <p:nvPr>
            <p:extLst>
              <p:ext uri="{D42A27DB-BD31-4B8C-83A1-F6EECF244321}">
                <p14:modId xmlns:p14="http://schemas.microsoft.com/office/powerpoint/2010/main" val="2201755889"/>
              </p:ext>
            </p:extLst>
          </p:nvPr>
        </p:nvGraphicFramePr>
        <p:xfrm>
          <a:off x="9511325" y="2550489"/>
          <a:ext cx="2285070" cy="426720"/>
        </p:xfrm>
        <a:graphic>
          <a:graphicData uri="http://schemas.openxmlformats.org/drawingml/2006/table">
            <a:tbl>
              <a:tblPr firstRow="1" bandRow="1">
                <a:tableStyleId>{5C22544A-7EE6-4342-B048-85BDC9FD1C3A}</a:tableStyleId>
              </a:tblPr>
              <a:tblGrid>
                <a:gridCol w="457014">
                  <a:extLst>
                    <a:ext uri="{9D8B030D-6E8A-4147-A177-3AD203B41FA5}">
                      <a16:colId xmlns:a16="http://schemas.microsoft.com/office/drawing/2014/main" val="3298709569"/>
                    </a:ext>
                  </a:extLst>
                </a:gridCol>
                <a:gridCol w="457014">
                  <a:extLst>
                    <a:ext uri="{9D8B030D-6E8A-4147-A177-3AD203B41FA5}">
                      <a16:colId xmlns:a16="http://schemas.microsoft.com/office/drawing/2014/main" val="1462958744"/>
                    </a:ext>
                  </a:extLst>
                </a:gridCol>
                <a:gridCol w="457014">
                  <a:extLst>
                    <a:ext uri="{9D8B030D-6E8A-4147-A177-3AD203B41FA5}">
                      <a16:colId xmlns:a16="http://schemas.microsoft.com/office/drawing/2014/main" val="1221939310"/>
                    </a:ext>
                  </a:extLst>
                </a:gridCol>
                <a:gridCol w="457014">
                  <a:extLst>
                    <a:ext uri="{9D8B030D-6E8A-4147-A177-3AD203B41FA5}">
                      <a16:colId xmlns:a16="http://schemas.microsoft.com/office/drawing/2014/main" val="940883874"/>
                    </a:ext>
                  </a:extLst>
                </a:gridCol>
                <a:gridCol w="457014">
                  <a:extLst>
                    <a:ext uri="{9D8B030D-6E8A-4147-A177-3AD203B41FA5}">
                      <a16:colId xmlns:a16="http://schemas.microsoft.com/office/drawing/2014/main" val="677098239"/>
                    </a:ext>
                  </a:extLst>
                </a:gridCol>
              </a:tblGrid>
              <a:tr h="370840">
                <a:tc>
                  <a:txBody>
                    <a:bodyPr/>
                    <a:lstStyle/>
                    <a:p>
                      <a:r>
                        <a:rPr lang="en-IE" sz="1100" b="0">
                          <a:solidFill>
                            <a:schemeClr val="tx1"/>
                          </a:solidFill>
                        </a:rPr>
                        <a:t>Feb </a:t>
                      </a:r>
                    </a:p>
                    <a:p>
                      <a:r>
                        <a:rPr lang="en-IE" sz="1100" b="0">
                          <a:solidFill>
                            <a:schemeClr val="tx1"/>
                          </a:solidFill>
                        </a:rPr>
                        <a:t>’21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100" b="0">
                          <a:solidFill>
                            <a:schemeClr val="tx1"/>
                          </a:solidFill>
                        </a:rPr>
                        <a:t>Dec ‘21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100" b="0">
                          <a:solidFill>
                            <a:schemeClr val="tx1"/>
                          </a:solidFill>
                        </a:rPr>
                        <a:t>Nov</a:t>
                      </a:r>
                    </a:p>
                    <a:p>
                      <a:r>
                        <a:rPr lang="en-IE" sz="1100" b="0">
                          <a:solidFill>
                            <a:schemeClr val="tx1"/>
                          </a:solidFill>
                        </a:rPr>
                        <a:t> ‘22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a:solidFill>
                            <a:schemeClr val="tx1"/>
                          </a:solidFill>
                        </a:rPr>
                        <a:t>Nov </a:t>
                      </a:r>
                    </a:p>
                    <a:p>
                      <a:r>
                        <a:rPr lang="en-US" sz="1100" b="0">
                          <a:solidFill>
                            <a:schemeClr val="tx1"/>
                          </a:solidFill>
                        </a:rPr>
                        <a:t>‘23</a:t>
                      </a:r>
                      <a:endParaRPr lang="en-IE"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100" b="0">
                          <a:solidFill>
                            <a:schemeClr val="tx1"/>
                          </a:solidFill>
                        </a:rPr>
                        <a:t>Aug</a:t>
                      </a:r>
                    </a:p>
                    <a:p>
                      <a:r>
                        <a:rPr lang="en-IE" sz="1100" b="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spTree>
    <p:extLst>
      <p:ext uri="{BB962C8B-B14F-4D97-AF65-F5344CB8AC3E}">
        <p14:creationId xmlns:p14="http://schemas.microsoft.com/office/powerpoint/2010/main" val="290904879"/>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060155" y="418516"/>
            <a:ext cx="11285432" cy="715669"/>
          </a:xfrm>
        </p:spPr>
        <p:txBody>
          <a:bodyPr lIns="91440" tIns="45720" rIns="91440" bIns="45720" anchor="t">
            <a:noAutofit/>
          </a:bodyPr>
          <a:lstStyle/>
          <a:p>
            <a:r>
              <a:rPr lang="en-IE"/>
              <a:t>Political persuasion</a:t>
            </a:r>
          </a:p>
        </p:txBody>
      </p:sp>
      <p:sp>
        <p:nvSpPr>
          <p:cNvPr id="4" name="Text Placeholder 3">
            <a:extLst>
              <a:ext uri="{FF2B5EF4-FFF2-40B4-BE49-F238E27FC236}">
                <a16:creationId xmlns:a16="http://schemas.microsoft.com/office/drawing/2014/main" id="{9205B0B6-EF0A-A149-E462-79F2A806A1C3}"/>
              </a:ext>
            </a:extLst>
          </p:cNvPr>
          <p:cNvSpPr>
            <a:spLocks noGrp="1"/>
          </p:cNvSpPr>
          <p:nvPr>
            <p:ph type="body" sz="quarter" idx="17"/>
          </p:nvPr>
        </p:nvSpPr>
        <p:spPr>
          <a:xfrm>
            <a:off x="450000" y="6018482"/>
            <a:ext cx="9341700" cy="563616"/>
          </a:xfrm>
        </p:spPr>
        <p:txBody>
          <a:bodyPr/>
          <a:lstStyle/>
          <a:p>
            <a:r>
              <a:rPr lang="en-US" sz="1000"/>
              <a:t>Base: All Adults aged 18+ years- 2,504 (Nov 23 N – 2,515, Nov 22 N – 2501; Dec 21 N – 2,026; Feb 21 N – 3,008)</a:t>
            </a:r>
          </a:p>
          <a:p>
            <a:r>
              <a:rPr lang="en-US" sz="1000"/>
              <a:t>Q.39 In politics people sometimes talk of left and right.  Where would you place yourself on a scale from 0 to 10 where 0 means the left and 10 means the right?</a:t>
            </a:r>
            <a:endParaRPr lang="en-IE" sz="1000"/>
          </a:p>
          <a:p>
            <a:endParaRPr lang="en-IE" sz="1000"/>
          </a:p>
        </p:txBody>
      </p:sp>
      <p:sp>
        <p:nvSpPr>
          <p:cNvPr id="2" name="TextBox 1">
            <a:extLst>
              <a:ext uri="{FF2B5EF4-FFF2-40B4-BE49-F238E27FC236}">
                <a16:creationId xmlns:a16="http://schemas.microsoft.com/office/drawing/2014/main" id="{E97B33E9-0115-BC80-34F8-45C3AC4668D0}"/>
              </a:ext>
            </a:extLst>
          </p:cNvPr>
          <p:cNvSpPr txBox="1"/>
          <p:nvPr/>
        </p:nvSpPr>
        <p:spPr>
          <a:xfrm>
            <a:off x="4723695" y="1701589"/>
            <a:ext cx="684803" cy="523220"/>
          </a:xfrm>
          <a:prstGeom prst="rect">
            <a:avLst/>
          </a:prstGeom>
          <a:noFill/>
        </p:spPr>
        <p:txBody>
          <a:bodyPr wrap="none" rtlCol="0">
            <a:spAutoFit/>
          </a:bodyPr>
          <a:lstStyle/>
          <a:p>
            <a:pPr algn="ctr"/>
            <a:r>
              <a:rPr lang="en-IE" sz="1400" b="1">
                <a:latin typeface="Barlow" panose="00000500000000000000" pitchFamily="2" charset="0"/>
                <a:cs typeface="Arial" panose="020B0604020202020204" pitchFamily="34" charset="0"/>
              </a:rPr>
              <a:t>Feb 21</a:t>
            </a:r>
          </a:p>
          <a:p>
            <a:pPr algn="ctr"/>
            <a:r>
              <a:rPr lang="en-IE" sz="1400" b="1">
                <a:latin typeface="Barlow" panose="00000500000000000000" pitchFamily="2" charset="0"/>
                <a:cs typeface="Arial" panose="020B0604020202020204" pitchFamily="34" charset="0"/>
              </a:rPr>
              <a:t>%</a:t>
            </a:r>
          </a:p>
        </p:txBody>
      </p:sp>
      <p:sp>
        <p:nvSpPr>
          <p:cNvPr id="12" name="TextBox 11">
            <a:extLst>
              <a:ext uri="{FF2B5EF4-FFF2-40B4-BE49-F238E27FC236}">
                <a16:creationId xmlns:a16="http://schemas.microsoft.com/office/drawing/2014/main" id="{65CB8944-ADB9-E6AC-DF92-8378653C507F}"/>
              </a:ext>
            </a:extLst>
          </p:cNvPr>
          <p:cNvSpPr txBox="1"/>
          <p:nvPr/>
        </p:nvSpPr>
        <p:spPr>
          <a:xfrm>
            <a:off x="5707866" y="1701589"/>
            <a:ext cx="1393204" cy="518660"/>
          </a:xfrm>
          <a:prstGeom prst="rect">
            <a:avLst/>
          </a:prstGeom>
          <a:noFill/>
        </p:spPr>
        <p:txBody>
          <a:bodyPr wrap="square" rtlCol="0">
            <a:spAutoFit/>
          </a:bodyPr>
          <a:lstStyle/>
          <a:p>
            <a:pPr algn="ctr"/>
            <a:r>
              <a:rPr lang="en-IE" sz="1400" b="1">
                <a:latin typeface="Barlow" panose="00000500000000000000" pitchFamily="2" charset="0"/>
                <a:cs typeface="Arial" panose="020B0604020202020204" pitchFamily="34" charset="0"/>
              </a:rPr>
              <a:t>Dec 21</a:t>
            </a:r>
          </a:p>
          <a:p>
            <a:pPr algn="ctr"/>
            <a:r>
              <a:rPr lang="en-IE" sz="1400" b="1">
                <a:latin typeface="Barlow" panose="00000500000000000000" pitchFamily="2" charset="0"/>
                <a:cs typeface="Arial" panose="020B0604020202020204" pitchFamily="34" charset="0"/>
              </a:rPr>
              <a:t>%</a:t>
            </a:r>
          </a:p>
        </p:txBody>
      </p:sp>
      <p:sp>
        <p:nvSpPr>
          <p:cNvPr id="17" name="TextBox 16">
            <a:extLst>
              <a:ext uri="{FF2B5EF4-FFF2-40B4-BE49-F238E27FC236}">
                <a16:creationId xmlns:a16="http://schemas.microsoft.com/office/drawing/2014/main" id="{4838C2D1-AAE5-7256-A7E5-34C6932E44EF}"/>
              </a:ext>
            </a:extLst>
          </p:cNvPr>
          <p:cNvSpPr txBox="1"/>
          <p:nvPr/>
        </p:nvSpPr>
        <p:spPr>
          <a:xfrm>
            <a:off x="2712314" y="4906348"/>
            <a:ext cx="2015324" cy="307777"/>
          </a:xfrm>
          <a:prstGeom prst="rect">
            <a:avLst/>
          </a:prstGeom>
          <a:noFill/>
        </p:spPr>
        <p:txBody>
          <a:bodyPr wrap="square">
            <a:spAutoFit/>
          </a:bodyPr>
          <a:lstStyle/>
          <a:p>
            <a:pPr algn="r"/>
            <a:r>
              <a:rPr lang="en-IE" sz="1400">
                <a:latin typeface="Barlow" panose="00000500000000000000" pitchFamily="2" charset="0"/>
                <a:cs typeface="Arial" panose="020B0604020202020204" pitchFamily="34" charset="0"/>
              </a:rPr>
              <a:t>(7 - 10 score right)</a:t>
            </a:r>
          </a:p>
        </p:txBody>
      </p:sp>
      <p:sp>
        <p:nvSpPr>
          <p:cNvPr id="18" name="TextBox 17">
            <a:extLst>
              <a:ext uri="{FF2B5EF4-FFF2-40B4-BE49-F238E27FC236}">
                <a16:creationId xmlns:a16="http://schemas.microsoft.com/office/drawing/2014/main" id="{EA064BC5-C74F-A948-5079-0815C46E533D}"/>
              </a:ext>
            </a:extLst>
          </p:cNvPr>
          <p:cNvSpPr txBox="1"/>
          <p:nvPr/>
        </p:nvSpPr>
        <p:spPr>
          <a:xfrm>
            <a:off x="2173179" y="3763470"/>
            <a:ext cx="2554459" cy="307777"/>
          </a:xfrm>
          <a:prstGeom prst="rect">
            <a:avLst/>
          </a:prstGeom>
          <a:noFill/>
        </p:spPr>
        <p:txBody>
          <a:bodyPr wrap="square">
            <a:spAutoFit/>
          </a:bodyPr>
          <a:lstStyle/>
          <a:p>
            <a:pPr algn="r"/>
            <a:r>
              <a:rPr lang="en-IE" sz="1400">
                <a:latin typeface="Barlow" panose="00000500000000000000" pitchFamily="2" charset="0"/>
              </a:rPr>
              <a:t>(4-6 score Centrist)</a:t>
            </a:r>
          </a:p>
        </p:txBody>
      </p:sp>
      <p:sp>
        <p:nvSpPr>
          <p:cNvPr id="22" name="TextBox 21">
            <a:extLst>
              <a:ext uri="{FF2B5EF4-FFF2-40B4-BE49-F238E27FC236}">
                <a16:creationId xmlns:a16="http://schemas.microsoft.com/office/drawing/2014/main" id="{726FF874-ED26-EE46-B8B9-A9CE23B47B8D}"/>
              </a:ext>
            </a:extLst>
          </p:cNvPr>
          <p:cNvSpPr txBox="1"/>
          <p:nvPr/>
        </p:nvSpPr>
        <p:spPr>
          <a:xfrm>
            <a:off x="2749119" y="2484668"/>
            <a:ext cx="1941715" cy="307777"/>
          </a:xfrm>
          <a:prstGeom prst="rect">
            <a:avLst/>
          </a:prstGeom>
          <a:noFill/>
        </p:spPr>
        <p:txBody>
          <a:bodyPr wrap="square">
            <a:spAutoFit/>
          </a:bodyPr>
          <a:lstStyle/>
          <a:p>
            <a:pPr algn="r"/>
            <a:r>
              <a:rPr lang="en-IE" sz="1400">
                <a:latin typeface="Barlow" panose="00000500000000000000" pitchFamily="2" charset="0"/>
                <a:cs typeface="Arial" panose="020B0604020202020204" pitchFamily="34" charset="0"/>
              </a:rPr>
              <a:t>(0-3 score Left)</a:t>
            </a:r>
          </a:p>
        </p:txBody>
      </p:sp>
      <p:graphicFrame>
        <p:nvGraphicFramePr>
          <p:cNvPr id="39" name="Chart 38">
            <a:extLst>
              <a:ext uri="{FF2B5EF4-FFF2-40B4-BE49-F238E27FC236}">
                <a16:creationId xmlns:a16="http://schemas.microsoft.com/office/drawing/2014/main" id="{D286EE3E-03D1-4EFC-341C-F3AF304603CD}"/>
              </a:ext>
            </a:extLst>
          </p:cNvPr>
          <p:cNvGraphicFramePr/>
          <p:nvPr>
            <p:extLst>
              <p:ext uri="{D42A27DB-BD31-4B8C-83A1-F6EECF244321}">
                <p14:modId xmlns:p14="http://schemas.microsoft.com/office/powerpoint/2010/main" val="420176548"/>
              </p:ext>
            </p:extLst>
          </p:nvPr>
        </p:nvGraphicFramePr>
        <p:xfrm>
          <a:off x="4624879" y="2145676"/>
          <a:ext cx="6041349" cy="3742400"/>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a:extLst>
              <a:ext uri="{FF2B5EF4-FFF2-40B4-BE49-F238E27FC236}">
                <a16:creationId xmlns:a16="http://schemas.microsoft.com/office/drawing/2014/main" id="{40C8573B-E59C-11C5-765D-1078C3D30469}"/>
              </a:ext>
            </a:extLst>
          </p:cNvPr>
          <p:cNvSpPr txBox="1"/>
          <p:nvPr/>
        </p:nvSpPr>
        <p:spPr>
          <a:xfrm>
            <a:off x="6948951" y="1701589"/>
            <a:ext cx="1393204" cy="518660"/>
          </a:xfrm>
          <a:prstGeom prst="rect">
            <a:avLst/>
          </a:prstGeom>
          <a:noFill/>
        </p:spPr>
        <p:txBody>
          <a:bodyPr wrap="square" rtlCol="0">
            <a:spAutoFit/>
          </a:bodyPr>
          <a:lstStyle/>
          <a:p>
            <a:pPr algn="ctr"/>
            <a:r>
              <a:rPr lang="en-IE" sz="1400" b="1">
                <a:latin typeface="Barlow" panose="00000500000000000000" pitchFamily="2" charset="0"/>
                <a:cs typeface="Arial" panose="020B0604020202020204" pitchFamily="34" charset="0"/>
              </a:rPr>
              <a:t>Nov 22</a:t>
            </a:r>
          </a:p>
          <a:p>
            <a:pPr algn="ctr"/>
            <a:r>
              <a:rPr lang="en-IE" sz="1400" b="1">
                <a:latin typeface="Barlow" panose="00000500000000000000" pitchFamily="2" charset="0"/>
                <a:cs typeface="Arial" panose="020B0604020202020204" pitchFamily="34" charset="0"/>
              </a:rPr>
              <a:t>%</a:t>
            </a:r>
          </a:p>
        </p:txBody>
      </p:sp>
      <p:sp>
        <p:nvSpPr>
          <p:cNvPr id="9" name="TextBox 8">
            <a:extLst>
              <a:ext uri="{FF2B5EF4-FFF2-40B4-BE49-F238E27FC236}">
                <a16:creationId xmlns:a16="http://schemas.microsoft.com/office/drawing/2014/main" id="{2108D691-9B33-AC70-38DD-BB9C18806776}"/>
              </a:ext>
            </a:extLst>
          </p:cNvPr>
          <p:cNvSpPr txBox="1"/>
          <p:nvPr/>
        </p:nvSpPr>
        <p:spPr>
          <a:xfrm>
            <a:off x="8170262" y="1701589"/>
            <a:ext cx="1393204" cy="518660"/>
          </a:xfrm>
          <a:prstGeom prst="rect">
            <a:avLst/>
          </a:prstGeom>
          <a:noFill/>
        </p:spPr>
        <p:txBody>
          <a:bodyPr wrap="square" rtlCol="0">
            <a:spAutoFit/>
          </a:bodyPr>
          <a:lstStyle/>
          <a:p>
            <a:pPr algn="ctr"/>
            <a:r>
              <a:rPr lang="en-IE" sz="1400" b="1">
                <a:latin typeface="Barlow" panose="00000500000000000000" pitchFamily="2" charset="0"/>
                <a:cs typeface="Arial" panose="020B0604020202020204" pitchFamily="34" charset="0"/>
              </a:rPr>
              <a:t>Nov 23</a:t>
            </a:r>
          </a:p>
          <a:p>
            <a:pPr algn="ctr"/>
            <a:r>
              <a:rPr lang="en-IE" sz="1400" b="1">
                <a:latin typeface="Barlow" panose="00000500000000000000" pitchFamily="2" charset="0"/>
                <a:cs typeface="Arial" panose="020B0604020202020204" pitchFamily="34" charset="0"/>
              </a:rPr>
              <a:t>%</a:t>
            </a:r>
          </a:p>
        </p:txBody>
      </p:sp>
      <p:sp>
        <p:nvSpPr>
          <p:cNvPr id="6" name="Placeholder 1">
            <a:extLst>
              <a:ext uri="{FF2B5EF4-FFF2-40B4-BE49-F238E27FC236}">
                <a16:creationId xmlns:a16="http://schemas.microsoft.com/office/drawing/2014/main" id="{9DD61A44-638C-FBD1-44E9-B87521CE649C}"/>
              </a:ext>
            </a:extLst>
          </p:cNvPr>
          <p:cNvSpPr/>
          <p:nvPr/>
        </p:nvSpPr>
        <p:spPr>
          <a:xfrm rot="5400000">
            <a:off x="-1531491" y="1674273"/>
            <a:ext cx="5948364" cy="2576624"/>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lnSpc>
                <a:spcPct val="110000"/>
              </a:lnSpc>
            </a:pPr>
            <a:endParaRPr lang="en-US" sz="1400" dirty="0">
              <a:solidFill>
                <a:schemeClr val="bg1"/>
              </a:solidFill>
              <a:latin typeface="Barlow" panose="00000500000000000000" pitchFamily="2" charset="0"/>
            </a:endParaRPr>
          </a:p>
          <a:p>
            <a:pPr>
              <a:lnSpc>
                <a:spcPct val="110000"/>
              </a:lnSpc>
            </a:pPr>
            <a:endParaRPr lang="en-US" sz="1400" dirty="0">
              <a:solidFill>
                <a:schemeClr val="bg1"/>
              </a:solidFill>
              <a:latin typeface="Barlow" panose="00000500000000000000" pitchFamily="2" charset="0"/>
            </a:endParaRPr>
          </a:p>
          <a:p>
            <a:pPr>
              <a:lnSpc>
                <a:spcPct val="110000"/>
              </a:lnSpc>
            </a:pPr>
            <a:endParaRPr lang="en-US" sz="1600" dirty="0">
              <a:solidFill>
                <a:schemeClr val="bg1"/>
              </a:solidFill>
              <a:latin typeface="Barlow" panose="00000500000000000000" pitchFamily="2" charset="0"/>
            </a:endParaRPr>
          </a:p>
          <a:p>
            <a:pPr>
              <a:lnSpc>
                <a:spcPct val="110000"/>
              </a:lnSpc>
            </a:pPr>
            <a:endParaRPr lang="en-US" sz="1600" dirty="0">
              <a:solidFill>
                <a:schemeClr val="bg1"/>
              </a:solidFill>
              <a:latin typeface="Barlow" panose="00000500000000000000" pitchFamily="2" charset="0"/>
            </a:endParaRPr>
          </a:p>
          <a:p>
            <a:pPr>
              <a:lnSpc>
                <a:spcPct val="110000"/>
              </a:lnSpc>
            </a:pPr>
            <a:r>
              <a:rPr lang="en-US" sz="1600" dirty="0">
                <a:solidFill>
                  <a:schemeClr val="bg1"/>
                </a:solidFill>
                <a:latin typeface="Barlow" panose="00000500000000000000" pitchFamily="2" charset="0"/>
              </a:rPr>
              <a:t>As in the previous three waves, the majority of respondents claim to be centrist when it comes to political persuasion.</a:t>
            </a:r>
          </a:p>
          <a:p>
            <a:pPr>
              <a:lnSpc>
                <a:spcPct val="110000"/>
              </a:lnSpc>
            </a:pPr>
            <a:endParaRPr lang="en-US" sz="1600" dirty="0">
              <a:solidFill>
                <a:schemeClr val="bg1"/>
              </a:solidFill>
              <a:latin typeface="Barlow" panose="00000500000000000000" pitchFamily="2" charset="0"/>
            </a:endParaRPr>
          </a:p>
          <a:p>
            <a:pPr>
              <a:lnSpc>
                <a:spcPct val="110000"/>
              </a:lnSpc>
            </a:pPr>
            <a:r>
              <a:rPr lang="en-US" sz="1600" dirty="0">
                <a:solidFill>
                  <a:schemeClr val="bg1"/>
                </a:solidFill>
                <a:latin typeface="Barlow" panose="00000500000000000000" pitchFamily="2" charset="0"/>
              </a:rPr>
              <a:t>We do see however, that the right-wing gains seen in 2023 have fallen back slightly, while left leanings have increased somewhat. </a:t>
            </a:r>
          </a:p>
        </p:txBody>
      </p:sp>
      <p:sp>
        <p:nvSpPr>
          <p:cNvPr id="15" name="TextBox 14">
            <a:extLst>
              <a:ext uri="{FF2B5EF4-FFF2-40B4-BE49-F238E27FC236}">
                <a16:creationId xmlns:a16="http://schemas.microsoft.com/office/drawing/2014/main" id="{7AE50A75-866A-C27F-8C1C-F1007E52A615}"/>
              </a:ext>
            </a:extLst>
          </p:cNvPr>
          <p:cNvSpPr txBox="1"/>
          <p:nvPr/>
        </p:nvSpPr>
        <p:spPr>
          <a:xfrm>
            <a:off x="9632706" y="1701589"/>
            <a:ext cx="1393204" cy="518660"/>
          </a:xfrm>
          <a:prstGeom prst="rect">
            <a:avLst/>
          </a:prstGeom>
          <a:noFill/>
        </p:spPr>
        <p:txBody>
          <a:bodyPr wrap="square" rtlCol="0">
            <a:spAutoFit/>
          </a:bodyPr>
          <a:lstStyle/>
          <a:p>
            <a:pPr algn="ctr"/>
            <a:r>
              <a:rPr lang="en-IE" sz="1400" b="1" dirty="0">
                <a:latin typeface="Barlow" panose="00000500000000000000" pitchFamily="2" charset="0"/>
                <a:cs typeface="Arial" panose="020B0604020202020204" pitchFamily="34" charset="0"/>
              </a:rPr>
              <a:t>Aug 24</a:t>
            </a:r>
          </a:p>
          <a:p>
            <a:pPr algn="ctr"/>
            <a:r>
              <a:rPr lang="en-IE" sz="1400" b="1" dirty="0">
                <a:latin typeface="Barlow" panose="00000500000000000000" pitchFamily="2" charset="0"/>
                <a:cs typeface="Arial" panose="020B0604020202020204" pitchFamily="34" charset="0"/>
              </a:rPr>
              <a:t>%</a:t>
            </a:r>
          </a:p>
        </p:txBody>
      </p:sp>
    </p:spTree>
    <p:extLst>
      <p:ext uri="{BB962C8B-B14F-4D97-AF65-F5344CB8AC3E}">
        <p14:creationId xmlns:p14="http://schemas.microsoft.com/office/powerpoint/2010/main" val="2584673751"/>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Autofit/>
          </a:bodyPr>
          <a:lstStyle/>
          <a:p>
            <a:br>
              <a:rPr lang="en-IE"/>
            </a:br>
            <a:r>
              <a:rPr lang="en-IE"/>
              <a:t>Political persuasion x Segments</a:t>
            </a: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9341700" cy="608890"/>
          </a:xfrm>
        </p:spPr>
        <p:txBody>
          <a:bodyPr>
            <a:normAutofit/>
          </a:bodyPr>
          <a:lstStyle/>
          <a:p>
            <a:pPr marL="0" marR="0" lvl="0" indent="0" algn="l" defTabSz="914400" rtl="0" eaLnBrk="1" fontAlgn="auto" latinLnBrk="0" hangingPunct="1">
              <a:lnSpc>
                <a:spcPct val="100000"/>
              </a:lnSpc>
              <a:spcBef>
                <a:spcPts val="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Community champions and global citizens show much more of a lean toward leftist politics, with disengaged  displaying more of a pull to the right.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a:noAutofit/>
          </a:bodyPr>
          <a:lstStyle/>
          <a:p>
            <a:pPr marL="357188" indent="-357188"/>
            <a:r>
              <a:rPr kumimoji="0" lang="en-US" sz="1000" b="0" i="0" u="none" strike="noStrike" kern="1200" cap="none" spc="0" normalizeH="0" baseline="0" noProof="0">
                <a:ln>
                  <a:noFill/>
                </a:ln>
                <a:effectLst/>
                <a:uLnTx/>
                <a:uFillTx/>
                <a:ea typeface="+mn-ea"/>
                <a:cs typeface="Arial" panose="020B0604020202020204" pitchFamily="34" charset="0"/>
              </a:rPr>
              <a:t>Base: All Adults aged 18+ years- 2,504</a:t>
            </a:r>
          </a:p>
          <a:p>
            <a:pPr marL="357188" indent="-357188"/>
            <a:r>
              <a:rPr lang="en-US" sz="1000"/>
              <a:t>Q.39 In politics people sometimes talk of left and right.  Where would you place yourself on a scale from 0 to 10 where 0 means the left and 10 means the right?</a:t>
            </a:r>
            <a:endParaRPr lang="en-IE" sz="1000"/>
          </a:p>
        </p:txBody>
      </p:sp>
      <p:sp>
        <p:nvSpPr>
          <p:cNvPr id="17" name="TextBox 16">
            <a:extLst>
              <a:ext uri="{FF2B5EF4-FFF2-40B4-BE49-F238E27FC236}">
                <a16:creationId xmlns:a16="http://schemas.microsoft.com/office/drawing/2014/main" id="{4838C2D1-AAE5-7256-A7E5-34C6932E44EF}"/>
              </a:ext>
            </a:extLst>
          </p:cNvPr>
          <p:cNvSpPr txBox="1"/>
          <p:nvPr/>
        </p:nvSpPr>
        <p:spPr>
          <a:xfrm>
            <a:off x="398516" y="4880174"/>
            <a:ext cx="2015324" cy="307777"/>
          </a:xfrm>
          <a:prstGeom prst="rect">
            <a:avLst/>
          </a:prstGeom>
          <a:noFill/>
        </p:spPr>
        <p:txBody>
          <a:bodyPr wrap="square">
            <a:spAutoFit/>
          </a:bodyPr>
          <a:lstStyle/>
          <a:p>
            <a:pPr algn="r"/>
            <a:r>
              <a:rPr lang="en-IE" sz="1400">
                <a:latin typeface="Barlow" panose="00000500000000000000" pitchFamily="2" charset="0"/>
                <a:cs typeface="Arial" panose="020B0604020202020204" pitchFamily="34" charset="0"/>
              </a:rPr>
              <a:t>(7 - 10 score right)</a:t>
            </a:r>
          </a:p>
        </p:txBody>
      </p:sp>
      <p:sp>
        <p:nvSpPr>
          <p:cNvPr id="18" name="TextBox 17">
            <a:extLst>
              <a:ext uri="{FF2B5EF4-FFF2-40B4-BE49-F238E27FC236}">
                <a16:creationId xmlns:a16="http://schemas.microsoft.com/office/drawing/2014/main" id="{EA064BC5-C74F-A948-5079-0815C46E533D}"/>
              </a:ext>
            </a:extLst>
          </p:cNvPr>
          <p:cNvSpPr txBox="1"/>
          <p:nvPr/>
        </p:nvSpPr>
        <p:spPr>
          <a:xfrm>
            <a:off x="-177423" y="3611365"/>
            <a:ext cx="2554459" cy="307777"/>
          </a:xfrm>
          <a:prstGeom prst="rect">
            <a:avLst/>
          </a:prstGeom>
          <a:noFill/>
        </p:spPr>
        <p:txBody>
          <a:bodyPr wrap="square">
            <a:spAutoFit/>
          </a:bodyPr>
          <a:lstStyle/>
          <a:p>
            <a:pPr algn="r"/>
            <a:r>
              <a:rPr lang="en-IE" sz="1400">
                <a:latin typeface="Barlow" panose="00000500000000000000" pitchFamily="2" charset="0"/>
              </a:rPr>
              <a:t>(4-6 score Centrist)</a:t>
            </a:r>
          </a:p>
        </p:txBody>
      </p:sp>
      <p:sp>
        <p:nvSpPr>
          <p:cNvPr id="22" name="TextBox 21">
            <a:extLst>
              <a:ext uri="{FF2B5EF4-FFF2-40B4-BE49-F238E27FC236}">
                <a16:creationId xmlns:a16="http://schemas.microsoft.com/office/drawing/2014/main" id="{726FF874-ED26-EE46-B8B9-A9CE23B47B8D}"/>
              </a:ext>
            </a:extLst>
          </p:cNvPr>
          <p:cNvSpPr txBox="1"/>
          <p:nvPr/>
        </p:nvSpPr>
        <p:spPr>
          <a:xfrm>
            <a:off x="435321" y="2458494"/>
            <a:ext cx="1941715" cy="307777"/>
          </a:xfrm>
          <a:prstGeom prst="rect">
            <a:avLst/>
          </a:prstGeom>
          <a:noFill/>
        </p:spPr>
        <p:txBody>
          <a:bodyPr wrap="square">
            <a:spAutoFit/>
          </a:bodyPr>
          <a:lstStyle/>
          <a:p>
            <a:pPr algn="r"/>
            <a:r>
              <a:rPr lang="en-IE" sz="1400">
                <a:latin typeface="Barlow" panose="00000500000000000000" pitchFamily="2" charset="0"/>
                <a:cs typeface="Arial" panose="020B0604020202020204" pitchFamily="34" charset="0"/>
              </a:rPr>
              <a:t>(0-3 score Left)</a:t>
            </a:r>
          </a:p>
        </p:txBody>
      </p:sp>
      <p:graphicFrame>
        <p:nvGraphicFramePr>
          <p:cNvPr id="39" name="Chart 38">
            <a:extLst>
              <a:ext uri="{FF2B5EF4-FFF2-40B4-BE49-F238E27FC236}">
                <a16:creationId xmlns:a16="http://schemas.microsoft.com/office/drawing/2014/main" id="{D286EE3E-03D1-4EFC-341C-F3AF304603CD}"/>
              </a:ext>
            </a:extLst>
          </p:cNvPr>
          <p:cNvGraphicFramePr/>
          <p:nvPr>
            <p:extLst>
              <p:ext uri="{D42A27DB-BD31-4B8C-83A1-F6EECF244321}">
                <p14:modId xmlns:p14="http://schemas.microsoft.com/office/powerpoint/2010/main" val="758415552"/>
              </p:ext>
            </p:extLst>
          </p:nvPr>
        </p:nvGraphicFramePr>
        <p:xfrm>
          <a:off x="2179103" y="2119502"/>
          <a:ext cx="8199806" cy="374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BA3AEE9C-CD71-DE6F-F49E-A9EB5E0042A8}"/>
              </a:ext>
            </a:extLst>
          </p:cNvPr>
          <p:cNvGraphicFramePr>
            <a:graphicFrameLocks noGrp="1"/>
          </p:cNvGraphicFramePr>
          <p:nvPr>
            <p:extLst>
              <p:ext uri="{D42A27DB-BD31-4B8C-83A1-F6EECF244321}">
                <p14:modId xmlns:p14="http://schemas.microsoft.com/office/powerpoint/2010/main" val="1197124497"/>
              </p:ext>
            </p:extLst>
          </p:nvPr>
        </p:nvGraphicFramePr>
        <p:xfrm>
          <a:off x="2270305" y="1644160"/>
          <a:ext cx="7972496" cy="514350"/>
        </p:xfrm>
        <a:graphic>
          <a:graphicData uri="http://schemas.openxmlformats.org/drawingml/2006/table">
            <a:tbl>
              <a:tblPr>
                <a:tableStyleId>{5C22544A-7EE6-4342-B048-85BDC9FD1C3A}</a:tableStyleId>
              </a:tblPr>
              <a:tblGrid>
                <a:gridCol w="996562">
                  <a:extLst>
                    <a:ext uri="{9D8B030D-6E8A-4147-A177-3AD203B41FA5}">
                      <a16:colId xmlns:a16="http://schemas.microsoft.com/office/drawing/2014/main" val="4283481718"/>
                    </a:ext>
                  </a:extLst>
                </a:gridCol>
                <a:gridCol w="996562">
                  <a:extLst>
                    <a:ext uri="{9D8B030D-6E8A-4147-A177-3AD203B41FA5}">
                      <a16:colId xmlns:a16="http://schemas.microsoft.com/office/drawing/2014/main" val="168885536"/>
                    </a:ext>
                  </a:extLst>
                </a:gridCol>
                <a:gridCol w="996562">
                  <a:extLst>
                    <a:ext uri="{9D8B030D-6E8A-4147-A177-3AD203B41FA5}">
                      <a16:colId xmlns:a16="http://schemas.microsoft.com/office/drawing/2014/main" val="746003772"/>
                    </a:ext>
                  </a:extLst>
                </a:gridCol>
                <a:gridCol w="996562">
                  <a:extLst>
                    <a:ext uri="{9D8B030D-6E8A-4147-A177-3AD203B41FA5}">
                      <a16:colId xmlns:a16="http://schemas.microsoft.com/office/drawing/2014/main" val="1779795731"/>
                    </a:ext>
                  </a:extLst>
                </a:gridCol>
                <a:gridCol w="996562">
                  <a:extLst>
                    <a:ext uri="{9D8B030D-6E8A-4147-A177-3AD203B41FA5}">
                      <a16:colId xmlns:a16="http://schemas.microsoft.com/office/drawing/2014/main" val="2225951611"/>
                    </a:ext>
                  </a:extLst>
                </a:gridCol>
                <a:gridCol w="996562">
                  <a:extLst>
                    <a:ext uri="{9D8B030D-6E8A-4147-A177-3AD203B41FA5}">
                      <a16:colId xmlns:a16="http://schemas.microsoft.com/office/drawing/2014/main" val="1338766595"/>
                    </a:ext>
                  </a:extLst>
                </a:gridCol>
                <a:gridCol w="996562">
                  <a:extLst>
                    <a:ext uri="{9D8B030D-6E8A-4147-A177-3AD203B41FA5}">
                      <a16:colId xmlns:a16="http://schemas.microsoft.com/office/drawing/2014/main" val="4065578727"/>
                    </a:ext>
                  </a:extLst>
                </a:gridCol>
                <a:gridCol w="996562">
                  <a:extLst>
                    <a:ext uri="{9D8B030D-6E8A-4147-A177-3AD203B41FA5}">
                      <a16:colId xmlns:a16="http://schemas.microsoft.com/office/drawing/2014/main" val="2398399031"/>
                    </a:ext>
                  </a:extLst>
                </a:gridCol>
              </a:tblGrid>
              <a:tr h="514350">
                <a:tc>
                  <a:txBody>
                    <a:bodyPr/>
                    <a:lstStyle/>
                    <a:p>
                      <a:pPr algn="ctr"/>
                      <a:r>
                        <a:rPr lang="en-IE" sz="1100" b="1" dirty="0">
                          <a:latin typeface="Barlow" panose="00000500000000000000" pitchFamily="2" charset="0"/>
                          <a:cs typeface="Arial" panose="020B0604020202020204" pitchFamily="34" charset="0"/>
                        </a:rPr>
                        <a:t>Total</a:t>
                      </a:r>
                    </a:p>
                    <a:p>
                      <a:pPr algn="ctr"/>
                      <a:r>
                        <a:rPr lang="en-IE" sz="1100" b="1" dirty="0">
                          <a:latin typeface="Barlow" panose="00000500000000000000" pitchFamily="2" charset="0"/>
                          <a:cs typeface="Arial" panose="020B0604020202020204" pitchFamily="34" charset="0"/>
                        </a:rPr>
                        <a:t>Aug 24</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Multilateralists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Community Champions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Disengaged</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Empathisers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a:solidFill>
                            <a:srgbClr val="000000"/>
                          </a:solidFill>
                          <a:effectLst/>
                          <a:latin typeface="Barlow" panose="00000500000000000000" pitchFamily="2" charset="0"/>
                          <a:cs typeface="Arial" panose="020B0604020202020204" pitchFamily="34" charset="0"/>
                        </a:rPr>
                        <a:t>Global Citizens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0" i="0" u="none" strike="noStrike" dirty="0">
                          <a:solidFill>
                            <a:srgbClr val="000000"/>
                          </a:solidFill>
                          <a:effectLst/>
                          <a:latin typeface="Barlow" panose="00000500000000000000" pitchFamily="2" charset="0"/>
                          <a:cs typeface="Arial" panose="020B0604020202020204" pitchFamily="34" charset="0"/>
                        </a:rPr>
                        <a:t>Pragmatists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783692"/>
                  </a:ext>
                </a:extLst>
              </a:tr>
            </a:tbl>
          </a:graphicData>
        </a:graphic>
      </p:graphicFrame>
    </p:spTree>
    <p:extLst>
      <p:ext uri="{BB962C8B-B14F-4D97-AF65-F5344CB8AC3E}">
        <p14:creationId xmlns:p14="http://schemas.microsoft.com/office/powerpoint/2010/main" val="2041636028"/>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1D3DCB4-889C-1883-B8F5-18286E2E321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rmAutofit fontScale="90000"/>
          </a:bodyPr>
          <a:lstStyle/>
          <a:p>
            <a:br>
              <a:rPr lang="en-IE"/>
            </a:br>
            <a:r>
              <a:rPr lang="en-IE" sz="2700"/>
              <a:t>Agreement levels about aid from the Irish Government</a:t>
            </a:r>
            <a:endParaRPr lang="en-IE"/>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9341700" cy="646330"/>
          </a:xfrm>
        </p:spPr>
        <p:txBody>
          <a:bodyPr lIns="0">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Agreement has remained stable since 2023, albeit there has been a slight dip in agreement that overseas aid strengthens Ireland political influence. </a:t>
            </a:r>
            <a:endParaRPr kumimoji="0" lang="en-US" sz="12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90489E77-2BD4-4A7D-AE53-F0411DDA9E98}"/>
              </a:ext>
            </a:extLst>
          </p:cNvPr>
          <p:cNvSpPr>
            <a:spLocks noGrp="1"/>
          </p:cNvSpPr>
          <p:nvPr>
            <p:ph type="body" sz="quarter" idx="17"/>
          </p:nvPr>
        </p:nvSpPr>
        <p:spPr/>
        <p:txBody>
          <a:bodyPr>
            <a:noAutofit/>
          </a:bodyPr>
          <a:lstStyle/>
          <a:p>
            <a:r>
              <a:rPr kumimoji="0" lang="en-US" sz="1000"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Aug 24 2504 (Nov 23 n-  2,515)</a:t>
            </a:r>
          </a:p>
          <a:p>
            <a:r>
              <a:rPr lang="en-US" sz="1000" dirty="0">
                <a:latin typeface="Barlow" panose="00000500000000000000" pitchFamily="2" charset="0"/>
              </a:rPr>
              <a:t>Q.40-49 To what extent do you agree or disagree with the following statements about aid from the Irish Government? -</a:t>
            </a:r>
            <a:endParaRPr lang="en-IE" sz="1000" dirty="0">
              <a:latin typeface="Barlow" panose="00000500000000000000" pitchFamily="2" charset="0"/>
            </a:endParaRPr>
          </a:p>
        </p:txBody>
      </p:sp>
      <p:graphicFrame>
        <p:nvGraphicFramePr>
          <p:cNvPr id="14" name="Chart 13">
            <a:extLst>
              <a:ext uri="{FF2B5EF4-FFF2-40B4-BE49-F238E27FC236}">
                <a16:creationId xmlns:a16="http://schemas.microsoft.com/office/drawing/2014/main" id="{E11CB1CF-B469-40B3-A133-4877B6E89A9A}"/>
              </a:ext>
            </a:extLst>
          </p:cNvPr>
          <p:cNvGraphicFramePr/>
          <p:nvPr>
            <p:extLst>
              <p:ext uri="{D42A27DB-BD31-4B8C-83A1-F6EECF244321}">
                <p14:modId xmlns:p14="http://schemas.microsoft.com/office/powerpoint/2010/main" val="654177161"/>
              </p:ext>
            </p:extLst>
          </p:nvPr>
        </p:nvGraphicFramePr>
        <p:xfrm>
          <a:off x="1359540" y="2826954"/>
          <a:ext cx="10160625" cy="2608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60EEA61D-1553-4889-87B8-BA01C97BA035}"/>
              </a:ext>
            </a:extLst>
          </p:cNvPr>
          <p:cNvGraphicFramePr>
            <a:graphicFrameLocks noGrp="1"/>
          </p:cNvGraphicFramePr>
          <p:nvPr>
            <p:extLst>
              <p:ext uri="{D42A27DB-BD31-4B8C-83A1-F6EECF244321}">
                <p14:modId xmlns:p14="http://schemas.microsoft.com/office/powerpoint/2010/main" val="3098212966"/>
              </p:ext>
            </p:extLst>
          </p:nvPr>
        </p:nvGraphicFramePr>
        <p:xfrm>
          <a:off x="1359540" y="1422548"/>
          <a:ext cx="10160622" cy="969645"/>
        </p:xfrm>
        <a:graphic>
          <a:graphicData uri="http://schemas.openxmlformats.org/drawingml/2006/table">
            <a:tbl>
              <a:tblPr>
                <a:tableStyleId>{5C22544A-7EE6-4342-B048-85BDC9FD1C3A}</a:tableStyleId>
              </a:tblPr>
              <a:tblGrid>
                <a:gridCol w="1409566">
                  <a:extLst>
                    <a:ext uri="{9D8B030D-6E8A-4147-A177-3AD203B41FA5}">
                      <a16:colId xmlns:a16="http://schemas.microsoft.com/office/drawing/2014/main" val="3960892181"/>
                    </a:ext>
                  </a:extLst>
                </a:gridCol>
                <a:gridCol w="1409566">
                  <a:extLst>
                    <a:ext uri="{9D8B030D-6E8A-4147-A177-3AD203B41FA5}">
                      <a16:colId xmlns:a16="http://schemas.microsoft.com/office/drawing/2014/main" val="2096878900"/>
                    </a:ext>
                  </a:extLst>
                </a:gridCol>
                <a:gridCol w="1409566">
                  <a:extLst>
                    <a:ext uri="{9D8B030D-6E8A-4147-A177-3AD203B41FA5}">
                      <a16:colId xmlns:a16="http://schemas.microsoft.com/office/drawing/2014/main" val="2303756203"/>
                    </a:ext>
                  </a:extLst>
                </a:gridCol>
                <a:gridCol w="1409566">
                  <a:extLst>
                    <a:ext uri="{9D8B030D-6E8A-4147-A177-3AD203B41FA5}">
                      <a16:colId xmlns:a16="http://schemas.microsoft.com/office/drawing/2014/main" val="2005653847"/>
                    </a:ext>
                  </a:extLst>
                </a:gridCol>
                <a:gridCol w="1551486">
                  <a:extLst>
                    <a:ext uri="{9D8B030D-6E8A-4147-A177-3AD203B41FA5}">
                      <a16:colId xmlns:a16="http://schemas.microsoft.com/office/drawing/2014/main" val="8976950"/>
                    </a:ext>
                  </a:extLst>
                </a:gridCol>
                <a:gridCol w="1414476">
                  <a:extLst>
                    <a:ext uri="{9D8B030D-6E8A-4147-A177-3AD203B41FA5}">
                      <a16:colId xmlns:a16="http://schemas.microsoft.com/office/drawing/2014/main" val="3340232912"/>
                    </a:ext>
                  </a:extLst>
                </a:gridCol>
                <a:gridCol w="1556396">
                  <a:extLst>
                    <a:ext uri="{9D8B030D-6E8A-4147-A177-3AD203B41FA5}">
                      <a16:colId xmlns:a16="http://schemas.microsoft.com/office/drawing/2014/main" val="1352160600"/>
                    </a:ext>
                  </a:extLst>
                </a:gridCol>
              </a:tblGrid>
              <a:tr h="736717">
                <a:tc>
                  <a:txBody>
                    <a:bodyPr/>
                    <a:lstStyle/>
                    <a:p>
                      <a:pPr algn="ctr" fontAlgn="t"/>
                      <a:r>
                        <a:rPr lang="en-US" sz="1050" u="none" strike="noStrike" dirty="0">
                          <a:effectLst/>
                        </a:rPr>
                        <a:t>Overseas aid improves people's lives by providing access to education, healthcare, clean water, and sanitation</a:t>
                      </a:r>
                      <a:endParaRPr lang="en-US" sz="1050" b="0" i="0" u="none" strike="noStrike" dirty="0">
                        <a:solidFill>
                          <a:srgbClr val="000000"/>
                        </a:solidFill>
                        <a:effectLst/>
                        <a:latin typeface="Barlow" panose="00000500000000000000" pitchFamily="2" charset="0"/>
                      </a:endParaRPr>
                    </a:p>
                  </a:txBody>
                  <a:tcPr marL="9525" marR="9525" marT="9525" marB="0" anchor="b">
                    <a:noFill/>
                  </a:tcPr>
                </a:tc>
                <a:tc>
                  <a:txBody>
                    <a:bodyPr/>
                    <a:lstStyle/>
                    <a:p>
                      <a:pPr algn="ctr" fontAlgn="t"/>
                      <a:r>
                        <a:rPr lang="en-US" sz="1050" u="none" strike="noStrike">
                          <a:effectLst/>
                        </a:rPr>
                        <a:t>Overseas aid</a:t>
                      </a:r>
                    </a:p>
                    <a:p>
                      <a:pPr algn="ctr" fontAlgn="t"/>
                      <a:r>
                        <a:rPr lang="en-US" sz="1050" u="none" strike="noStrike">
                          <a:effectLst/>
                        </a:rPr>
                        <a:t> increases</a:t>
                      </a:r>
                    </a:p>
                    <a:p>
                      <a:pPr algn="ctr" fontAlgn="t"/>
                      <a:r>
                        <a:rPr lang="en-US" sz="1050" u="none" strike="noStrike">
                          <a:effectLst/>
                        </a:rPr>
                        <a:t> economic </a:t>
                      </a:r>
                    </a:p>
                    <a:p>
                      <a:pPr algn="ctr" fontAlgn="t"/>
                      <a:r>
                        <a:rPr lang="en-US" sz="1050" u="none" strike="noStrike">
                          <a:effectLst/>
                        </a:rPr>
                        <a:t>growth in </a:t>
                      </a:r>
                    </a:p>
                    <a:p>
                      <a:pPr algn="ctr" fontAlgn="t"/>
                      <a:r>
                        <a:rPr lang="en-US" sz="1050" u="none" strike="noStrike">
                          <a:effectLst/>
                        </a:rPr>
                        <a:t>poor countries</a:t>
                      </a:r>
                      <a:endParaRPr lang="en-US" sz="1050" b="0" i="0" u="none" strike="noStrike">
                        <a:solidFill>
                          <a:srgbClr val="000000"/>
                        </a:solidFill>
                        <a:effectLst/>
                        <a:latin typeface="Barlow" panose="00000500000000000000" pitchFamily="2" charset="0"/>
                      </a:endParaRPr>
                    </a:p>
                  </a:txBody>
                  <a:tcPr marL="9525" marR="9525" marT="9525" marB="0" anchor="b">
                    <a:noFill/>
                  </a:tcPr>
                </a:tc>
                <a:tc>
                  <a:txBody>
                    <a:bodyPr/>
                    <a:lstStyle/>
                    <a:p>
                      <a:pPr algn="ctr" fontAlgn="t"/>
                      <a:r>
                        <a:rPr lang="en-US" sz="1050" u="none" strike="noStrike">
                          <a:effectLst/>
                        </a:rPr>
                        <a:t>Overseas aid</a:t>
                      </a:r>
                    </a:p>
                    <a:p>
                      <a:pPr algn="ctr" fontAlgn="t"/>
                      <a:r>
                        <a:rPr lang="en-US" sz="1050" u="none" strike="noStrike">
                          <a:effectLst/>
                        </a:rPr>
                        <a:t> to developing </a:t>
                      </a:r>
                    </a:p>
                    <a:p>
                      <a:pPr algn="ctr" fontAlgn="t"/>
                      <a:r>
                        <a:rPr lang="en-US" sz="1050" u="none" strike="noStrike">
                          <a:effectLst/>
                        </a:rPr>
                        <a:t>countries helps</a:t>
                      </a:r>
                    </a:p>
                    <a:p>
                      <a:pPr algn="ctr" fontAlgn="t"/>
                      <a:r>
                        <a:rPr lang="en-US" sz="1050" u="none" strike="noStrike">
                          <a:effectLst/>
                        </a:rPr>
                        <a:t> reduce social</a:t>
                      </a:r>
                    </a:p>
                    <a:p>
                      <a:pPr algn="ctr" fontAlgn="t"/>
                      <a:r>
                        <a:rPr lang="en-US" sz="1050" u="none" strike="noStrike">
                          <a:effectLst/>
                        </a:rPr>
                        <a:t> and economic inequalities</a:t>
                      </a:r>
                      <a:endParaRPr lang="en-US" sz="1050" b="0" i="0" u="none" strike="noStrike">
                        <a:solidFill>
                          <a:srgbClr val="000000"/>
                        </a:solidFill>
                        <a:effectLst/>
                        <a:latin typeface="Barlow" panose="00000500000000000000" pitchFamily="2" charset="0"/>
                      </a:endParaRPr>
                    </a:p>
                  </a:txBody>
                  <a:tcPr marL="9525" marR="9525" marT="9525" marB="0" anchor="b">
                    <a:noFill/>
                  </a:tcPr>
                </a:tc>
                <a:tc>
                  <a:txBody>
                    <a:bodyPr/>
                    <a:lstStyle/>
                    <a:p>
                      <a:pPr algn="ctr" fontAlgn="t"/>
                      <a:r>
                        <a:rPr lang="en-US" sz="1050" u="none" strike="noStrike">
                          <a:effectLst/>
                        </a:rPr>
                        <a:t>Most overseas </a:t>
                      </a:r>
                    </a:p>
                    <a:p>
                      <a:pPr algn="ctr" fontAlgn="t"/>
                      <a:r>
                        <a:rPr lang="en-US" sz="1050" u="none" strike="noStrike">
                          <a:effectLst/>
                        </a:rPr>
                        <a:t>aid does</a:t>
                      </a:r>
                    </a:p>
                    <a:p>
                      <a:pPr algn="ctr" fontAlgn="t"/>
                      <a:r>
                        <a:rPr lang="en-US" sz="1050" u="none" strike="noStrike">
                          <a:effectLst/>
                        </a:rPr>
                        <a:t> not get </a:t>
                      </a:r>
                    </a:p>
                    <a:p>
                      <a:pPr algn="ctr" fontAlgn="t"/>
                      <a:r>
                        <a:rPr lang="en-US" sz="1050" u="none" strike="noStrike">
                          <a:effectLst/>
                        </a:rPr>
                        <a:t>to the intended recipients</a:t>
                      </a:r>
                      <a:endParaRPr lang="en-US" sz="1050" b="0" i="0" u="none" strike="noStrike">
                        <a:solidFill>
                          <a:srgbClr val="000000"/>
                        </a:solidFill>
                        <a:effectLst/>
                        <a:latin typeface="Barlow" panose="00000500000000000000" pitchFamily="2" charset="0"/>
                      </a:endParaRPr>
                    </a:p>
                  </a:txBody>
                  <a:tcPr marL="9525" marR="9525" marT="9525" marB="0" anchor="b">
                    <a:noFill/>
                  </a:tcPr>
                </a:tc>
                <a:tc>
                  <a:txBody>
                    <a:bodyPr/>
                    <a:lstStyle/>
                    <a:p>
                      <a:pPr algn="ctr" fontAlgn="t"/>
                      <a:r>
                        <a:rPr lang="en-US" sz="1050" u="none" strike="noStrike" dirty="0">
                          <a:effectLst/>
                        </a:rPr>
                        <a:t>Overseas aid to developing countries strengthens Ireland’s political influence in</a:t>
                      </a:r>
                    </a:p>
                    <a:p>
                      <a:pPr algn="ctr" fontAlgn="t"/>
                      <a:r>
                        <a:rPr lang="en-US" sz="1050" u="none" strike="noStrike" dirty="0">
                          <a:effectLst/>
                        </a:rPr>
                        <a:t> the world</a:t>
                      </a:r>
                      <a:endParaRPr lang="en-US" sz="1050" b="0" i="0" u="none" strike="noStrike" dirty="0">
                        <a:solidFill>
                          <a:srgbClr val="000000"/>
                        </a:solidFill>
                        <a:effectLst/>
                        <a:latin typeface="Barlow" panose="00000500000000000000" pitchFamily="2" charset="0"/>
                      </a:endParaRPr>
                    </a:p>
                  </a:txBody>
                  <a:tcPr marL="9525" marR="9525" marT="9525" marB="0" anchor="b">
                    <a:noFill/>
                  </a:tcPr>
                </a:tc>
                <a:tc>
                  <a:txBody>
                    <a:bodyPr/>
                    <a:lstStyle/>
                    <a:p>
                      <a:pPr algn="ctr" fontAlgn="t"/>
                      <a:r>
                        <a:rPr lang="en-US" sz="1050" u="none" strike="noStrike">
                          <a:effectLst/>
                        </a:rPr>
                        <a:t>Providing overseas</a:t>
                      </a:r>
                    </a:p>
                    <a:p>
                      <a:pPr algn="ctr" fontAlgn="t"/>
                      <a:r>
                        <a:rPr lang="en-US" sz="1050" u="none" strike="noStrike">
                          <a:effectLst/>
                        </a:rPr>
                        <a:t> aid really helps</a:t>
                      </a:r>
                    </a:p>
                    <a:p>
                      <a:pPr algn="ctr" fontAlgn="t"/>
                      <a:r>
                        <a:rPr lang="en-US" sz="1050" u="none" strike="noStrike">
                          <a:effectLst/>
                        </a:rPr>
                        <a:t> to promote </a:t>
                      </a:r>
                    </a:p>
                    <a:p>
                      <a:pPr algn="ctr" fontAlgn="t"/>
                      <a:r>
                        <a:rPr lang="en-US" sz="1050" u="none" strike="noStrike">
                          <a:effectLst/>
                        </a:rPr>
                        <a:t>Ireland’s national </a:t>
                      </a:r>
                    </a:p>
                    <a:p>
                      <a:pPr algn="ctr" fontAlgn="t"/>
                      <a:r>
                        <a:rPr lang="en-US" sz="1050" u="none" strike="noStrike">
                          <a:effectLst/>
                        </a:rPr>
                        <a:t>security</a:t>
                      </a:r>
                      <a:endParaRPr lang="en-US" sz="1050" b="0" i="0" u="none" strike="noStrike">
                        <a:solidFill>
                          <a:srgbClr val="000000"/>
                        </a:solidFill>
                        <a:effectLst/>
                        <a:latin typeface="Barlow" panose="00000500000000000000" pitchFamily="2" charset="0"/>
                      </a:endParaRPr>
                    </a:p>
                  </a:txBody>
                  <a:tcPr marL="9525" marR="9525" marT="9525" marB="0" anchor="b">
                    <a:noFill/>
                  </a:tcPr>
                </a:tc>
                <a:tc>
                  <a:txBody>
                    <a:bodyPr/>
                    <a:lstStyle/>
                    <a:p>
                      <a:pPr algn="ctr" fontAlgn="t"/>
                      <a:r>
                        <a:rPr lang="en-US" sz="1050" u="none" strike="noStrike">
                          <a:effectLst/>
                        </a:rPr>
                        <a:t>Ireland </a:t>
                      </a:r>
                    </a:p>
                    <a:p>
                      <a:pPr algn="ctr" fontAlgn="t"/>
                      <a:r>
                        <a:rPr lang="en-US" sz="1050" u="none" strike="noStrike">
                          <a:effectLst/>
                        </a:rPr>
                        <a:t>cannot afford</a:t>
                      </a:r>
                    </a:p>
                    <a:p>
                      <a:pPr algn="ctr" fontAlgn="t"/>
                      <a:r>
                        <a:rPr lang="en-US" sz="1050" u="none" strike="noStrike">
                          <a:effectLst/>
                        </a:rPr>
                        <a:t> to give</a:t>
                      </a:r>
                    </a:p>
                    <a:p>
                      <a:pPr algn="ctr" fontAlgn="t"/>
                      <a:r>
                        <a:rPr lang="en-US" sz="1050" u="none" strike="noStrike">
                          <a:effectLst/>
                        </a:rPr>
                        <a:t> overseas aid.</a:t>
                      </a:r>
                      <a:endParaRPr lang="en-US" sz="1050" b="0" i="0" u="none" strike="noStrike">
                        <a:solidFill>
                          <a:srgbClr val="000000"/>
                        </a:solidFill>
                        <a:effectLst/>
                        <a:latin typeface="Barlow" panose="00000500000000000000" pitchFamily="2" charset="0"/>
                      </a:endParaRPr>
                    </a:p>
                  </a:txBody>
                  <a:tcPr marL="9525" marR="9525" marT="9525" marB="0" anchor="b">
                    <a:noFill/>
                  </a:tcPr>
                </a:tc>
                <a:extLst>
                  <a:ext uri="{0D108BD9-81ED-4DB2-BD59-A6C34878D82A}">
                    <a16:rowId xmlns:a16="http://schemas.microsoft.com/office/drawing/2014/main" val="3069884036"/>
                  </a:ext>
                </a:extLst>
              </a:tr>
            </a:tbl>
          </a:graphicData>
        </a:graphic>
      </p:graphicFrame>
      <p:graphicFrame>
        <p:nvGraphicFramePr>
          <p:cNvPr id="2" name="Table 1">
            <a:extLst>
              <a:ext uri="{FF2B5EF4-FFF2-40B4-BE49-F238E27FC236}">
                <a16:creationId xmlns:a16="http://schemas.microsoft.com/office/drawing/2014/main" id="{E8FF243F-6F8E-4D8A-BE90-63DF9A2D69DA}"/>
              </a:ext>
            </a:extLst>
          </p:cNvPr>
          <p:cNvGraphicFramePr>
            <a:graphicFrameLocks noGrp="1"/>
          </p:cNvGraphicFramePr>
          <p:nvPr>
            <p:extLst>
              <p:ext uri="{D42A27DB-BD31-4B8C-83A1-F6EECF244321}">
                <p14:modId xmlns:p14="http://schemas.microsoft.com/office/powerpoint/2010/main" val="17938460"/>
              </p:ext>
            </p:extLst>
          </p:nvPr>
        </p:nvGraphicFramePr>
        <p:xfrm>
          <a:off x="59337" y="3090008"/>
          <a:ext cx="1422272" cy="2036445"/>
        </p:xfrm>
        <a:graphic>
          <a:graphicData uri="http://schemas.openxmlformats.org/drawingml/2006/table">
            <a:tbl>
              <a:tblPr/>
              <a:tblGrid>
                <a:gridCol w="1422272">
                  <a:extLst>
                    <a:ext uri="{9D8B030D-6E8A-4147-A177-3AD203B41FA5}">
                      <a16:colId xmlns:a16="http://schemas.microsoft.com/office/drawing/2014/main" val="3298271789"/>
                    </a:ext>
                  </a:extLst>
                </a:gridCol>
              </a:tblGrid>
              <a:tr h="207086">
                <a:tc>
                  <a:txBody>
                    <a:bodyPr/>
                    <a:lstStyle/>
                    <a:p>
                      <a:pPr algn="r" fontAlgn="t"/>
                      <a:r>
                        <a:rPr lang="en-IE" sz="1050" b="0" i="0" u="none" strike="noStrike">
                          <a:solidFill>
                            <a:srgbClr val="000000"/>
                          </a:solidFill>
                          <a:effectLst/>
                          <a:latin typeface="Barlow" panose="00000500000000000000" pitchFamily="2" charset="0"/>
                          <a:cs typeface="Arial" panose="020B0604020202020204" pitchFamily="34" charset="0"/>
                        </a:rPr>
                        <a:t>Strongly agree</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62188284"/>
                  </a:ext>
                </a:extLst>
              </a:tr>
              <a:tr h="822844">
                <a:tc>
                  <a:txBody>
                    <a:bodyPr/>
                    <a:lstStyle/>
                    <a:p>
                      <a:pPr algn="r" fontAlgn="t"/>
                      <a:endParaRPr lang="en-IE" sz="1050" b="0" i="0" u="none" strike="noStrike">
                        <a:solidFill>
                          <a:srgbClr val="000000"/>
                        </a:solidFill>
                        <a:effectLst/>
                        <a:latin typeface="Barlow" panose="00000500000000000000" pitchFamily="2" charset="0"/>
                        <a:cs typeface="Arial" panose="020B0604020202020204" pitchFamily="34" charset="0"/>
                      </a:endParaRPr>
                    </a:p>
                    <a:p>
                      <a:pPr algn="r" fontAlgn="t"/>
                      <a:endParaRPr lang="en-IE" sz="1050" b="0" i="0" u="none" strike="noStrike">
                        <a:solidFill>
                          <a:srgbClr val="000000"/>
                        </a:solidFill>
                        <a:effectLst/>
                        <a:latin typeface="Barlow" panose="00000500000000000000" pitchFamily="2" charset="0"/>
                        <a:cs typeface="Arial" panose="020B0604020202020204" pitchFamily="34" charset="0"/>
                      </a:endParaRPr>
                    </a:p>
                    <a:p>
                      <a:pPr algn="r" fontAlgn="t"/>
                      <a:endParaRPr lang="en-IE" sz="1050" b="0" i="0" u="none" strike="noStrike">
                        <a:solidFill>
                          <a:srgbClr val="000000"/>
                        </a:solidFill>
                        <a:effectLst/>
                        <a:latin typeface="Barlow" panose="00000500000000000000" pitchFamily="2" charset="0"/>
                        <a:cs typeface="Arial" panose="020B0604020202020204" pitchFamily="34" charset="0"/>
                      </a:endParaRPr>
                    </a:p>
                    <a:p>
                      <a:pPr algn="r" fontAlgn="t"/>
                      <a:endParaRPr lang="en-IE" sz="1050" b="0" i="0" u="none" strike="noStrike">
                        <a:solidFill>
                          <a:srgbClr val="000000"/>
                        </a:solidFill>
                        <a:effectLst/>
                        <a:latin typeface="Barlow" panose="00000500000000000000" pitchFamily="2" charset="0"/>
                        <a:cs typeface="Arial" panose="020B0604020202020204" pitchFamily="34" charset="0"/>
                      </a:endParaRPr>
                    </a:p>
                    <a:p>
                      <a:pPr algn="r" fontAlgn="t"/>
                      <a:r>
                        <a:rPr lang="en-IE" sz="1050" b="0" i="0" u="none" strike="noStrike">
                          <a:solidFill>
                            <a:srgbClr val="000000"/>
                          </a:solidFill>
                          <a:effectLst/>
                          <a:latin typeface="Barlow" panose="00000500000000000000" pitchFamily="2" charset="0"/>
                          <a:cs typeface="Arial" panose="020B0604020202020204" pitchFamily="34" charset="0"/>
                        </a:rPr>
                        <a:t>Agree</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74710367"/>
                  </a:ext>
                </a:extLst>
              </a:tr>
              <a:tr h="514965">
                <a:tc>
                  <a:txBody>
                    <a:bodyPr/>
                    <a:lstStyle/>
                    <a:p>
                      <a:pPr algn="r" fontAlgn="t"/>
                      <a:endParaRPr lang="en-IE" sz="1050" b="0" i="0" u="none" strike="noStrike">
                        <a:solidFill>
                          <a:srgbClr val="000000"/>
                        </a:solidFill>
                        <a:effectLst/>
                        <a:latin typeface="Barlow" panose="00000500000000000000" pitchFamily="2" charset="0"/>
                        <a:cs typeface="Arial" panose="020B0604020202020204" pitchFamily="34" charset="0"/>
                      </a:endParaRPr>
                    </a:p>
                    <a:p>
                      <a:pPr algn="r" fontAlgn="t"/>
                      <a:endParaRPr lang="en-IE" sz="1050" b="0" i="0" u="none" strike="noStrike">
                        <a:solidFill>
                          <a:srgbClr val="000000"/>
                        </a:solidFill>
                        <a:effectLst/>
                        <a:latin typeface="Barlow" panose="00000500000000000000" pitchFamily="2" charset="0"/>
                        <a:cs typeface="Arial" panose="020B0604020202020204" pitchFamily="34" charset="0"/>
                      </a:endParaRPr>
                    </a:p>
                    <a:p>
                      <a:pPr algn="r" fontAlgn="t"/>
                      <a:r>
                        <a:rPr lang="en-IE" sz="1050" b="0" i="0" u="none" strike="noStrike">
                          <a:solidFill>
                            <a:srgbClr val="000000"/>
                          </a:solidFill>
                          <a:effectLst/>
                          <a:latin typeface="Barlow" panose="00000500000000000000" pitchFamily="2" charset="0"/>
                          <a:cs typeface="Arial" panose="020B0604020202020204" pitchFamily="34" charset="0"/>
                        </a:rPr>
                        <a:t>Neither</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3453212"/>
                  </a:ext>
                </a:extLst>
              </a:tr>
              <a:tr h="207086">
                <a:tc>
                  <a:txBody>
                    <a:bodyPr/>
                    <a:lstStyle/>
                    <a:p>
                      <a:pPr algn="r" fontAlgn="t"/>
                      <a:r>
                        <a:rPr lang="en-IE" sz="1050" b="0" i="0" u="none" strike="noStrike">
                          <a:solidFill>
                            <a:srgbClr val="000000"/>
                          </a:solidFill>
                          <a:effectLst/>
                          <a:latin typeface="Barlow" panose="00000500000000000000" pitchFamily="2" charset="0"/>
                          <a:cs typeface="Arial" panose="020B0604020202020204" pitchFamily="34" charset="0"/>
                        </a:rPr>
                        <a:t>Disagree</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09918107"/>
                  </a:ext>
                </a:extLst>
              </a:tr>
              <a:tr h="207086">
                <a:tc>
                  <a:txBody>
                    <a:bodyPr/>
                    <a:lstStyle/>
                    <a:p>
                      <a:pPr algn="r" fontAlgn="t"/>
                      <a:r>
                        <a:rPr lang="en-IE" sz="1050" b="0" i="0" u="none" strike="noStrike">
                          <a:solidFill>
                            <a:srgbClr val="000000"/>
                          </a:solidFill>
                          <a:effectLst/>
                          <a:latin typeface="Barlow" panose="00000500000000000000" pitchFamily="2" charset="0"/>
                          <a:cs typeface="Arial" panose="020B0604020202020204" pitchFamily="34" charset="0"/>
                        </a:rPr>
                        <a:t>Strongly disagree</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67835191"/>
                  </a:ext>
                </a:extLst>
              </a:tr>
            </a:tbl>
          </a:graphicData>
        </a:graphic>
      </p:graphicFrame>
      <p:graphicFrame>
        <p:nvGraphicFramePr>
          <p:cNvPr id="10" name="Table 9">
            <a:extLst>
              <a:ext uri="{FF2B5EF4-FFF2-40B4-BE49-F238E27FC236}">
                <a16:creationId xmlns:a16="http://schemas.microsoft.com/office/drawing/2014/main" id="{CC3C7CB4-F9D8-48FA-B522-3E23DDA2B6E8}"/>
              </a:ext>
            </a:extLst>
          </p:cNvPr>
          <p:cNvGraphicFramePr>
            <a:graphicFrameLocks noGrp="1"/>
          </p:cNvGraphicFramePr>
          <p:nvPr>
            <p:extLst>
              <p:ext uri="{D42A27DB-BD31-4B8C-83A1-F6EECF244321}">
                <p14:modId xmlns:p14="http://schemas.microsoft.com/office/powerpoint/2010/main" val="952368092"/>
              </p:ext>
            </p:extLst>
          </p:nvPr>
        </p:nvGraphicFramePr>
        <p:xfrm>
          <a:off x="1481609" y="2466035"/>
          <a:ext cx="9856100" cy="339090"/>
        </p:xfrm>
        <a:graphic>
          <a:graphicData uri="http://schemas.openxmlformats.org/drawingml/2006/table">
            <a:tbl>
              <a:tblPr/>
              <a:tblGrid>
                <a:gridCol w="492805">
                  <a:extLst>
                    <a:ext uri="{9D8B030D-6E8A-4147-A177-3AD203B41FA5}">
                      <a16:colId xmlns:a16="http://schemas.microsoft.com/office/drawing/2014/main" val="293949628"/>
                    </a:ext>
                  </a:extLst>
                </a:gridCol>
                <a:gridCol w="492805">
                  <a:extLst>
                    <a:ext uri="{9D8B030D-6E8A-4147-A177-3AD203B41FA5}">
                      <a16:colId xmlns:a16="http://schemas.microsoft.com/office/drawing/2014/main" val="183082023"/>
                    </a:ext>
                  </a:extLst>
                </a:gridCol>
                <a:gridCol w="492805">
                  <a:extLst>
                    <a:ext uri="{9D8B030D-6E8A-4147-A177-3AD203B41FA5}">
                      <a16:colId xmlns:a16="http://schemas.microsoft.com/office/drawing/2014/main" val="139720066"/>
                    </a:ext>
                  </a:extLst>
                </a:gridCol>
                <a:gridCol w="492805">
                  <a:extLst>
                    <a:ext uri="{9D8B030D-6E8A-4147-A177-3AD203B41FA5}">
                      <a16:colId xmlns:a16="http://schemas.microsoft.com/office/drawing/2014/main" val="3993953044"/>
                    </a:ext>
                  </a:extLst>
                </a:gridCol>
                <a:gridCol w="492805">
                  <a:extLst>
                    <a:ext uri="{9D8B030D-6E8A-4147-A177-3AD203B41FA5}">
                      <a16:colId xmlns:a16="http://schemas.microsoft.com/office/drawing/2014/main" val="3629905541"/>
                    </a:ext>
                  </a:extLst>
                </a:gridCol>
                <a:gridCol w="492805">
                  <a:extLst>
                    <a:ext uri="{9D8B030D-6E8A-4147-A177-3AD203B41FA5}">
                      <a16:colId xmlns:a16="http://schemas.microsoft.com/office/drawing/2014/main" val="3652931917"/>
                    </a:ext>
                  </a:extLst>
                </a:gridCol>
                <a:gridCol w="492805">
                  <a:extLst>
                    <a:ext uri="{9D8B030D-6E8A-4147-A177-3AD203B41FA5}">
                      <a16:colId xmlns:a16="http://schemas.microsoft.com/office/drawing/2014/main" val="2699227924"/>
                    </a:ext>
                  </a:extLst>
                </a:gridCol>
                <a:gridCol w="492805">
                  <a:extLst>
                    <a:ext uri="{9D8B030D-6E8A-4147-A177-3AD203B41FA5}">
                      <a16:colId xmlns:a16="http://schemas.microsoft.com/office/drawing/2014/main" val="1244394028"/>
                    </a:ext>
                  </a:extLst>
                </a:gridCol>
                <a:gridCol w="492805">
                  <a:extLst>
                    <a:ext uri="{9D8B030D-6E8A-4147-A177-3AD203B41FA5}">
                      <a16:colId xmlns:a16="http://schemas.microsoft.com/office/drawing/2014/main" val="1797244893"/>
                    </a:ext>
                  </a:extLst>
                </a:gridCol>
                <a:gridCol w="492805">
                  <a:extLst>
                    <a:ext uri="{9D8B030D-6E8A-4147-A177-3AD203B41FA5}">
                      <a16:colId xmlns:a16="http://schemas.microsoft.com/office/drawing/2014/main" val="3065746738"/>
                    </a:ext>
                  </a:extLst>
                </a:gridCol>
                <a:gridCol w="492805">
                  <a:extLst>
                    <a:ext uri="{9D8B030D-6E8A-4147-A177-3AD203B41FA5}">
                      <a16:colId xmlns:a16="http://schemas.microsoft.com/office/drawing/2014/main" val="4102525158"/>
                    </a:ext>
                  </a:extLst>
                </a:gridCol>
                <a:gridCol w="492805">
                  <a:extLst>
                    <a:ext uri="{9D8B030D-6E8A-4147-A177-3AD203B41FA5}">
                      <a16:colId xmlns:a16="http://schemas.microsoft.com/office/drawing/2014/main" val="1982743913"/>
                    </a:ext>
                  </a:extLst>
                </a:gridCol>
                <a:gridCol w="492805">
                  <a:extLst>
                    <a:ext uri="{9D8B030D-6E8A-4147-A177-3AD203B41FA5}">
                      <a16:colId xmlns:a16="http://schemas.microsoft.com/office/drawing/2014/main" val="2195439357"/>
                    </a:ext>
                  </a:extLst>
                </a:gridCol>
                <a:gridCol w="492805">
                  <a:extLst>
                    <a:ext uri="{9D8B030D-6E8A-4147-A177-3AD203B41FA5}">
                      <a16:colId xmlns:a16="http://schemas.microsoft.com/office/drawing/2014/main" val="1490312188"/>
                    </a:ext>
                  </a:extLst>
                </a:gridCol>
                <a:gridCol w="492805">
                  <a:extLst>
                    <a:ext uri="{9D8B030D-6E8A-4147-A177-3AD203B41FA5}">
                      <a16:colId xmlns:a16="http://schemas.microsoft.com/office/drawing/2014/main" val="558817987"/>
                    </a:ext>
                  </a:extLst>
                </a:gridCol>
                <a:gridCol w="492805">
                  <a:extLst>
                    <a:ext uri="{9D8B030D-6E8A-4147-A177-3AD203B41FA5}">
                      <a16:colId xmlns:a16="http://schemas.microsoft.com/office/drawing/2014/main" val="3965464600"/>
                    </a:ext>
                  </a:extLst>
                </a:gridCol>
                <a:gridCol w="492805">
                  <a:extLst>
                    <a:ext uri="{9D8B030D-6E8A-4147-A177-3AD203B41FA5}">
                      <a16:colId xmlns:a16="http://schemas.microsoft.com/office/drawing/2014/main" val="3320624828"/>
                    </a:ext>
                  </a:extLst>
                </a:gridCol>
                <a:gridCol w="492805">
                  <a:extLst>
                    <a:ext uri="{9D8B030D-6E8A-4147-A177-3AD203B41FA5}">
                      <a16:colId xmlns:a16="http://schemas.microsoft.com/office/drawing/2014/main" val="2073677149"/>
                    </a:ext>
                  </a:extLst>
                </a:gridCol>
                <a:gridCol w="492805">
                  <a:extLst>
                    <a:ext uri="{9D8B030D-6E8A-4147-A177-3AD203B41FA5}">
                      <a16:colId xmlns:a16="http://schemas.microsoft.com/office/drawing/2014/main" val="2367828732"/>
                    </a:ext>
                  </a:extLst>
                </a:gridCol>
                <a:gridCol w="492805">
                  <a:extLst>
                    <a:ext uri="{9D8B030D-6E8A-4147-A177-3AD203B41FA5}">
                      <a16:colId xmlns:a16="http://schemas.microsoft.com/office/drawing/2014/main" val="1187859742"/>
                    </a:ext>
                  </a:extLst>
                </a:gridCol>
              </a:tblGrid>
              <a:tr h="88462">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7104718"/>
                  </a:ext>
                </a:extLst>
              </a:tr>
              <a:tr h="128207">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88419133"/>
                  </a:ext>
                </a:extLst>
              </a:tr>
            </a:tbl>
          </a:graphicData>
        </a:graphic>
      </p:graphicFrame>
      <p:graphicFrame>
        <p:nvGraphicFramePr>
          <p:cNvPr id="6" name="Table 5">
            <a:extLst>
              <a:ext uri="{FF2B5EF4-FFF2-40B4-BE49-F238E27FC236}">
                <a16:creationId xmlns:a16="http://schemas.microsoft.com/office/drawing/2014/main" id="{17A68AB1-8447-FF90-03FE-D2CBADE63CF0}"/>
              </a:ext>
            </a:extLst>
          </p:cNvPr>
          <p:cNvGraphicFramePr>
            <a:graphicFrameLocks noGrp="1"/>
          </p:cNvGraphicFramePr>
          <p:nvPr>
            <p:extLst>
              <p:ext uri="{D42A27DB-BD31-4B8C-83A1-F6EECF244321}">
                <p14:modId xmlns:p14="http://schemas.microsoft.com/office/powerpoint/2010/main" val="985578247"/>
              </p:ext>
            </p:extLst>
          </p:nvPr>
        </p:nvGraphicFramePr>
        <p:xfrm>
          <a:off x="457200" y="5255944"/>
          <a:ext cx="10894767" cy="563219"/>
        </p:xfrm>
        <a:graphic>
          <a:graphicData uri="http://schemas.openxmlformats.org/drawingml/2006/table">
            <a:tbl>
              <a:tblPr/>
              <a:tblGrid>
                <a:gridCol w="1024858">
                  <a:extLst>
                    <a:ext uri="{9D8B030D-6E8A-4147-A177-3AD203B41FA5}">
                      <a16:colId xmlns:a16="http://schemas.microsoft.com/office/drawing/2014/main" val="53404197"/>
                    </a:ext>
                  </a:extLst>
                </a:gridCol>
                <a:gridCol w="483424">
                  <a:extLst>
                    <a:ext uri="{9D8B030D-6E8A-4147-A177-3AD203B41FA5}">
                      <a16:colId xmlns:a16="http://schemas.microsoft.com/office/drawing/2014/main" val="1281075347"/>
                    </a:ext>
                  </a:extLst>
                </a:gridCol>
                <a:gridCol w="483424">
                  <a:extLst>
                    <a:ext uri="{9D8B030D-6E8A-4147-A177-3AD203B41FA5}">
                      <a16:colId xmlns:a16="http://schemas.microsoft.com/office/drawing/2014/main" val="3667841452"/>
                    </a:ext>
                  </a:extLst>
                </a:gridCol>
                <a:gridCol w="483424">
                  <a:extLst>
                    <a:ext uri="{9D8B030D-6E8A-4147-A177-3AD203B41FA5}">
                      <a16:colId xmlns:a16="http://schemas.microsoft.com/office/drawing/2014/main" val="2200792291"/>
                    </a:ext>
                  </a:extLst>
                </a:gridCol>
                <a:gridCol w="483424">
                  <a:extLst>
                    <a:ext uri="{9D8B030D-6E8A-4147-A177-3AD203B41FA5}">
                      <a16:colId xmlns:a16="http://schemas.microsoft.com/office/drawing/2014/main" val="2529192920"/>
                    </a:ext>
                  </a:extLst>
                </a:gridCol>
                <a:gridCol w="483424">
                  <a:extLst>
                    <a:ext uri="{9D8B030D-6E8A-4147-A177-3AD203B41FA5}">
                      <a16:colId xmlns:a16="http://schemas.microsoft.com/office/drawing/2014/main" val="1461918578"/>
                    </a:ext>
                  </a:extLst>
                </a:gridCol>
                <a:gridCol w="523965">
                  <a:extLst>
                    <a:ext uri="{9D8B030D-6E8A-4147-A177-3AD203B41FA5}">
                      <a16:colId xmlns:a16="http://schemas.microsoft.com/office/drawing/2014/main" val="478215733"/>
                    </a:ext>
                  </a:extLst>
                </a:gridCol>
                <a:gridCol w="473149">
                  <a:extLst>
                    <a:ext uri="{9D8B030D-6E8A-4147-A177-3AD203B41FA5}">
                      <a16:colId xmlns:a16="http://schemas.microsoft.com/office/drawing/2014/main" val="730194398"/>
                    </a:ext>
                  </a:extLst>
                </a:gridCol>
                <a:gridCol w="473149">
                  <a:extLst>
                    <a:ext uri="{9D8B030D-6E8A-4147-A177-3AD203B41FA5}">
                      <a16:colId xmlns:a16="http://schemas.microsoft.com/office/drawing/2014/main" val="538775725"/>
                    </a:ext>
                  </a:extLst>
                </a:gridCol>
                <a:gridCol w="552893">
                  <a:extLst>
                    <a:ext uri="{9D8B030D-6E8A-4147-A177-3AD203B41FA5}">
                      <a16:colId xmlns:a16="http://schemas.microsoft.com/office/drawing/2014/main" val="524701637"/>
                    </a:ext>
                  </a:extLst>
                </a:gridCol>
                <a:gridCol w="515679">
                  <a:extLst>
                    <a:ext uri="{9D8B030D-6E8A-4147-A177-3AD203B41FA5}">
                      <a16:colId xmlns:a16="http://schemas.microsoft.com/office/drawing/2014/main" val="2139259795"/>
                    </a:ext>
                  </a:extLst>
                </a:gridCol>
                <a:gridCol w="515679">
                  <a:extLst>
                    <a:ext uri="{9D8B030D-6E8A-4147-A177-3AD203B41FA5}">
                      <a16:colId xmlns:a16="http://schemas.microsoft.com/office/drawing/2014/main" val="1553893673"/>
                    </a:ext>
                  </a:extLst>
                </a:gridCol>
                <a:gridCol w="499730">
                  <a:extLst>
                    <a:ext uri="{9D8B030D-6E8A-4147-A177-3AD203B41FA5}">
                      <a16:colId xmlns:a16="http://schemas.microsoft.com/office/drawing/2014/main" val="2619986759"/>
                    </a:ext>
                  </a:extLst>
                </a:gridCol>
                <a:gridCol w="446568">
                  <a:extLst>
                    <a:ext uri="{9D8B030D-6E8A-4147-A177-3AD203B41FA5}">
                      <a16:colId xmlns:a16="http://schemas.microsoft.com/office/drawing/2014/main" val="1937524521"/>
                    </a:ext>
                  </a:extLst>
                </a:gridCol>
                <a:gridCol w="446568">
                  <a:extLst>
                    <a:ext uri="{9D8B030D-6E8A-4147-A177-3AD203B41FA5}">
                      <a16:colId xmlns:a16="http://schemas.microsoft.com/office/drawing/2014/main" val="283728628"/>
                    </a:ext>
                  </a:extLst>
                </a:gridCol>
                <a:gridCol w="487575">
                  <a:extLst>
                    <a:ext uri="{9D8B030D-6E8A-4147-A177-3AD203B41FA5}">
                      <a16:colId xmlns:a16="http://schemas.microsoft.com/office/drawing/2014/main" val="3261012188"/>
                    </a:ext>
                  </a:extLst>
                </a:gridCol>
                <a:gridCol w="533781">
                  <a:extLst>
                    <a:ext uri="{9D8B030D-6E8A-4147-A177-3AD203B41FA5}">
                      <a16:colId xmlns:a16="http://schemas.microsoft.com/office/drawing/2014/main" val="1375687080"/>
                    </a:ext>
                  </a:extLst>
                </a:gridCol>
                <a:gridCol w="533781">
                  <a:extLst>
                    <a:ext uri="{9D8B030D-6E8A-4147-A177-3AD203B41FA5}">
                      <a16:colId xmlns:a16="http://schemas.microsoft.com/office/drawing/2014/main" val="356205294"/>
                    </a:ext>
                  </a:extLst>
                </a:gridCol>
                <a:gridCol w="483424">
                  <a:extLst>
                    <a:ext uri="{9D8B030D-6E8A-4147-A177-3AD203B41FA5}">
                      <a16:colId xmlns:a16="http://schemas.microsoft.com/office/drawing/2014/main" val="681210865"/>
                    </a:ext>
                  </a:extLst>
                </a:gridCol>
                <a:gridCol w="483424">
                  <a:extLst>
                    <a:ext uri="{9D8B030D-6E8A-4147-A177-3AD203B41FA5}">
                      <a16:colId xmlns:a16="http://schemas.microsoft.com/office/drawing/2014/main" val="2279460366"/>
                    </a:ext>
                  </a:extLst>
                </a:gridCol>
                <a:gridCol w="483424">
                  <a:extLst>
                    <a:ext uri="{9D8B030D-6E8A-4147-A177-3AD203B41FA5}">
                      <a16:colId xmlns:a16="http://schemas.microsoft.com/office/drawing/2014/main" val="3592032974"/>
                    </a:ext>
                  </a:extLst>
                </a:gridCol>
              </a:tblGrid>
              <a:tr h="151960">
                <a:tc>
                  <a:txBody>
                    <a:bodyPr/>
                    <a:lstStyle/>
                    <a:p>
                      <a:pPr algn="r" fontAlgn="t"/>
                      <a:r>
                        <a:rPr lang="en-IE" sz="1100" b="1" i="0" u="none" strike="noStrike">
                          <a:solidFill>
                            <a:srgbClr val="000000"/>
                          </a:solidFill>
                          <a:effectLst/>
                          <a:latin typeface="+mn-lt"/>
                        </a:rPr>
                        <a:t>NET (Agree)</a:t>
                      </a:r>
                    </a:p>
                  </a:txBody>
                  <a:tcPr marL="7598" marR="7598" marT="7598"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t"/>
                      <a:r>
                        <a:rPr lang="en-IE" sz="1100" b="1" i="0" u="none" strike="noStrike">
                          <a:solidFill>
                            <a:srgbClr val="000000"/>
                          </a:solidFill>
                          <a:effectLst/>
                          <a:latin typeface="+mn-lt"/>
                        </a:rPr>
                        <a:t>77</a:t>
                      </a:r>
                    </a:p>
                  </a:txBody>
                  <a:tcPr marL="7598" marR="7598" marT="7598"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76</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61</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58</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 </a:t>
                      </a:r>
                    </a:p>
                  </a:txBody>
                  <a:tcPr marL="7598" marR="7598" marT="7598"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60</a:t>
                      </a:r>
                    </a:p>
                  </a:txBody>
                  <a:tcPr marL="7598" marR="7598" marT="759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59 </a:t>
                      </a:r>
                    </a:p>
                  </a:txBody>
                  <a:tcPr marL="7598" marR="7598" marT="7598"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endParaRPr lang="en-IE" sz="1100" b="1" i="0" u="none" strike="noStrike">
                        <a:solidFill>
                          <a:srgbClr val="000000"/>
                        </a:solidFill>
                        <a:effectLst/>
                        <a:latin typeface="+mn-lt"/>
                      </a:endParaRPr>
                    </a:p>
                  </a:txBody>
                  <a:tcPr marL="7598" marR="7598" marT="7598"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50</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50</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48</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44</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36</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33</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30</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27</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483540"/>
                  </a:ext>
                </a:extLst>
              </a:tr>
              <a:tr h="212743">
                <a:tc>
                  <a:txBody>
                    <a:bodyPr/>
                    <a:lstStyle/>
                    <a:p>
                      <a:pPr algn="r" fontAlgn="t"/>
                      <a:r>
                        <a:rPr lang="en-IE" sz="1100" b="1" i="0" u="none" strike="noStrike">
                          <a:solidFill>
                            <a:srgbClr val="000000"/>
                          </a:solidFill>
                          <a:effectLst/>
                          <a:latin typeface="+mn-lt"/>
                        </a:rPr>
                        <a:t>NET (Disagree)</a:t>
                      </a:r>
                    </a:p>
                  </a:txBody>
                  <a:tcPr marL="7598" marR="7598" marT="7598"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t"/>
                      <a:r>
                        <a:rPr lang="en-IE" sz="1100" b="1" i="0" u="none" strike="noStrike">
                          <a:solidFill>
                            <a:srgbClr val="000000"/>
                          </a:solidFill>
                          <a:effectLst/>
                          <a:latin typeface="+mn-lt"/>
                        </a:rPr>
                        <a:t>6</a:t>
                      </a:r>
                    </a:p>
                  </a:txBody>
                  <a:tcPr marL="7598" marR="7598" marT="7598"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6</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13</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12</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 </a:t>
                      </a:r>
                    </a:p>
                  </a:txBody>
                  <a:tcPr marL="7598" marR="7598" marT="7598"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12</a:t>
                      </a:r>
                    </a:p>
                  </a:txBody>
                  <a:tcPr marL="7598" marR="7598" marT="759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 11</a:t>
                      </a:r>
                    </a:p>
                  </a:txBody>
                  <a:tcPr marL="7598" marR="7598" marT="7598"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endParaRPr lang="en-IE" sz="1100" b="1" i="0" u="none" strike="noStrike">
                        <a:solidFill>
                          <a:srgbClr val="000000"/>
                        </a:solidFill>
                        <a:effectLst/>
                        <a:latin typeface="+mn-lt"/>
                      </a:endParaRPr>
                    </a:p>
                  </a:txBody>
                  <a:tcPr marL="7598" marR="7598" marT="7598"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14</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12</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17</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17</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24</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25</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43</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a:solidFill>
                            <a:srgbClr val="000000"/>
                          </a:solidFill>
                          <a:effectLst/>
                          <a:latin typeface="+mn-lt"/>
                        </a:rPr>
                        <a:t>44</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2803541"/>
                  </a:ext>
                </a:extLst>
              </a:tr>
              <a:tr h="151960">
                <a:tc>
                  <a:txBody>
                    <a:bodyPr/>
                    <a:lstStyle/>
                    <a:p>
                      <a:pPr algn="r" fontAlgn="t"/>
                      <a:r>
                        <a:rPr lang="en-IE" sz="1100" b="0" i="0" u="none" strike="noStrike">
                          <a:solidFill>
                            <a:srgbClr val="000000"/>
                          </a:solidFill>
                          <a:effectLst/>
                          <a:latin typeface="+mn-lt"/>
                        </a:rPr>
                        <a:t>Mean</a:t>
                      </a:r>
                    </a:p>
                  </a:txBody>
                  <a:tcPr marL="7598" marR="7598" marT="7598"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3.97</a:t>
                      </a:r>
                    </a:p>
                  </a:txBody>
                  <a:tcPr marL="7598" marR="7598" marT="7598"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000000"/>
                          </a:solidFill>
                          <a:effectLst/>
                          <a:latin typeface="+mn-lt"/>
                        </a:rPr>
                        <a:t>4.0</a:t>
                      </a:r>
                      <a:endParaRPr lang="en-IE" sz="1100" b="0" i="0" u="none" strike="noStrike">
                        <a:solidFill>
                          <a:srgbClr val="000000"/>
                        </a:solidFill>
                        <a:effectLst/>
                        <a:latin typeface="+mn-lt"/>
                      </a:endParaRP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3.63</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3.6 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 </a:t>
                      </a:r>
                    </a:p>
                  </a:txBody>
                  <a:tcPr marL="7598" marR="7598" marT="7598"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 3.59</a:t>
                      </a:r>
                    </a:p>
                  </a:txBody>
                  <a:tcPr marL="7598" marR="7598" marT="759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 3.6</a:t>
                      </a:r>
                    </a:p>
                  </a:txBody>
                  <a:tcPr marL="7598" marR="7598" marT="7598"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endParaRPr lang="en-IE" sz="1100" b="0" i="0" u="none" strike="noStrike">
                        <a:solidFill>
                          <a:srgbClr val="000000"/>
                        </a:solidFill>
                        <a:effectLst/>
                        <a:latin typeface="+mn-lt"/>
                      </a:endParaRPr>
                    </a:p>
                  </a:txBody>
                  <a:tcPr marL="7598" marR="7598" marT="7598"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3.53</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 3.5</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3.37</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3.3 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3.13</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3.1 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2.87</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1100" b="0" i="0" u="none" strike="noStrike">
                          <a:solidFill>
                            <a:srgbClr val="000000"/>
                          </a:solidFill>
                          <a:effectLst/>
                          <a:latin typeface="+mn-lt"/>
                        </a:rPr>
                        <a:t>2.8</a:t>
                      </a:r>
                      <a:endParaRPr lang="en-IE" sz="1100" b="0" i="0" u="none" strike="noStrike">
                        <a:solidFill>
                          <a:srgbClr val="000000"/>
                        </a:solidFill>
                        <a:effectLst/>
                        <a:latin typeface="+mn-lt"/>
                      </a:endParaRP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084035"/>
                  </a:ext>
                </a:extLst>
              </a:tr>
            </a:tbl>
          </a:graphicData>
        </a:graphic>
      </p:graphicFrame>
    </p:spTree>
    <p:extLst>
      <p:ext uri="{BB962C8B-B14F-4D97-AF65-F5344CB8AC3E}">
        <p14:creationId xmlns:p14="http://schemas.microsoft.com/office/powerpoint/2010/main" val="110458282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38993" y="139121"/>
            <a:ext cx="11285432" cy="715669"/>
          </a:xfrm>
        </p:spPr>
        <p:txBody>
          <a:bodyPr lIns="91440" tIns="45720" rIns="91440" bIns="45720" anchor="t">
            <a:noAutofit/>
          </a:bodyPr>
          <a:lstStyle/>
          <a:p>
            <a:r>
              <a:rPr lang="en-IE"/>
              <a:t>The Segments Profile</a:t>
            </a:r>
          </a:p>
        </p:txBody>
      </p:sp>
      <p:sp>
        <p:nvSpPr>
          <p:cNvPr id="11" name="Text Placeholder 10">
            <a:extLst>
              <a:ext uri="{FF2B5EF4-FFF2-40B4-BE49-F238E27FC236}">
                <a16:creationId xmlns:a16="http://schemas.microsoft.com/office/drawing/2014/main" id="{76A8B96C-5D7A-4680-9D7D-4EF8E5CC7721}"/>
              </a:ext>
            </a:extLst>
          </p:cNvPr>
          <p:cNvSpPr>
            <a:spLocks noGrp="1"/>
          </p:cNvSpPr>
          <p:nvPr>
            <p:ph type="body" sz="quarter" idx="17"/>
          </p:nvPr>
        </p:nvSpPr>
        <p:spPr>
          <a:xfrm>
            <a:off x="7297898" y="6366597"/>
            <a:ext cx="4020223" cy="563616"/>
          </a:xfrm>
        </p:spPr>
        <p:txBody>
          <a:bodyPr/>
          <a:lstStyle/>
          <a:p>
            <a:r>
              <a:rPr lang="en-IE" sz="1000" dirty="0"/>
              <a:t>Analysis of Sample</a:t>
            </a:r>
          </a:p>
          <a:p>
            <a:r>
              <a:rPr lang="en-IE" sz="1000" dirty="0"/>
              <a:t>Base: All Adults (Aug 2024 N – 2,504)</a:t>
            </a:r>
          </a:p>
          <a:p>
            <a:endParaRPr lang="en-IE" sz="1000" dirty="0"/>
          </a:p>
        </p:txBody>
      </p:sp>
      <p:graphicFrame>
        <p:nvGraphicFramePr>
          <p:cNvPr id="10" name="Chart 9">
            <a:extLst>
              <a:ext uri="{FF2B5EF4-FFF2-40B4-BE49-F238E27FC236}">
                <a16:creationId xmlns:a16="http://schemas.microsoft.com/office/drawing/2014/main" id="{389CB421-0011-45E7-A2C7-BA6C04273C14}"/>
              </a:ext>
            </a:extLst>
          </p:cNvPr>
          <p:cNvGraphicFramePr/>
          <p:nvPr>
            <p:custDataLst>
              <p:tags r:id="rId1"/>
            </p:custDataLst>
          </p:nvPr>
        </p:nvGraphicFramePr>
        <p:xfrm>
          <a:off x="7035989" y="4644899"/>
          <a:ext cx="4529280" cy="174746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4" name="Chart 13">
            <a:extLst>
              <a:ext uri="{FF2B5EF4-FFF2-40B4-BE49-F238E27FC236}">
                <a16:creationId xmlns:a16="http://schemas.microsoft.com/office/drawing/2014/main" id="{67738DBA-3AA1-44E5-9546-72E7E4DADB63}"/>
              </a:ext>
            </a:extLst>
          </p:cNvPr>
          <p:cNvGraphicFramePr/>
          <p:nvPr>
            <p:custDataLst>
              <p:tags r:id="rId2"/>
            </p:custDataLst>
          </p:nvPr>
        </p:nvGraphicFramePr>
        <p:xfrm>
          <a:off x="1581997" y="4644899"/>
          <a:ext cx="4529280" cy="1747467"/>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5" name="Chart 14">
            <a:extLst>
              <a:ext uri="{FF2B5EF4-FFF2-40B4-BE49-F238E27FC236}">
                <a16:creationId xmlns:a16="http://schemas.microsoft.com/office/drawing/2014/main" id="{D99369F1-AD8F-4F94-AAF3-25E311D2FD70}"/>
              </a:ext>
            </a:extLst>
          </p:cNvPr>
          <p:cNvGraphicFramePr/>
          <p:nvPr>
            <p:custDataLst>
              <p:tags r:id="rId3"/>
            </p:custDataLst>
          </p:nvPr>
        </p:nvGraphicFramePr>
        <p:xfrm>
          <a:off x="7076021" y="1855048"/>
          <a:ext cx="4529280" cy="1747467"/>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6" name="Chart 15">
            <a:extLst>
              <a:ext uri="{FF2B5EF4-FFF2-40B4-BE49-F238E27FC236}">
                <a16:creationId xmlns:a16="http://schemas.microsoft.com/office/drawing/2014/main" id="{78E0E64A-0054-400F-BFE0-1BB20B1F64AD}"/>
              </a:ext>
            </a:extLst>
          </p:cNvPr>
          <p:cNvGraphicFramePr/>
          <p:nvPr>
            <p:custDataLst>
              <p:tags r:id="rId4"/>
            </p:custDataLst>
          </p:nvPr>
        </p:nvGraphicFramePr>
        <p:xfrm>
          <a:off x="1496109" y="1855049"/>
          <a:ext cx="4528927" cy="1746336"/>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7" name="Table 16">
            <a:extLst>
              <a:ext uri="{FF2B5EF4-FFF2-40B4-BE49-F238E27FC236}">
                <a16:creationId xmlns:a16="http://schemas.microsoft.com/office/drawing/2014/main" id="{2DADF056-F28F-4A63-B141-54A74B9B2512}"/>
              </a:ext>
            </a:extLst>
          </p:cNvPr>
          <p:cNvGraphicFramePr>
            <a:graphicFrameLocks noGrp="1"/>
          </p:cNvGraphicFramePr>
          <p:nvPr>
            <p:custDataLst>
              <p:tags r:id="rId5"/>
            </p:custDataLst>
          </p:nvPr>
        </p:nvGraphicFramePr>
        <p:xfrm>
          <a:off x="1636853" y="1047533"/>
          <a:ext cx="4332097" cy="850947"/>
        </p:xfrm>
        <a:graphic>
          <a:graphicData uri="http://schemas.openxmlformats.org/drawingml/2006/table">
            <a:tbl>
              <a:tblPr>
                <a:tableStyleId>{5C22544A-7EE6-4342-B048-85BDC9FD1C3A}</a:tableStyleId>
              </a:tblPr>
              <a:tblGrid>
                <a:gridCol w="618871">
                  <a:extLst>
                    <a:ext uri="{9D8B030D-6E8A-4147-A177-3AD203B41FA5}">
                      <a16:colId xmlns:a16="http://schemas.microsoft.com/office/drawing/2014/main" val="20000"/>
                    </a:ext>
                  </a:extLst>
                </a:gridCol>
                <a:gridCol w="618871">
                  <a:extLst>
                    <a:ext uri="{9D8B030D-6E8A-4147-A177-3AD203B41FA5}">
                      <a16:colId xmlns:a16="http://schemas.microsoft.com/office/drawing/2014/main" val="4150868781"/>
                    </a:ext>
                  </a:extLst>
                </a:gridCol>
                <a:gridCol w="618871">
                  <a:extLst>
                    <a:ext uri="{9D8B030D-6E8A-4147-A177-3AD203B41FA5}">
                      <a16:colId xmlns:a16="http://schemas.microsoft.com/office/drawing/2014/main" val="3261982883"/>
                    </a:ext>
                  </a:extLst>
                </a:gridCol>
                <a:gridCol w="618871">
                  <a:extLst>
                    <a:ext uri="{9D8B030D-6E8A-4147-A177-3AD203B41FA5}">
                      <a16:colId xmlns:a16="http://schemas.microsoft.com/office/drawing/2014/main" val="2752134697"/>
                    </a:ext>
                  </a:extLst>
                </a:gridCol>
                <a:gridCol w="618871">
                  <a:extLst>
                    <a:ext uri="{9D8B030D-6E8A-4147-A177-3AD203B41FA5}">
                      <a16:colId xmlns:a16="http://schemas.microsoft.com/office/drawing/2014/main" val="1082043496"/>
                    </a:ext>
                  </a:extLst>
                </a:gridCol>
                <a:gridCol w="618871">
                  <a:extLst>
                    <a:ext uri="{9D8B030D-6E8A-4147-A177-3AD203B41FA5}">
                      <a16:colId xmlns:a16="http://schemas.microsoft.com/office/drawing/2014/main" val="4083229574"/>
                    </a:ext>
                  </a:extLst>
                </a:gridCol>
                <a:gridCol w="618871">
                  <a:extLst>
                    <a:ext uri="{9D8B030D-6E8A-4147-A177-3AD203B41FA5}">
                      <a16:colId xmlns:a16="http://schemas.microsoft.com/office/drawing/2014/main" val="3342234250"/>
                    </a:ext>
                  </a:extLst>
                </a:gridCol>
              </a:tblGrid>
              <a:tr h="149437">
                <a:tc rowSpan="2">
                  <a:txBody>
                    <a:bodyPr/>
                    <a:lstStyle/>
                    <a:p>
                      <a:pPr algn="ctr" fontAlgn="t">
                        <a:lnSpc>
                          <a:spcPct val="95000"/>
                        </a:lnSpc>
                      </a:pPr>
                      <a:r>
                        <a:rPr lang="en-IE" sz="900" b="1" i="0" u="none" strike="noStrike">
                          <a:solidFill>
                            <a:srgbClr val="000000"/>
                          </a:solidFill>
                          <a:effectLst/>
                          <a:latin typeface="Barlow" panose="00000500000000000000" pitchFamily="2" charset="0"/>
                        </a:rPr>
                        <a:t>Total</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t">
                        <a:lnSpc>
                          <a:spcPct val="95000"/>
                        </a:lnSpc>
                      </a:pPr>
                      <a:r>
                        <a:rPr lang="en-IE" sz="900" b="1" i="0" u="none" strike="noStrike">
                          <a:solidFill>
                            <a:srgbClr val="000000"/>
                          </a:solidFill>
                          <a:effectLst/>
                          <a:latin typeface="Barlow" panose="00000500000000000000" pitchFamily="2" charset="0"/>
                        </a:rPr>
                        <a:t>Segments</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6986">
                <a:tc v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Multilateralists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Community Champions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Dis-engaged</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Empathis-ers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Global Citizens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Pragmatists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9437">
                <a:tc>
                  <a:txBody>
                    <a:bodyPr/>
                    <a:lstStyle/>
                    <a:p>
                      <a:pPr algn="ctr" fontAlgn="t"/>
                      <a:r>
                        <a:rPr lang="en-GB" sz="800" b="0" i="0" u="none" strike="noStrike">
                          <a:solidFill>
                            <a:srgbClr val="000000"/>
                          </a:solidFill>
                          <a:effectLst/>
                          <a:latin typeface="Barlow" panose="00000500000000000000" pitchFamily="2" charset="0"/>
                        </a:rPr>
                        <a:t>2504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474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282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662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419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289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49437">
                <a:tc>
                  <a:txBody>
                    <a:bodyPr/>
                    <a:lstStyle/>
                    <a:p>
                      <a:pPr algn="ctr" fontAlgn="t">
                        <a:lnSpc>
                          <a:spcPct val="95000"/>
                        </a:lnSpc>
                      </a:pPr>
                      <a:r>
                        <a:rPr lang="en-IE" sz="900" b="0" i="0" u="none" strike="noStrike">
                          <a:solidFill>
                            <a:srgbClr val="000000"/>
                          </a:solidFill>
                          <a:effectLst/>
                          <a:latin typeface="Barlow" panose="00000500000000000000" pitchFamily="2" charset="0"/>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505299"/>
                  </a:ext>
                </a:extLst>
              </a:tr>
            </a:tbl>
          </a:graphicData>
        </a:graphic>
      </p:graphicFrame>
      <p:graphicFrame>
        <p:nvGraphicFramePr>
          <p:cNvPr id="21" name="Table 20">
            <a:extLst>
              <a:ext uri="{FF2B5EF4-FFF2-40B4-BE49-F238E27FC236}">
                <a16:creationId xmlns:a16="http://schemas.microsoft.com/office/drawing/2014/main" id="{12F51148-9966-4238-A70D-F7FF30FA40FC}"/>
              </a:ext>
            </a:extLst>
          </p:cNvPr>
          <p:cNvGraphicFramePr>
            <a:graphicFrameLocks noGrp="1"/>
          </p:cNvGraphicFramePr>
          <p:nvPr>
            <p:custDataLst>
              <p:tags r:id="rId6"/>
            </p:custDataLst>
          </p:nvPr>
        </p:nvGraphicFramePr>
        <p:xfrm>
          <a:off x="5968949" y="2232293"/>
          <a:ext cx="1287588" cy="996013"/>
        </p:xfrm>
        <a:graphic>
          <a:graphicData uri="http://schemas.openxmlformats.org/drawingml/2006/table">
            <a:tbl>
              <a:tblPr>
                <a:tableStyleId>{5C22544A-7EE6-4342-B048-85BDC9FD1C3A}</a:tableStyleId>
              </a:tblPr>
              <a:tblGrid>
                <a:gridCol w="1287588">
                  <a:extLst>
                    <a:ext uri="{9D8B030D-6E8A-4147-A177-3AD203B41FA5}">
                      <a16:colId xmlns:a16="http://schemas.microsoft.com/office/drawing/2014/main" val="20000"/>
                    </a:ext>
                  </a:extLst>
                </a:gridCol>
              </a:tblGrid>
              <a:tr h="310858">
                <a:tc>
                  <a:txBody>
                    <a:bodyPr/>
                    <a:lstStyle/>
                    <a:p>
                      <a:pPr algn="r" fontAlgn="ctr"/>
                      <a:r>
                        <a:rPr lang="en-GB" sz="1050" b="0" u="none" strike="noStrike" kern="1200" err="1">
                          <a:solidFill>
                            <a:schemeClr val="tx1"/>
                          </a:solidFill>
                          <a:effectLst/>
                          <a:latin typeface="+mn-lt"/>
                          <a:ea typeface="+mn-ea"/>
                          <a:cs typeface="+mn-cs"/>
                        </a:rPr>
                        <a:t>ABC1</a:t>
                      </a:r>
                      <a:endParaRPr lang="en-GB" sz="1050" b="0" u="none" strike="noStrike" kern="1200">
                        <a:solidFill>
                          <a:schemeClr val="tx1"/>
                        </a:solidFill>
                        <a:effectLst/>
                        <a:latin typeface="+mn-lt"/>
                        <a:ea typeface="+mn-ea"/>
                        <a:cs typeface="+mn-cs"/>
                      </a:endParaRP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016">
                <a:tc>
                  <a:txBody>
                    <a:bodyPr/>
                    <a:lstStyle/>
                    <a:p>
                      <a:pPr algn="r" fontAlgn="ctr"/>
                      <a:endParaRPr lang="en-GB" sz="1050" b="0" u="none" strike="noStrike" kern="1200">
                        <a:solidFill>
                          <a:schemeClr val="tx1"/>
                        </a:solidFill>
                        <a:effectLst/>
                        <a:latin typeface="+mn-lt"/>
                        <a:ea typeface="+mn-ea"/>
                        <a:cs typeface="+mn-cs"/>
                      </a:endParaRP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3139">
                <a:tc>
                  <a:txBody>
                    <a:bodyPr/>
                    <a:lstStyle/>
                    <a:p>
                      <a:pPr algn="r" fontAlgn="ctr"/>
                      <a:r>
                        <a:rPr lang="en-GB" sz="1050" b="0" u="none" strike="noStrike" kern="1200">
                          <a:solidFill>
                            <a:schemeClr val="tx1"/>
                          </a:solidFill>
                          <a:effectLst/>
                          <a:latin typeface="+mn-lt"/>
                          <a:ea typeface="+mn-ea"/>
                          <a:cs typeface="+mn-cs"/>
                        </a:rPr>
                        <a:t>C2DE</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23" name="Table 22">
            <a:extLst>
              <a:ext uri="{FF2B5EF4-FFF2-40B4-BE49-F238E27FC236}">
                <a16:creationId xmlns:a16="http://schemas.microsoft.com/office/drawing/2014/main" id="{09326D6D-17A6-451C-AF98-D5B1E5F247CA}"/>
              </a:ext>
            </a:extLst>
          </p:cNvPr>
          <p:cNvGraphicFramePr>
            <a:graphicFrameLocks noGrp="1"/>
          </p:cNvGraphicFramePr>
          <p:nvPr>
            <p:custDataLst>
              <p:tags r:id="rId7"/>
            </p:custDataLst>
          </p:nvPr>
        </p:nvGraphicFramePr>
        <p:xfrm>
          <a:off x="506750" y="4706870"/>
          <a:ext cx="1287588" cy="1598229"/>
        </p:xfrm>
        <a:graphic>
          <a:graphicData uri="http://schemas.openxmlformats.org/drawingml/2006/table">
            <a:tbl>
              <a:tblPr>
                <a:tableStyleId>{5C22544A-7EE6-4342-B048-85BDC9FD1C3A}</a:tableStyleId>
              </a:tblPr>
              <a:tblGrid>
                <a:gridCol w="1287588">
                  <a:extLst>
                    <a:ext uri="{9D8B030D-6E8A-4147-A177-3AD203B41FA5}">
                      <a16:colId xmlns:a16="http://schemas.microsoft.com/office/drawing/2014/main" val="20000"/>
                    </a:ext>
                  </a:extLst>
                </a:gridCol>
              </a:tblGrid>
              <a:tr h="503759">
                <a:tc>
                  <a:txBody>
                    <a:bodyPr/>
                    <a:lstStyle/>
                    <a:p>
                      <a:pPr algn="r" fontAlgn="ctr"/>
                      <a:r>
                        <a:rPr lang="en-GB" sz="1050" b="0" u="none" strike="noStrike" kern="1200">
                          <a:solidFill>
                            <a:schemeClr val="tx1"/>
                          </a:solidFill>
                          <a:effectLst/>
                          <a:latin typeface="+mn-lt"/>
                          <a:ea typeface="+mn-ea"/>
                          <a:cs typeface="+mn-cs"/>
                        </a:rPr>
                        <a:t>Dublin</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7371">
                <a:tc>
                  <a:txBody>
                    <a:bodyPr/>
                    <a:lstStyle/>
                    <a:p>
                      <a:pPr algn="r" fontAlgn="ctr"/>
                      <a:r>
                        <a:rPr lang="en-GB" sz="1050" b="0" u="none" strike="noStrike" kern="1200">
                          <a:solidFill>
                            <a:schemeClr val="tx1"/>
                          </a:solidFill>
                          <a:effectLst/>
                          <a:latin typeface="+mn-lt"/>
                          <a:ea typeface="+mn-ea"/>
                          <a:cs typeface="+mn-cs"/>
                        </a:rPr>
                        <a:t>Leinster</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6400">
                <a:tc>
                  <a:txBody>
                    <a:bodyPr/>
                    <a:lstStyle/>
                    <a:p>
                      <a:pPr algn="r" fontAlgn="ctr"/>
                      <a:r>
                        <a:rPr lang="en-GB" sz="1050" b="0" u="none" strike="noStrike" kern="1200">
                          <a:solidFill>
                            <a:schemeClr val="tx1"/>
                          </a:solidFill>
                          <a:effectLst/>
                          <a:latin typeface="+mn-lt"/>
                          <a:ea typeface="+mn-ea"/>
                          <a:cs typeface="+mn-cs"/>
                        </a:rPr>
                        <a:t>Munster</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699">
                <a:tc>
                  <a:txBody>
                    <a:bodyPr/>
                    <a:lstStyle/>
                    <a:p>
                      <a:pPr algn="r" fontAlgn="ctr"/>
                      <a:r>
                        <a:rPr lang="en-GB" sz="1050" b="0" u="none" strike="noStrike" kern="1200">
                          <a:solidFill>
                            <a:schemeClr val="tx1"/>
                          </a:solidFill>
                          <a:effectLst/>
                          <a:latin typeface="+mn-lt"/>
                          <a:ea typeface="+mn-ea"/>
                          <a:cs typeface="+mn-cs"/>
                        </a:rPr>
                        <a:t>Conn/Ulster</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6" name="Table 25">
            <a:extLst>
              <a:ext uri="{FF2B5EF4-FFF2-40B4-BE49-F238E27FC236}">
                <a16:creationId xmlns:a16="http://schemas.microsoft.com/office/drawing/2014/main" id="{77604535-DAD4-44C2-A2DA-5950F994E402}"/>
              </a:ext>
            </a:extLst>
          </p:cNvPr>
          <p:cNvGraphicFramePr>
            <a:graphicFrameLocks noGrp="1"/>
          </p:cNvGraphicFramePr>
          <p:nvPr>
            <p:custDataLst>
              <p:tags r:id="rId8"/>
            </p:custDataLst>
          </p:nvPr>
        </p:nvGraphicFramePr>
        <p:xfrm>
          <a:off x="6394268" y="4740557"/>
          <a:ext cx="822329" cy="1649574"/>
        </p:xfrm>
        <a:graphic>
          <a:graphicData uri="http://schemas.openxmlformats.org/drawingml/2006/table">
            <a:tbl>
              <a:tblPr>
                <a:tableStyleId>{5C22544A-7EE6-4342-B048-85BDC9FD1C3A}</a:tableStyleId>
              </a:tblPr>
              <a:tblGrid>
                <a:gridCol w="822329">
                  <a:extLst>
                    <a:ext uri="{9D8B030D-6E8A-4147-A177-3AD203B41FA5}">
                      <a16:colId xmlns:a16="http://schemas.microsoft.com/office/drawing/2014/main" val="20000"/>
                    </a:ext>
                  </a:extLst>
                </a:gridCol>
              </a:tblGrid>
              <a:tr h="1116563">
                <a:tc>
                  <a:txBody>
                    <a:bodyPr/>
                    <a:lstStyle/>
                    <a:p>
                      <a:pPr algn="r" fontAlgn="ctr"/>
                      <a:r>
                        <a:rPr lang="en-GB" sz="1050" b="0" u="none" strike="noStrike" kern="1200">
                          <a:solidFill>
                            <a:schemeClr val="tx1"/>
                          </a:solidFill>
                          <a:effectLst/>
                          <a:latin typeface="+mn-lt"/>
                          <a:ea typeface="+mn-ea"/>
                          <a:cs typeface="+mn-cs"/>
                        </a:rPr>
                        <a:t>Urban</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011">
                <a:tc>
                  <a:txBody>
                    <a:bodyPr/>
                    <a:lstStyle/>
                    <a:p>
                      <a:pPr algn="r" fontAlgn="ctr"/>
                      <a:r>
                        <a:rPr lang="en-GB" sz="1050" b="0" u="none" strike="noStrike" kern="1200">
                          <a:solidFill>
                            <a:schemeClr val="tx1"/>
                          </a:solidFill>
                          <a:effectLst/>
                          <a:latin typeface="+mn-lt"/>
                          <a:ea typeface="+mn-ea"/>
                          <a:cs typeface="+mn-cs"/>
                        </a:rPr>
                        <a:t>Rural</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7" name="TextBox 26">
            <a:extLst>
              <a:ext uri="{FF2B5EF4-FFF2-40B4-BE49-F238E27FC236}">
                <a16:creationId xmlns:a16="http://schemas.microsoft.com/office/drawing/2014/main" id="{F9D05BED-C899-4CB6-A29F-1E4349EA991E}"/>
              </a:ext>
            </a:extLst>
          </p:cNvPr>
          <p:cNvSpPr txBox="1"/>
          <p:nvPr/>
        </p:nvSpPr>
        <p:spPr>
          <a:xfrm>
            <a:off x="1275349" y="742945"/>
            <a:ext cx="4939098" cy="288000"/>
          </a:xfrm>
          <a:prstGeom prst="rect">
            <a:avLst/>
          </a:prstGeom>
          <a:solidFill>
            <a:schemeClr val="bg1">
              <a:lumMod val="85000"/>
            </a:schemeClr>
          </a:solidFill>
        </p:spPr>
        <p:txBody>
          <a:bodyPr wrap="square" rtlCol="0">
            <a:spAutoFit/>
          </a:bodyPr>
          <a:lstStyle/>
          <a:p>
            <a:pPr algn="ctr"/>
            <a:r>
              <a:rPr lang="en-GB" sz="1400" b="1"/>
              <a:t>Age</a:t>
            </a:r>
          </a:p>
        </p:txBody>
      </p:sp>
      <p:sp>
        <p:nvSpPr>
          <p:cNvPr id="28" name="TextBox 27">
            <a:extLst>
              <a:ext uri="{FF2B5EF4-FFF2-40B4-BE49-F238E27FC236}">
                <a16:creationId xmlns:a16="http://schemas.microsoft.com/office/drawing/2014/main" id="{2130F312-5B49-429C-8B9B-0C5F7AEBB178}"/>
              </a:ext>
            </a:extLst>
          </p:cNvPr>
          <p:cNvSpPr txBox="1"/>
          <p:nvPr/>
        </p:nvSpPr>
        <p:spPr>
          <a:xfrm>
            <a:off x="6502319" y="744274"/>
            <a:ext cx="4908476" cy="288000"/>
          </a:xfrm>
          <a:prstGeom prst="rect">
            <a:avLst/>
          </a:prstGeom>
          <a:solidFill>
            <a:schemeClr val="bg1">
              <a:lumMod val="85000"/>
            </a:schemeClr>
          </a:solidFill>
        </p:spPr>
        <p:txBody>
          <a:bodyPr wrap="square" rtlCol="0">
            <a:spAutoFit/>
          </a:bodyPr>
          <a:lstStyle/>
          <a:p>
            <a:pPr algn="ctr"/>
            <a:r>
              <a:rPr lang="en-GB" sz="1400" b="1"/>
              <a:t>Social Class</a:t>
            </a:r>
          </a:p>
        </p:txBody>
      </p:sp>
      <p:sp>
        <p:nvSpPr>
          <p:cNvPr id="29" name="TextBox 28">
            <a:extLst>
              <a:ext uri="{FF2B5EF4-FFF2-40B4-BE49-F238E27FC236}">
                <a16:creationId xmlns:a16="http://schemas.microsoft.com/office/drawing/2014/main" id="{D918BE81-453C-44E9-9497-42548B96B017}"/>
              </a:ext>
            </a:extLst>
          </p:cNvPr>
          <p:cNvSpPr txBox="1"/>
          <p:nvPr/>
        </p:nvSpPr>
        <p:spPr>
          <a:xfrm>
            <a:off x="1419365" y="3512688"/>
            <a:ext cx="4769602" cy="288000"/>
          </a:xfrm>
          <a:prstGeom prst="rect">
            <a:avLst/>
          </a:prstGeom>
          <a:solidFill>
            <a:schemeClr val="bg1">
              <a:lumMod val="85000"/>
            </a:schemeClr>
          </a:solidFill>
        </p:spPr>
        <p:txBody>
          <a:bodyPr wrap="square" rtlCol="0">
            <a:spAutoFit/>
          </a:bodyPr>
          <a:lstStyle/>
          <a:p>
            <a:pPr algn="ctr"/>
            <a:r>
              <a:rPr lang="en-GB" sz="1400" b="1"/>
              <a:t>Region</a:t>
            </a:r>
          </a:p>
        </p:txBody>
      </p:sp>
      <p:sp>
        <p:nvSpPr>
          <p:cNvPr id="30" name="TextBox 29">
            <a:extLst>
              <a:ext uri="{FF2B5EF4-FFF2-40B4-BE49-F238E27FC236}">
                <a16:creationId xmlns:a16="http://schemas.microsoft.com/office/drawing/2014/main" id="{D98D9850-ECB5-40BC-BC8A-2CA4BF1ED396}"/>
              </a:ext>
            </a:extLst>
          </p:cNvPr>
          <p:cNvSpPr txBox="1"/>
          <p:nvPr/>
        </p:nvSpPr>
        <p:spPr>
          <a:xfrm>
            <a:off x="6394268" y="3512688"/>
            <a:ext cx="5110056" cy="288000"/>
          </a:xfrm>
          <a:prstGeom prst="rect">
            <a:avLst/>
          </a:prstGeom>
          <a:solidFill>
            <a:schemeClr val="bg1">
              <a:lumMod val="85000"/>
            </a:schemeClr>
          </a:solidFill>
        </p:spPr>
        <p:txBody>
          <a:bodyPr wrap="square" rtlCol="0">
            <a:spAutoFit/>
          </a:bodyPr>
          <a:lstStyle/>
          <a:p>
            <a:pPr algn="ctr"/>
            <a:r>
              <a:rPr lang="en-GB" sz="1400" b="1"/>
              <a:t>Area</a:t>
            </a:r>
          </a:p>
        </p:txBody>
      </p:sp>
      <p:graphicFrame>
        <p:nvGraphicFramePr>
          <p:cNvPr id="2" name="Table 1">
            <a:extLst>
              <a:ext uri="{FF2B5EF4-FFF2-40B4-BE49-F238E27FC236}">
                <a16:creationId xmlns:a16="http://schemas.microsoft.com/office/drawing/2014/main" id="{CA381714-CB0E-4D58-B947-01ED9DBA1E8B}"/>
              </a:ext>
            </a:extLst>
          </p:cNvPr>
          <p:cNvGraphicFramePr>
            <a:graphicFrameLocks noGrp="1"/>
          </p:cNvGraphicFramePr>
          <p:nvPr>
            <p:extLst>
              <p:ext uri="{D42A27DB-BD31-4B8C-83A1-F6EECF244321}">
                <p14:modId xmlns:p14="http://schemas.microsoft.com/office/powerpoint/2010/main" val="1538828694"/>
              </p:ext>
            </p:extLst>
          </p:nvPr>
        </p:nvGraphicFramePr>
        <p:xfrm>
          <a:off x="263362" y="2004332"/>
          <a:ext cx="1397000" cy="1424670"/>
        </p:xfrm>
        <a:graphic>
          <a:graphicData uri="http://schemas.openxmlformats.org/drawingml/2006/table">
            <a:tbl>
              <a:tblPr/>
              <a:tblGrid>
                <a:gridCol w="1397000">
                  <a:extLst>
                    <a:ext uri="{9D8B030D-6E8A-4147-A177-3AD203B41FA5}">
                      <a16:colId xmlns:a16="http://schemas.microsoft.com/office/drawing/2014/main" val="2778809944"/>
                    </a:ext>
                  </a:extLst>
                </a:gridCol>
              </a:tblGrid>
              <a:tr h="237445">
                <a:tc>
                  <a:txBody>
                    <a:bodyPr/>
                    <a:lstStyle/>
                    <a:p>
                      <a:pPr algn="r" fontAlgn="t"/>
                      <a:r>
                        <a:rPr lang="en-IE" sz="800" b="0" i="0" u="none" strike="noStrike">
                          <a:solidFill>
                            <a:srgbClr val="000000"/>
                          </a:solidFill>
                          <a:effectLst/>
                          <a:latin typeface="Barlow" panose="00000500000000000000" pitchFamily="2" charset="0"/>
                          <a:cs typeface="Arial" panose="020B0604020202020204" pitchFamily="34" charset="0"/>
                        </a:rPr>
                        <a:t>Up to 24</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9968068"/>
                  </a:ext>
                </a:extLst>
              </a:tr>
              <a:tr h="237445">
                <a:tc>
                  <a:txBody>
                    <a:bodyPr/>
                    <a:lstStyle/>
                    <a:p>
                      <a:pPr algn="r" fontAlgn="t"/>
                      <a:r>
                        <a:rPr lang="en-IE" sz="800" b="0" i="0" u="none" strike="noStrike">
                          <a:solidFill>
                            <a:srgbClr val="000000"/>
                          </a:solidFill>
                          <a:effectLst/>
                          <a:latin typeface="Barlow" panose="00000500000000000000" pitchFamily="2" charset="0"/>
                          <a:cs typeface="Arial" panose="020B0604020202020204" pitchFamily="34" charset="0"/>
                        </a:rPr>
                        <a:t>25-34</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3204902"/>
                  </a:ext>
                </a:extLst>
              </a:tr>
              <a:tr h="237445">
                <a:tc>
                  <a:txBody>
                    <a:bodyPr/>
                    <a:lstStyle/>
                    <a:p>
                      <a:pPr algn="r" fontAlgn="t"/>
                      <a:r>
                        <a:rPr lang="en-IE" sz="800" b="0" i="0" u="none" strike="noStrike" dirty="0">
                          <a:solidFill>
                            <a:srgbClr val="000000"/>
                          </a:solidFill>
                          <a:effectLst/>
                          <a:latin typeface="Barlow" panose="00000500000000000000" pitchFamily="2" charset="0"/>
                          <a:cs typeface="Arial" panose="020B0604020202020204" pitchFamily="34" charset="0"/>
                        </a:rPr>
                        <a:t>35-49</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98243708"/>
                  </a:ext>
                </a:extLst>
              </a:tr>
              <a:tr h="237445">
                <a:tc>
                  <a:txBody>
                    <a:bodyPr/>
                    <a:lstStyle/>
                    <a:p>
                      <a:pPr algn="r" fontAlgn="t"/>
                      <a:r>
                        <a:rPr lang="en-IE" sz="800" b="0" i="0" u="none" strike="noStrike">
                          <a:solidFill>
                            <a:srgbClr val="000000"/>
                          </a:solidFill>
                          <a:effectLst/>
                          <a:latin typeface="Barlow" panose="00000500000000000000" pitchFamily="2" charset="0"/>
                          <a:cs typeface="Arial" panose="020B0604020202020204" pitchFamily="34" charset="0"/>
                        </a:rPr>
                        <a:t>45-54</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86863737"/>
                  </a:ext>
                </a:extLst>
              </a:tr>
              <a:tr h="237445">
                <a:tc>
                  <a:txBody>
                    <a:bodyPr/>
                    <a:lstStyle/>
                    <a:p>
                      <a:pPr algn="r" fontAlgn="t"/>
                      <a:r>
                        <a:rPr lang="en-IE" sz="800" b="0" i="0" u="none" strike="noStrike">
                          <a:solidFill>
                            <a:srgbClr val="000000"/>
                          </a:solidFill>
                          <a:effectLst/>
                          <a:latin typeface="Barlow" panose="00000500000000000000" pitchFamily="2" charset="0"/>
                          <a:cs typeface="Arial" panose="020B0604020202020204" pitchFamily="34" charset="0"/>
                        </a:rPr>
                        <a:t>55-64</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51452975"/>
                  </a:ext>
                </a:extLst>
              </a:tr>
              <a:tr h="237445">
                <a:tc>
                  <a:txBody>
                    <a:bodyPr/>
                    <a:lstStyle/>
                    <a:p>
                      <a:pPr algn="r" fontAlgn="t"/>
                      <a:r>
                        <a:rPr lang="en-IE" sz="800" b="0" i="0" u="none" strike="noStrike" dirty="0">
                          <a:solidFill>
                            <a:srgbClr val="000000"/>
                          </a:solidFill>
                          <a:effectLst/>
                          <a:latin typeface="Barlow" panose="00000500000000000000" pitchFamily="2" charset="0"/>
                          <a:cs typeface="Arial" panose="020B0604020202020204" pitchFamily="34" charset="0"/>
                        </a:rPr>
                        <a:t>65+</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84894555"/>
                  </a:ext>
                </a:extLst>
              </a:tr>
            </a:tbl>
          </a:graphicData>
        </a:graphic>
      </p:graphicFrame>
      <p:graphicFrame>
        <p:nvGraphicFramePr>
          <p:cNvPr id="52" name="Table 51">
            <a:extLst>
              <a:ext uri="{FF2B5EF4-FFF2-40B4-BE49-F238E27FC236}">
                <a16:creationId xmlns:a16="http://schemas.microsoft.com/office/drawing/2014/main" id="{6AFBB265-7367-4BA1-B381-D9A61939953F}"/>
              </a:ext>
            </a:extLst>
          </p:cNvPr>
          <p:cNvGraphicFramePr>
            <a:graphicFrameLocks noGrp="1"/>
          </p:cNvGraphicFramePr>
          <p:nvPr>
            <p:custDataLst>
              <p:tags r:id="rId9"/>
            </p:custDataLst>
          </p:nvPr>
        </p:nvGraphicFramePr>
        <p:xfrm>
          <a:off x="7219260" y="1050797"/>
          <a:ext cx="4285064" cy="817338"/>
        </p:xfrm>
        <a:graphic>
          <a:graphicData uri="http://schemas.openxmlformats.org/drawingml/2006/table">
            <a:tbl>
              <a:tblPr>
                <a:tableStyleId>{5C22544A-7EE6-4342-B048-85BDC9FD1C3A}</a:tableStyleId>
              </a:tblPr>
              <a:tblGrid>
                <a:gridCol w="612152">
                  <a:extLst>
                    <a:ext uri="{9D8B030D-6E8A-4147-A177-3AD203B41FA5}">
                      <a16:colId xmlns:a16="http://schemas.microsoft.com/office/drawing/2014/main" val="20000"/>
                    </a:ext>
                  </a:extLst>
                </a:gridCol>
                <a:gridCol w="612152">
                  <a:extLst>
                    <a:ext uri="{9D8B030D-6E8A-4147-A177-3AD203B41FA5}">
                      <a16:colId xmlns:a16="http://schemas.microsoft.com/office/drawing/2014/main" val="4150868781"/>
                    </a:ext>
                  </a:extLst>
                </a:gridCol>
                <a:gridCol w="612152">
                  <a:extLst>
                    <a:ext uri="{9D8B030D-6E8A-4147-A177-3AD203B41FA5}">
                      <a16:colId xmlns:a16="http://schemas.microsoft.com/office/drawing/2014/main" val="3261982883"/>
                    </a:ext>
                  </a:extLst>
                </a:gridCol>
                <a:gridCol w="612152">
                  <a:extLst>
                    <a:ext uri="{9D8B030D-6E8A-4147-A177-3AD203B41FA5}">
                      <a16:colId xmlns:a16="http://schemas.microsoft.com/office/drawing/2014/main" val="2752134697"/>
                    </a:ext>
                  </a:extLst>
                </a:gridCol>
                <a:gridCol w="612152">
                  <a:extLst>
                    <a:ext uri="{9D8B030D-6E8A-4147-A177-3AD203B41FA5}">
                      <a16:colId xmlns:a16="http://schemas.microsoft.com/office/drawing/2014/main" val="1082043496"/>
                    </a:ext>
                  </a:extLst>
                </a:gridCol>
                <a:gridCol w="612152">
                  <a:extLst>
                    <a:ext uri="{9D8B030D-6E8A-4147-A177-3AD203B41FA5}">
                      <a16:colId xmlns:a16="http://schemas.microsoft.com/office/drawing/2014/main" val="4083229574"/>
                    </a:ext>
                  </a:extLst>
                </a:gridCol>
                <a:gridCol w="612152">
                  <a:extLst>
                    <a:ext uri="{9D8B030D-6E8A-4147-A177-3AD203B41FA5}">
                      <a16:colId xmlns:a16="http://schemas.microsoft.com/office/drawing/2014/main" val="3342234250"/>
                    </a:ext>
                  </a:extLst>
                </a:gridCol>
              </a:tblGrid>
              <a:tr h="88495">
                <a:tc rowSpan="2">
                  <a:txBody>
                    <a:bodyPr/>
                    <a:lstStyle/>
                    <a:p>
                      <a:pPr algn="ctr" fontAlgn="t">
                        <a:lnSpc>
                          <a:spcPct val="95000"/>
                        </a:lnSpc>
                      </a:pPr>
                      <a:r>
                        <a:rPr lang="en-IE" sz="900" b="1" i="0" u="none" strike="noStrike">
                          <a:solidFill>
                            <a:srgbClr val="000000"/>
                          </a:solidFill>
                          <a:effectLst/>
                          <a:latin typeface="Barlow" panose="00000500000000000000" pitchFamily="2" charset="0"/>
                        </a:rPr>
                        <a:t>Total</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t">
                        <a:lnSpc>
                          <a:spcPct val="95000"/>
                        </a:lnSpc>
                      </a:pPr>
                      <a:r>
                        <a:rPr lang="en-IE" sz="900" b="1" i="0" u="none" strike="noStrike">
                          <a:solidFill>
                            <a:srgbClr val="000000"/>
                          </a:solidFill>
                          <a:effectLst/>
                          <a:latin typeface="Barlow" panose="00000500000000000000" pitchFamily="2" charset="0"/>
                        </a:rPr>
                        <a:t>Segments</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194">
                <a:tc v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Multilateralists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Community Champions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Disengaged</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Empathisers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Global Citizens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Pragmatists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2366">
                <a:tc>
                  <a:txBody>
                    <a:bodyPr/>
                    <a:lstStyle/>
                    <a:p>
                      <a:pPr algn="ctr" fontAlgn="t"/>
                      <a:r>
                        <a:rPr lang="en-IE" sz="800" b="0" i="0" u="none" strike="noStrike">
                          <a:solidFill>
                            <a:srgbClr val="000000"/>
                          </a:solidFill>
                          <a:effectLst/>
                          <a:latin typeface="Barlow" panose="00000500000000000000" pitchFamily="2" charset="0"/>
                        </a:rPr>
                        <a:t>2515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IE" sz="800" b="0" i="0" u="none" strike="noStrike">
                          <a:solidFill>
                            <a:srgbClr val="000000"/>
                          </a:solidFill>
                          <a:effectLst/>
                          <a:latin typeface="Barlow" panose="00000500000000000000" pitchFamily="2" charset="0"/>
                        </a:rPr>
                        <a:t>483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IE" sz="800" b="0" i="0" u="none" strike="noStrike">
                          <a:solidFill>
                            <a:srgbClr val="000000"/>
                          </a:solidFill>
                          <a:effectLst/>
                          <a:latin typeface="Barlow" panose="00000500000000000000" pitchFamily="2" charset="0"/>
                        </a:rPr>
                        <a:t>225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IE" sz="800" b="0" i="0" u="none" strike="noStrike">
                          <a:solidFill>
                            <a:srgbClr val="000000"/>
                          </a:solidFill>
                          <a:effectLst/>
                          <a:latin typeface="Barlow" panose="00000500000000000000" pitchFamily="2" charset="0"/>
                        </a:rPr>
                        <a:t>352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IE" sz="800" b="0" i="0" u="none" strike="noStrike">
                          <a:solidFill>
                            <a:srgbClr val="000000"/>
                          </a:solidFill>
                          <a:effectLst/>
                          <a:latin typeface="Barlow" panose="00000500000000000000" pitchFamily="2" charset="0"/>
                        </a:rPr>
                        <a:t>708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IE" sz="800" b="0" i="0" u="none" strike="noStrike">
                          <a:solidFill>
                            <a:srgbClr val="000000"/>
                          </a:solidFill>
                          <a:effectLst/>
                          <a:latin typeface="Barlow" panose="00000500000000000000" pitchFamily="2" charset="0"/>
                        </a:rPr>
                        <a:t>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IE" sz="800" b="0" i="0" u="none" strike="noStrike">
                          <a:solidFill>
                            <a:srgbClr val="000000"/>
                          </a:solidFill>
                          <a:effectLst/>
                          <a:latin typeface="Barlow" panose="00000500000000000000" pitchFamily="2" charset="0"/>
                        </a:rPr>
                        <a:t>322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12366">
                <a:tc>
                  <a:txBody>
                    <a:bodyPr/>
                    <a:lstStyle/>
                    <a:p>
                      <a:pPr algn="ctr" fontAlgn="t">
                        <a:lnSpc>
                          <a:spcPct val="95000"/>
                        </a:lnSpc>
                      </a:pPr>
                      <a:r>
                        <a:rPr lang="en-IE" sz="900" b="0" i="0" u="none" strike="noStrike">
                          <a:solidFill>
                            <a:srgbClr val="000000"/>
                          </a:solidFill>
                          <a:effectLst/>
                          <a:latin typeface="Barlow" panose="00000500000000000000" pitchFamily="2" charset="0"/>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505299"/>
                  </a:ext>
                </a:extLst>
              </a:tr>
            </a:tbl>
          </a:graphicData>
        </a:graphic>
      </p:graphicFrame>
      <p:graphicFrame>
        <p:nvGraphicFramePr>
          <p:cNvPr id="53" name="Table 52">
            <a:extLst>
              <a:ext uri="{FF2B5EF4-FFF2-40B4-BE49-F238E27FC236}">
                <a16:creationId xmlns:a16="http://schemas.microsoft.com/office/drawing/2014/main" id="{3190C043-0C03-49BA-BEF7-47FD6A435E25}"/>
              </a:ext>
            </a:extLst>
          </p:cNvPr>
          <p:cNvGraphicFramePr>
            <a:graphicFrameLocks noGrp="1"/>
          </p:cNvGraphicFramePr>
          <p:nvPr>
            <p:custDataLst>
              <p:tags r:id="rId10"/>
            </p:custDataLst>
          </p:nvPr>
        </p:nvGraphicFramePr>
        <p:xfrm>
          <a:off x="7170257" y="3840637"/>
          <a:ext cx="4240537" cy="817338"/>
        </p:xfrm>
        <a:graphic>
          <a:graphicData uri="http://schemas.openxmlformats.org/drawingml/2006/table">
            <a:tbl>
              <a:tblPr>
                <a:tableStyleId>{5C22544A-7EE6-4342-B048-85BDC9FD1C3A}</a:tableStyleId>
              </a:tblPr>
              <a:tblGrid>
                <a:gridCol w="605791">
                  <a:extLst>
                    <a:ext uri="{9D8B030D-6E8A-4147-A177-3AD203B41FA5}">
                      <a16:colId xmlns:a16="http://schemas.microsoft.com/office/drawing/2014/main" val="20000"/>
                    </a:ext>
                  </a:extLst>
                </a:gridCol>
                <a:gridCol w="605791">
                  <a:extLst>
                    <a:ext uri="{9D8B030D-6E8A-4147-A177-3AD203B41FA5}">
                      <a16:colId xmlns:a16="http://schemas.microsoft.com/office/drawing/2014/main" val="4150868781"/>
                    </a:ext>
                  </a:extLst>
                </a:gridCol>
                <a:gridCol w="605791">
                  <a:extLst>
                    <a:ext uri="{9D8B030D-6E8A-4147-A177-3AD203B41FA5}">
                      <a16:colId xmlns:a16="http://schemas.microsoft.com/office/drawing/2014/main" val="3261982883"/>
                    </a:ext>
                  </a:extLst>
                </a:gridCol>
                <a:gridCol w="605791">
                  <a:extLst>
                    <a:ext uri="{9D8B030D-6E8A-4147-A177-3AD203B41FA5}">
                      <a16:colId xmlns:a16="http://schemas.microsoft.com/office/drawing/2014/main" val="2752134697"/>
                    </a:ext>
                  </a:extLst>
                </a:gridCol>
                <a:gridCol w="605791">
                  <a:extLst>
                    <a:ext uri="{9D8B030D-6E8A-4147-A177-3AD203B41FA5}">
                      <a16:colId xmlns:a16="http://schemas.microsoft.com/office/drawing/2014/main" val="1082043496"/>
                    </a:ext>
                  </a:extLst>
                </a:gridCol>
                <a:gridCol w="605791">
                  <a:extLst>
                    <a:ext uri="{9D8B030D-6E8A-4147-A177-3AD203B41FA5}">
                      <a16:colId xmlns:a16="http://schemas.microsoft.com/office/drawing/2014/main" val="4083229574"/>
                    </a:ext>
                  </a:extLst>
                </a:gridCol>
                <a:gridCol w="605791">
                  <a:extLst>
                    <a:ext uri="{9D8B030D-6E8A-4147-A177-3AD203B41FA5}">
                      <a16:colId xmlns:a16="http://schemas.microsoft.com/office/drawing/2014/main" val="3342234250"/>
                    </a:ext>
                  </a:extLst>
                </a:gridCol>
              </a:tblGrid>
              <a:tr h="88495">
                <a:tc rowSpan="2">
                  <a:txBody>
                    <a:bodyPr/>
                    <a:lstStyle/>
                    <a:p>
                      <a:pPr algn="ctr" fontAlgn="t">
                        <a:lnSpc>
                          <a:spcPct val="95000"/>
                        </a:lnSpc>
                      </a:pPr>
                      <a:r>
                        <a:rPr lang="en-IE" sz="900" b="1" i="0" u="none" strike="noStrike">
                          <a:solidFill>
                            <a:srgbClr val="000000"/>
                          </a:solidFill>
                          <a:effectLst/>
                          <a:latin typeface="Barlow" panose="00000500000000000000" pitchFamily="2" charset="0"/>
                        </a:rPr>
                        <a:t>Total</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t">
                        <a:lnSpc>
                          <a:spcPct val="95000"/>
                        </a:lnSpc>
                      </a:pPr>
                      <a:r>
                        <a:rPr lang="en-IE" sz="900" b="1" i="0" u="none" strike="noStrike">
                          <a:solidFill>
                            <a:srgbClr val="000000"/>
                          </a:solidFill>
                          <a:effectLst/>
                          <a:latin typeface="Barlow" panose="00000500000000000000" pitchFamily="2" charset="0"/>
                        </a:rPr>
                        <a:t>Segments</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194">
                <a:tc v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mn-lt"/>
                        </a:rPr>
                        <a:t>Multilateralists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mn-lt"/>
                        </a:rPr>
                        <a:t>Community Champions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mn-lt"/>
                        </a:rPr>
                        <a:t>Disengaged</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mn-lt"/>
                        </a:rPr>
                        <a:t>Empathisers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mn-lt"/>
                        </a:rPr>
                        <a:t>Global Citizens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mn-lt"/>
                        </a:rPr>
                        <a:t>Pragmatists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2366">
                <a:tc>
                  <a:txBody>
                    <a:bodyPr/>
                    <a:lstStyle/>
                    <a:p>
                      <a:pPr algn="ctr" fontAlgn="t"/>
                      <a:r>
                        <a:rPr lang="en-GB" sz="800" b="0" i="0" u="none" strike="noStrike">
                          <a:solidFill>
                            <a:srgbClr val="000000"/>
                          </a:solidFill>
                          <a:effectLst/>
                          <a:latin typeface="Tahoma" panose="020B0604030504040204" pitchFamily="34" charset="0"/>
                        </a:rPr>
                        <a:t>2504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Tahoma" panose="020B0604030504040204" pitchFamily="34" charset="0"/>
                        </a:rPr>
                        <a:t>474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Tahoma" panose="020B0604030504040204" pitchFamily="34" charset="0"/>
                        </a:rPr>
                        <a:t>282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Tahoma" panose="020B0604030504040204" pitchFamily="34" charset="0"/>
                        </a:rPr>
                        <a:t>378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Tahoma" panose="020B0604030504040204" pitchFamily="34" charset="0"/>
                        </a:rPr>
                        <a:t>662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Tahoma" panose="020B0604030504040204" pitchFamily="34" charset="0"/>
                        </a:rPr>
                        <a:t>419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Tahoma" panose="020B0604030504040204" pitchFamily="34" charset="0"/>
                        </a:rPr>
                        <a:t>289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12366">
                <a:tc>
                  <a:txBody>
                    <a:bodyPr/>
                    <a:lstStyle/>
                    <a:p>
                      <a:pPr algn="ctr" fontAlgn="t">
                        <a:lnSpc>
                          <a:spcPct val="95000"/>
                        </a:lnSpc>
                      </a:pPr>
                      <a:r>
                        <a:rPr lang="en-IE" sz="900" b="0" i="0" u="none" strike="noStrike">
                          <a:solidFill>
                            <a:srgbClr val="000000"/>
                          </a:solidFill>
                          <a:effectLst/>
                          <a:latin typeface="Barlow" panose="00000500000000000000" pitchFamily="2" charset="0"/>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505299"/>
                  </a:ext>
                </a:extLst>
              </a:tr>
            </a:tbl>
          </a:graphicData>
        </a:graphic>
      </p:graphicFrame>
      <p:graphicFrame>
        <p:nvGraphicFramePr>
          <p:cNvPr id="54" name="Table 53">
            <a:extLst>
              <a:ext uri="{FF2B5EF4-FFF2-40B4-BE49-F238E27FC236}">
                <a16:creationId xmlns:a16="http://schemas.microsoft.com/office/drawing/2014/main" id="{D91D1685-9973-4C97-B208-E12ED54CE141}"/>
              </a:ext>
            </a:extLst>
          </p:cNvPr>
          <p:cNvGraphicFramePr>
            <a:graphicFrameLocks noGrp="1"/>
          </p:cNvGraphicFramePr>
          <p:nvPr>
            <p:custDataLst>
              <p:tags r:id="rId11"/>
            </p:custDataLst>
          </p:nvPr>
        </p:nvGraphicFramePr>
        <p:xfrm>
          <a:off x="1704966" y="3889532"/>
          <a:ext cx="4244562" cy="817338"/>
        </p:xfrm>
        <a:graphic>
          <a:graphicData uri="http://schemas.openxmlformats.org/drawingml/2006/table">
            <a:tbl>
              <a:tblPr>
                <a:tableStyleId>{5C22544A-7EE6-4342-B048-85BDC9FD1C3A}</a:tableStyleId>
              </a:tblPr>
              <a:tblGrid>
                <a:gridCol w="606366">
                  <a:extLst>
                    <a:ext uri="{9D8B030D-6E8A-4147-A177-3AD203B41FA5}">
                      <a16:colId xmlns:a16="http://schemas.microsoft.com/office/drawing/2014/main" val="20000"/>
                    </a:ext>
                  </a:extLst>
                </a:gridCol>
                <a:gridCol w="606366">
                  <a:extLst>
                    <a:ext uri="{9D8B030D-6E8A-4147-A177-3AD203B41FA5}">
                      <a16:colId xmlns:a16="http://schemas.microsoft.com/office/drawing/2014/main" val="4150868781"/>
                    </a:ext>
                  </a:extLst>
                </a:gridCol>
                <a:gridCol w="606366">
                  <a:extLst>
                    <a:ext uri="{9D8B030D-6E8A-4147-A177-3AD203B41FA5}">
                      <a16:colId xmlns:a16="http://schemas.microsoft.com/office/drawing/2014/main" val="3261982883"/>
                    </a:ext>
                  </a:extLst>
                </a:gridCol>
                <a:gridCol w="606366">
                  <a:extLst>
                    <a:ext uri="{9D8B030D-6E8A-4147-A177-3AD203B41FA5}">
                      <a16:colId xmlns:a16="http://schemas.microsoft.com/office/drawing/2014/main" val="2752134697"/>
                    </a:ext>
                  </a:extLst>
                </a:gridCol>
                <a:gridCol w="606366">
                  <a:extLst>
                    <a:ext uri="{9D8B030D-6E8A-4147-A177-3AD203B41FA5}">
                      <a16:colId xmlns:a16="http://schemas.microsoft.com/office/drawing/2014/main" val="1082043496"/>
                    </a:ext>
                  </a:extLst>
                </a:gridCol>
                <a:gridCol w="606366">
                  <a:extLst>
                    <a:ext uri="{9D8B030D-6E8A-4147-A177-3AD203B41FA5}">
                      <a16:colId xmlns:a16="http://schemas.microsoft.com/office/drawing/2014/main" val="4083229574"/>
                    </a:ext>
                  </a:extLst>
                </a:gridCol>
                <a:gridCol w="606366">
                  <a:extLst>
                    <a:ext uri="{9D8B030D-6E8A-4147-A177-3AD203B41FA5}">
                      <a16:colId xmlns:a16="http://schemas.microsoft.com/office/drawing/2014/main" val="3342234250"/>
                    </a:ext>
                  </a:extLst>
                </a:gridCol>
              </a:tblGrid>
              <a:tr h="88495">
                <a:tc rowSpan="2">
                  <a:txBody>
                    <a:bodyPr/>
                    <a:lstStyle/>
                    <a:p>
                      <a:pPr algn="ctr" fontAlgn="t">
                        <a:lnSpc>
                          <a:spcPct val="95000"/>
                        </a:lnSpc>
                      </a:pPr>
                      <a:r>
                        <a:rPr lang="en-IE" sz="900" b="1" i="0" u="none" strike="noStrike">
                          <a:solidFill>
                            <a:srgbClr val="000000"/>
                          </a:solidFill>
                          <a:effectLst/>
                          <a:latin typeface="Barlow" panose="00000500000000000000" pitchFamily="2" charset="0"/>
                        </a:rPr>
                        <a:t>Total</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t">
                        <a:lnSpc>
                          <a:spcPct val="95000"/>
                        </a:lnSpc>
                      </a:pPr>
                      <a:r>
                        <a:rPr lang="en-IE" sz="900" b="1" i="0" u="none" strike="noStrike">
                          <a:solidFill>
                            <a:srgbClr val="000000"/>
                          </a:solidFill>
                          <a:effectLst/>
                          <a:latin typeface="Barlow" panose="00000500000000000000" pitchFamily="2" charset="0"/>
                        </a:rPr>
                        <a:t>Segments</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194">
                <a:tc v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Multilateralists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Community Champions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Disengaged </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Empathis-ers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Global Citizens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Pragmatists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algn="ctr" fontAlgn="t"/>
                      <a:r>
                        <a:rPr lang="en-GB" sz="800" b="0" i="0" u="none" strike="noStrike">
                          <a:solidFill>
                            <a:srgbClr val="000000"/>
                          </a:solidFill>
                          <a:effectLst/>
                          <a:latin typeface="Barlow" panose="00000500000000000000" pitchFamily="2" charset="0"/>
                        </a:rPr>
                        <a:t>2504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474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282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662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419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289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12366">
                <a:tc>
                  <a:txBody>
                    <a:bodyPr/>
                    <a:lstStyle/>
                    <a:p>
                      <a:pPr algn="ctr" fontAlgn="t">
                        <a:lnSpc>
                          <a:spcPct val="95000"/>
                        </a:lnSpc>
                      </a:pPr>
                      <a:r>
                        <a:rPr lang="en-IE" sz="900" b="0" i="0" u="none" strike="noStrike">
                          <a:solidFill>
                            <a:srgbClr val="000000"/>
                          </a:solidFill>
                          <a:effectLst/>
                          <a:latin typeface="Barlow" panose="00000500000000000000" pitchFamily="2" charset="0"/>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505299"/>
                  </a:ext>
                </a:extLst>
              </a:tr>
            </a:tbl>
          </a:graphicData>
        </a:graphic>
      </p:graphicFrame>
      <p:sp>
        <p:nvSpPr>
          <p:cNvPr id="61" name="Oval 60">
            <a:extLst>
              <a:ext uri="{FF2B5EF4-FFF2-40B4-BE49-F238E27FC236}">
                <a16:creationId xmlns:a16="http://schemas.microsoft.com/office/drawing/2014/main" id="{982FDA98-32DE-4A19-B01B-49B7FD91809D}"/>
              </a:ext>
            </a:extLst>
          </p:cNvPr>
          <p:cNvSpPr/>
          <p:nvPr/>
        </p:nvSpPr>
        <p:spPr>
          <a:xfrm>
            <a:off x="8462085" y="321936"/>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TextBox 61">
            <a:extLst>
              <a:ext uri="{FF2B5EF4-FFF2-40B4-BE49-F238E27FC236}">
                <a16:creationId xmlns:a16="http://schemas.microsoft.com/office/drawing/2014/main" id="{7F1E8961-C93A-4E00-850C-1AE866559155}"/>
              </a:ext>
            </a:extLst>
          </p:cNvPr>
          <p:cNvSpPr txBox="1"/>
          <p:nvPr/>
        </p:nvSpPr>
        <p:spPr>
          <a:xfrm>
            <a:off x="8913549" y="296760"/>
            <a:ext cx="2010872" cy="276999"/>
          </a:xfrm>
          <a:prstGeom prst="rect">
            <a:avLst/>
          </a:prstGeom>
          <a:noFill/>
        </p:spPr>
        <p:txBody>
          <a:bodyPr wrap="none" rtlCol="0">
            <a:spAutoFit/>
          </a:bodyPr>
          <a:lstStyle/>
          <a:p>
            <a:r>
              <a:rPr lang="en-IE" sz="1200"/>
              <a:t>Significantly higher than total</a:t>
            </a:r>
          </a:p>
        </p:txBody>
      </p:sp>
      <p:sp>
        <p:nvSpPr>
          <p:cNvPr id="63" name="Oval 62">
            <a:extLst>
              <a:ext uri="{FF2B5EF4-FFF2-40B4-BE49-F238E27FC236}">
                <a16:creationId xmlns:a16="http://schemas.microsoft.com/office/drawing/2014/main" id="{95AFE137-A91D-4924-ADAB-6CC5CEC21D8B}"/>
              </a:ext>
            </a:extLst>
          </p:cNvPr>
          <p:cNvSpPr/>
          <p:nvPr/>
        </p:nvSpPr>
        <p:spPr>
          <a:xfrm>
            <a:off x="4781642" y="2011680"/>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Oval 63">
            <a:extLst>
              <a:ext uri="{FF2B5EF4-FFF2-40B4-BE49-F238E27FC236}">
                <a16:creationId xmlns:a16="http://schemas.microsoft.com/office/drawing/2014/main" id="{BDAA3038-2932-4E10-B0B5-18C6C8F97927}"/>
              </a:ext>
            </a:extLst>
          </p:cNvPr>
          <p:cNvSpPr/>
          <p:nvPr/>
        </p:nvSpPr>
        <p:spPr>
          <a:xfrm>
            <a:off x="4781642" y="2242777"/>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Oval 64">
            <a:extLst>
              <a:ext uri="{FF2B5EF4-FFF2-40B4-BE49-F238E27FC236}">
                <a16:creationId xmlns:a16="http://schemas.microsoft.com/office/drawing/2014/main" id="{66216C17-708C-416A-A825-6FA403735581}"/>
              </a:ext>
            </a:extLst>
          </p:cNvPr>
          <p:cNvSpPr/>
          <p:nvPr/>
        </p:nvSpPr>
        <p:spPr>
          <a:xfrm>
            <a:off x="5384030" y="2670396"/>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Oval 65">
            <a:extLst>
              <a:ext uri="{FF2B5EF4-FFF2-40B4-BE49-F238E27FC236}">
                <a16:creationId xmlns:a16="http://schemas.microsoft.com/office/drawing/2014/main" id="{52760949-4CBA-41ED-BB3A-5A03A31F4412}"/>
              </a:ext>
            </a:extLst>
          </p:cNvPr>
          <p:cNvSpPr/>
          <p:nvPr/>
        </p:nvSpPr>
        <p:spPr>
          <a:xfrm>
            <a:off x="5373433" y="3082612"/>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Oval 67">
            <a:extLst>
              <a:ext uri="{FF2B5EF4-FFF2-40B4-BE49-F238E27FC236}">
                <a16:creationId xmlns:a16="http://schemas.microsoft.com/office/drawing/2014/main" id="{1F5F47CF-7BCB-45BA-9510-AB4E27669F6E}"/>
              </a:ext>
            </a:extLst>
          </p:cNvPr>
          <p:cNvSpPr/>
          <p:nvPr/>
        </p:nvSpPr>
        <p:spPr>
          <a:xfrm>
            <a:off x="2926347" y="2170158"/>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Oval 68">
            <a:extLst>
              <a:ext uri="{FF2B5EF4-FFF2-40B4-BE49-F238E27FC236}">
                <a16:creationId xmlns:a16="http://schemas.microsoft.com/office/drawing/2014/main" id="{7759571D-3651-43EA-A3AC-C5DC8B064C45}"/>
              </a:ext>
            </a:extLst>
          </p:cNvPr>
          <p:cNvSpPr/>
          <p:nvPr/>
        </p:nvSpPr>
        <p:spPr>
          <a:xfrm>
            <a:off x="8555596" y="2319673"/>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a:extLst>
              <a:ext uri="{FF2B5EF4-FFF2-40B4-BE49-F238E27FC236}">
                <a16:creationId xmlns:a16="http://schemas.microsoft.com/office/drawing/2014/main" id="{674E33F0-6FB8-4F4C-9164-DD159A9AB48A}"/>
              </a:ext>
            </a:extLst>
          </p:cNvPr>
          <p:cNvSpPr/>
          <p:nvPr/>
        </p:nvSpPr>
        <p:spPr>
          <a:xfrm>
            <a:off x="9738107" y="2938729"/>
            <a:ext cx="393700" cy="25182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a:extLst>
              <a:ext uri="{FF2B5EF4-FFF2-40B4-BE49-F238E27FC236}">
                <a16:creationId xmlns:a16="http://schemas.microsoft.com/office/drawing/2014/main" id="{7353BA31-1272-42F3-B9FB-B9F9859D91B8}"/>
              </a:ext>
            </a:extLst>
          </p:cNvPr>
          <p:cNvSpPr/>
          <p:nvPr/>
        </p:nvSpPr>
        <p:spPr>
          <a:xfrm>
            <a:off x="2416534" y="4934065"/>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a:extLst>
              <a:ext uri="{FF2B5EF4-FFF2-40B4-BE49-F238E27FC236}">
                <a16:creationId xmlns:a16="http://schemas.microsoft.com/office/drawing/2014/main" id="{CCD2EECC-D80B-4B3E-A3C3-F67A67C7A42F}"/>
              </a:ext>
            </a:extLst>
          </p:cNvPr>
          <p:cNvSpPr/>
          <p:nvPr/>
        </p:nvSpPr>
        <p:spPr>
          <a:xfrm>
            <a:off x="4259862" y="5588639"/>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Oval 73">
            <a:extLst>
              <a:ext uri="{FF2B5EF4-FFF2-40B4-BE49-F238E27FC236}">
                <a16:creationId xmlns:a16="http://schemas.microsoft.com/office/drawing/2014/main" id="{D073C795-C377-4E69-899A-E3B820E49F7A}"/>
              </a:ext>
            </a:extLst>
          </p:cNvPr>
          <p:cNvSpPr/>
          <p:nvPr/>
        </p:nvSpPr>
        <p:spPr>
          <a:xfrm>
            <a:off x="10321911" y="5231934"/>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DDE199FB-FBDB-295F-F424-5D9CD6CDAD20}"/>
              </a:ext>
            </a:extLst>
          </p:cNvPr>
          <p:cNvSpPr/>
          <p:nvPr/>
        </p:nvSpPr>
        <p:spPr>
          <a:xfrm>
            <a:off x="4888109" y="4934051"/>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a:extLst>
              <a:ext uri="{FF2B5EF4-FFF2-40B4-BE49-F238E27FC236}">
                <a16:creationId xmlns:a16="http://schemas.microsoft.com/office/drawing/2014/main" id="{E43BDA7B-D606-641D-671E-B3ECF89CB7F5}"/>
              </a:ext>
            </a:extLst>
          </p:cNvPr>
          <p:cNvSpPr/>
          <p:nvPr/>
        </p:nvSpPr>
        <p:spPr>
          <a:xfrm>
            <a:off x="7895843" y="5168428"/>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055325CE-708A-E06C-640F-6D0AF5437AA0}"/>
              </a:ext>
            </a:extLst>
          </p:cNvPr>
          <p:cNvSpPr/>
          <p:nvPr/>
        </p:nvSpPr>
        <p:spPr>
          <a:xfrm>
            <a:off x="9722135" y="5835447"/>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99A4A7FB-9FE1-0896-D27B-87E8984FAA21}"/>
              </a:ext>
            </a:extLst>
          </p:cNvPr>
          <p:cNvSpPr/>
          <p:nvPr/>
        </p:nvSpPr>
        <p:spPr>
          <a:xfrm>
            <a:off x="3594335" y="2447656"/>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a:extLst>
              <a:ext uri="{FF2B5EF4-FFF2-40B4-BE49-F238E27FC236}">
                <a16:creationId xmlns:a16="http://schemas.microsoft.com/office/drawing/2014/main" id="{C0A500B2-0B19-D448-9B7D-FA2BF70DB0DB}"/>
              </a:ext>
            </a:extLst>
          </p:cNvPr>
          <p:cNvSpPr/>
          <p:nvPr/>
        </p:nvSpPr>
        <p:spPr>
          <a:xfrm>
            <a:off x="10924421" y="5813954"/>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03562323"/>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382DD3-3BB7-163D-83F8-F655E59D28C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50000" y="-183109"/>
            <a:ext cx="11285432" cy="1040948"/>
          </a:xfrm>
        </p:spPr>
        <p:txBody>
          <a:bodyPr lIns="91440" tIns="45720" rIns="91440" bIns="45720" anchor="t">
            <a:normAutofit fontScale="90000"/>
          </a:bodyPr>
          <a:lstStyle/>
          <a:p>
            <a:br>
              <a:rPr lang="en-IE"/>
            </a:br>
            <a:r>
              <a:rPr lang="en-IE" sz="2700"/>
              <a:t>Agreement levels about aid from the Irish Government – Net Agree in recent waves</a:t>
            </a:r>
            <a:endParaRPr lang="en-IE"/>
          </a:p>
        </p:txBody>
      </p:sp>
      <p:sp>
        <p:nvSpPr>
          <p:cNvPr id="27" name="Text Placeholder 2">
            <a:extLst>
              <a:ext uri="{FF2B5EF4-FFF2-40B4-BE49-F238E27FC236}">
                <a16:creationId xmlns:a16="http://schemas.microsoft.com/office/drawing/2014/main" id="{265C476D-06C6-8EE0-9B9A-E4CE088B04CB}"/>
              </a:ext>
            </a:extLst>
          </p:cNvPr>
          <p:cNvSpPr txBox="1">
            <a:spLocks noGrp="1"/>
          </p:cNvSpPr>
          <p:nvPr>
            <p:ph type="body" sz="quarter" idx="15"/>
          </p:nvPr>
        </p:nvSpPr>
        <p:spPr>
          <a:xfrm>
            <a:off x="450000" y="777561"/>
            <a:ext cx="10777324" cy="4935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en-US" dirty="0">
                <a:solidFill>
                  <a:schemeClr val="tx2"/>
                </a:solidFill>
                <a:latin typeface="Barlow" panose="00000500000000000000" pitchFamily="2" charset="0"/>
              </a:rPr>
              <a:t>When considering agreement levels over the years, the benefits for overseas states are consistently clear, while the benefits of overseas aid for Ireland are less recognized. </a:t>
            </a:r>
          </a:p>
        </p:txBody>
      </p:sp>
      <p:sp>
        <p:nvSpPr>
          <p:cNvPr id="4" name="Text Placeholder 3">
            <a:extLst>
              <a:ext uri="{FF2B5EF4-FFF2-40B4-BE49-F238E27FC236}">
                <a16:creationId xmlns:a16="http://schemas.microsoft.com/office/drawing/2014/main" id="{90489E77-2BD4-4A7D-AE53-F0411DDA9E98}"/>
              </a:ext>
            </a:extLst>
          </p:cNvPr>
          <p:cNvSpPr>
            <a:spLocks noGrp="1"/>
          </p:cNvSpPr>
          <p:nvPr>
            <p:ph type="body" sz="quarter" idx="17"/>
          </p:nvPr>
        </p:nvSpPr>
        <p:spPr/>
        <p:txBody>
          <a:bodyPr>
            <a:noAutofit/>
          </a:bodyPr>
          <a:lstStyle/>
          <a:p>
            <a:r>
              <a:rPr lang="en-US" dirty="0"/>
              <a:t>Base: All Adults aged 18+ years- 2,504 (Nov 23 N – 2,515, Nov 22 N – 2501; Dec 21 N – 2,026; Feb 21 N – 3,008)</a:t>
            </a:r>
          </a:p>
          <a:p>
            <a:r>
              <a:rPr lang="en-US" dirty="0"/>
              <a:t>Q.40-49 To what extent do you agree or disagree with the following statements about aid from the Irish Government? -</a:t>
            </a:r>
            <a:endParaRPr lang="en-IE" dirty="0"/>
          </a:p>
        </p:txBody>
      </p:sp>
      <p:graphicFrame>
        <p:nvGraphicFramePr>
          <p:cNvPr id="24" name="Chart 23">
            <a:extLst>
              <a:ext uri="{FF2B5EF4-FFF2-40B4-BE49-F238E27FC236}">
                <a16:creationId xmlns:a16="http://schemas.microsoft.com/office/drawing/2014/main" id="{76D42E7F-BC4A-CD1A-7441-1E3D8B15F9E4}"/>
              </a:ext>
            </a:extLst>
          </p:cNvPr>
          <p:cNvGraphicFramePr/>
          <p:nvPr>
            <p:extLst>
              <p:ext uri="{D42A27DB-BD31-4B8C-83A1-F6EECF244321}">
                <p14:modId xmlns:p14="http://schemas.microsoft.com/office/powerpoint/2010/main" val="4230998696"/>
              </p:ext>
            </p:extLst>
          </p:nvPr>
        </p:nvGraphicFramePr>
        <p:xfrm>
          <a:off x="457200" y="1364582"/>
          <a:ext cx="11307669" cy="44088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292208"/>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78834" y="115057"/>
            <a:ext cx="11285432" cy="715669"/>
          </a:xfrm>
        </p:spPr>
        <p:txBody>
          <a:bodyPr lIns="0" tIns="45720" rIns="91440" bIns="45720" anchor="t">
            <a:normAutofit fontScale="90000"/>
          </a:bodyPr>
          <a:lstStyle/>
          <a:p>
            <a:br>
              <a:rPr lang="en-IE" dirty="0"/>
            </a:br>
            <a:r>
              <a:rPr lang="en-IE" dirty="0"/>
              <a:t>Trust levels attributed to multilateral agencies</a:t>
            </a:r>
          </a:p>
        </p:txBody>
      </p:sp>
      <p:sp>
        <p:nvSpPr>
          <p:cNvPr id="4" name="Text Placeholder 3">
            <a:extLst>
              <a:ext uri="{FF2B5EF4-FFF2-40B4-BE49-F238E27FC236}">
                <a16:creationId xmlns:a16="http://schemas.microsoft.com/office/drawing/2014/main" id="{90489E77-2BD4-4A7D-AE53-F0411DDA9E98}"/>
              </a:ext>
            </a:extLst>
          </p:cNvPr>
          <p:cNvSpPr>
            <a:spLocks noGrp="1"/>
          </p:cNvSpPr>
          <p:nvPr>
            <p:ph type="body" sz="quarter" idx="15"/>
          </p:nvPr>
        </p:nvSpPr>
        <p:spPr>
          <a:xfrm>
            <a:off x="390260" y="759231"/>
            <a:ext cx="9341700" cy="536998"/>
          </a:xfrm>
        </p:spPr>
        <p:txBody>
          <a:bodyPr>
            <a:normAutofit/>
          </a:bodyPr>
          <a:lstStyle/>
          <a:p>
            <a:r>
              <a:rPr lang="en-IE" sz="1400" b="1" dirty="0"/>
              <a:t>Trust levels are in line with November ’23, at lower levels than first seen in Feb ‘21. Overseas development aid organisations struggle to garner trust among the public.</a:t>
            </a:r>
            <a:endParaRPr lang="en-IE" sz="1400" dirty="0"/>
          </a:p>
        </p:txBody>
      </p:sp>
      <p:sp>
        <p:nvSpPr>
          <p:cNvPr id="11" name="Text Placeholder 10">
            <a:extLst>
              <a:ext uri="{FF2B5EF4-FFF2-40B4-BE49-F238E27FC236}">
                <a16:creationId xmlns:a16="http://schemas.microsoft.com/office/drawing/2014/main" id="{6B6D7516-C882-815B-32FD-3C6CF8D5792D}"/>
              </a:ext>
            </a:extLst>
          </p:cNvPr>
          <p:cNvSpPr>
            <a:spLocks noGrp="1"/>
          </p:cNvSpPr>
          <p:nvPr>
            <p:ph type="body" sz="quarter" idx="17"/>
          </p:nvPr>
        </p:nvSpPr>
        <p:spPr>
          <a:xfrm>
            <a:off x="450000" y="5963890"/>
            <a:ext cx="9341700" cy="615553"/>
          </a:xfrm>
        </p:spPr>
        <p:txBody>
          <a:bodyPr/>
          <a:lstStyle/>
          <a:p>
            <a:pPr>
              <a:lnSpc>
                <a:spcPct val="100000"/>
              </a:lnSpc>
              <a:spcAft>
                <a:spcPts val="0"/>
              </a:spcAft>
            </a:pPr>
            <a:r>
              <a:rPr lang="en-US" dirty="0">
                <a:latin typeface="Barlow" panose="00000500000000000000" pitchFamily="2" charset="0"/>
              </a:rPr>
              <a:t>Base: All Adults aged 18+ years- 2,504 (Nov 23 N – 2,515, Nov 22 N – 2501; Dec 21 N – 2,026; Feb 21 N – 3,008)</a:t>
            </a:r>
          </a:p>
          <a:p>
            <a:pPr>
              <a:lnSpc>
                <a:spcPct val="100000"/>
              </a:lnSpc>
              <a:spcAft>
                <a:spcPts val="0"/>
              </a:spcAft>
            </a:pPr>
            <a:r>
              <a:rPr lang="en-US" dirty="0">
                <a:latin typeface="Barlow" panose="00000500000000000000" pitchFamily="2" charset="0"/>
              </a:rPr>
              <a:t>Q.47 How much, if at all, do you trust multilateral organisations like the EU and UN, on a scale from 0 to 10 where 0 means you do not trust them at all and 10 means you trust them a great deal? </a:t>
            </a:r>
            <a:endParaRPr lang="en-IE" dirty="0">
              <a:latin typeface="Barlow" panose="00000500000000000000" pitchFamily="2" charset="0"/>
            </a:endParaRPr>
          </a:p>
          <a:p>
            <a:pPr>
              <a:lnSpc>
                <a:spcPct val="100000"/>
              </a:lnSpc>
              <a:spcAft>
                <a:spcPts val="0"/>
              </a:spcAft>
            </a:pPr>
            <a:endParaRPr lang="en-IE" dirty="0">
              <a:latin typeface="Barlow" panose="00000500000000000000" pitchFamily="2" charset="0"/>
            </a:endParaRPr>
          </a:p>
        </p:txBody>
      </p:sp>
      <p:sp>
        <p:nvSpPr>
          <p:cNvPr id="5" name="TextBox 4">
            <a:extLst>
              <a:ext uri="{FF2B5EF4-FFF2-40B4-BE49-F238E27FC236}">
                <a16:creationId xmlns:a16="http://schemas.microsoft.com/office/drawing/2014/main" id="{7231C6A9-2B9A-E78B-BFFD-1A86968392B6}"/>
              </a:ext>
            </a:extLst>
          </p:cNvPr>
          <p:cNvSpPr txBox="1"/>
          <p:nvPr/>
        </p:nvSpPr>
        <p:spPr>
          <a:xfrm>
            <a:off x="616527" y="2466214"/>
            <a:ext cx="1570933" cy="276999"/>
          </a:xfrm>
          <a:prstGeom prst="rect">
            <a:avLst/>
          </a:prstGeom>
          <a:noFill/>
        </p:spPr>
        <p:txBody>
          <a:bodyPr wrap="square">
            <a:spAutoFit/>
          </a:bodyPr>
          <a:lstStyle/>
          <a:p>
            <a:pPr algn="r"/>
            <a:r>
              <a:rPr lang="en-IE" sz="1200"/>
              <a:t>(9 - 10 score)</a:t>
            </a:r>
          </a:p>
        </p:txBody>
      </p:sp>
      <p:sp>
        <p:nvSpPr>
          <p:cNvPr id="6" name="TextBox 5">
            <a:extLst>
              <a:ext uri="{FF2B5EF4-FFF2-40B4-BE49-F238E27FC236}">
                <a16:creationId xmlns:a16="http://schemas.microsoft.com/office/drawing/2014/main" id="{4CFC9861-3393-9E99-0665-49AA3D1F2A80}"/>
              </a:ext>
            </a:extLst>
          </p:cNvPr>
          <p:cNvSpPr txBox="1"/>
          <p:nvPr/>
        </p:nvSpPr>
        <p:spPr>
          <a:xfrm>
            <a:off x="608884" y="3491336"/>
            <a:ext cx="1570933" cy="261610"/>
          </a:xfrm>
          <a:prstGeom prst="rect">
            <a:avLst/>
          </a:prstGeom>
          <a:noFill/>
        </p:spPr>
        <p:txBody>
          <a:bodyPr wrap="square">
            <a:spAutoFit/>
          </a:bodyPr>
          <a:lstStyle/>
          <a:p>
            <a:pPr algn="r"/>
            <a:r>
              <a:rPr lang="en-IE" sz="1100"/>
              <a:t>(7 - 8 score)</a:t>
            </a:r>
          </a:p>
        </p:txBody>
      </p:sp>
      <p:graphicFrame>
        <p:nvGraphicFramePr>
          <p:cNvPr id="8" name="Chart 7">
            <a:extLst>
              <a:ext uri="{FF2B5EF4-FFF2-40B4-BE49-F238E27FC236}">
                <a16:creationId xmlns:a16="http://schemas.microsoft.com/office/drawing/2014/main" id="{64959295-DE1C-246D-9255-5803F274891B}"/>
              </a:ext>
            </a:extLst>
          </p:cNvPr>
          <p:cNvGraphicFramePr/>
          <p:nvPr>
            <p:extLst>
              <p:ext uri="{D42A27DB-BD31-4B8C-83A1-F6EECF244321}">
                <p14:modId xmlns:p14="http://schemas.microsoft.com/office/powerpoint/2010/main" val="3723087071"/>
              </p:ext>
            </p:extLst>
          </p:nvPr>
        </p:nvGraphicFramePr>
        <p:xfrm>
          <a:off x="9615929" y="2107742"/>
          <a:ext cx="2086329" cy="37424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268075D3-9772-56A7-B63E-4C205C5B1807}"/>
              </a:ext>
            </a:extLst>
          </p:cNvPr>
          <p:cNvSpPr txBox="1"/>
          <p:nvPr/>
        </p:nvSpPr>
        <p:spPr>
          <a:xfrm>
            <a:off x="415309" y="5206118"/>
            <a:ext cx="1152524" cy="523220"/>
          </a:xfrm>
          <a:prstGeom prst="rect">
            <a:avLst/>
          </a:prstGeom>
          <a:noFill/>
        </p:spPr>
        <p:txBody>
          <a:bodyPr wrap="square" rtlCol="0">
            <a:spAutoFit/>
          </a:bodyPr>
          <a:lstStyle/>
          <a:p>
            <a:r>
              <a:rPr lang="en-US" sz="1400" b="0" u="none" strike="noStrike">
                <a:solidFill>
                  <a:srgbClr val="000000"/>
                </a:solidFill>
                <a:effectLst/>
                <a:latin typeface="Barlow" panose="00000500000000000000" pitchFamily="2" charset="0"/>
                <a:cs typeface="Arial" panose="020B0604020202020204" pitchFamily="34" charset="0"/>
              </a:rPr>
              <a:t>0 - Do not trust at all</a:t>
            </a:r>
            <a:endParaRPr lang="en-US" sz="1400" b="0" i="0" u="none" strike="noStrike">
              <a:solidFill>
                <a:srgbClr val="000000"/>
              </a:solidFill>
              <a:effectLst/>
              <a:latin typeface="Barlow" panose="00000500000000000000" pitchFamily="2" charset="0"/>
              <a:cs typeface="Arial" panose="020B0604020202020204" pitchFamily="34" charset="0"/>
            </a:endParaRPr>
          </a:p>
        </p:txBody>
      </p:sp>
      <p:sp>
        <p:nvSpPr>
          <p:cNvPr id="19" name="TextBox 18">
            <a:extLst>
              <a:ext uri="{FF2B5EF4-FFF2-40B4-BE49-F238E27FC236}">
                <a16:creationId xmlns:a16="http://schemas.microsoft.com/office/drawing/2014/main" id="{764339B6-66ED-20EE-3522-DD587AF8C53C}"/>
              </a:ext>
            </a:extLst>
          </p:cNvPr>
          <p:cNvSpPr txBox="1"/>
          <p:nvPr/>
        </p:nvSpPr>
        <p:spPr>
          <a:xfrm>
            <a:off x="295524" y="1969706"/>
            <a:ext cx="1152523" cy="523220"/>
          </a:xfrm>
          <a:prstGeom prst="rect">
            <a:avLst/>
          </a:prstGeom>
          <a:noFill/>
        </p:spPr>
        <p:txBody>
          <a:bodyPr wrap="square" rtlCol="0">
            <a:spAutoFit/>
          </a:bodyPr>
          <a:lstStyle/>
          <a:p>
            <a:pPr algn="l" fontAlgn="t"/>
            <a:r>
              <a:rPr lang="en-US" sz="1400" b="0" u="none" strike="noStrike">
                <a:solidFill>
                  <a:srgbClr val="000000"/>
                </a:solidFill>
                <a:effectLst/>
                <a:latin typeface="Barlow" panose="00000500000000000000" pitchFamily="2" charset="0"/>
                <a:cs typeface="Arial" panose="020B0604020202020204" pitchFamily="34" charset="0"/>
              </a:rPr>
              <a:t>10 - Trust a great deal</a:t>
            </a:r>
            <a:endParaRPr lang="en-US" sz="1400" b="0" i="0" u="none" strike="noStrike">
              <a:solidFill>
                <a:srgbClr val="000000"/>
              </a:solidFill>
              <a:effectLst/>
              <a:latin typeface="Barlow" panose="00000500000000000000" pitchFamily="2" charset="0"/>
              <a:cs typeface="Arial" panose="020B0604020202020204" pitchFamily="34" charset="0"/>
            </a:endParaRPr>
          </a:p>
        </p:txBody>
      </p:sp>
      <p:sp>
        <p:nvSpPr>
          <p:cNvPr id="21" name="TextBox 20">
            <a:extLst>
              <a:ext uri="{FF2B5EF4-FFF2-40B4-BE49-F238E27FC236}">
                <a16:creationId xmlns:a16="http://schemas.microsoft.com/office/drawing/2014/main" id="{7E711030-D4AC-A7B4-B7E7-196A73B34A46}"/>
              </a:ext>
            </a:extLst>
          </p:cNvPr>
          <p:cNvSpPr txBox="1"/>
          <p:nvPr/>
        </p:nvSpPr>
        <p:spPr>
          <a:xfrm>
            <a:off x="608883" y="4646681"/>
            <a:ext cx="1570933" cy="261610"/>
          </a:xfrm>
          <a:prstGeom prst="rect">
            <a:avLst/>
          </a:prstGeom>
          <a:noFill/>
        </p:spPr>
        <p:txBody>
          <a:bodyPr wrap="square">
            <a:spAutoFit/>
          </a:bodyPr>
          <a:lstStyle/>
          <a:p>
            <a:pPr algn="r"/>
            <a:r>
              <a:rPr lang="en-IE" sz="1100"/>
              <a:t>(0 - 6 score)</a:t>
            </a:r>
          </a:p>
        </p:txBody>
      </p:sp>
      <p:sp>
        <p:nvSpPr>
          <p:cNvPr id="22" name="TextBox 21">
            <a:extLst>
              <a:ext uri="{FF2B5EF4-FFF2-40B4-BE49-F238E27FC236}">
                <a16:creationId xmlns:a16="http://schemas.microsoft.com/office/drawing/2014/main" id="{5FC19E3C-5EB9-0959-76B5-37D102C3DC35}"/>
              </a:ext>
            </a:extLst>
          </p:cNvPr>
          <p:cNvSpPr txBox="1"/>
          <p:nvPr/>
        </p:nvSpPr>
        <p:spPr>
          <a:xfrm>
            <a:off x="9645088" y="1339053"/>
            <a:ext cx="1944776" cy="540000"/>
          </a:xfrm>
          <a:prstGeom prst="rect">
            <a:avLst/>
          </a:prstGeom>
          <a:noFill/>
        </p:spPr>
        <p:txBody>
          <a:bodyPr wrap="square" rtlCol="0">
            <a:noAutofit/>
          </a:bodyPr>
          <a:lstStyle/>
          <a:p>
            <a:pPr algn="ctr" fontAlgn="t"/>
            <a:r>
              <a:rPr lang="en-IE" sz="1200" b="1" dirty="0">
                <a:latin typeface="Barlow" panose="00000500000000000000" pitchFamily="2" charset="0"/>
              </a:rPr>
              <a:t>Overseas development aid organisations</a:t>
            </a:r>
          </a:p>
        </p:txBody>
      </p:sp>
      <p:cxnSp>
        <p:nvCxnSpPr>
          <p:cNvPr id="23" name="Straight Arrow Connector 22">
            <a:extLst>
              <a:ext uri="{FF2B5EF4-FFF2-40B4-BE49-F238E27FC236}">
                <a16:creationId xmlns:a16="http://schemas.microsoft.com/office/drawing/2014/main" id="{C856636C-C3AE-B3FC-B59B-656D987EE897}"/>
              </a:ext>
            </a:extLst>
          </p:cNvPr>
          <p:cNvCxnSpPr/>
          <p:nvPr/>
        </p:nvCxnSpPr>
        <p:spPr>
          <a:xfrm>
            <a:off x="818597" y="2849587"/>
            <a:ext cx="0" cy="235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1AFDF890-14BD-5497-B43A-62C5183E8ED3}"/>
              </a:ext>
            </a:extLst>
          </p:cNvPr>
          <p:cNvGraphicFramePr/>
          <p:nvPr>
            <p:extLst>
              <p:ext uri="{D42A27DB-BD31-4B8C-83A1-F6EECF244321}">
                <p14:modId xmlns:p14="http://schemas.microsoft.com/office/powerpoint/2010/main" val="970322"/>
              </p:ext>
            </p:extLst>
          </p:nvPr>
        </p:nvGraphicFramePr>
        <p:xfrm>
          <a:off x="7087953" y="2107742"/>
          <a:ext cx="2088000" cy="374240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4E26FE29-FDB7-B097-A940-582EB8E87D23}"/>
              </a:ext>
            </a:extLst>
          </p:cNvPr>
          <p:cNvSpPr txBox="1"/>
          <p:nvPr/>
        </p:nvSpPr>
        <p:spPr>
          <a:xfrm>
            <a:off x="7477620" y="1339053"/>
            <a:ext cx="1728000" cy="540000"/>
          </a:xfrm>
          <a:prstGeom prst="rect">
            <a:avLst/>
          </a:prstGeom>
          <a:noFill/>
        </p:spPr>
        <p:txBody>
          <a:bodyPr wrap="square" rtlCol="0">
            <a:noAutofit/>
          </a:bodyPr>
          <a:lstStyle/>
          <a:p>
            <a:pPr algn="ctr" fontAlgn="t"/>
            <a:r>
              <a:rPr lang="en-IE" sz="1200" b="1">
                <a:latin typeface="Barlow" panose="00000500000000000000" pitchFamily="2" charset="0"/>
              </a:rPr>
              <a:t>Irish Government</a:t>
            </a:r>
          </a:p>
          <a:p>
            <a:pPr algn="ctr" fontAlgn="t"/>
            <a:endParaRPr lang="en-IE" sz="1200" b="1" i="0" u="none" strike="noStrike">
              <a:solidFill>
                <a:srgbClr val="000000"/>
              </a:solidFill>
              <a:effectLst/>
              <a:latin typeface="Barlow" panose="00000500000000000000" pitchFamily="2" charset="0"/>
            </a:endParaRPr>
          </a:p>
        </p:txBody>
      </p:sp>
      <p:graphicFrame>
        <p:nvGraphicFramePr>
          <p:cNvPr id="26" name="Chart 25">
            <a:extLst>
              <a:ext uri="{FF2B5EF4-FFF2-40B4-BE49-F238E27FC236}">
                <a16:creationId xmlns:a16="http://schemas.microsoft.com/office/drawing/2014/main" id="{280AB247-7D39-BC29-292E-5CCBA4AC10B3}"/>
              </a:ext>
            </a:extLst>
          </p:cNvPr>
          <p:cNvGraphicFramePr/>
          <p:nvPr>
            <p:extLst>
              <p:ext uri="{D42A27DB-BD31-4B8C-83A1-F6EECF244321}">
                <p14:modId xmlns:p14="http://schemas.microsoft.com/office/powerpoint/2010/main" val="2280366829"/>
              </p:ext>
            </p:extLst>
          </p:nvPr>
        </p:nvGraphicFramePr>
        <p:xfrm>
          <a:off x="2164598" y="2169491"/>
          <a:ext cx="2088000" cy="37424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9CE03965-EF3A-A204-7362-FB27706B36C5}"/>
              </a:ext>
            </a:extLst>
          </p:cNvPr>
          <p:cNvSpPr txBox="1"/>
          <p:nvPr/>
        </p:nvSpPr>
        <p:spPr>
          <a:xfrm>
            <a:off x="2481007" y="1339053"/>
            <a:ext cx="1728000" cy="540000"/>
          </a:xfrm>
          <a:prstGeom prst="rect">
            <a:avLst/>
          </a:prstGeom>
          <a:noFill/>
        </p:spPr>
        <p:txBody>
          <a:bodyPr wrap="square" rtlCol="0">
            <a:noAutofit/>
          </a:bodyPr>
          <a:lstStyle/>
          <a:p>
            <a:pPr algn="ctr" fontAlgn="t"/>
            <a:r>
              <a:rPr lang="en-IE" sz="1200" b="1">
                <a:latin typeface="Barlow" panose="00000500000000000000" pitchFamily="2" charset="0"/>
              </a:rPr>
              <a:t>People you have contact with</a:t>
            </a:r>
            <a:endParaRPr lang="en-IE" sz="1200" b="1" i="0" u="none" strike="noStrike">
              <a:solidFill>
                <a:srgbClr val="000000"/>
              </a:solidFill>
              <a:effectLst/>
              <a:latin typeface="Barlow" panose="00000500000000000000" pitchFamily="2" charset="0"/>
            </a:endParaRPr>
          </a:p>
        </p:txBody>
      </p:sp>
      <p:graphicFrame>
        <p:nvGraphicFramePr>
          <p:cNvPr id="28" name="Chart 27">
            <a:extLst>
              <a:ext uri="{FF2B5EF4-FFF2-40B4-BE49-F238E27FC236}">
                <a16:creationId xmlns:a16="http://schemas.microsoft.com/office/drawing/2014/main" id="{66344D26-F063-28CD-D853-0592C80A0088}"/>
              </a:ext>
            </a:extLst>
          </p:cNvPr>
          <p:cNvGraphicFramePr/>
          <p:nvPr>
            <p:extLst>
              <p:ext uri="{D42A27DB-BD31-4B8C-83A1-F6EECF244321}">
                <p14:modId xmlns:p14="http://schemas.microsoft.com/office/powerpoint/2010/main" val="4207622300"/>
              </p:ext>
            </p:extLst>
          </p:nvPr>
        </p:nvGraphicFramePr>
        <p:xfrm>
          <a:off x="4698622" y="2139836"/>
          <a:ext cx="2088000" cy="3742400"/>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28">
            <a:extLst>
              <a:ext uri="{FF2B5EF4-FFF2-40B4-BE49-F238E27FC236}">
                <a16:creationId xmlns:a16="http://schemas.microsoft.com/office/drawing/2014/main" id="{06182918-CB4D-07B4-FE54-A2947CD762A0}"/>
              </a:ext>
            </a:extLst>
          </p:cNvPr>
          <p:cNvSpPr txBox="1"/>
          <p:nvPr/>
        </p:nvSpPr>
        <p:spPr>
          <a:xfrm>
            <a:off x="4815803" y="1339053"/>
            <a:ext cx="1728000" cy="540000"/>
          </a:xfrm>
          <a:prstGeom prst="rect">
            <a:avLst/>
          </a:prstGeom>
          <a:noFill/>
        </p:spPr>
        <p:txBody>
          <a:bodyPr wrap="square" rtlCol="0">
            <a:noAutofit/>
          </a:bodyPr>
          <a:lstStyle/>
          <a:p>
            <a:pPr algn="ctr" fontAlgn="t"/>
            <a:r>
              <a:rPr lang="en-US" sz="1200" b="1" dirty="0">
                <a:latin typeface="Barlow" panose="00000500000000000000" pitchFamily="2" charset="0"/>
              </a:rPr>
              <a:t>Multilateral organisations (EU and UN)</a:t>
            </a:r>
          </a:p>
        </p:txBody>
      </p:sp>
      <p:graphicFrame>
        <p:nvGraphicFramePr>
          <p:cNvPr id="31" name="Table 30">
            <a:extLst>
              <a:ext uri="{FF2B5EF4-FFF2-40B4-BE49-F238E27FC236}">
                <a16:creationId xmlns:a16="http://schemas.microsoft.com/office/drawing/2014/main" id="{D72F35F2-124E-8F39-9E8E-3A1A1912624F}"/>
              </a:ext>
            </a:extLst>
          </p:cNvPr>
          <p:cNvGraphicFramePr>
            <a:graphicFrameLocks noGrp="1"/>
          </p:cNvGraphicFramePr>
          <p:nvPr>
            <p:extLst>
              <p:ext uri="{D42A27DB-BD31-4B8C-83A1-F6EECF244321}">
                <p14:modId xmlns:p14="http://schemas.microsoft.com/office/powerpoint/2010/main" val="1614938523"/>
              </p:ext>
            </p:extLst>
          </p:nvPr>
        </p:nvGraphicFramePr>
        <p:xfrm>
          <a:off x="1567833" y="5356903"/>
          <a:ext cx="10108091" cy="344805"/>
        </p:xfrm>
        <a:graphic>
          <a:graphicData uri="http://schemas.openxmlformats.org/drawingml/2006/table">
            <a:tbl>
              <a:tblPr/>
              <a:tblGrid>
                <a:gridCol w="629101">
                  <a:extLst>
                    <a:ext uri="{9D8B030D-6E8A-4147-A177-3AD203B41FA5}">
                      <a16:colId xmlns:a16="http://schemas.microsoft.com/office/drawing/2014/main" val="3559285092"/>
                    </a:ext>
                  </a:extLst>
                </a:gridCol>
                <a:gridCol w="412130">
                  <a:extLst>
                    <a:ext uri="{9D8B030D-6E8A-4147-A177-3AD203B41FA5}">
                      <a16:colId xmlns:a16="http://schemas.microsoft.com/office/drawing/2014/main" val="241120034"/>
                    </a:ext>
                  </a:extLst>
                </a:gridCol>
                <a:gridCol w="412130">
                  <a:extLst>
                    <a:ext uri="{9D8B030D-6E8A-4147-A177-3AD203B41FA5}">
                      <a16:colId xmlns:a16="http://schemas.microsoft.com/office/drawing/2014/main" val="542957591"/>
                    </a:ext>
                  </a:extLst>
                </a:gridCol>
                <a:gridCol w="412130">
                  <a:extLst>
                    <a:ext uri="{9D8B030D-6E8A-4147-A177-3AD203B41FA5}">
                      <a16:colId xmlns:a16="http://schemas.microsoft.com/office/drawing/2014/main" val="4231413788"/>
                    </a:ext>
                  </a:extLst>
                </a:gridCol>
                <a:gridCol w="412130">
                  <a:extLst>
                    <a:ext uri="{9D8B030D-6E8A-4147-A177-3AD203B41FA5}">
                      <a16:colId xmlns:a16="http://schemas.microsoft.com/office/drawing/2014/main" val="1019848271"/>
                    </a:ext>
                  </a:extLst>
                </a:gridCol>
                <a:gridCol w="412130">
                  <a:extLst>
                    <a:ext uri="{9D8B030D-6E8A-4147-A177-3AD203B41FA5}">
                      <a16:colId xmlns:a16="http://schemas.microsoft.com/office/drawing/2014/main" val="408052058"/>
                    </a:ext>
                  </a:extLst>
                </a:gridCol>
                <a:gridCol w="412130">
                  <a:extLst>
                    <a:ext uri="{9D8B030D-6E8A-4147-A177-3AD203B41FA5}">
                      <a16:colId xmlns:a16="http://schemas.microsoft.com/office/drawing/2014/main" val="3016638399"/>
                    </a:ext>
                  </a:extLst>
                </a:gridCol>
                <a:gridCol w="412130">
                  <a:extLst>
                    <a:ext uri="{9D8B030D-6E8A-4147-A177-3AD203B41FA5}">
                      <a16:colId xmlns:a16="http://schemas.microsoft.com/office/drawing/2014/main" val="183082023"/>
                    </a:ext>
                  </a:extLst>
                </a:gridCol>
                <a:gridCol w="412130">
                  <a:extLst>
                    <a:ext uri="{9D8B030D-6E8A-4147-A177-3AD203B41FA5}">
                      <a16:colId xmlns:a16="http://schemas.microsoft.com/office/drawing/2014/main" val="139720066"/>
                    </a:ext>
                  </a:extLst>
                </a:gridCol>
                <a:gridCol w="412130">
                  <a:extLst>
                    <a:ext uri="{9D8B030D-6E8A-4147-A177-3AD203B41FA5}">
                      <a16:colId xmlns:a16="http://schemas.microsoft.com/office/drawing/2014/main" val="1617500998"/>
                    </a:ext>
                  </a:extLst>
                </a:gridCol>
                <a:gridCol w="412130">
                  <a:extLst>
                    <a:ext uri="{9D8B030D-6E8A-4147-A177-3AD203B41FA5}">
                      <a16:colId xmlns:a16="http://schemas.microsoft.com/office/drawing/2014/main" val="3477305158"/>
                    </a:ext>
                  </a:extLst>
                </a:gridCol>
                <a:gridCol w="412130">
                  <a:extLst>
                    <a:ext uri="{9D8B030D-6E8A-4147-A177-3AD203B41FA5}">
                      <a16:colId xmlns:a16="http://schemas.microsoft.com/office/drawing/2014/main" val="3547855977"/>
                    </a:ext>
                  </a:extLst>
                </a:gridCol>
                <a:gridCol w="412130">
                  <a:extLst>
                    <a:ext uri="{9D8B030D-6E8A-4147-A177-3AD203B41FA5}">
                      <a16:colId xmlns:a16="http://schemas.microsoft.com/office/drawing/2014/main" val="3142769812"/>
                    </a:ext>
                  </a:extLst>
                </a:gridCol>
                <a:gridCol w="412130">
                  <a:extLst>
                    <a:ext uri="{9D8B030D-6E8A-4147-A177-3AD203B41FA5}">
                      <a16:colId xmlns:a16="http://schemas.microsoft.com/office/drawing/2014/main" val="3993953044"/>
                    </a:ext>
                  </a:extLst>
                </a:gridCol>
                <a:gridCol w="412130">
                  <a:extLst>
                    <a:ext uri="{9D8B030D-6E8A-4147-A177-3AD203B41FA5}">
                      <a16:colId xmlns:a16="http://schemas.microsoft.com/office/drawing/2014/main" val="3629905541"/>
                    </a:ext>
                  </a:extLst>
                </a:gridCol>
                <a:gridCol w="412130">
                  <a:extLst>
                    <a:ext uri="{9D8B030D-6E8A-4147-A177-3AD203B41FA5}">
                      <a16:colId xmlns:a16="http://schemas.microsoft.com/office/drawing/2014/main" val="715356807"/>
                    </a:ext>
                  </a:extLst>
                </a:gridCol>
                <a:gridCol w="412130">
                  <a:extLst>
                    <a:ext uri="{9D8B030D-6E8A-4147-A177-3AD203B41FA5}">
                      <a16:colId xmlns:a16="http://schemas.microsoft.com/office/drawing/2014/main" val="1762599507"/>
                    </a:ext>
                  </a:extLst>
                </a:gridCol>
                <a:gridCol w="412130">
                  <a:extLst>
                    <a:ext uri="{9D8B030D-6E8A-4147-A177-3AD203B41FA5}">
                      <a16:colId xmlns:a16="http://schemas.microsoft.com/office/drawing/2014/main" val="1227558527"/>
                    </a:ext>
                  </a:extLst>
                </a:gridCol>
                <a:gridCol w="412130">
                  <a:extLst>
                    <a:ext uri="{9D8B030D-6E8A-4147-A177-3AD203B41FA5}">
                      <a16:colId xmlns:a16="http://schemas.microsoft.com/office/drawing/2014/main" val="2717312889"/>
                    </a:ext>
                  </a:extLst>
                </a:gridCol>
                <a:gridCol w="412130">
                  <a:extLst>
                    <a:ext uri="{9D8B030D-6E8A-4147-A177-3AD203B41FA5}">
                      <a16:colId xmlns:a16="http://schemas.microsoft.com/office/drawing/2014/main" val="3652931917"/>
                    </a:ext>
                  </a:extLst>
                </a:gridCol>
                <a:gridCol w="412130">
                  <a:extLst>
                    <a:ext uri="{9D8B030D-6E8A-4147-A177-3AD203B41FA5}">
                      <a16:colId xmlns:a16="http://schemas.microsoft.com/office/drawing/2014/main" val="2699227924"/>
                    </a:ext>
                  </a:extLst>
                </a:gridCol>
                <a:gridCol w="412130">
                  <a:extLst>
                    <a:ext uri="{9D8B030D-6E8A-4147-A177-3AD203B41FA5}">
                      <a16:colId xmlns:a16="http://schemas.microsoft.com/office/drawing/2014/main" val="1060926930"/>
                    </a:ext>
                  </a:extLst>
                </a:gridCol>
                <a:gridCol w="412130">
                  <a:extLst>
                    <a:ext uri="{9D8B030D-6E8A-4147-A177-3AD203B41FA5}">
                      <a16:colId xmlns:a16="http://schemas.microsoft.com/office/drawing/2014/main" val="1880758131"/>
                    </a:ext>
                  </a:extLst>
                </a:gridCol>
                <a:gridCol w="412130">
                  <a:extLst>
                    <a:ext uri="{9D8B030D-6E8A-4147-A177-3AD203B41FA5}">
                      <a16:colId xmlns:a16="http://schemas.microsoft.com/office/drawing/2014/main" val="1577244632"/>
                    </a:ext>
                  </a:extLst>
                </a:gridCol>
              </a:tblGrid>
              <a:tr h="262890">
                <a:tc>
                  <a:txBody>
                    <a:bodyPr/>
                    <a:lstStyle/>
                    <a:p>
                      <a:pPr algn="ctr" fontAlgn="t"/>
                      <a:r>
                        <a:rPr lang="en-IE" sz="1100" b="0" i="0" u="none" strike="noStrike">
                          <a:solidFill>
                            <a:srgbClr val="000000"/>
                          </a:solidFill>
                          <a:effectLst/>
                          <a:latin typeface="Barlow" panose="00000500000000000000" pitchFamily="2" charset="0"/>
                        </a:rPr>
                        <a:t>Mean score</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r>
                        <a:rPr lang="en-IE" sz="1100" b="0" i="0" u="none" strike="noStrike">
                          <a:solidFill>
                            <a:srgbClr val="000000"/>
                          </a:solidFill>
                          <a:effectLst/>
                          <a:latin typeface="Barlow" panose="00000500000000000000" pitchFamily="2" charset="0"/>
                        </a:rPr>
                        <a:t>6.9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6.7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6.5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6.5</a:t>
                      </a: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rPr>
                        <a:t>6.5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5.7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5.4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5.3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5.2</a:t>
                      </a: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5.0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5.1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5.0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5.0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5.0</a:t>
                      </a: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5.0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4.8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4.7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4.7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Barlow" panose="00000500000000000000" pitchFamily="2" charset="0"/>
                          <a:ea typeface="+mn-ea"/>
                          <a:cs typeface="+mn-cs"/>
                        </a:rPr>
                        <a:t>4.8</a:t>
                      </a:r>
                      <a:endParaRPr kumimoji="0" lang="en-IE" sz="1100" b="0"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srgbClr val="000000"/>
                          </a:solidFill>
                          <a:effectLst/>
                          <a:uLnTx/>
                          <a:uFillTx/>
                          <a:latin typeface="Barlow" panose="00000500000000000000" pitchFamily="2" charset="0"/>
                          <a:ea typeface="+mn-ea"/>
                          <a:cs typeface="+mn-cs"/>
                        </a:rPr>
                        <a:t>4.6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88419133"/>
                  </a:ext>
                </a:extLst>
              </a:tr>
            </a:tbl>
          </a:graphicData>
        </a:graphic>
      </p:graphicFrame>
      <p:graphicFrame>
        <p:nvGraphicFramePr>
          <p:cNvPr id="12" name="Table 11">
            <a:extLst>
              <a:ext uri="{FF2B5EF4-FFF2-40B4-BE49-F238E27FC236}">
                <a16:creationId xmlns:a16="http://schemas.microsoft.com/office/drawing/2014/main" id="{587A0D4E-1B46-285A-57EB-1199FD43D80E}"/>
              </a:ext>
            </a:extLst>
          </p:cNvPr>
          <p:cNvGraphicFramePr>
            <a:graphicFrameLocks noGrp="1"/>
          </p:cNvGraphicFramePr>
          <p:nvPr>
            <p:extLst>
              <p:ext uri="{D42A27DB-BD31-4B8C-83A1-F6EECF244321}">
                <p14:modId xmlns:p14="http://schemas.microsoft.com/office/powerpoint/2010/main" val="4193485018"/>
              </p:ext>
            </p:extLst>
          </p:nvPr>
        </p:nvGraphicFramePr>
        <p:xfrm>
          <a:off x="9559021" y="1840887"/>
          <a:ext cx="2116910" cy="411480"/>
        </p:xfrm>
        <a:graphic>
          <a:graphicData uri="http://schemas.openxmlformats.org/drawingml/2006/table">
            <a:tbl>
              <a:tblPr firstRow="1" bandRow="1">
                <a:tableStyleId>{5C22544A-7EE6-4342-B048-85BDC9FD1C3A}</a:tableStyleId>
              </a:tblPr>
              <a:tblGrid>
                <a:gridCol w="423382">
                  <a:extLst>
                    <a:ext uri="{9D8B030D-6E8A-4147-A177-3AD203B41FA5}">
                      <a16:colId xmlns:a16="http://schemas.microsoft.com/office/drawing/2014/main" val="3298709569"/>
                    </a:ext>
                  </a:extLst>
                </a:gridCol>
                <a:gridCol w="423382">
                  <a:extLst>
                    <a:ext uri="{9D8B030D-6E8A-4147-A177-3AD203B41FA5}">
                      <a16:colId xmlns:a16="http://schemas.microsoft.com/office/drawing/2014/main" val="1462958744"/>
                    </a:ext>
                  </a:extLst>
                </a:gridCol>
                <a:gridCol w="423382">
                  <a:extLst>
                    <a:ext uri="{9D8B030D-6E8A-4147-A177-3AD203B41FA5}">
                      <a16:colId xmlns:a16="http://schemas.microsoft.com/office/drawing/2014/main" val="1221939310"/>
                    </a:ext>
                  </a:extLst>
                </a:gridCol>
                <a:gridCol w="423382">
                  <a:extLst>
                    <a:ext uri="{9D8B030D-6E8A-4147-A177-3AD203B41FA5}">
                      <a16:colId xmlns:a16="http://schemas.microsoft.com/office/drawing/2014/main" val="940883874"/>
                    </a:ext>
                  </a:extLst>
                </a:gridCol>
                <a:gridCol w="423382">
                  <a:extLst>
                    <a:ext uri="{9D8B030D-6E8A-4147-A177-3AD203B41FA5}">
                      <a16:colId xmlns:a16="http://schemas.microsoft.com/office/drawing/2014/main" val="2305536625"/>
                    </a:ext>
                  </a:extLst>
                </a:gridCol>
              </a:tblGrid>
              <a:tr h="370840">
                <a:tc>
                  <a:txBody>
                    <a:bodyPr/>
                    <a:lstStyle/>
                    <a:p>
                      <a:r>
                        <a:rPr lang="en-IE" sz="1050" b="0">
                          <a:solidFill>
                            <a:schemeClr val="tx1"/>
                          </a:solidFill>
                        </a:rPr>
                        <a:t>Feb </a:t>
                      </a:r>
                    </a:p>
                    <a:p>
                      <a:r>
                        <a:rPr lang="en-IE" sz="1050" b="0">
                          <a:solidFill>
                            <a:schemeClr val="tx1"/>
                          </a:solidFill>
                        </a:rPr>
                        <a:t>’21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Dec ‘21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dirty="0">
                          <a:solidFill>
                            <a:schemeClr val="tx1"/>
                          </a:solidFill>
                        </a:rPr>
                        <a:t>Nov</a:t>
                      </a:r>
                    </a:p>
                    <a:p>
                      <a:r>
                        <a:rPr lang="en-IE" sz="1050" b="0" dirty="0">
                          <a:solidFill>
                            <a:schemeClr val="tx1"/>
                          </a:solidFill>
                        </a:rPr>
                        <a:t> ‘22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0">
                          <a:solidFill>
                            <a:schemeClr val="tx1"/>
                          </a:solidFill>
                        </a:rPr>
                        <a:t>Nov </a:t>
                      </a:r>
                    </a:p>
                    <a:p>
                      <a:r>
                        <a:rPr lang="en-US" sz="1050" b="0">
                          <a:solidFill>
                            <a:schemeClr val="tx1"/>
                          </a:solidFill>
                        </a:rPr>
                        <a:t>‘23</a:t>
                      </a:r>
                      <a:endParaRPr lang="en-IE" sz="105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dirty="0">
                          <a:solidFill>
                            <a:schemeClr val="tx1"/>
                          </a:solidFill>
                        </a:rPr>
                        <a:t>Aug ‘24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sp>
        <p:nvSpPr>
          <p:cNvPr id="15" name="Text Placeholder 2">
            <a:extLst>
              <a:ext uri="{FF2B5EF4-FFF2-40B4-BE49-F238E27FC236}">
                <a16:creationId xmlns:a16="http://schemas.microsoft.com/office/drawing/2014/main" id="{AA8093C9-0F08-E48B-B0AC-1EF35F7D525D}"/>
              </a:ext>
            </a:extLst>
          </p:cNvPr>
          <p:cNvSpPr txBox="1">
            <a:spLocks/>
          </p:cNvSpPr>
          <p:nvPr/>
        </p:nvSpPr>
        <p:spPr>
          <a:xfrm>
            <a:off x="295524" y="615637"/>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graphicFrame>
        <p:nvGraphicFramePr>
          <p:cNvPr id="16" name="Table 15">
            <a:extLst>
              <a:ext uri="{FF2B5EF4-FFF2-40B4-BE49-F238E27FC236}">
                <a16:creationId xmlns:a16="http://schemas.microsoft.com/office/drawing/2014/main" id="{35F2C3FE-B7A0-B466-EA1F-B59DD492B63A}"/>
              </a:ext>
            </a:extLst>
          </p:cNvPr>
          <p:cNvGraphicFramePr>
            <a:graphicFrameLocks noGrp="1"/>
          </p:cNvGraphicFramePr>
          <p:nvPr>
            <p:extLst>
              <p:ext uri="{D42A27DB-BD31-4B8C-83A1-F6EECF244321}">
                <p14:modId xmlns:p14="http://schemas.microsoft.com/office/powerpoint/2010/main" val="807025321"/>
              </p:ext>
            </p:extLst>
          </p:nvPr>
        </p:nvGraphicFramePr>
        <p:xfrm>
          <a:off x="7086134" y="1840887"/>
          <a:ext cx="2116910" cy="411480"/>
        </p:xfrm>
        <a:graphic>
          <a:graphicData uri="http://schemas.openxmlformats.org/drawingml/2006/table">
            <a:tbl>
              <a:tblPr firstRow="1" bandRow="1">
                <a:tableStyleId>{5C22544A-7EE6-4342-B048-85BDC9FD1C3A}</a:tableStyleId>
              </a:tblPr>
              <a:tblGrid>
                <a:gridCol w="423382">
                  <a:extLst>
                    <a:ext uri="{9D8B030D-6E8A-4147-A177-3AD203B41FA5}">
                      <a16:colId xmlns:a16="http://schemas.microsoft.com/office/drawing/2014/main" val="3298709569"/>
                    </a:ext>
                  </a:extLst>
                </a:gridCol>
                <a:gridCol w="423382">
                  <a:extLst>
                    <a:ext uri="{9D8B030D-6E8A-4147-A177-3AD203B41FA5}">
                      <a16:colId xmlns:a16="http://schemas.microsoft.com/office/drawing/2014/main" val="1462958744"/>
                    </a:ext>
                  </a:extLst>
                </a:gridCol>
                <a:gridCol w="423382">
                  <a:extLst>
                    <a:ext uri="{9D8B030D-6E8A-4147-A177-3AD203B41FA5}">
                      <a16:colId xmlns:a16="http://schemas.microsoft.com/office/drawing/2014/main" val="1221939310"/>
                    </a:ext>
                  </a:extLst>
                </a:gridCol>
                <a:gridCol w="423382">
                  <a:extLst>
                    <a:ext uri="{9D8B030D-6E8A-4147-A177-3AD203B41FA5}">
                      <a16:colId xmlns:a16="http://schemas.microsoft.com/office/drawing/2014/main" val="940883874"/>
                    </a:ext>
                  </a:extLst>
                </a:gridCol>
                <a:gridCol w="423382">
                  <a:extLst>
                    <a:ext uri="{9D8B030D-6E8A-4147-A177-3AD203B41FA5}">
                      <a16:colId xmlns:a16="http://schemas.microsoft.com/office/drawing/2014/main" val="2305536625"/>
                    </a:ext>
                  </a:extLst>
                </a:gridCol>
              </a:tblGrid>
              <a:tr h="370840">
                <a:tc>
                  <a:txBody>
                    <a:bodyPr/>
                    <a:lstStyle/>
                    <a:p>
                      <a:r>
                        <a:rPr lang="en-IE" sz="1050" b="0">
                          <a:solidFill>
                            <a:schemeClr val="tx1"/>
                          </a:solidFill>
                        </a:rPr>
                        <a:t>Feb </a:t>
                      </a:r>
                    </a:p>
                    <a:p>
                      <a:r>
                        <a:rPr lang="en-IE" sz="1050" b="0">
                          <a:solidFill>
                            <a:schemeClr val="tx1"/>
                          </a:solidFill>
                        </a:rPr>
                        <a:t>’21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Dec ‘21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Nov</a:t>
                      </a:r>
                    </a:p>
                    <a:p>
                      <a:r>
                        <a:rPr lang="en-IE" sz="1050" b="0">
                          <a:solidFill>
                            <a:schemeClr val="tx1"/>
                          </a:solidFill>
                        </a:rPr>
                        <a:t> ‘22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0">
                          <a:solidFill>
                            <a:schemeClr val="tx1"/>
                          </a:solidFill>
                        </a:rPr>
                        <a:t>Nov </a:t>
                      </a:r>
                    </a:p>
                    <a:p>
                      <a:r>
                        <a:rPr lang="en-US" sz="1050" b="0">
                          <a:solidFill>
                            <a:schemeClr val="tx1"/>
                          </a:solidFill>
                        </a:rPr>
                        <a:t>‘23</a:t>
                      </a:r>
                      <a:endParaRPr lang="en-IE" sz="105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Aug ‘24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graphicFrame>
        <p:nvGraphicFramePr>
          <p:cNvPr id="17" name="Table 16">
            <a:extLst>
              <a:ext uri="{FF2B5EF4-FFF2-40B4-BE49-F238E27FC236}">
                <a16:creationId xmlns:a16="http://schemas.microsoft.com/office/drawing/2014/main" id="{170E475D-DA52-DDCC-F34A-63CFA24B0675}"/>
              </a:ext>
            </a:extLst>
          </p:cNvPr>
          <p:cNvGraphicFramePr>
            <a:graphicFrameLocks noGrp="1"/>
          </p:cNvGraphicFramePr>
          <p:nvPr>
            <p:extLst>
              <p:ext uri="{D42A27DB-BD31-4B8C-83A1-F6EECF244321}">
                <p14:modId xmlns:p14="http://schemas.microsoft.com/office/powerpoint/2010/main" val="3167435959"/>
              </p:ext>
            </p:extLst>
          </p:nvPr>
        </p:nvGraphicFramePr>
        <p:xfrm>
          <a:off x="4613247" y="1840887"/>
          <a:ext cx="2116910" cy="411480"/>
        </p:xfrm>
        <a:graphic>
          <a:graphicData uri="http://schemas.openxmlformats.org/drawingml/2006/table">
            <a:tbl>
              <a:tblPr firstRow="1" bandRow="1">
                <a:tableStyleId>{5C22544A-7EE6-4342-B048-85BDC9FD1C3A}</a:tableStyleId>
              </a:tblPr>
              <a:tblGrid>
                <a:gridCol w="423382">
                  <a:extLst>
                    <a:ext uri="{9D8B030D-6E8A-4147-A177-3AD203B41FA5}">
                      <a16:colId xmlns:a16="http://schemas.microsoft.com/office/drawing/2014/main" val="3298709569"/>
                    </a:ext>
                  </a:extLst>
                </a:gridCol>
                <a:gridCol w="423382">
                  <a:extLst>
                    <a:ext uri="{9D8B030D-6E8A-4147-A177-3AD203B41FA5}">
                      <a16:colId xmlns:a16="http://schemas.microsoft.com/office/drawing/2014/main" val="1462958744"/>
                    </a:ext>
                  </a:extLst>
                </a:gridCol>
                <a:gridCol w="423382">
                  <a:extLst>
                    <a:ext uri="{9D8B030D-6E8A-4147-A177-3AD203B41FA5}">
                      <a16:colId xmlns:a16="http://schemas.microsoft.com/office/drawing/2014/main" val="1221939310"/>
                    </a:ext>
                  </a:extLst>
                </a:gridCol>
                <a:gridCol w="423382">
                  <a:extLst>
                    <a:ext uri="{9D8B030D-6E8A-4147-A177-3AD203B41FA5}">
                      <a16:colId xmlns:a16="http://schemas.microsoft.com/office/drawing/2014/main" val="940883874"/>
                    </a:ext>
                  </a:extLst>
                </a:gridCol>
                <a:gridCol w="423382">
                  <a:extLst>
                    <a:ext uri="{9D8B030D-6E8A-4147-A177-3AD203B41FA5}">
                      <a16:colId xmlns:a16="http://schemas.microsoft.com/office/drawing/2014/main" val="2305536625"/>
                    </a:ext>
                  </a:extLst>
                </a:gridCol>
              </a:tblGrid>
              <a:tr h="370840">
                <a:tc>
                  <a:txBody>
                    <a:bodyPr/>
                    <a:lstStyle/>
                    <a:p>
                      <a:r>
                        <a:rPr lang="en-IE" sz="1050" b="0">
                          <a:solidFill>
                            <a:schemeClr val="tx1"/>
                          </a:solidFill>
                        </a:rPr>
                        <a:t>Feb </a:t>
                      </a:r>
                    </a:p>
                    <a:p>
                      <a:r>
                        <a:rPr lang="en-IE" sz="1050" b="0">
                          <a:solidFill>
                            <a:schemeClr val="tx1"/>
                          </a:solidFill>
                        </a:rPr>
                        <a:t>’21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Dec ‘21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Nov</a:t>
                      </a:r>
                    </a:p>
                    <a:p>
                      <a:r>
                        <a:rPr lang="en-IE" sz="1050" b="0">
                          <a:solidFill>
                            <a:schemeClr val="tx1"/>
                          </a:solidFill>
                        </a:rPr>
                        <a:t> ‘22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0">
                          <a:solidFill>
                            <a:schemeClr val="tx1"/>
                          </a:solidFill>
                        </a:rPr>
                        <a:t>Nov </a:t>
                      </a:r>
                    </a:p>
                    <a:p>
                      <a:r>
                        <a:rPr lang="en-US" sz="1050" b="0">
                          <a:solidFill>
                            <a:schemeClr val="tx1"/>
                          </a:solidFill>
                        </a:rPr>
                        <a:t>‘23</a:t>
                      </a:r>
                      <a:endParaRPr lang="en-IE" sz="105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Aug ‘24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graphicFrame>
        <p:nvGraphicFramePr>
          <p:cNvPr id="20" name="Table 19">
            <a:extLst>
              <a:ext uri="{FF2B5EF4-FFF2-40B4-BE49-F238E27FC236}">
                <a16:creationId xmlns:a16="http://schemas.microsoft.com/office/drawing/2014/main" id="{7C2FCB95-B973-23C6-1DE8-EE9A6620048C}"/>
              </a:ext>
            </a:extLst>
          </p:cNvPr>
          <p:cNvGraphicFramePr>
            <a:graphicFrameLocks noGrp="1"/>
          </p:cNvGraphicFramePr>
          <p:nvPr>
            <p:extLst>
              <p:ext uri="{D42A27DB-BD31-4B8C-83A1-F6EECF244321}">
                <p14:modId xmlns:p14="http://schemas.microsoft.com/office/powerpoint/2010/main" val="3372792223"/>
              </p:ext>
            </p:extLst>
          </p:nvPr>
        </p:nvGraphicFramePr>
        <p:xfrm>
          <a:off x="2140360" y="1840887"/>
          <a:ext cx="2116910" cy="411480"/>
        </p:xfrm>
        <a:graphic>
          <a:graphicData uri="http://schemas.openxmlformats.org/drawingml/2006/table">
            <a:tbl>
              <a:tblPr firstRow="1" bandRow="1">
                <a:tableStyleId>{5C22544A-7EE6-4342-B048-85BDC9FD1C3A}</a:tableStyleId>
              </a:tblPr>
              <a:tblGrid>
                <a:gridCol w="423382">
                  <a:extLst>
                    <a:ext uri="{9D8B030D-6E8A-4147-A177-3AD203B41FA5}">
                      <a16:colId xmlns:a16="http://schemas.microsoft.com/office/drawing/2014/main" val="3298709569"/>
                    </a:ext>
                  </a:extLst>
                </a:gridCol>
                <a:gridCol w="423382">
                  <a:extLst>
                    <a:ext uri="{9D8B030D-6E8A-4147-A177-3AD203B41FA5}">
                      <a16:colId xmlns:a16="http://schemas.microsoft.com/office/drawing/2014/main" val="1462958744"/>
                    </a:ext>
                  </a:extLst>
                </a:gridCol>
                <a:gridCol w="423382">
                  <a:extLst>
                    <a:ext uri="{9D8B030D-6E8A-4147-A177-3AD203B41FA5}">
                      <a16:colId xmlns:a16="http://schemas.microsoft.com/office/drawing/2014/main" val="1221939310"/>
                    </a:ext>
                  </a:extLst>
                </a:gridCol>
                <a:gridCol w="423382">
                  <a:extLst>
                    <a:ext uri="{9D8B030D-6E8A-4147-A177-3AD203B41FA5}">
                      <a16:colId xmlns:a16="http://schemas.microsoft.com/office/drawing/2014/main" val="940883874"/>
                    </a:ext>
                  </a:extLst>
                </a:gridCol>
                <a:gridCol w="423382">
                  <a:extLst>
                    <a:ext uri="{9D8B030D-6E8A-4147-A177-3AD203B41FA5}">
                      <a16:colId xmlns:a16="http://schemas.microsoft.com/office/drawing/2014/main" val="2305536625"/>
                    </a:ext>
                  </a:extLst>
                </a:gridCol>
              </a:tblGrid>
              <a:tr h="370840">
                <a:tc>
                  <a:txBody>
                    <a:bodyPr/>
                    <a:lstStyle/>
                    <a:p>
                      <a:r>
                        <a:rPr lang="en-IE" sz="1050" b="0">
                          <a:solidFill>
                            <a:schemeClr val="tx1"/>
                          </a:solidFill>
                        </a:rPr>
                        <a:t>Feb </a:t>
                      </a:r>
                    </a:p>
                    <a:p>
                      <a:r>
                        <a:rPr lang="en-IE" sz="1050" b="0">
                          <a:solidFill>
                            <a:schemeClr val="tx1"/>
                          </a:solidFill>
                        </a:rPr>
                        <a:t>’21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Dec ‘21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Nov</a:t>
                      </a:r>
                    </a:p>
                    <a:p>
                      <a:r>
                        <a:rPr lang="en-IE" sz="1050" b="0">
                          <a:solidFill>
                            <a:schemeClr val="tx1"/>
                          </a:solidFill>
                        </a:rPr>
                        <a:t> ‘22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0">
                          <a:solidFill>
                            <a:schemeClr val="tx1"/>
                          </a:solidFill>
                        </a:rPr>
                        <a:t>Nov </a:t>
                      </a:r>
                    </a:p>
                    <a:p>
                      <a:r>
                        <a:rPr lang="en-US" sz="1050" b="0">
                          <a:solidFill>
                            <a:schemeClr val="tx1"/>
                          </a:solidFill>
                        </a:rPr>
                        <a:t>‘23</a:t>
                      </a:r>
                      <a:endParaRPr lang="en-IE" sz="105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Aug ‘24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spTree>
    <p:extLst>
      <p:ext uri="{BB962C8B-B14F-4D97-AF65-F5344CB8AC3E}">
        <p14:creationId xmlns:p14="http://schemas.microsoft.com/office/powerpoint/2010/main" val="3888723616"/>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957012" y="601923"/>
            <a:ext cx="11285432" cy="715669"/>
          </a:xfrm>
        </p:spPr>
        <p:txBody>
          <a:bodyPr lIns="91440" tIns="45720" rIns="91440" bIns="45720" anchor="t">
            <a:normAutofit/>
          </a:bodyPr>
          <a:lstStyle/>
          <a:p>
            <a:r>
              <a:rPr lang="en-IE"/>
              <a:t>Impact of institutions on reducing poverty in poor countries</a:t>
            </a:r>
          </a:p>
        </p:txBody>
      </p:sp>
      <p:sp>
        <p:nvSpPr>
          <p:cNvPr id="8" name="Text Placeholder 7">
            <a:extLst>
              <a:ext uri="{FF2B5EF4-FFF2-40B4-BE49-F238E27FC236}">
                <a16:creationId xmlns:a16="http://schemas.microsoft.com/office/drawing/2014/main" id="{C41B5C97-89A2-49F3-0931-DFD84D42ABED}"/>
              </a:ext>
            </a:extLst>
          </p:cNvPr>
          <p:cNvSpPr>
            <a:spLocks noGrp="1"/>
          </p:cNvSpPr>
          <p:nvPr>
            <p:ph type="body" sz="quarter" idx="17"/>
          </p:nvPr>
        </p:nvSpPr>
        <p:spPr>
          <a:xfrm>
            <a:off x="450000" y="6018482"/>
            <a:ext cx="9341700" cy="563616"/>
          </a:xfrm>
        </p:spPr>
        <p:txBody>
          <a:bodyPr/>
          <a:lstStyle/>
          <a:p>
            <a:r>
              <a:rPr lang="en-US" sz="1000">
                <a:latin typeface="Barlow" panose="00000500000000000000" pitchFamily="2" charset="0"/>
              </a:rPr>
              <a:t>Base: All Adults aged 18+ years- 2,504 (Nov 23 N – 2,515, Nov 22 N – 2501; Dec 21 N – 2,026; Feb 21 N – 3,008)</a:t>
            </a:r>
          </a:p>
          <a:p>
            <a:r>
              <a:rPr lang="en-US" sz="1000">
                <a:latin typeface="Barlow" panose="00000500000000000000" pitchFamily="2" charset="0"/>
              </a:rPr>
              <a:t>Q.51-55 How much of a difference, if any, do you think each of the following can make to reducing poverty in poor countries ?</a:t>
            </a:r>
            <a:endParaRPr lang="en-IE" sz="1000">
              <a:latin typeface="Barlow" panose="00000500000000000000" pitchFamily="2" charset="0"/>
            </a:endParaRPr>
          </a:p>
          <a:p>
            <a:endParaRPr lang="en-IE" sz="1000"/>
          </a:p>
        </p:txBody>
      </p:sp>
      <p:graphicFrame>
        <p:nvGraphicFramePr>
          <p:cNvPr id="14" name="Chart 13">
            <a:extLst>
              <a:ext uri="{FF2B5EF4-FFF2-40B4-BE49-F238E27FC236}">
                <a16:creationId xmlns:a16="http://schemas.microsoft.com/office/drawing/2014/main" id="{431A1143-B6BF-4DDA-A153-41B9CA196272}"/>
              </a:ext>
            </a:extLst>
          </p:cNvPr>
          <p:cNvGraphicFramePr/>
          <p:nvPr>
            <p:extLst>
              <p:ext uri="{D42A27DB-BD31-4B8C-83A1-F6EECF244321}">
                <p14:modId xmlns:p14="http://schemas.microsoft.com/office/powerpoint/2010/main" val="2957351458"/>
              </p:ext>
            </p:extLst>
          </p:nvPr>
        </p:nvGraphicFramePr>
        <p:xfrm>
          <a:off x="2241257" y="1519386"/>
          <a:ext cx="8992800" cy="433843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95D42D64-6999-4692-89C9-8E88ECBE3E87}"/>
              </a:ext>
            </a:extLst>
          </p:cNvPr>
          <p:cNvSpPr txBox="1"/>
          <p:nvPr/>
        </p:nvSpPr>
        <p:spPr>
          <a:xfrm>
            <a:off x="7005289" y="1009815"/>
            <a:ext cx="1914307" cy="307777"/>
          </a:xfrm>
          <a:prstGeom prst="rect">
            <a:avLst/>
          </a:prstGeom>
          <a:noFill/>
        </p:spPr>
        <p:txBody>
          <a:bodyPr wrap="none" rtlCol="0">
            <a:spAutoFit/>
          </a:bodyPr>
          <a:lstStyle/>
          <a:p>
            <a:r>
              <a:rPr lang="en-IE" sz="1400"/>
              <a:t>Mean Score ( 1 to 10)</a:t>
            </a:r>
          </a:p>
        </p:txBody>
      </p:sp>
      <p:sp>
        <p:nvSpPr>
          <p:cNvPr id="5" name="Placeholder 1">
            <a:extLst>
              <a:ext uri="{FF2B5EF4-FFF2-40B4-BE49-F238E27FC236}">
                <a16:creationId xmlns:a16="http://schemas.microsoft.com/office/drawing/2014/main" id="{D33D0CFA-1B14-68F3-830E-C84EF9709D02}"/>
              </a:ext>
            </a:extLst>
          </p:cNvPr>
          <p:cNvSpPr/>
          <p:nvPr/>
        </p:nvSpPr>
        <p:spPr>
          <a:xfrm rot="5400000">
            <a:off x="-1380474" y="1523257"/>
            <a:ext cx="5731097" cy="2661392"/>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spcBef>
                <a:spcPts val="500"/>
              </a:spcBef>
              <a:spcAft>
                <a:spcPts val="500"/>
              </a:spcAft>
            </a:pPr>
            <a:endParaRPr lang="en-IE" b="1" dirty="0">
              <a:solidFill>
                <a:schemeClr val="bg1"/>
              </a:solidFill>
            </a:endParaRPr>
          </a:p>
          <a:p>
            <a:endParaRPr lang="en-IE" sz="1600" b="1" dirty="0">
              <a:solidFill>
                <a:schemeClr val="bg1"/>
              </a:solidFill>
            </a:endParaRPr>
          </a:p>
          <a:p>
            <a:endParaRPr lang="en-IE" sz="1600" b="1" dirty="0">
              <a:solidFill>
                <a:schemeClr val="bg1"/>
              </a:solidFill>
            </a:endParaRPr>
          </a:p>
          <a:p>
            <a:r>
              <a:rPr lang="en-IE" sz="1600" b="1" dirty="0">
                <a:solidFill>
                  <a:schemeClr val="bg1"/>
                </a:solidFill>
              </a:rPr>
              <a:t>All organisations remain stable, with a return to more normative levels also seen for individual impact, which increased in 2023.  </a:t>
            </a:r>
          </a:p>
          <a:p>
            <a:endParaRPr lang="en-IE" sz="1600" b="1" dirty="0">
              <a:solidFill>
                <a:schemeClr val="bg1"/>
              </a:solidFill>
            </a:endParaRPr>
          </a:p>
          <a:p>
            <a:r>
              <a:rPr lang="en-IE" sz="1600" b="1" dirty="0">
                <a:solidFill>
                  <a:schemeClr val="bg1"/>
                </a:solidFill>
              </a:rPr>
              <a:t>Multilateral organisations and businesses continue to be most influential.</a:t>
            </a:r>
          </a:p>
          <a:p>
            <a:endParaRPr lang="en-IE" sz="1600" b="1" dirty="0">
              <a:solidFill>
                <a:schemeClr val="bg1"/>
              </a:solidFill>
            </a:endParaRPr>
          </a:p>
          <a:p>
            <a:r>
              <a:rPr lang="en-IE" sz="1600" b="1" dirty="0">
                <a:solidFill>
                  <a:schemeClr val="bg1"/>
                </a:solidFill>
              </a:rPr>
              <a:t>Disengaged consistently attribute lower levels of influence to all options. </a:t>
            </a:r>
            <a:endParaRPr lang="en-IE" sz="1600" dirty="0">
              <a:solidFill>
                <a:schemeClr val="bg1"/>
              </a:solidFill>
            </a:endParaRPr>
          </a:p>
        </p:txBody>
      </p:sp>
      <p:sp>
        <p:nvSpPr>
          <p:cNvPr id="10" name="Text Placeholder 2">
            <a:extLst>
              <a:ext uri="{FF2B5EF4-FFF2-40B4-BE49-F238E27FC236}">
                <a16:creationId xmlns:a16="http://schemas.microsoft.com/office/drawing/2014/main" id="{BA5CA8C8-566F-60B7-AACF-8D60B8640598}"/>
              </a:ext>
            </a:extLst>
          </p:cNvPr>
          <p:cNvSpPr txBox="1">
            <a:spLocks/>
          </p:cNvSpPr>
          <p:nvPr/>
        </p:nvSpPr>
        <p:spPr>
          <a:xfrm>
            <a:off x="3148081" y="6971200"/>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Tree>
    <p:extLst>
      <p:ext uri="{BB962C8B-B14F-4D97-AF65-F5344CB8AC3E}">
        <p14:creationId xmlns:p14="http://schemas.microsoft.com/office/powerpoint/2010/main" val="408450062"/>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8">
            <a:extLst>
              <a:ext uri="{FF2B5EF4-FFF2-40B4-BE49-F238E27FC236}">
                <a16:creationId xmlns:a16="http://schemas.microsoft.com/office/drawing/2014/main" id="{9F8BF856-C3C1-4862-9EBC-223FE5E2B058}"/>
              </a:ext>
            </a:extLst>
          </p:cNvPr>
          <p:cNvGraphicFramePr/>
          <p:nvPr>
            <p:custDataLst>
              <p:tags r:id="rId1"/>
            </p:custDataLst>
            <p:extLst>
              <p:ext uri="{D42A27DB-BD31-4B8C-83A1-F6EECF244321}">
                <p14:modId xmlns:p14="http://schemas.microsoft.com/office/powerpoint/2010/main" val="3417226928"/>
              </p:ext>
            </p:extLst>
          </p:nvPr>
        </p:nvGraphicFramePr>
        <p:xfrm>
          <a:off x="2005254" y="1028930"/>
          <a:ext cx="10356298" cy="476627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970881" y="374366"/>
            <a:ext cx="8753543" cy="715669"/>
          </a:xfrm>
        </p:spPr>
        <p:txBody>
          <a:bodyPr lIns="91440" tIns="45720" rIns="91440" bIns="45720" anchor="t">
            <a:noAutofit/>
          </a:bodyPr>
          <a:lstStyle/>
          <a:p>
            <a:r>
              <a:rPr lang="en-IE">
                <a:solidFill>
                  <a:srgbClr val="00000C"/>
                </a:solidFill>
              </a:rPr>
              <a:t>Most important priorities for Irish Government support on overseas aid </a:t>
            </a:r>
          </a:p>
        </p:txBody>
      </p:sp>
      <p:sp>
        <p:nvSpPr>
          <p:cNvPr id="4" name="Text Placeholder 3">
            <a:extLst>
              <a:ext uri="{FF2B5EF4-FFF2-40B4-BE49-F238E27FC236}">
                <a16:creationId xmlns:a16="http://schemas.microsoft.com/office/drawing/2014/main" id="{D88AF538-2AD5-F206-CB0A-B8A7897A5D8F}"/>
              </a:ext>
            </a:extLst>
          </p:cNvPr>
          <p:cNvSpPr>
            <a:spLocks noGrp="1"/>
          </p:cNvSpPr>
          <p:nvPr>
            <p:ph type="body" sz="quarter" idx="17"/>
          </p:nvPr>
        </p:nvSpPr>
        <p:spPr>
          <a:xfrm>
            <a:off x="461357" y="5657922"/>
            <a:ext cx="9341700" cy="1077218"/>
          </a:xfrm>
        </p:spPr>
        <p:txBody>
          <a:bodyPr/>
          <a:lstStyle/>
          <a:p>
            <a:pPr>
              <a:lnSpc>
                <a:spcPct val="100000"/>
              </a:lnSpc>
              <a:spcAft>
                <a:spcPts val="0"/>
              </a:spcAft>
            </a:pPr>
            <a:r>
              <a:rPr lang="en-US" sz="1000" dirty="0">
                <a:latin typeface="Barlow" panose="00000500000000000000" pitchFamily="2" charset="0"/>
              </a:rPr>
              <a:t>Base: All Adults aged 18+ years- 2,504 (Nov 23 N – 2,515,)</a:t>
            </a:r>
          </a:p>
          <a:p>
            <a:pPr>
              <a:lnSpc>
                <a:spcPct val="100000"/>
              </a:lnSpc>
              <a:spcAft>
                <a:spcPts val="0"/>
              </a:spcAft>
            </a:pPr>
            <a:r>
              <a:rPr lang="en-US" sz="1000" dirty="0">
                <a:latin typeface="Barlow" panose="00000500000000000000" pitchFamily="2" charset="0"/>
              </a:rPr>
              <a:t>Q.58-72 The Irish government supports long term development, capacity building and provides humanitarian assistance in over eighty countries, on behalf of the Irish people. It provides financial and technical assistance to developing country governments (bilateral), international organisations such as the United Nations (multilateral) and to non-governmental organisations (civil society) to address challenges in different sectors. Which of the following do you think should be the first, second and third most important priorities for Irish Government support on overseas aid to developing countries? </a:t>
            </a:r>
            <a:endParaRPr lang="en-IE" sz="1000" dirty="0">
              <a:latin typeface="Barlow" panose="00000500000000000000" pitchFamily="2" charset="0"/>
            </a:endParaRPr>
          </a:p>
          <a:p>
            <a:pPr>
              <a:lnSpc>
                <a:spcPct val="100000"/>
              </a:lnSpc>
              <a:spcAft>
                <a:spcPts val="0"/>
              </a:spcAft>
            </a:pPr>
            <a:endParaRPr lang="en-US" sz="1000" dirty="0">
              <a:latin typeface="Barlow" panose="00000500000000000000" pitchFamily="2" charset="0"/>
            </a:endParaRPr>
          </a:p>
          <a:p>
            <a:pPr>
              <a:lnSpc>
                <a:spcPct val="100000"/>
              </a:lnSpc>
              <a:spcAft>
                <a:spcPts val="0"/>
              </a:spcAft>
            </a:pPr>
            <a:endParaRPr lang="en-IE" sz="1000" dirty="0">
              <a:latin typeface="Barlow" panose="00000500000000000000" pitchFamily="2" charset="0"/>
            </a:endParaRPr>
          </a:p>
        </p:txBody>
      </p:sp>
      <p:graphicFrame>
        <p:nvGraphicFramePr>
          <p:cNvPr id="6" name="Table 5">
            <a:extLst>
              <a:ext uri="{FF2B5EF4-FFF2-40B4-BE49-F238E27FC236}">
                <a16:creationId xmlns:a16="http://schemas.microsoft.com/office/drawing/2014/main" id="{A130FA2C-C694-429F-BAA6-9DCE9944DC95}"/>
              </a:ext>
            </a:extLst>
          </p:cNvPr>
          <p:cNvGraphicFramePr>
            <a:graphicFrameLocks noGrp="1"/>
          </p:cNvGraphicFramePr>
          <p:nvPr>
            <p:extLst>
              <p:ext uri="{D42A27DB-BD31-4B8C-83A1-F6EECF244321}">
                <p14:modId xmlns:p14="http://schemas.microsoft.com/office/powerpoint/2010/main" val="2305784542"/>
              </p:ext>
            </p:extLst>
          </p:nvPr>
        </p:nvGraphicFramePr>
        <p:xfrm>
          <a:off x="9803057" y="1249768"/>
          <a:ext cx="1816918" cy="4419706"/>
        </p:xfrm>
        <a:graphic>
          <a:graphicData uri="http://schemas.openxmlformats.org/drawingml/2006/table">
            <a:tbl>
              <a:tblPr bandRow="1">
                <a:tableStyleId>{2A488322-F2BA-4B5B-9748-0D474271808F}</a:tableStyleId>
              </a:tblPr>
              <a:tblGrid>
                <a:gridCol w="827567">
                  <a:extLst>
                    <a:ext uri="{9D8B030D-6E8A-4147-A177-3AD203B41FA5}">
                      <a16:colId xmlns:a16="http://schemas.microsoft.com/office/drawing/2014/main" val="89955293"/>
                    </a:ext>
                  </a:extLst>
                </a:gridCol>
                <a:gridCol w="989351">
                  <a:extLst>
                    <a:ext uri="{9D8B030D-6E8A-4147-A177-3AD203B41FA5}">
                      <a16:colId xmlns:a16="http://schemas.microsoft.com/office/drawing/2014/main" val="3944846852"/>
                    </a:ext>
                  </a:extLst>
                </a:gridCol>
              </a:tblGrid>
              <a:tr h="512656">
                <a:tc>
                  <a:txBody>
                    <a:bodyPr/>
                    <a:lstStyle/>
                    <a:p>
                      <a:pPr algn="ctr" fontAlgn="t"/>
                      <a:r>
                        <a:rPr lang="en-US" sz="1100" b="1" u="none" strike="noStrike">
                          <a:solidFill>
                            <a:srgbClr val="000000"/>
                          </a:solidFill>
                          <a:effectLst/>
                          <a:latin typeface="Barlow" panose="00000500000000000000" pitchFamily="2" charset="0"/>
                          <a:cs typeface="Arial" panose="020B0604020202020204" pitchFamily="34" charset="0"/>
                        </a:rPr>
                        <a:t>Any</a:t>
                      </a:r>
                    </a:p>
                    <a:p>
                      <a:pPr algn="ctr" fontAlgn="t"/>
                      <a:r>
                        <a:rPr lang="en-US" sz="1100" b="1" u="none" strike="noStrike">
                          <a:solidFill>
                            <a:srgbClr val="000000"/>
                          </a:solidFill>
                          <a:effectLst/>
                          <a:latin typeface="Barlow" panose="00000500000000000000" pitchFamily="2" charset="0"/>
                          <a:cs typeface="Arial" panose="020B0604020202020204" pitchFamily="34" charset="0"/>
                        </a:rPr>
                        <a:t>Important</a:t>
                      </a:r>
                    </a:p>
                    <a:p>
                      <a:pPr algn="ctr" fontAlgn="t"/>
                      <a:r>
                        <a:rPr lang="en-US" sz="1100" b="1" u="none" strike="noStrike">
                          <a:solidFill>
                            <a:srgbClr val="000000"/>
                          </a:solidFill>
                          <a:effectLst/>
                          <a:latin typeface="Barlow" panose="00000500000000000000" pitchFamily="2" charset="0"/>
                          <a:cs typeface="Arial" panose="020B0604020202020204" pitchFamily="34" charset="0"/>
                        </a:rPr>
                        <a:t>Nov 23</a:t>
                      </a:r>
                      <a:endParaRPr lang="en-IE" sz="1100" b="1" u="none" strike="noStrike">
                        <a:solidFill>
                          <a:srgbClr val="000000"/>
                        </a:solidFill>
                        <a:effectLst/>
                        <a:latin typeface="Barlow" panose="00000500000000000000" pitchFamily="2" charset="0"/>
                        <a:cs typeface="Arial" panose="020B0604020202020204" pitchFamily="34" charset="0"/>
                      </a:endParaRPr>
                    </a:p>
                  </a:txBody>
                  <a:tcPr marL="6767" marR="6767" marT="6767"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1100" b="1" u="none" strike="noStrike">
                          <a:solidFill>
                            <a:srgbClr val="000000"/>
                          </a:solidFill>
                          <a:effectLst/>
                          <a:latin typeface="Barlow" panose="00000500000000000000" pitchFamily="2" charset="0"/>
                          <a:cs typeface="Arial" panose="020B0604020202020204" pitchFamily="34" charset="0"/>
                        </a:rPr>
                        <a:t>Change </a:t>
                      </a:r>
                      <a:r>
                        <a:rPr lang="en-IE" sz="1100" b="1" i="0" u="none" strike="noStrike">
                          <a:solidFill>
                            <a:srgbClr val="000000"/>
                          </a:solidFill>
                          <a:effectLst/>
                          <a:latin typeface="Barlow" panose="00000500000000000000" pitchFamily="2" charset="0"/>
                          <a:cs typeface="Arial" panose="020B0604020202020204" pitchFamily="34" charset="0"/>
                        </a:rPr>
                        <a:t>±</a:t>
                      </a:r>
                      <a:endParaRPr lang="en-IE" sz="1100" b="1" u="none" strike="noStrike">
                        <a:solidFill>
                          <a:srgbClr val="000000"/>
                        </a:solidFill>
                        <a:effectLst/>
                        <a:latin typeface="Barlow" panose="00000500000000000000" pitchFamily="2" charset="0"/>
                        <a:cs typeface="Arial" panose="020B0604020202020204" pitchFamily="34" charset="0"/>
                      </a:endParaRPr>
                    </a:p>
                    <a:p>
                      <a:pPr algn="ctr" fontAlgn="t"/>
                      <a:r>
                        <a:rPr lang="en-IE" sz="1100" b="1" u="none" strike="noStrike">
                          <a:solidFill>
                            <a:srgbClr val="000000"/>
                          </a:solidFill>
                          <a:effectLst/>
                          <a:latin typeface="Barlow" panose="00000500000000000000" pitchFamily="2" charset="0"/>
                          <a:cs typeface="Arial" panose="020B0604020202020204" pitchFamily="34" charset="0"/>
                        </a:rPr>
                        <a:t>vs Nov 23</a:t>
                      </a:r>
                    </a:p>
                  </a:txBody>
                  <a:tcPr marL="6767" marR="6767" marT="6767"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1984618"/>
                  </a:ext>
                </a:extLst>
              </a:tr>
              <a:tr h="260470">
                <a:tc>
                  <a:txBody>
                    <a:bodyPr/>
                    <a:lstStyle/>
                    <a:p>
                      <a:pPr algn="ctr" fontAlgn="t"/>
                      <a:r>
                        <a:rPr lang="en-IE" sz="1100" b="0" i="0" u="none" strike="noStrike">
                          <a:solidFill>
                            <a:srgbClr val="000000"/>
                          </a:solidFill>
                          <a:effectLst/>
                          <a:latin typeface="+mn-lt"/>
                        </a:rPr>
                        <a:t>46</a:t>
                      </a:r>
                    </a:p>
                  </a:txBody>
                  <a:tcPr marL="9525" marR="9525" marT="9525" marB="0" anchor="ctr">
                    <a:lnT w="28575" cap="flat" cmpd="sng" algn="ctr">
                      <a:solidFill>
                        <a:schemeClr val="tx1"/>
                      </a:solidFill>
                      <a:prstDash val="solid"/>
                      <a:round/>
                      <a:headEnd type="none" w="med" len="med"/>
                      <a:tailEnd type="none" w="med" len="med"/>
                    </a:lnT>
                  </a:tcPr>
                </a:tc>
                <a:tc>
                  <a:txBody>
                    <a:bodyPr/>
                    <a:lstStyle/>
                    <a:p>
                      <a:pPr algn="ctr" fontAlgn="b"/>
                      <a:r>
                        <a:rPr lang="en-IE" sz="1100" b="0" i="0" u="none" strike="noStrike">
                          <a:solidFill>
                            <a:srgbClr val="000000"/>
                          </a:solidFill>
                          <a:effectLst/>
                          <a:latin typeface="+mn-lt"/>
                        </a:rPr>
                        <a:t>-1</a:t>
                      </a:r>
                    </a:p>
                  </a:txBody>
                  <a:tcPr marL="9525" marR="9525" marT="9525"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4007505"/>
                  </a:ext>
                </a:extLst>
              </a:tr>
              <a:tr h="260470">
                <a:tc>
                  <a:txBody>
                    <a:bodyPr/>
                    <a:lstStyle/>
                    <a:p>
                      <a:pPr algn="ctr" fontAlgn="t"/>
                      <a:r>
                        <a:rPr lang="en-IE" sz="1100" b="0" i="0" u="none" strike="noStrike">
                          <a:solidFill>
                            <a:srgbClr val="000000"/>
                          </a:solidFill>
                          <a:effectLst/>
                          <a:latin typeface="+mn-lt"/>
                        </a:rPr>
                        <a:t>32</a:t>
                      </a:r>
                    </a:p>
                  </a:txBody>
                  <a:tcPr marL="9525" marR="9525" marT="9525" marB="0" anchor="ctr">
                    <a:solidFill>
                      <a:srgbClr val="E7E7E8"/>
                    </a:solidFill>
                  </a:tcPr>
                </a:tc>
                <a:tc>
                  <a:txBody>
                    <a:bodyPr/>
                    <a:lstStyle/>
                    <a:p>
                      <a:pPr algn="ctr" fontAlgn="b"/>
                      <a:r>
                        <a:rPr lang="en-IE" sz="1100" b="0" i="0" u="none" strike="noStrike">
                          <a:solidFill>
                            <a:srgbClr val="000000"/>
                          </a:solidFill>
                          <a:effectLst/>
                          <a:latin typeface="+mn-lt"/>
                        </a:rPr>
                        <a:t>-1</a:t>
                      </a:r>
                    </a:p>
                  </a:txBody>
                  <a:tcPr marL="9525" marR="9525" marT="9525" marB="0" anchor="ctr">
                    <a:solidFill>
                      <a:srgbClr val="E7E7E8"/>
                    </a:solidFill>
                  </a:tcPr>
                </a:tc>
                <a:extLst>
                  <a:ext uri="{0D108BD9-81ED-4DB2-BD59-A6C34878D82A}">
                    <a16:rowId xmlns:a16="http://schemas.microsoft.com/office/drawing/2014/main" val="986089785"/>
                  </a:ext>
                </a:extLst>
              </a:tr>
              <a:tr h="260470">
                <a:tc>
                  <a:txBody>
                    <a:bodyPr/>
                    <a:lstStyle/>
                    <a:p>
                      <a:pPr algn="ctr" fontAlgn="t"/>
                      <a:r>
                        <a:rPr lang="en-IE" sz="1100" b="0" i="0" u="none" strike="noStrike">
                          <a:solidFill>
                            <a:srgbClr val="000000"/>
                          </a:solidFill>
                          <a:effectLst/>
                          <a:latin typeface="+mn-lt"/>
                        </a:rPr>
                        <a:t>28</a:t>
                      </a:r>
                    </a:p>
                  </a:txBody>
                  <a:tcPr marL="9525" marR="9525" marT="9525" marB="0" anchor="ctr"/>
                </a:tc>
                <a:tc>
                  <a:txBody>
                    <a:bodyPr/>
                    <a:lstStyle/>
                    <a:p>
                      <a:pPr algn="ctr" fontAlgn="b"/>
                      <a:r>
                        <a:rPr lang="en-IE" sz="11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172969852"/>
                  </a:ext>
                </a:extLst>
              </a:tr>
              <a:tr h="260470">
                <a:tc>
                  <a:txBody>
                    <a:bodyPr/>
                    <a:lstStyle/>
                    <a:p>
                      <a:pPr algn="ctr" fontAlgn="t"/>
                      <a:r>
                        <a:rPr lang="en-IE" sz="1100" b="0" i="0" u="none" strike="noStrike">
                          <a:solidFill>
                            <a:srgbClr val="000000"/>
                          </a:solidFill>
                          <a:effectLst/>
                          <a:latin typeface="+mn-lt"/>
                        </a:rPr>
                        <a:t>22</a:t>
                      </a:r>
                    </a:p>
                  </a:txBody>
                  <a:tcPr marL="9525" marR="9525" marT="9525" marB="0" anchor="ctr">
                    <a:solidFill>
                      <a:srgbClr val="E7E7E8"/>
                    </a:solidFill>
                  </a:tcPr>
                </a:tc>
                <a:tc>
                  <a:txBody>
                    <a:bodyPr/>
                    <a:lstStyle/>
                    <a:p>
                      <a:pPr algn="ctr" fontAlgn="b"/>
                      <a:r>
                        <a:rPr lang="en-IE" sz="1100" b="0" i="0" u="none" strike="noStrike" dirty="0">
                          <a:solidFill>
                            <a:srgbClr val="000000"/>
                          </a:solidFill>
                          <a:effectLst/>
                          <a:latin typeface="+mn-lt"/>
                        </a:rPr>
                        <a:t>+3</a:t>
                      </a:r>
                    </a:p>
                  </a:txBody>
                  <a:tcPr marL="9525" marR="9525" marT="9525" marB="0" anchor="ctr">
                    <a:solidFill>
                      <a:srgbClr val="E7E7E8"/>
                    </a:solidFill>
                  </a:tcPr>
                </a:tc>
                <a:extLst>
                  <a:ext uri="{0D108BD9-81ED-4DB2-BD59-A6C34878D82A}">
                    <a16:rowId xmlns:a16="http://schemas.microsoft.com/office/drawing/2014/main" val="3792287003"/>
                  </a:ext>
                </a:extLst>
              </a:tr>
              <a:tr h="260470">
                <a:tc>
                  <a:txBody>
                    <a:bodyPr/>
                    <a:lstStyle/>
                    <a:p>
                      <a:pPr algn="ctr" fontAlgn="t"/>
                      <a:r>
                        <a:rPr lang="en-IE" sz="1100" b="0" i="0" u="none" strike="noStrike">
                          <a:solidFill>
                            <a:srgbClr val="000000"/>
                          </a:solidFill>
                          <a:effectLst/>
                          <a:latin typeface="+mn-lt"/>
                        </a:rPr>
                        <a:t>25</a:t>
                      </a:r>
                    </a:p>
                  </a:txBody>
                  <a:tcPr marL="9525" marR="9525" marT="9525" marB="0" anchor="ctr"/>
                </a:tc>
                <a:tc>
                  <a:txBody>
                    <a:bodyPr/>
                    <a:lstStyle/>
                    <a:p>
                      <a:pPr algn="ctr" fontAlgn="b"/>
                      <a:r>
                        <a:rPr lang="en-IE" sz="11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303404594"/>
                  </a:ext>
                </a:extLst>
              </a:tr>
              <a:tr h="260470">
                <a:tc>
                  <a:txBody>
                    <a:bodyPr/>
                    <a:lstStyle/>
                    <a:p>
                      <a:pPr algn="ctr" fontAlgn="t"/>
                      <a:r>
                        <a:rPr lang="en-IE" sz="1100" b="0" i="0" u="none" strike="noStrike">
                          <a:solidFill>
                            <a:srgbClr val="000000"/>
                          </a:solidFill>
                          <a:effectLst/>
                          <a:latin typeface="+mn-lt"/>
                        </a:rPr>
                        <a:t>20</a:t>
                      </a:r>
                    </a:p>
                  </a:txBody>
                  <a:tcPr marL="9525" marR="9525" marT="9525" marB="0" anchor="ctr">
                    <a:solidFill>
                      <a:srgbClr val="E7E7E8"/>
                    </a:solidFill>
                  </a:tcPr>
                </a:tc>
                <a:tc>
                  <a:txBody>
                    <a:bodyPr/>
                    <a:lstStyle/>
                    <a:p>
                      <a:pPr algn="ctr" fontAlgn="b"/>
                      <a:r>
                        <a:rPr lang="en-IE" sz="1100" b="0" i="0" u="none" strike="noStrike" dirty="0">
                          <a:solidFill>
                            <a:srgbClr val="000000"/>
                          </a:solidFill>
                          <a:effectLst/>
                          <a:latin typeface="+mn-lt"/>
                        </a:rPr>
                        <a:t>-1</a:t>
                      </a:r>
                    </a:p>
                  </a:txBody>
                  <a:tcPr marL="9525" marR="9525" marT="9525" marB="0" anchor="ctr">
                    <a:solidFill>
                      <a:srgbClr val="E7E7E8"/>
                    </a:solidFill>
                  </a:tcPr>
                </a:tc>
                <a:extLst>
                  <a:ext uri="{0D108BD9-81ED-4DB2-BD59-A6C34878D82A}">
                    <a16:rowId xmlns:a16="http://schemas.microsoft.com/office/drawing/2014/main" val="2445532583"/>
                  </a:ext>
                </a:extLst>
              </a:tr>
              <a:tr h="260470">
                <a:tc>
                  <a:txBody>
                    <a:bodyPr/>
                    <a:lstStyle/>
                    <a:p>
                      <a:pPr algn="ctr" fontAlgn="t"/>
                      <a:r>
                        <a:rPr lang="en-IE" sz="1100" b="0" i="0" u="none" strike="noStrike">
                          <a:solidFill>
                            <a:srgbClr val="000000"/>
                          </a:solidFill>
                          <a:effectLst/>
                          <a:latin typeface="+mn-lt"/>
                        </a:rPr>
                        <a:t>20</a:t>
                      </a:r>
                    </a:p>
                  </a:txBody>
                  <a:tcPr marL="9525" marR="9525" marT="9525" marB="0" anchor="ctr"/>
                </a:tc>
                <a:tc>
                  <a:txBody>
                    <a:bodyPr/>
                    <a:lstStyle/>
                    <a:p>
                      <a:pPr algn="ctr" fontAlgn="b"/>
                      <a:r>
                        <a:rPr lang="en-IE" sz="11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332553885"/>
                  </a:ext>
                </a:extLst>
              </a:tr>
              <a:tr h="260470">
                <a:tc>
                  <a:txBody>
                    <a:bodyPr/>
                    <a:lstStyle/>
                    <a:p>
                      <a:pPr algn="ctr" fontAlgn="t"/>
                      <a:r>
                        <a:rPr lang="en-IE" sz="1100" b="0" i="0" u="none" strike="noStrike">
                          <a:solidFill>
                            <a:srgbClr val="000000"/>
                          </a:solidFill>
                          <a:effectLst/>
                          <a:latin typeface="+mn-lt"/>
                        </a:rPr>
                        <a:t>16</a:t>
                      </a:r>
                    </a:p>
                  </a:txBody>
                  <a:tcPr marL="9525" marR="9525" marT="9525" marB="0" anchor="ctr"/>
                </a:tc>
                <a:tc>
                  <a:txBody>
                    <a:bodyPr/>
                    <a:lstStyle/>
                    <a:p>
                      <a:pPr algn="ctr" fontAlgn="b"/>
                      <a:r>
                        <a:rPr lang="en-IE" sz="11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3729732436"/>
                  </a:ext>
                </a:extLst>
              </a:tr>
              <a:tr h="260470">
                <a:tc>
                  <a:txBody>
                    <a:bodyPr/>
                    <a:lstStyle/>
                    <a:p>
                      <a:pPr algn="ctr" fontAlgn="t"/>
                      <a:r>
                        <a:rPr lang="en-IE" sz="1100" b="0" i="0" u="none" strike="noStrike">
                          <a:solidFill>
                            <a:srgbClr val="000000"/>
                          </a:solidFill>
                          <a:effectLst/>
                          <a:latin typeface="+mn-lt"/>
                        </a:rPr>
                        <a:t>17</a:t>
                      </a:r>
                    </a:p>
                  </a:txBody>
                  <a:tcPr marL="9525" marR="9525" marT="9525" marB="0" anchor="ctr"/>
                </a:tc>
                <a:tc>
                  <a:txBody>
                    <a:bodyPr/>
                    <a:lstStyle/>
                    <a:p>
                      <a:pPr algn="ctr" fontAlgn="b"/>
                      <a:r>
                        <a:rPr lang="en-US" sz="1100" b="0" i="0" u="none" strike="noStrike" dirty="0">
                          <a:solidFill>
                            <a:srgbClr val="000000"/>
                          </a:solidFill>
                          <a:effectLst/>
                          <a:latin typeface="+mn-lt"/>
                        </a:rPr>
                        <a:t>=</a:t>
                      </a:r>
                      <a:endParaRPr lang="en-IE" sz="11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982507535"/>
                  </a:ext>
                </a:extLst>
              </a:tr>
              <a:tr h="260470">
                <a:tc>
                  <a:txBody>
                    <a:bodyPr/>
                    <a:lstStyle/>
                    <a:p>
                      <a:pPr algn="ctr" fontAlgn="t"/>
                      <a:r>
                        <a:rPr lang="en-IE" sz="1100" b="0" i="0" u="none" strike="noStrike">
                          <a:solidFill>
                            <a:srgbClr val="000000"/>
                          </a:solidFill>
                          <a:effectLst/>
                          <a:latin typeface="+mn-lt"/>
                        </a:rPr>
                        <a:t>17</a:t>
                      </a:r>
                    </a:p>
                  </a:txBody>
                  <a:tcPr marL="9525" marR="9525" marT="9525" marB="0" anchor="ctr"/>
                </a:tc>
                <a:tc>
                  <a:txBody>
                    <a:bodyPr/>
                    <a:lstStyle/>
                    <a:p>
                      <a:pPr algn="ctr" fontAlgn="b"/>
                      <a:r>
                        <a:rPr lang="en-IE" sz="11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301433932"/>
                  </a:ext>
                </a:extLst>
              </a:tr>
              <a:tr h="260470">
                <a:tc>
                  <a:txBody>
                    <a:bodyPr/>
                    <a:lstStyle/>
                    <a:p>
                      <a:pPr algn="ctr" fontAlgn="t"/>
                      <a:r>
                        <a:rPr lang="en-IE" sz="1100" b="0" i="0" u="none" strike="noStrike">
                          <a:solidFill>
                            <a:srgbClr val="000000"/>
                          </a:solidFill>
                          <a:effectLst/>
                          <a:latin typeface="+mn-lt"/>
                        </a:rPr>
                        <a:t>10</a:t>
                      </a:r>
                    </a:p>
                  </a:txBody>
                  <a:tcPr marL="9525" marR="9525" marT="9525" marB="0" anchor="ctr"/>
                </a:tc>
                <a:tc>
                  <a:txBody>
                    <a:bodyPr/>
                    <a:lstStyle/>
                    <a:p>
                      <a:pPr algn="ctr" fontAlgn="b"/>
                      <a:r>
                        <a:rPr lang="en-IE" sz="1100" b="0" i="0" u="none" strike="noStrike" dirty="0">
                          <a:solidFill>
                            <a:srgbClr val="000000"/>
                          </a:solidFill>
                          <a:effectLst/>
                          <a:latin typeface="+mn-lt"/>
                        </a:rPr>
                        <a:t>+3</a:t>
                      </a:r>
                    </a:p>
                  </a:txBody>
                  <a:tcPr marL="9525" marR="9525" marT="9525" marB="0" anchor="ctr"/>
                </a:tc>
                <a:extLst>
                  <a:ext uri="{0D108BD9-81ED-4DB2-BD59-A6C34878D82A}">
                    <a16:rowId xmlns:a16="http://schemas.microsoft.com/office/drawing/2014/main" val="3731119654"/>
                  </a:ext>
                </a:extLst>
              </a:tr>
              <a:tr h="260470">
                <a:tc>
                  <a:txBody>
                    <a:bodyPr/>
                    <a:lstStyle/>
                    <a:p>
                      <a:pPr algn="ctr" fontAlgn="t"/>
                      <a:r>
                        <a:rPr lang="en-IE" sz="1100" b="0" i="0" u="none" strike="noStrike">
                          <a:solidFill>
                            <a:srgbClr val="000000"/>
                          </a:solidFill>
                          <a:effectLst/>
                          <a:latin typeface="+mn-lt"/>
                        </a:rPr>
                        <a:t>14</a:t>
                      </a:r>
                    </a:p>
                  </a:txBody>
                  <a:tcPr marL="9525" marR="9525" marT="9525" marB="0" anchor="ctr"/>
                </a:tc>
                <a:tc>
                  <a:txBody>
                    <a:bodyPr/>
                    <a:lstStyle/>
                    <a:p>
                      <a:pPr algn="ctr" fontAlgn="b"/>
                      <a:r>
                        <a:rPr lang="en-IE" sz="11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4243462749"/>
                  </a:ext>
                </a:extLst>
              </a:tr>
              <a:tr h="260470">
                <a:tc>
                  <a:txBody>
                    <a:bodyPr/>
                    <a:lstStyle/>
                    <a:p>
                      <a:pPr algn="ctr" fontAlgn="t"/>
                      <a:r>
                        <a:rPr lang="en-IE" sz="1100" b="0" i="0" u="none" strike="noStrike">
                          <a:solidFill>
                            <a:srgbClr val="000000"/>
                          </a:solidFill>
                          <a:effectLst/>
                          <a:latin typeface="+mn-lt"/>
                        </a:rPr>
                        <a:t>12</a:t>
                      </a:r>
                    </a:p>
                  </a:txBody>
                  <a:tcPr marL="9525" marR="9525" marT="9525" marB="0" anchor="ctr"/>
                </a:tc>
                <a:tc>
                  <a:txBody>
                    <a:bodyPr/>
                    <a:lstStyle/>
                    <a:p>
                      <a:pPr algn="ctr" fontAlgn="b"/>
                      <a:r>
                        <a:rPr lang="en-IE" sz="11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69668903"/>
                  </a:ext>
                </a:extLst>
              </a:tr>
              <a:tr h="260470">
                <a:tc>
                  <a:txBody>
                    <a:bodyPr/>
                    <a:lstStyle/>
                    <a:p>
                      <a:pPr algn="ctr" fontAlgn="t"/>
                      <a:r>
                        <a:rPr lang="en-IE" sz="1100" b="0" i="0" u="none" strike="noStrike">
                          <a:solidFill>
                            <a:srgbClr val="000000"/>
                          </a:solidFill>
                          <a:effectLst/>
                          <a:latin typeface="+mn-lt"/>
                        </a:rPr>
                        <a:t>13</a:t>
                      </a:r>
                    </a:p>
                  </a:txBody>
                  <a:tcPr marL="9525" marR="9525" marT="9525" marB="0" anchor="ctr"/>
                </a:tc>
                <a:tc>
                  <a:txBody>
                    <a:bodyPr/>
                    <a:lstStyle/>
                    <a:p>
                      <a:pPr algn="ctr" fontAlgn="b"/>
                      <a:r>
                        <a:rPr lang="en-IE" sz="11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2018246136"/>
                  </a:ext>
                </a:extLst>
              </a:tr>
              <a:tr h="260470">
                <a:tc>
                  <a:txBody>
                    <a:bodyPr/>
                    <a:lstStyle/>
                    <a:p>
                      <a:pPr algn="ctr" fontAlgn="t"/>
                      <a:r>
                        <a:rPr lang="en-IE" sz="1100" b="0" i="0" u="none" strike="noStrike">
                          <a:solidFill>
                            <a:srgbClr val="000000"/>
                          </a:solidFill>
                          <a:effectLst/>
                          <a:latin typeface="+mn-lt"/>
                        </a:rPr>
                        <a:t>8</a:t>
                      </a:r>
                    </a:p>
                  </a:txBody>
                  <a:tcPr marL="9525" marR="9525" marT="9525" marB="0" anchor="ctr"/>
                </a:tc>
                <a:tc>
                  <a:txBody>
                    <a:bodyPr/>
                    <a:lstStyle/>
                    <a:p>
                      <a:pPr algn="ctr" fontAlgn="b"/>
                      <a:r>
                        <a:rPr lang="en-IE" sz="11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456811233"/>
                  </a:ext>
                </a:extLst>
              </a:tr>
            </a:tbl>
          </a:graphicData>
        </a:graphic>
      </p:graphicFrame>
      <p:sp>
        <p:nvSpPr>
          <p:cNvPr id="2" name="TextBox 1">
            <a:extLst>
              <a:ext uri="{FF2B5EF4-FFF2-40B4-BE49-F238E27FC236}">
                <a16:creationId xmlns:a16="http://schemas.microsoft.com/office/drawing/2014/main" id="{F2198136-5A9D-4CA7-B4DF-3632C8D67506}"/>
              </a:ext>
            </a:extLst>
          </p:cNvPr>
          <p:cNvSpPr txBox="1"/>
          <p:nvPr/>
        </p:nvSpPr>
        <p:spPr>
          <a:xfrm>
            <a:off x="6793795" y="1062798"/>
            <a:ext cx="950901" cy="307777"/>
          </a:xfrm>
          <a:prstGeom prst="rect">
            <a:avLst/>
          </a:prstGeom>
          <a:noFill/>
        </p:spPr>
        <p:txBody>
          <a:bodyPr wrap="none" rtlCol="0">
            <a:spAutoFit/>
          </a:bodyPr>
          <a:lstStyle/>
          <a:p>
            <a:r>
              <a:rPr lang="en-IE" sz="1400" b="1" dirty="0"/>
              <a:t>Aug 2024</a:t>
            </a:r>
          </a:p>
        </p:txBody>
      </p:sp>
      <p:cxnSp>
        <p:nvCxnSpPr>
          <p:cNvPr id="16" name="Straight Connector 15">
            <a:extLst>
              <a:ext uri="{FF2B5EF4-FFF2-40B4-BE49-F238E27FC236}">
                <a16:creationId xmlns:a16="http://schemas.microsoft.com/office/drawing/2014/main" id="{99B91E2A-EA2F-8C31-A885-F0368151C8EF}"/>
              </a:ext>
            </a:extLst>
          </p:cNvPr>
          <p:cNvCxnSpPr/>
          <p:nvPr/>
        </p:nvCxnSpPr>
        <p:spPr>
          <a:xfrm>
            <a:off x="2168938" y="2537774"/>
            <a:ext cx="10023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D4B591-073F-7A07-22D6-99469331FAA0}"/>
              </a:ext>
            </a:extLst>
          </p:cNvPr>
          <p:cNvCxnSpPr/>
          <p:nvPr/>
        </p:nvCxnSpPr>
        <p:spPr>
          <a:xfrm>
            <a:off x="2171872" y="3342822"/>
            <a:ext cx="10023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3D0FB8A-9558-D2D7-DE9B-8CB9191B7D7E}"/>
              </a:ext>
            </a:extLst>
          </p:cNvPr>
          <p:cNvCxnSpPr/>
          <p:nvPr/>
        </p:nvCxnSpPr>
        <p:spPr>
          <a:xfrm>
            <a:off x="2168938" y="4349750"/>
            <a:ext cx="10023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C76B0AB-FBB9-B0F7-4C89-B751D813F70D}"/>
              </a:ext>
            </a:extLst>
          </p:cNvPr>
          <p:cNvCxnSpPr/>
          <p:nvPr/>
        </p:nvCxnSpPr>
        <p:spPr>
          <a:xfrm>
            <a:off x="2171872" y="5131048"/>
            <a:ext cx="1002306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Placeholder 1">
            <a:extLst>
              <a:ext uri="{FF2B5EF4-FFF2-40B4-BE49-F238E27FC236}">
                <a16:creationId xmlns:a16="http://schemas.microsoft.com/office/drawing/2014/main" id="{BEF0B022-A33F-17AB-0030-61F53BF463B9}"/>
              </a:ext>
            </a:extLst>
          </p:cNvPr>
          <p:cNvSpPr/>
          <p:nvPr/>
        </p:nvSpPr>
        <p:spPr>
          <a:xfrm rot="5400000">
            <a:off x="-1277572" y="1420357"/>
            <a:ext cx="5525294" cy="2661392"/>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spcBef>
                <a:spcPts val="500"/>
              </a:spcBef>
              <a:spcAft>
                <a:spcPts val="500"/>
              </a:spcAft>
            </a:pPr>
            <a:endParaRPr lang="en-IE" sz="1600" b="1" dirty="0">
              <a:solidFill>
                <a:schemeClr val="bg1"/>
              </a:solidFill>
            </a:endParaRPr>
          </a:p>
          <a:p>
            <a:endParaRPr lang="en-IE" sz="1600" dirty="0">
              <a:solidFill>
                <a:schemeClr val="bg1"/>
              </a:solidFill>
            </a:endParaRPr>
          </a:p>
          <a:p>
            <a:endParaRPr lang="en-IE" sz="1600" dirty="0">
              <a:solidFill>
                <a:schemeClr val="bg1"/>
              </a:solidFill>
            </a:endParaRPr>
          </a:p>
          <a:p>
            <a:r>
              <a:rPr lang="en-IE" sz="1600" dirty="0">
                <a:solidFill>
                  <a:schemeClr val="bg1"/>
                </a:solidFill>
              </a:rPr>
              <a:t>Overall, scores have remained steady year-on-year, though migration flows and agriculture have both seen increased mentions of +3%pts. </a:t>
            </a:r>
          </a:p>
          <a:p>
            <a:endParaRPr lang="en-IE" sz="1600" dirty="0">
              <a:solidFill>
                <a:schemeClr val="bg1"/>
              </a:solidFill>
            </a:endParaRPr>
          </a:p>
          <a:p>
            <a:r>
              <a:rPr lang="en-IE" sz="1600" dirty="0">
                <a:solidFill>
                  <a:schemeClr val="bg1"/>
                </a:solidFill>
              </a:rPr>
              <a:t>In terms of the most important priorities for the Irish Government to support on overseas aid, the areas of health, education and water remain the top three priorities for people</a:t>
            </a:r>
            <a:r>
              <a:rPr lang="en-IE" sz="1400" dirty="0">
                <a:solidFill>
                  <a:schemeClr val="bg1"/>
                </a:solidFill>
              </a:rPr>
              <a:t>.</a:t>
            </a:r>
          </a:p>
        </p:txBody>
      </p:sp>
      <p:sp>
        <p:nvSpPr>
          <p:cNvPr id="13" name="Text Placeholder 2">
            <a:extLst>
              <a:ext uri="{FF2B5EF4-FFF2-40B4-BE49-F238E27FC236}">
                <a16:creationId xmlns:a16="http://schemas.microsoft.com/office/drawing/2014/main" id="{CBA92F3C-FDE5-2E66-5B85-6AB35AD19DB3}"/>
              </a:ext>
            </a:extLst>
          </p:cNvPr>
          <p:cNvSpPr txBox="1">
            <a:spLocks/>
          </p:cNvSpPr>
          <p:nvPr/>
        </p:nvSpPr>
        <p:spPr>
          <a:xfrm>
            <a:off x="2970882" y="785249"/>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Tree>
    <p:extLst>
      <p:ext uri="{BB962C8B-B14F-4D97-AF65-F5344CB8AC3E}">
        <p14:creationId xmlns:p14="http://schemas.microsoft.com/office/powerpoint/2010/main" val="479287843"/>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BEDEE273-A3F3-A4FB-C55B-59E11AA7481C}"/>
              </a:ext>
              <a:ext uri="{C183D7F6-B498-43B3-948B-1728B52AA6E4}">
                <adec:decorative xmlns:adec="http://schemas.microsoft.com/office/drawing/2017/decorative" val="1"/>
              </a:ext>
            </a:extLst>
          </p:cNvPr>
          <p:cNvSpPr/>
          <p:nvPr/>
        </p:nvSpPr>
        <p:spPr>
          <a:xfrm rot="16200000">
            <a:off x="7909248" y="2575248"/>
            <a:ext cx="4282751" cy="4282751"/>
          </a:xfrm>
          <a:prstGeom prst="rtTriangle">
            <a:avLst/>
          </a:prstGeom>
          <a:solidFill>
            <a:sysClr val="window" lastClr="FFFFFF"/>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6" name="Freeform: Shape 5">
            <a:extLst>
              <a:ext uri="{FF2B5EF4-FFF2-40B4-BE49-F238E27FC236}">
                <a16:creationId xmlns:a16="http://schemas.microsoft.com/office/drawing/2014/main" id="{87823B62-DD42-4BB5-0CA6-4875210A53A9}"/>
              </a:ext>
              <a:ext uri="{C183D7F6-B498-43B3-948B-1728B52AA6E4}">
                <adec:decorative xmlns:adec="http://schemas.microsoft.com/office/drawing/2017/decorative" val="1"/>
              </a:ext>
            </a:extLst>
          </p:cNvPr>
          <p:cNvSpPr/>
          <p:nvPr/>
        </p:nvSpPr>
        <p:spPr>
          <a:xfrm rot="8100000">
            <a:off x="9291773" y="2429101"/>
            <a:ext cx="5470722" cy="849981"/>
          </a:xfrm>
          <a:custGeom>
            <a:avLst/>
            <a:gdLst>
              <a:gd name="connsiteX0" fmla="*/ 849494 w 5470722"/>
              <a:gd name="connsiteY0" fmla="*/ 849981 h 849981"/>
              <a:gd name="connsiteX1" fmla="*/ 0 w 5470722"/>
              <a:gd name="connsiteY1" fmla="*/ 487 h 849981"/>
              <a:gd name="connsiteX2" fmla="*/ 2157495 w 5470722"/>
              <a:gd name="connsiteY2" fmla="*/ 487 h 849981"/>
              <a:gd name="connsiteX3" fmla="*/ 2157008 w 5470722"/>
              <a:gd name="connsiteY3" fmla="*/ 1 h 849981"/>
              <a:gd name="connsiteX4" fmla="*/ 4621228 w 5470722"/>
              <a:gd name="connsiteY4" fmla="*/ 0 h 849981"/>
              <a:gd name="connsiteX5" fmla="*/ 5470722 w 5470722"/>
              <a:gd name="connsiteY5" fmla="*/ 849494 h 849981"/>
              <a:gd name="connsiteX6" fmla="*/ 3313227 w 5470722"/>
              <a:gd name="connsiteY6" fmla="*/ 849494 h 849981"/>
              <a:gd name="connsiteX7" fmla="*/ 3313714 w 5470722"/>
              <a:gd name="connsiteY7" fmla="*/ 849981 h 8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0722" h="849981">
                <a:moveTo>
                  <a:pt x="849494" y="849981"/>
                </a:moveTo>
                <a:lnTo>
                  <a:pt x="0" y="487"/>
                </a:lnTo>
                <a:lnTo>
                  <a:pt x="2157495" y="487"/>
                </a:lnTo>
                <a:lnTo>
                  <a:pt x="2157008" y="1"/>
                </a:lnTo>
                <a:lnTo>
                  <a:pt x="4621228" y="0"/>
                </a:lnTo>
                <a:lnTo>
                  <a:pt x="5470722" y="849494"/>
                </a:lnTo>
                <a:lnTo>
                  <a:pt x="3313227" y="849494"/>
                </a:lnTo>
                <a:lnTo>
                  <a:pt x="3313714" y="849981"/>
                </a:lnTo>
                <a:close/>
              </a:path>
            </a:pathLst>
          </a:custGeom>
          <a:solidFill>
            <a:srgbClr val="E4C7EC"/>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0" cap="none" spc="0" normalizeH="0" baseline="0" noProof="0" err="1">
              <a:ln>
                <a:noFill/>
              </a:ln>
              <a:solidFill>
                <a:prstClr val="black"/>
              </a:solidFill>
              <a:effectLst/>
              <a:uLnTx/>
              <a:uFillTx/>
              <a:latin typeface="Barlow"/>
              <a:ea typeface="+mn-ea"/>
              <a:cs typeface="+mn-cs"/>
            </a:endParaRPr>
          </a:p>
        </p:txBody>
      </p:sp>
      <p:sp>
        <p:nvSpPr>
          <p:cNvPr id="2" name="Title">
            <a:extLst>
              <a:ext uri="{FF2B5EF4-FFF2-40B4-BE49-F238E27FC236}">
                <a16:creationId xmlns:a16="http://schemas.microsoft.com/office/drawing/2014/main" id="{966B115B-D967-7E43-5936-4436E4EB6BC8}"/>
              </a:ext>
            </a:extLst>
          </p:cNvPr>
          <p:cNvSpPr txBox="1"/>
          <p:nvPr/>
        </p:nvSpPr>
        <p:spPr>
          <a:xfrm>
            <a:off x="442913" y="367708"/>
            <a:ext cx="4332288" cy="1828193"/>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400"/>
              </a:spcBef>
              <a:spcAft>
                <a:spcPts val="400"/>
              </a:spcAft>
              <a:buClrTx/>
              <a:buSzTx/>
              <a:buFontTx/>
              <a:buNone/>
              <a:tabLst/>
              <a:defRPr/>
            </a:pPr>
            <a:r>
              <a:rPr kumimoji="0" lang="en-GB" sz="6600" b="1" i="0" u="none" strike="noStrike" kern="1200" cap="none" spc="0" normalizeH="0" baseline="0" noProof="0">
                <a:ln>
                  <a:noFill/>
                </a:ln>
                <a:solidFill>
                  <a:prstClr val="white"/>
                </a:solidFill>
                <a:effectLst/>
                <a:uLnTx/>
                <a:uFillTx/>
                <a:latin typeface="Arial Black"/>
                <a:ea typeface="+mn-ea"/>
                <a:cs typeface="+mn-cs"/>
              </a:rPr>
              <a:t>Thank</a:t>
            </a:r>
            <a:br>
              <a:rPr kumimoji="0" lang="en-GB" sz="6600" b="1" i="0" u="none" strike="noStrike" kern="1200" cap="none" spc="0" normalizeH="0" baseline="0" noProof="0">
                <a:ln>
                  <a:noFill/>
                </a:ln>
                <a:solidFill>
                  <a:prstClr val="white"/>
                </a:solidFill>
                <a:effectLst/>
                <a:uLnTx/>
                <a:uFillTx/>
                <a:latin typeface="Arial Black"/>
                <a:ea typeface="+mn-ea"/>
                <a:cs typeface="+mn-cs"/>
              </a:rPr>
            </a:br>
            <a:r>
              <a:rPr kumimoji="0" lang="en-GB" sz="6600" b="1" i="0" u="none" strike="noStrike" kern="1200" cap="none" spc="0" normalizeH="0" baseline="0" noProof="0">
                <a:ln>
                  <a:noFill/>
                </a:ln>
                <a:solidFill>
                  <a:prstClr val="white"/>
                </a:solidFill>
                <a:effectLst/>
                <a:uLnTx/>
                <a:uFillTx/>
                <a:latin typeface="Arial Black"/>
                <a:ea typeface="+mn-ea"/>
                <a:cs typeface="+mn-cs"/>
              </a:rPr>
              <a:t>you.</a:t>
            </a:r>
          </a:p>
        </p:txBody>
      </p:sp>
      <p:sp>
        <p:nvSpPr>
          <p:cNvPr id="3" name="Text Box 1">
            <a:extLst>
              <a:ext uri="{FF2B5EF4-FFF2-40B4-BE49-F238E27FC236}">
                <a16:creationId xmlns:a16="http://schemas.microsoft.com/office/drawing/2014/main" id="{F727C99C-7640-FD04-8ACE-33338B75075A}"/>
              </a:ext>
            </a:extLst>
          </p:cNvPr>
          <p:cNvSpPr txBox="1">
            <a:spLocks/>
          </p:cNvSpPr>
          <p:nvPr/>
        </p:nvSpPr>
        <p:spPr>
          <a:xfrm>
            <a:off x="749284" y="3098269"/>
            <a:ext cx="2358707" cy="1511300"/>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spcAft>
                <a:spcPts val="0"/>
              </a:spcAft>
              <a:buSzPct val="50000"/>
              <a:buFont typeface="HelveticaNeueLT Std Lt Cn" panose="020B0406020202030204" pitchFamily="34" charset="0"/>
              <a:buNone/>
              <a:defRPr sz="1200" b="0" kern="1200">
                <a:solidFill>
                  <a:schemeClr val="bg1"/>
                </a:solidFill>
                <a:latin typeface="Arial" panose="020B0604020202020204" pitchFamily="34" charset="0"/>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200" kern="1200">
                <a:solidFill>
                  <a:schemeClr val="bg1"/>
                </a:solidFill>
                <a:latin typeface="Arial" panose="020B0604020202020204" pitchFamily="34" charset="0"/>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200" kern="1200">
                <a:solidFill>
                  <a:schemeClr val="bg1"/>
                </a:solidFill>
                <a:latin typeface="Arial" panose="020B0604020202020204" pitchFamily="34" charset="0"/>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1200" b="1" i="0" u="none" strike="noStrike" kern="1200" cap="none" spc="0" normalizeH="0" baseline="0" noProof="0">
                <a:ln>
                  <a:noFill/>
                </a:ln>
                <a:solidFill>
                  <a:prstClr val="white"/>
                </a:solidFill>
                <a:effectLst/>
                <a:uLnTx/>
                <a:uFillTx/>
                <a:latin typeface="Barlow" panose="00000500000000000000" pitchFamily="2" charset="0"/>
                <a:ea typeface="+mn-ea"/>
                <a:cs typeface="+mn-cs"/>
              </a:rPr>
              <a:t>Name: </a:t>
            </a: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1200" b="0" i="0" u="none" strike="noStrike" kern="1200" cap="none" spc="0" normalizeH="0" baseline="0" noProof="0">
                <a:ln>
                  <a:noFill/>
                </a:ln>
                <a:solidFill>
                  <a:prstClr val="white"/>
                </a:solidFill>
                <a:effectLst/>
                <a:uLnTx/>
                <a:uFillTx/>
                <a:latin typeface="Barlow" panose="00000500000000000000" pitchFamily="2" charset="0"/>
                <a:ea typeface="+mn-ea"/>
                <a:cs typeface="+mn-cs"/>
              </a:rPr>
              <a:t>LUKE REAPER</a:t>
            </a: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endParaRPr kumimoji="0" lang="en-GB" sz="1200" b="0" i="0" u="none" strike="noStrike" kern="1200" cap="none" spc="0" normalizeH="0" baseline="0" noProof="0">
              <a:ln>
                <a:noFill/>
              </a:ln>
              <a:solidFill>
                <a:prstClr val="white"/>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1200" b="1" i="0" u="none" strike="noStrike" kern="1200" cap="none" spc="0" normalizeH="0" baseline="0" noProof="0">
                <a:ln>
                  <a:noFill/>
                </a:ln>
                <a:solidFill>
                  <a:prstClr val="white"/>
                </a:solidFill>
                <a:effectLst/>
                <a:uLnTx/>
                <a:uFillTx/>
                <a:latin typeface="Barlow" panose="00000500000000000000" pitchFamily="2" charset="0"/>
                <a:ea typeface="+mn-ea"/>
                <a:cs typeface="+mn-cs"/>
              </a:rPr>
              <a:t>Details:</a:t>
            </a: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1200" b="0" i="0" u="none" strike="noStrike" kern="1200" cap="none" spc="0" normalizeH="0" baseline="0" noProof="0">
                <a:ln>
                  <a:noFill/>
                </a:ln>
                <a:solidFill>
                  <a:prstClr val="white"/>
                </a:solidFill>
                <a:effectLst/>
                <a:uLnTx/>
                <a:uFillTx/>
                <a:latin typeface="Barlow" panose="00000500000000000000" pitchFamily="2" charset="0"/>
                <a:ea typeface="+mn-ea"/>
                <a:cs typeface="+mn-cs"/>
              </a:rPr>
              <a:t>luke.reaper@Ipsos.com</a:t>
            </a: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1200" b="0" i="0" u="none" strike="noStrike" kern="1200" cap="none" spc="0" normalizeH="0" baseline="0" noProof="0">
                <a:ln>
                  <a:noFill/>
                </a:ln>
                <a:solidFill>
                  <a:prstClr val="white"/>
                </a:solidFill>
                <a:effectLst/>
                <a:uLnTx/>
                <a:uFillTx/>
                <a:latin typeface="Barlow" panose="00000500000000000000" pitchFamily="2" charset="0"/>
                <a:ea typeface="+mn-ea"/>
                <a:cs typeface="+mn-cs"/>
              </a:rPr>
              <a:t>01 205 7500</a:t>
            </a:r>
          </a:p>
        </p:txBody>
      </p:sp>
      <p:sp>
        <p:nvSpPr>
          <p:cNvPr id="4" name="TextBox 3">
            <a:extLst>
              <a:ext uri="{FF2B5EF4-FFF2-40B4-BE49-F238E27FC236}">
                <a16:creationId xmlns:a16="http://schemas.microsoft.com/office/drawing/2014/main" id="{63063541-11C7-119F-5298-03156D6769E9}"/>
              </a:ext>
            </a:extLst>
          </p:cNvPr>
          <p:cNvSpPr txBox="1"/>
          <p:nvPr/>
        </p:nvSpPr>
        <p:spPr>
          <a:xfrm>
            <a:off x="442913" y="5877229"/>
            <a:ext cx="2822332" cy="7386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a:ln>
                  <a:noFill/>
                </a:ln>
                <a:solidFill>
                  <a:prstClr val="white"/>
                </a:solidFill>
                <a:effectLst/>
                <a:uLnTx/>
                <a:uFillTx/>
                <a:latin typeface="Barlow" panose="00000500000000000000" pitchFamily="2" charset="0"/>
                <a:ea typeface="+mn-ea"/>
                <a:cs typeface="+mn-cs"/>
              </a:rPr>
              <a:t>Milltown House, Mount Saint Annes,</a:t>
            </a:r>
            <a:br>
              <a:rPr kumimoji="0" lang="en-US" sz="1400" b="0" i="0" u="none" strike="noStrike" kern="1200" cap="none" spc="0" normalizeH="0" baseline="30000" noProof="0">
                <a:ln>
                  <a:noFill/>
                </a:ln>
                <a:solidFill>
                  <a:prstClr val="white"/>
                </a:solidFill>
                <a:effectLst/>
                <a:uLnTx/>
                <a:uFillTx/>
                <a:latin typeface="Barlow" panose="00000500000000000000" pitchFamily="2" charset="0"/>
                <a:ea typeface="+mn-ea"/>
                <a:cs typeface="+mn-cs"/>
              </a:rPr>
            </a:br>
            <a:r>
              <a:rPr kumimoji="0" lang="en-US" sz="1400" b="0" i="0" u="none" strike="noStrike" kern="1200" cap="none" spc="0" normalizeH="0" baseline="30000" noProof="0">
                <a:ln>
                  <a:noFill/>
                </a:ln>
                <a:solidFill>
                  <a:prstClr val="white"/>
                </a:solidFill>
                <a:effectLst/>
                <a:uLnTx/>
                <a:uFillTx/>
                <a:latin typeface="Barlow" panose="00000500000000000000" pitchFamily="2" charset="0"/>
                <a:ea typeface="+mn-ea"/>
                <a:cs typeface="+mn-cs"/>
              </a:rPr>
              <a:t>Milltown, Dublin 6, D06 Y822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30000" noProof="0">
                <a:ln>
                  <a:noFill/>
                </a:ln>
                <a:solidFill>
                  <a:prstClr val="white"/>
                </a:solidFill>
                <a:effectLst/>
                <a:uLnTx/>
                <a:uFillTx/>
                <a:latin typeface="Barlow" panose="00000500000000000000" pitchFamily="2" charset="0"/>
                <a:ea typeface="+mn-ea"/>
                <a:cs typeface="+mn-cs"/>
              </a:rPr>
              <a:t>+353 1 205 7500  |  info@ipsosbanda.ie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a:ln>
                  <a:noFill/>
                </a:ln>
                <a:solidFill>
                  <a:prstClr val="white"/>
                </a:solidFill>
                <a:effectLst/>
                <a:uLnTx/>
                <a:uFillTx/>
                <a:latin typeface="Barlow" panose="00000500000000000000" pitchFamily="2" charset="0"/>
                <a:ea typeface="+mn-ea"/>
                <a:cs typeface="+mn-cs"/>
              </a:rPr>
              <a:t>www.ipsosbanda.ie</a:t>
            </a:r>
            <a:endParaRPr kumimoji="0" lang="en-IE" sz="1400" b="0" i="0" u="none" strike="noStrike" kern="1200" cap="none" spc="0" normalizeH="0" baseline="0" noProof="0">
              <a:ln>
                <a:noFill/>
              </a:ln>
              <a:solidFill>
                <a:prstClr val="white"/>
              </a:solidFill>
              <a:effectLst/>
              <a:uLnTx/>
              <a:uFillTx/>
              <a:latin typeface="Barlow" panose="00000500000000000000" pitchFamily="2" charset="0"/>
              <a:ea typeface="+mn-ea"/>
              <a:cs typeface="+mn-cs"/>
            </a:endParaRPr>
          </a:p>
        </p:txBody>
      </p:sp>
      <p:sp>
        <p:nvSpPr>
          <p:cNvPr id="7" name="TextBox 6">
            <a:extLst>
              <a:ext uri="{FF2B5EF4-FFF2-40B4-BE49-F238E27FC236}">
                <a16:creationId xmlns:a16="http://schemas.microsoft.com/office/drawing/2014/main" id="{A99C1419-54CA-4709-9A63-A79C12BF5683}"/>
              </a:ext>
            </a:extLst>
          </p:cNvPr>
          <p:cNvSpPr txBox="1"/>
          <p:nvPr/>
        </p:nvSpPr>
        <p:spPr>
          <a:xfrm>
            <a:off x="1765176" y="5262191"/>
            <a:ext cx="110158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white"/>
                </a:solidFill>
                <a:effectLst/>
                <a:uLnTx/>
                <a:uFillTx/>
                <a:latin typeface="Barlow" panose="00000500000000000000" pitchFamily="2" charset="0"/>
                <a:ea typeface="+mn-ea"/>
                <a:cs typeface="+mn-cs"/>
              </a:rPr>
              <a:t>@IpsosBandA</a:t>
            </a:r>
          </a:p>
        </p:txBody>
      </p:sp>
      <p:sp>
        <p:nvSpPr>
          <p:cNvPr id="8" name="TextBox 7">
            <a:extLst>
              <a:ext uri="{FF2B5EF4-FFF2-40B4-BE49-F238E27FC236}">
                <a16:creationId xmlns:a16="http://schemas.microsoft.com/office/drawing/2014/main" id="{F265AD56-DBF5-73E4-E25B-E7A749E74219}"/>
              </a:ext>
            </a:extLst>
          </p:cNvPr>
          <p:cNvSpPr txBox="1"/>
          <p:nvPr/>
        </p:nvSpPr>
        <p:spPr>
          <a:xfrm>
            <a:off x="404705" y="5262191"/>
            <a:ext cx="1103187"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white"/>
                </a:solidFill>
                <a:effectLst/>
                <a:uLnTx/>
                <a:uFillTx/>
                <a:latin typeface="Barlow" panose="00000500000000000000" pitchFamily="2" charset="0"/>
                <a:ea typeface="+mn-ea"/>
                <a:cs typeface="+mn-cs"/>
              </a:rPr>
              <a:t>Ipsos B&amp;A</a:t>
            </a:r>
          </a:p>
        </p:txBody>
      </p:sp>
      <p:pic>
        <p:nvPicPr>
          <p:cNvPr id="9" name="Picture 4" descr="THE NEW FACEBOOK LOGO PNG 2024 - eDigital Agency">
            <a:extLst>
              <a:ext uri="{FF2B5EF4-FFF2-40B4-BE49-F238E27FC236}">
                <a16:creationId xmlns:a16="http://schemas.microsoft.com/office/drawing/2014/main" id="{B695DCC4-7EEE-2257-793A-51B6C7903A5E}"/>
              </a:ext>
            </a:extLst>
          </p:cNvPr>
          <p:cNvPicPr>
            <a:picLocks noChangeAspect="1" noChangeArrowheads="1"/>
          </p:cNvPicPr>
          <p:nvPr/>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3477853" y="4889725"/>
            <a:ext cx="306473" cy="3064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A81BD83-5C7B-1F76-E13F-EB427F9EE096}"/>
              </a:ext>
            </a:extLst>
          </p:cNvPr>
          <p:cNvSpPr txBox="1"/>
          <p:nvPr/>
        </p:nvSpPr>
        <p:spPr>
          <a:xfrm>
            <a:off x="3200524" y="5262191"/>
            <a:ext cx="86113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white"/>
                </a:solidFill>
                <a:effectLst/>
                <a:uLnTx/>
                <a:uFillTx/>
                <a:latin typeface="Barlow" panose="00000500000000000000" pitchFamily="2" charset="0"/>
                <a:ea typeface="+mn-ea"/>
                <a:cs typeface="+mn-cs"/>
              </a:rPr>
              <a:t>Ipsos B&amp;A</a:t>
            </a:r>
          </a:p>
        </p:txBody>
      </p:sp>
      <p:pic>
        <p:nvPicPr>
          <p:cNvPr id="12" name="Picture 6" descr="Twitter X Logo PNG Vector (AI, EPS, PDF, SVG) Free Download">
            <a:extLst>
              <a:ext uri="{FF2B5EF4-FFF2-40B4-BE49-F238E27FC236}">
                <a16:creationId xmlns:a16="http://schemas.microsoft.com/office/drawing/2014/main" id="{CFF93F77-6A76-AB2B-C84F-9579F20EA275}"/>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162731" y="4889725"/>
            <a:ext cx="306474" cy="306474"/>
          </a:xfrm>
          <a:prstGeom prst="rect">
            <a:avLst/>
          </a:prstGeom>
          <a:noFill/>
          <a:extLst>
            <a:ext uri="{909E8E84-426E-40DD-AFC4-6F175D3DCCD1}">
              <a14:hiddenFill xmlns:a14="http://schemas.microsoft.com/office/drawing/2010/main">
                <a:solidFill>
                  <a:srgbClr val="FFFFFF"/>
                </a:solidFill>
              </a14:hiddenFill>
            </a:ext>
          </a:extLst>
        </p:spPr>
      </p:pic>
      <p:pic>
        <p:nvPicPr>
          <p:cNvPr id="13" name="object 4">
            <a:extLst>
              <a:ext uri="{FF2B5EF4-FFF2-40B4-BE49-F238E27FC236}">
                <a16:creationId xmlns:a16="http://schemas.microsoft.com/office/drawing/2014/main" id="{5434F1D5-AAD5-267C-EC55-BADD4ADBB717}"/>
              </a:ext>
            </a:extLst>
          </p:cNvPr>
          <p:cNvPicPr/>
          <p:nvPr/>
        </p:nvPicPr>
        <p:blipFill>
          <a:blip r:embed="rId4" cstate="screen">
            <a:extLst>
              <a:ext uri="{28A0092B-C50C-407E-A947-70E740481C1C}">
                <a14:useLocalDpi xmlns:a14="http://schemas.microsoft.com/office/drawing/2010/main"/>
              </a:ext>
            </a:extLst>
          </a:blip>
          <a:stretch>
            <a:fillRect/>
          </a:stretch>
        </p:blipFill>
        <p:spPr>
          <a:xfrm>
            <a:off x="763495" y="4891400"/>
            <a:ext cx="306472" cy="306472"/>
          </a:xfrm>
          <a:prstGeom prst="rect">
            <a:avLst/>
          </a:prstGeom>
        </p:spPr>
      </p:pic>
    </p:spTree>
    <p:extLst>
      <p:ext uri="{BB962C8B-B14F-4D97-AF65-F5344CB8AC3E}">
        <p14:creationId xmlns:p14="http://schemas.microsoft.com/office/powerpoint/2010/main" val="189736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38993" y="42864"/>
            <a:ext cx="11285432" cy="715669"/>
          </a:xfrm>
        </p:spPr>
        <p:txBody>
          <a:bodyPr lIns="0" tIns="0" rIns="0" bIns="0" anchor="b" anchorCtr="0">
            <a:noAutofit/>
          </a:bodyPr>
          <a:lstStyle/>
          <a:p>
            <a:r>
              <a:rPr lang="en-IE"/>
              <a:t>Introducing and Trending the Segments</a:t>
            </a:r>
          </a:p>
        </p:txBody>
      </p:sp>
      <p:sp>
        <p:nvSpPr>
          <p:cNvPr id="27" name="Text Placeholder 26">
            <a:extLst>
              <a:ext uri="{FF2B5EF4-FFF2-40B4-BE49-F238E27FC236}">
                <a16:creationId xmlns:a16="http://schemas.microsoft.com/office/drawing/2014/main" id="{3F0C71A3-B5DB-ECFC-3BE8-D82B474C5E9E}"/>
              </a:ext>
            </a:extLst>
          </p:cNvPr>
          <p:cNvSpPr>
            <a:spLocks noGrp="1"/>
          </p:cNvSpPr>
          <p:nvPr>
            <p:ph type="body" sz="quarter" idx="15"/>
          </p:nvPr>
        </p:nvSpPr>
        <p:spPr>
          <a:xfrm>
            <a:off x="450000" y="840580"/>
            <a:ext cx="9341700" cy="888448"/>
          </a:xfrm>
        </p:spPr>
        <p:txBody>
          <a:bodyPr lIns="0" tIns="0" rIns="0" bIns="0" anchor="b" anchorCtr="0"/>
          <a:lstStyle/>
          <a:p>
            <a:r>
              <a:rPr lang="en-US" dirty="0"/>
              <a:t>Largest shift seen among empathisers, decreasing by -4%pts, while disengaged have increased by +3%pts.</a:t>
            </a:r>
          </a:p>
          <a:p>
            <a:endParaRPr lang="en-IE" dirty="0"/>
          </a:p>
        </p:txBody>
      </p:sp>
      <p:sp>
        <p:nvSpPr>
          <p:cNvPr id="11" name="Text Placeholder 10">
            <a:extLst>
              <a:ext uri="{FF2B5EF4-FFF2-40B4-BE49-F238E27FC236}">
                <a16:creationId xmlns:a16="http://schemas.microsoft.com/office/drawing/2014/main" id="{76A8B96C-5D7A-4680-9D7D-4EF8E5CC7721}"/>
              </a:ext>
            </a:extLst>
          </p:cNvPr>
          <p:cNvSpPr>
            <a:spLocks noGrp="1"/>
          </p:cNvSpPr>
          <p:nvPr>
            <p:ph type="body" sz="quarter" idx="17"/>
          </p:nvPr>
        </p:nvSpPr>
        <p:spPr>
          <a:xfrm>
            <a:off x="559182" y="6116643"/>
            <a:ext cx="9341700" cy="333425"/>
          </a:xfrm>
        </p:spPr>
        <p:txBody>
          <a:bodyPr/>
          <a:lstStyle/>
          <a:p>
            <a:r>
              <a:rPr lang="en-IE"/>
              <a:t>Analysis of Sample</a:t>
            </a:r>
          </a:p>
          <a:p>
            <a:r>
              <a:rPr lang="en-IE"/>
              <a:t>Base: All Adults aged 18+ years- 2,515 (Nov 22 N – 2501; Dec 21 N – 2,026; Feb 21 N – 3,008)</a:t>
            </a:r>
          </a:p>
          <a:p>
            <a:endParaRPr lang="en-IE"/>
          </a:p>
        </p:txBody>
      </p:sp>
      <p:sp>
        <p:nvSpPr>
          <p:cNvPr id="12" name="TextBox 11">
            <a:extLst>
              <a:ext uri="{FF2B5EF4-FFF2-40B4-BE49-F238E27FC236}">
                <a16:creationId xmlns:a16="http://schemas.microsoft.com/office/drawing/2014/main" id="{3DAAFFBD-6A56-46A3-ACB6-570ECFD4D86C}"/>
              </a:ext>
            </a:extLst>
          </p:cNvPr>
          <p:cNvSpPr txBox="1"/>
          <p:nvPr/>
        </p:nvSpPr>
        <p:spPr>
          <a:xfrm>
            <a:off x="4302466" y="1833508"/>
            <a:ext cx="696023"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Dec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- 2026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13" name="TextBox 12">
            <a:extLst>
              <a:ext uri="{FF2B5EF4-FFF2-40B4-BE49-F238E27FC236}">
                <a16:creationId xmlns:a16="http://schemas.microsoft.com/office/drawing/2014/main" id="{7CE448B2-542D-4BC8-99B7-3B06D0A42EFE}"/>
              </a:ext>
            </a:extLst>
          </p:cNvPr>
          <p:cNvSpPr txBox="1"/>
          <p:nvPr/>
        </p:nvSpPr>
        <p:spPr>
          <a:xfrm>
            <a:off x="2675953" y="1833508"/>
            <a:ext cx="72487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Feb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- 3008</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graphicFrame>
        <p:nvGraphicFramePr>
          <p:cNvPr id="18" name="Chart 17">
            <a:extLst>
              <a:ext uri="{FF2B5EF4-FFF2-40B4-BE49-F238E27FC236}">
                <a16:creationId xmlns:a16="http://schemas.microsoft.com/office/drawing/2014/main" id="{6A9AD7C9-C994-49CC-9426-A5301718BCBA}"/>
              </a:ext>
            </a:extLst>
          </p:cNvPr>
          <p:cNvGraphicFramePr/>
          <p:nvPr>
            <p:extLst>
              <p:ext uri="{D42A27DB-BD31-4B8C-83A1-F6EECF244321}">
                <p14:modId xmlns:p14="http://schemas.microsoft.com/office/powerpoint/2010/main" val="773360192"/>
              </p:ext>
            </p:extLst>
          </p:nvPr>
        </p:nvGraphicFramePr>
        <p:xfrm>
          <a:off x="2126608" y="2305263"/>
          <a:ext cx="8128000" cy="36040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18">
            <a:extLst>
              <a:ext uri="{FF2B5EF4-FFF2-40B4-BE49-F238E27FC236}">
                <a16:creationId xmlns:a16="http://schemas.microsoft.com/office/drawing/2014/main" id="{A08363EF-EBCE-40A1-9125-82FCE2186F55}"/>
              </a:ext>
            </a:extLst>
          </p:cNvPr>
          <p:cNvGraphicFramePr>
            <a:graphicFrameLocks noGrp="1"/>
          </p:cNvGraphicFramePr>
          <p:nvPr>
            <p:extLst>
              <p:ext uri="{D42A27DB-BD31-4B8C-83A1-F6EECF244321}">
                <p14:modId xmlns:p14="http://schemas.microsoft.com/office/powerpoint/2010/main" val="1367760524"/>
              </p:ext>
            </p:extLst>
          </p:nvPr>
        </p:nvGraphicFramePr>
        <p:xfrm>
          <a:off x="438993" y="2470876"/>
          <a:ext cx="2207188" cy="3014508"/>
        </p:xfrm>
        <a:graphic>
          <a:graphicData uri="http://schemas.openxmlformats.org/drawingml/2006/table">
            <a:tbl>
              <a:tblPr>
                <a:tableStyleId>{5C22544A-7EE6-4342-B048-85BDC9FD1C3A}</a:tableStyleId>
              </a:tblPr>
              <a:tblGrid>
                <a:gridCol w="2207188">
                  <a:extLst>
                    <a:ext uri="{9D8B030D-6E8A-4147-A177-3AD203B41FA5}">
                      <a16:colId xmlns:a16="http://schemas.microsoft.com/office/drawing/2014/main" val="2807665101"/>
                    </a:ext>
                  </a:extLst>
                </a:gridCol>
              </a:tblGrid>
              <a:tr h="603500">
                <a:tc>
                  <a:txBody>
                    <a:bodyPr/>
                    <a:lstStyle/>
                    <a:p>
                      <a:pPr algn="r" fontAlgn="ctr"/>
                      <a:r>
                        <a:rPr lang="en-IE" sz="1200" b="0" i="0" u="none" strike="noStrike">
                          <a:solidFill>
                            <a:srgbClr val="000000"/>
                          </a:solidFill>
                          <a:effectLst/>
                          <a:latin typeface="Barlow" panose="00000500000000000000" pitchFamily="2" charset="0"/>
                          <a:cs typeface="Arial" panose="020B0604020202020204" pitchFamily="34" charset="0"/>
                        </a:rPr>
                        <a:t>Global Citizens</a:t>
                      </a:r>
                    </a:p>
                  </a:txBody>
                  <a:tcPr marL="9525" marR="9525" marT="9525" marB="0" anchor="ctr">
                    <a:noFill/>
                  </a:tcPr>
                </a:tc>
                <a:extLst>
                  <a:ext uri="{0D108BD9-81ED-4DB2-BD59-A6C34878D82A}">
                    <a16:rowId xmlns:a16="http://schemas.microsoft.com/office/drawing/2014/main" val="605510150"/>
                  </a:ext>
                </a:extLst>
              </a:tr>
              <a:tr h="237869">
                <a:tc>
                  <a:txBody>
                    <a:bodyPr/>
                    <a:lstStyle/>
                    <a:p>
                      <a:pPr algn="r" fontAlgn="ctr"/>
                      <a:r>
                        <a:rPr lang="en-IE" sz="1200" b="0" i="0" u="none" strike="noStrike">
                          <a:solidFill>
                            <a:srgbClr val="000000"/>
                          </a:solidFill>
                          <a:effectLst/>
                          <a:latin typeface="Barlow" panose="00000500000000000000" pitchFamily="2" charset="0"/>
                          <a:cs typeface="Arial" panose="020B0604020202020204" pitchFamily="34" charset="0"/>
                        </a:rPr>
                        <a:t>Community Champions</a:t>
                      </a:r>
                    </a:p>
                  </a:txBody>
                  <a:tcPr marL="9525" marR="9525" marT="9525" marB="0" anchor="ctr">
                    <a:noFill/>
                  </a:tcPr>
                </a:tc>
                <a:extLst>
                  <a:ext uri="{0D108BD9-81ED-4DB2-BD59-A6C34878D82A}">
                    <a16:rowId xmlns:a16="http://schemas.microsoft.com/office/drawing/2014/main" val="1218086181"/>
                  </a:ext>
                </a:extLst>
              </a:tr>
              <a:tr h="718333">
                <a:tc>
                  <a:txBody>
                    <a:bodyPr/>
                    <a:lstStyle/>
                    <a:p>
                      <a:pPr algn="r" fontAlgn="ctr"/>
                      <a:r>
                        <a:rPr lang="en-IE" sz="1200" b="0" i="0" u="none" strike="noStrike">
                          <a:solidFill>
                            <a:srgbClr val="000000"/>
                          </a:solidFill>
                          <a:effectLst/>
                          <a:latin typeface="Barlow" panose="00000500000000000000" pitchFamily="2" charset="0"/>
                          <a:cs typeface="Arial" panose="020B0604020202020204" pitchFamily="34" charset="0"/>
                        </a:rPr>
                        <a:t>Multilateralists</a:t>
                      </a:r>
                    </a:p>
                  </a:txBody>
                  <a:tcPr marL="9525" marR="9525" marT="9525" marB="0" anchor="ctr">
                    <a:noFill/>
                  </a:tcPr>
                </a:tc>
                <a:extLst>
                  <a:ext uri="{0D108BD9-81ED-4DB2-BD59-A6C34878D82A}">
                    <a16:rowId xmlns:a16="http://schemas.microsoft.com/office/drawing/2014/main" val="659657459"/>
                  </a:ext>
                </a:extLst>
              </a:tr>
              <a:tr h="352703">
                <a:tc>
                  <a:txBody>
                    <a:bodyPr/>
                    <a:lstStyle/>
                    <a:p>
                      <a:pPr algn="r" fontAlgn="ctr"/>
                      <a:r>
                        <a:rPr lang="en-IE" sz="1200" b="0" i="0" u="none" strike="noStrike">
                          <a:solidFill>
                            <a:srgbClr val="000000"/>
                          </a:solidFill>
                          <a:effectLst/>
                          <a:latin typeface="Barlow" panose="00000500000000000000" pitchFamily="2" charset="0"/>
                          <a:cs typeface="Arial" panose="020B0604020202020204" pitchFamily="34" charset="0"/>
                        </a:rPr>
                        <a:t>Pragmatists</a:t>
                      </a:r>
                    </a:p>
                  </a:txBody>
                  <a:tcPr marL="9525" marR="9525" marT="9525" marB="0" anchor="ctr">
                    <a:noFill/>
                  </a:tcPr>
                </a:tc>
                <a:extLst>
                  <a:ext uri="{0D108BD9-81ED-4DB2-BD59-A6C34878D82A}">
                    <a16:rowId xmlns:a16="http://schemas.microsoft.com/office/drawing/2014/main" val="1844665453"/>
                  </a:ext>
                </a:extLst>
              </a:tr>
              <a:tr h="864234">
                <a:tc>
                  <a:txBody>
                    <a:bodyPr/>
                    <a:lstStyle/>
                    <a:p>
                      <a:pPr algn="r" fontAlgn="ctr"/>
                      <a:r>
                        <a:rPr kumimoji="0" lang="en-IE" sz="1200" b="0" i="0" u="none" strike="noStrike" kern="1200" cap="none" spc="0" normalizeH="0" baseline="0" noProof="0">
                          <a:ln>
                            <a:noFill/>
                          </a:ln>
                          <a:solidFill>
                            <a:srgbClr val="000033"/>
                          </a:solidFill>
                          <a:effectLst/>
                          <a:uLnTx/>
                          <a:uFillTx/>
                          <a:latin typeface="Barlow" panose="00000500000000000000" pitchFamily="2" charset="0"/>
                          <a:ea typeface="+mn-ea"/>
                          <a:cs typeface="Arial" panose="020B0604020202020204" pitchFamily="34" charset="0"/>
                        </a:rPr>
                        <a:t>Empathisers</a:t>
                      </a:r>
                      <a:endParaRPr lang="en-IE" sz="1200" b="1"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2764222259"/>
                  </a:ext>
                </a:extLst>
              </a:tr>
              <a:tr h="237869">
                <a:tc>
                  <a:txBody>
                    <a:bodyPr/>
                    <a:lstStyle/>
                    <a:p>
                      <a:pPr algn="r" fontAlgn="ctr"/>
                      <a:r>
                        <a:rPr lang="en-IE" sz="1200" b="0" i="0" u="none" strike="noStrike" dirty="0">
                          <a:solidFill>
                            <a:srgbClr val="000000"/>
                          </a:solidFill>
                          <a:effectLst/>
                          <a:latin typeface="Barlow" panose="00000500000000000000" pitchFamily="2" charset="0"/>
                          <a:cs typeface="Arial" panose="020B0604020202020204" pitchFamily="34" charset="0"/>
                        </a:rPr>
                        <a:t>Disengaged</a:t>
                      </a:r>
                    </a:p>
                  </a:txBody>
                  <a:tcPr marL="9525" marR="9525" marT="9525" marB="0" anchor="ctr">
                    <a:noFill/>
                  </a:tcPr>
                </a:tc>
                <a:extLst>
                  <a:ext uri="{0D108BD9-81ED-4DB2-BD59-A6C34878D82A}">
                    <a16:rowId xmlns:a16="http://schemas.microsoft.com/office/drawing/2014/main" val="3453257520"/>
                  </a:ext>
                </a:extLst>
              </a:tr>
            </a:tbl>
          </a:graphicData>
        </a:graphic>
      </p:graphicFrame>
      <p:sp>
        <p:nvSpPr>
          <p:cNvPr id="2" name="TextBox 1">
            <a:extLst>
              <a:ext uri="{FF2B5EF4-FFF2-40B4-BE49-F238E27FC236}">
                <a16:creationId xmlns:a16="http://schemas.microsoft.com/office/drawing/2014/main" id="{D3D22046-B6FD-ECA1-55FB-179EAA0742FD}"/>
              </a:ext>
            </a:extLst>
          </p:cNvPr>
          <p:cNvSpPr txBox="1"/>
          <p:nvPr/>
        </p:nvSpPr>
        <p:spPr>
          <a:xfrm>
            <a:off x="5846603" y="1833508"/>
            <a:ext cx="688009"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16" name="TextBox 15">
            <a:extLst>
              <a:ext uri="{FF2B5EF4-FFF2-40B4-BE49-F238E27FC236}">
                <a16:creationId xmlns:a16="http://schemas.microsoft.com/office/drawing/2014/main" id="{FBE37BA1-057D-EA29-AA68-5B65D8DE8B61}"/>
              </a:ext>
            </a:extLst>
          </p:cNvPr>
          <p:cNvSpPr txBox="1"/>
          <p:nvPr/>
        </p:nvSpPr>
        <p:spPr>
          <a:xfrm>
            <a:off x="10001779" y="5043240"/>
            <a:ext cx="474810" cy="276999"/>
          </a:xfrm>
          <a:prstGeom prst="rect">
            <a:avLst/>
          </a:prstGeom>
          <a:noFill/>
        </p:spPr>
        <p:txBody>
          <a:bodyPr wrap="none" rtlCol="0">
            <a:spAutoFit/>
          </a:bodyPr>
          <a:lstStyle/>
          <a:p>
            <a:r>
              <a:rPr lang="en-IE" sz="1200"/>
              <a:t>+3%</a:t>
            </a:r>
          </a:p>
        </p:txBody>
      </p:sp>
      <p:sp>
        <p:nvSpPr>
          <p:cNvPr id="4" name="TextBox 3">
            <a:extLst>
              <a:ext uri="{FF2B5EF4-FFF2-40B4-BE49-F238E27FC236}">
                <a16:creationId xmlns:a16="http://schemas.microsoft.com/office/drawing/2014/main" id="{B7F07D79-F8F3-723C-D779-7FAB5A062E46}"/>
              </a:ext>
            </a:extLst>
          </p:cNvPr>
          <p:cNvSpPr txBox="1"/>
          <p:nvPr/>
        </p:nvSpPr>
        <p:spPr>
          <a:xfrm>
            <a:off x="7382726" y="1833508"/>
            <a:ext cx="684803"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- 2515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3" name="TextBox 2">
            <a:extLst>
              <a:ext uri="{FF2B5EF4-FFF2-40B4-BE49-F238E27FC236}">
                <a16:creationId xmlns:a16="http://schemas.microsoft.com/office/drawing/2014/main" id="{ECA8290D-7563-53EC-69A1-D452FE1ADC47}"/>
              </a:ext>
            </a:extLst>
          </p:cNvPr>
          <p:cNvSpPr txBox="1"/>
          <p:nvPr/>
        </p:nvSpPr>
        <p:spPr>
          <a:xfrm>
            <a:off x="8939418" y="1833508"/>
            <a:ext cx="697627"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Aug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- 2504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26" name="TextBox 25">
            <a:extLst>
              <a:ext uri="{FF2B5EF4-FFF2-40B4-BE49-F238E27FC236}">
                <a16:creationId xmlns:a16="http://schemas.microsoft.com/office/drawing/2014/main" id="{B45835E7-5192-F9F1-BC81-92463E7F0FB3}"/>
              </a:ext>
            </a:extLst>
          </p:cNvPr>
          <p:cNvSpPr txBox="1"/>
          <p:nvPr/>
        </p:nvSpPr>
        <p:spPr>
          <a:xfrm>
            <a:off x="9778802" y="4392673"/>
            <a:ext cx="460382" cy="276999"/>
          </a:xfrm>
          <a:prstGeom prst="rect">
            <a:avLst/>
          </a:prstGeom>
          <a:noFill/>
        </p:spPr>
        <p:txBody>
          <a:bodyPr wrap="none" rtlCol="0">
            <a:spAutoFit/>
          </a:bodyPr>
          <a:lstStyle/>
          <a:p>
            <a:r>
              <a:rPr lang="en-IE" sz="1200" dirty="0"/>
              <a:t>-4%</a:t>
            </a:r>
          </a:p>
        </p:txBody>
      </p:sp>
      <p:cxnSp>
        <p:nvCxnSpPr>
          <p:cNvPr id="30" name="Straight Arrow Connector 29">
            <a:extLst>
              <a:ext uri="{FF2B5EF4-FFF2-40B4-BE49-F238E27FC236}">
                <a16:creationId xmlns:a16="http://schemas.microsoft.com/office/drawing/2014/main" id="{C6FE3073-9B5E-53D0-988A-EFCCCD664F8B}"/>
              </a:ext>
            </a:extLst>
          </p:cNvPr>
          <p:cNvCxnSpPr>
            <a:cxnSpLocks/>
          </p:cNvCxnSpPr>
          <p:nvPr/>
        </p:nvCxnSpPr>
        <p:spPr>
          <a:xfrm>
            <a:off x="10239184" y="4357385"/>
            <a:ext cx="0" cy="347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7C9C4CF-C3D1-6636-0179-CFFB248C7D27}"/>
              </a:ext>
            </a:extLst>
          </p:cNvPr>
          <p:cNvCxnSpPr>
            <a:cxnSpLocks/>
          </p:cNvCxnSpPr>
          <p:nvPr/>
        </p:nvCxnSpPr>
        <p:spPr>
          <a:xfrm flipV="1">
            <a:off x="10001779" y="5035231"/>
            <a:ext cx="0" cy="285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666090"/>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38993" y="-81163"/>
            <a:ext cx="11285432" cy="802706"/>
          </a:xfrm>
        </p:spPr>
        <p:txBody>
          <a:bodyPr lIns="0" tIns="45720" rIns="91440" bIns="45720" anchor="t">
            <a:normAutofit/>
          </a:bodyPr>
          <a:lstStyle/>
          <a:p>
            <a:br>
              <a:rPr lang="en-IE"/>
            </a:br>
            <a:r>
              <a:rPr lang="en-IE"/>
              <a:t>General Economy/Financial Situation over next 12 months</a:t>
            </a:r>
          </a:p>
        </p:txBody>
      </p:sp>
      <p:sp>
        <p:nvSpPr>
          <p:cNvPr id="4" name="Text Placeholder 3">
            <a:extLst>
              <a:ext uri="{FF2B5EF4-FFF2-40B4-BE49-F238E27FC236}">
                <a16:creationId xmlns:a16="http://schemas.microsoft.com/office/drawing/2014/main" id="{90489E77-2BD4-4A7D-AE53-F0411DDA9E98}"/>
              </a:ext>
            </a:extLst>
          </p:cNvPr>
          <p:cNvSpPr>
            <a:spLocks noGrp="1"/>
          </p:cNvSpPr>
          <p:nvPr>
            <p:ph type="body" sz="quarter" idx="15"/>
          </p:nvPr>
        </p:nvSpPr>
        <p:spPr>
          <a:xfrm>
            <a:off x="450000" y="721542"/>
            <a:ext cx="10281613" cy="730104"/>
          </a:xfrm>
        </p:spPr>
        <p:txBody>
          <a:bodyPr lIns="0">
            <a:normAutofit lnSpcReduction="10000"/>
          </a:bodyPr>
          <a:lstStyle/>
          <a:p>
            <a:pPr>
              <a:spcBef>
                <a:spcPts val="0"/>
              </a:spcBef>
            </a:pPr>
            <a:r>
              <a:rPr lang="en-US" sz="1400"/>
              <a:t>Encouragingly, the increase in those predicting a better economic situation and personal financial situation seen in 2023 has been maintained in 2024. However, there remains a stronger negative outlook (over 1 in 3 have a worse outlook vs 1 in 4 with a positive outlook).</a:t>
            </a:r>
          </a:p>
          <a:p>
            <a:pPr>
              <a:spcBef>
                <a:spcPts val="0"/>
              </a:spcBef>
            </a:pPr>
            <a:endParaRPr lang="en-IE" sz="1400"/>
          </a:p>
        </p:txBody>
      </p:sp>
      <p:sp>
        <p:nvSpPr>
          <p:cNvPr id="6" name="Text Placeholder 5">
            <a:extLst>
              <a:ext uri="{FF2B5EF4-FFF2-40B4-BE49-F238E27FC236}">
                <a16:creationId xmlns:a16="http://schemas.microsoft.com/office/drawing/2014/main" id="{E5799E7C-CA1E-25AB-5093-640BA90F3B02}"/>
              </a:ext>
            </a:extLst>
          </p:cNvPr>
          <p:cNvSpPr>
            <a:spLocks noGrp="1"/>
          </p:cNvSpPr>
          <p:nvPr>
            <p:ph type="body" sz="quarter" idx="17"/>
          </p:nvPr>
        </p:nvSpPr>
        <p:spPr>
          <a:xfrm>
            <a:off x="450000" y="5975526"/>
            <a:ext cx="9341700" cy="476171"/>
          </a:xfrm>
        </p:spPr>
        <p:txBody>
          <a:bodyPr/>
          <a:lstStyle/>
          <a:p>
            <a:pPr>
              <a:lnSpc>
                <a:spcPct val="100000"/>
              </a:lnSpc>
              <a:spcAft>
                <a:spcPts val="0"/>
              </a:spcAft>
            </a:pPr>
            <a:r>
              <a:rPr lang="en-US" sz="1000">
                <a:latin typeface="Barlow" panose="00000500000000000000" pitchFamily="2" charset="0"/>
              </a:rPr>
              <a:t>Base: All Adults aged 18+ years- 2,504 (Nov 23 N – 2,515, Nov 22 N – 2501; Dec 21 N – 2,026; Feb 21 N – 3,008)</a:t>
            </a:r>
            <a:endParaRPr lang="en-US" sz="1000" dirty="0">
              <a:latin typeface="Barlow" panose="00000500000000000000" pitchFamily="2" charset="0"/>
            </a:endParaRPr>
          </a:p>
          <a:p>
            <a:pPr>
              <a:lnSpc>
                <a:spcPct val="100000"/>
              </a:lnSpc>
              <a:spcBef>
                <a:spcPts val="0"/>
              </a:spcBef>
              <a:spcAft>
                <a:spcPts val="0"/>
              </a:spcAft>
            </a:pPr>
            <a:r>
              <a:rPr lang="en-US" sz="1000" b="0">
                <a:effectLst/>
                <a:latin typeface="Barlow" panose="00000500000000000000" pitchFamily="2" charset="0"/>
              </a:rPr>
              <a:t>Q.56 How do you think the general economic situation in Ireland will develop over the next 12 months?</a:t>
            </a:r>
            <a:endParaRPr lang="en-US" sz="1000" b="0" dirty="0">
              <a:effectLst/>
              <a:latin typeface="Barlow" panose="00000500000000000000" pitchFamily="2" charset="0"/>
            </a:endParaRPr>
          </a:p>
          <a:p>
            <a:pPr>
              <a:lnSpc>
                <a:spcPct val="100000"/>
              </a:lnSpc>
              <a:spcBef>
                <a:spcPts val="0"/>
              </a:spcBef>
              <a:spcAft>
                <a:spcPts val="0"/>
              </a:spcAft>
            </a:pPr>
            <a:r>
              <a:rPr lang="en-US" sz="1000" b="0" dirty="0">
                <a:effectLst/>
                <a:latin typeface="Barlow" panose="00000500000000000000" pitchFamily="2" charset="0"/>
              </a:rPr>
              <a:t>Q.57 How do you think the financial situation of your own household will change over the next 12 months?</a:t>
            </a:r>
          </a:p>
          <a:p>
            <a:pPr>
              <a:spcBef>
                <a:spcPts val="0"/>
              </a:spcBef>
            </a:pPr>
            <a:endParaRPr lang="en-US" sz="1000" b="0" dirty="0">
              <a:effectLst/>
              <a:latin typeface="Barlow" panose="00000500000000000000" pitchFamily="2" charset="0"/>
            </a:endParaRPr>
          </a:p>
          <a:p>
            <a:endParaRPr lang="en-IE" sz="1000"/>
          </a:p>
        </p:txBody>
      </p:sp>
      <p:graphicFrame>
        <p:nvGraphicFramePr>
          <p:cNvPr id="9" name="Chart 8">
            <a:extLst>
              <a:ext uri="{FF2B5EF4-FFF2-40B4-BE49-F238E27FC236}">
                <a16:creationId xmlns:a16="http://schemas.microsoft.com/office/drawing/2014/main" id="{2383B570-C818-406C-93CC-22F17E053784}"/>
              </a:ext>
            </a:extLst>
          </p:cNvPr>
          <p:cNvGraphicFramePr/>
          <p:nvPr>
            <p:extLst>
              <p:ext uri="{D42A27DB-BD31-4B8C-83A1-F6EECF244321}">
                <p14:modId xmlns:p14="http://schemas.microsoft.com/office/powerpoint/2010/main" val="3576015625"/>
              </p:ext>
            </p:extLst>
          </p:nvPr>
        </p:nvGraphicFramePr>
        <p:xfrm>
          <a:off x="1713531" y="2083104"/>
          <a:ext cx="3192880" cy="3536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6EE202A0-A2DC-443E-A02D-A2E738CA51DE}"/>
              </a:ext>
            </a:extLst>
          </p:cNvPr>
          <p:cNvGraphicFramePr>
            <a:graphicFrameLocks noGrp="1"/>
          </p:cNvGraphicFramePr>
          <p:nvPr>
            <p:extLst>
              <p:ext uri="{D42A27DB-BD31-4B8C-83A1-F6EECF244321}">
                <p14:modId xmlns:p14="http://schemas.microsoft.com/office/powerpoint/2010/main" val="2563825849"/>
              </p:ext>
            </p:extLst>
          </p:nvPr>
        </p:nvGraphicFramePr>
        <p:xfrm>
          <a:off x="336241" y="2125983"/>
          <a:ext cx="1405798" cy="3428362"/>
        </p:xfrm>
        <a:graphic>
          <a:graphicData uri="http://schemas.openxmlformats.org/drawingml/2006/table">
            <a:tbl>
              <a:tblPr>
                <a:tableStyleId>{5C22544A-7EE6-4342-B048-85BDC9FD1C3A}</a:tableStyleId>
              </a:tblPr>
              <a:tblGrid>
                <a:gridCol w="1405798">
                  <a:extLst>
                    <a:ext uri="{9D8B030D-6E8A-4147-A177-3AD203B41FA5}">
                      <a16:colId xmlns:a16="http://schemas.microsoft.com/office/drawing/2014/main" val="2192328915"/>
                    </a:ext>
                  </a:extLst>
                </a:gridCol>
              </a:tblGrid>
              <a:tr h="0">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Get a lot better</a:t>
                      </a:r>
                    </a:p>
                  </a:txBody>
                  <a:tcPr marL="9525" marR="9525" marT="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803272">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Get a little better</a:t>
                      </a:r>
                    </a:p>
                  </a:txBody>
                  <a:tcPr marL="9525" marR="9525" marT="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444500">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Stay the same</a:t>
                      </a:r>
                    </a:p>
                  </a:txBody>
                  <a:tcPr marL="9525" marR="9525" marT="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990600">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Get a little worse</a:t>
                      </a:r>
                    </a:p>
                  </a:txBody>
                  <a:tcPr marL="9525" marR="9525" marT="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774700">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Get a lot worse</a:t>
                      </a:r>
                    </a:p>
                  </a:txBody>
                  <a:tcPr marL="9525" marR="9525" marT="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r h="197746">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Don’t know</a:t>
                      </a:r>
                    </a:p>
                  </a:txBody>
                  <a:tcPr marL="9525" marR="9525" marT="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9352451"/>
                  </a:ext>
                </a:extLst>
              </a:tr>
            </a:tbl>
          </a:graphicData>
        </a:graphic>
      </p:graphicFrame>
      <p:sp>
        <p:nvSpPr>
          <p:cNvPr id="13" name="Parallelogram 12">
            <a:extLst>
              <a:ext uri="{FF2B5EF4-FFF2-40B4-BE49-F238E27FC236}">
                <a16:creationId xmlns:a16="http://schemas.microsoft.com/office/drawing/2014/main" id="{607D61EA-1294-4A5B-9B21-90EBE6C87B79}"/>
              </a:ext>
            </a:extLst>
          </p:cNvPr>
          <p:cNvSpPr/>
          <p:nvPr/>
        </p:nvSpPr>
        <p:spPr>
          <a:xfrm>
            <a:off x="1354129" y="1502569"/>
            <a:ext cx="3552282" cy="381991"/>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chemeClr val="tx1"/>
                </a:solidFill>
                <a:effectLst/>
                <a:uLnTx/>
                <a:uFillTx/>
                <a:latin typeface="Barlow" panose="00000500000000000000" pitchFamily="2" charset="0"/>
                <a:cs typeface="Arial" panose="020B0604020202020204" pitchFamily="34" charset="0"/>
              </a:rPr>
              <a:t>General Economy</a:t>
            </a:r>
          </a:p>
        </p:txBody>
      </p:sp>
      <p:graphicFrame>
        <p:nvGraphicFramePr>
          <p:cNvPr id="20" name="Chart 19">
            <a:extLst>
              <a:ext uri="{FF2B5EF4-FFF2-40B4-BE49-F238E27FC236}">
                <a16:creationId xmlns:a16="http://schemas.microsoft.com/office/drawing/2014/main" id="{33057399-27D1-45BE-9464-66168E27DED0}"/>
              </a:ext>
            </a:extLst>
          </p:cNvPr>
          <p:cNvGraphicFramePr/>
          <p:nvPr>
            <p:extLst>
              <p:ext uri="{D42A27DB-BD31-4B8C-83A1-F6EECF244321}">
                <p14:modId xmlns:p14="http://schemas.microsoft.com/office/powerpoint/2010/main" val="550798619"/>
              </p:ext>
            </p:extLst>
          </p:nvPr>
        </p:nvGraphicFramePr>
        <p:xfrm>
          <a:off x="7657613" y="2037623"/>
          <a:ext cx="3055088" cy="35368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Table 20">
            <a:extLst>
              <a:ext uri="{FF2B5EF4-FFF2-40B4-BE49-F238E27FC236}">
                <a16:creationId xmlns:a16="http://schemas.microsoft.com/office/drawing/2014/main" id="{5CB23D6C-9BC2-4C41-AAC5-0F1CFD1DF74A}"/>
              </a:ext>
            </a:extLst>
          </p:cNvPr>
          <p:cNvGraphicFramePr>
            <a:graphicFrameLocks noGrp="1"/>
          </p:cNvGraphicFramePr>
          <p:nvPr>
            <p:extLst>
              <p:ext uri="{D42A27DB-BD31-4B8C-83A1-F6EECF244321}">
                <p14:modId xmlns:p14="http://schemas.microsoft.com/office/powerpoint/2010/main" val="2120206284"/>
              </p:ext>
            </p:extLst>
          </p:nvPr>
        </p:nvGraphicFramePr>
        <p:xfrm>
          <a:off x="6372456" y="2125983"/>
          <a:ext cx="1303721" cy="2946729"/>
        </p:xfrm>
        <a:graphic>
          <a:graphicData uri="http://schemas.openxmlformats.org/drawingml/2006/table">
            <a:tbl>
              <a:tblPr>
                <a:tableStyleId>{5C22544A-7EE6-4342-B048-85BDC9FD1C3A}</a:tableStyleId>
              </a:tblPr>
              <a:tblGrid>
                <a:gridCol w="1303721">
                  <a:extLst>
                    <a:ext uri="{9D8B030D-6E8A-4147-A177-3AD203B41FA5}">
                      <a16:colId xmlns:a16="http://schemas.microsoft.com/office/drawing/2014/main" val="2192328915"/>
                    </a:ext>
                  </a:extLst>
                </a:gridCol>
              </a:tblGrid>
              <a:tr h="490862">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Get a lot better</a:t>
                      </a:r>
                    </a:p>
                  </a:txBody>
                  <a:tcPr marL="9525" marR="9525" marT="952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696316">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Get a little better</a:t>
                      </a:r>
                    </a:p>
                  </a:txBody>
                  <a:tcPr marL="9525" marR="9525" marT="952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996193">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Stay the same</a:t>
                      </a:r>
                    </a:p>
                  </a:txBody>
                  <a:tcPr marL="9525" marR="9525" marT="952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348068">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Get a little worse</a:t>
                      </a:r>
                    </a:p>
                  </a:txBody>
                  <a:tcPr marL="9525" marR="9525" marT="952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96238">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Get a lot worse</a:t>
                      </a:r>
                    </a:p>
                  </a:txBody>
                  <a:tcPr marL="9525" marR="9525" marT="952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r h="196238">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Don’t know</a:t>
                      </a:r>
                    </a:p>
                  </a:txBody>
                  <a:tcPr marL="9525" marR="9525" marT="952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9352451"/>
                  </a:ext>
                </a:extLst>
              </a:tr>
            </a:tbl>
          </a:graphicData>
        </a:graphic>
      </p:graphicFrame>
      <p:graphicFrame>
        <p:nvGraphicFramePr>
          <p:cNvPr id="29" name="Table 28">
            <a:extLst>
              <a:ext uri="{FF2B5EF4-FFF2-40B4-BE49-F238E27FC236}">
                <a16:creationId xmlns:a16="http://schemas.microsoft.com/office/drawing/2014/main" id="{C39E1445-F37C-4049-A57E-D11EF72BE654}"/>
              </a:ext>
            </a:extLst>
          </p:cNvPr>
          <p:cNvGraphicFramePr>
            <a:graphicFrameLocks noGrp="1"/>
          </p:cNvGraphicFramePr>
          <p:nvPr>
            <p:extLst>
              <p:ext uri="{D42A27DB-BD31-4B8C-83A1-F6EECF244321}">
                <p14:modId xmlns:p14="http://schemas.microsoft.com/office/powerpoint/2010/main" val="276764362"/>
              </p:ext>
            </p:extLst>
          </p:nvPr>
        </p:nvGraphicFramePr>
        <p:xfrm>
          <a:off x="957333" y="5542612"/>
          <a:ext cx="3959208" cy="339090"/>
        </p:xfrm>
        <a:graphic>
          <a:graphicData uri="http://schemas.openxmlformats.org/drawingml/2006/table">
            <a:tbl>
              <a:tblPr/>
              <a:tblGrid>
                <a:gridCol w="752475">
                  <a:extLst>
                    <a:ext uri="{9D8B030D-6E8A-4147-A177-3AD203B41FA5}">
                      <a16:colId xmlns:a16="http://schemas.microsoft.com/office/drawing/2014/main" val="3594663997"/>
                    </a:ext>
                  </a:extLst>
                </a:gridCol>
                <a:gridCol w="660181">
                  <a:extLst>
                    <a:ext uri="{9D8B030D-6E8A-4147-A177-3AD203B41FA5}">
                      <a16:colId xmlns:a16="http://schemas.microsoft.com/office/drawing/2014/main" val="241120034"/>
                    </a:ext>
                  </a:extLst>
                </a:gridCol>
                <a:gridCol w="636638">
                  <a:extLst>
                    <a:ext uri="{9D8B030D-6E8A-4147-A177-3AD203B41FA5}">
                      <a16:colId xmlns:a16="http://schemas.microsoft.com/office/drawing/2014/main" val="542957591"/>
                    </a:ext>
                  </a:extLst>
                </a:gridCol>
                <a:gridCol w="636638">
                  <a:extLst>
                    <a:ext uri="{9D8B030D-6E8A-4147-A177-3AD203B41FA5}">
                      <a16:colId xmlns:a16="http://schemas.microsoft.com/office/drawing/2014/main" val="3390090107"/>
                    </a:ext>
                  </a:extLst>
                </a:gridCol>
                <a:gridCol w="636638">
                  <a:extLst>
                    <a:ext uri="{9D8B030D-6E8A-4147-A177-3AD203B41FA5}">
                      <a16:colId xmlns:a16="http://schemas.microsoft.com/office/drawing/2014/main" val="3813404340"/>
                    </a:ext>
                  </a:extLst>
                </a:gridCol>
                <a:gridCol w="636638">
                  <a:extLst>
                    <a:ext uri="{9D8B030D-6E8A-4147-A177-3AD203B41FA5}">
                      <a16:colId xmlns:a16="http://schemas.microsoft.com/office/drawing/2014/main" val="1818486801"/>
                    </a:ext>
                  </a:extLst>
                </a:gridCol>
              </a:tblGrid>
              <a:tr h="142185">
                <a:tc>
                  <a:txBody>
                    <a:bodyPr/>
                    <a:lstStyle/>
                    <a:p>
                      <a:pPr algn="ctr" fontAlgn="t"/>
                      <a:r>
                        <a:rPr lang="en-IE" sz="1050" b="1" i="0" u="none" strike="noStrike">
                          <a:solidFill>
                            <a:srgbClr val="000000"/>
                          </a:solidFill>
                          <a:effectLst/>
                          <a:latin typeface="+mn-lt"/>
                        </a:rPr>
                        <a:t>Net Better</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IE" sz="1050" b="1" i="0" u="none" strike="noStrike">
                          <a:solidFill>
                            <a:srgbClr val="000000"/>
                          </a:solidFill>
                          <a:effectLst/>
                          <a:latin typeface="+mn-lt"/>
                        </a:rPr>
                        <a:t>28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1050" b="1" i="0" u="none" strike="noStrike">
                          <a:solidFill>
                            <a:srgbClr val="000000"/>
                          </a:solidFill>
                          <a:effectLst/>
                          <a:latin typeface="+mn-lt"/>
                        </a:rPr>
                        <a:t>38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1050" b="1" i="0" u="none" strike="noStrike">
                          <a:solidFill>
                            <a:srgbClr val="000000"/>
                          </a:solidFill>
                          <a:effectLst/>
                          <a:latin typeface="+mn-lt"/>
                        </a:rPr>
                        <a:t>15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50" b="1" i="0" u="none" strike="noStrike">
                          <a:solidFill>
                            <a:srgbClr val="000000"/>
                          </a:solidFill>
                          <a:effectLst/>
                          <a:latin typeface="+mn-lt"/>
                        </a:rPr>
                        <a:t>24</a:t>
                      </a:r>
                      <a:endParaRPr lang="en-IE" sz="1050" b="1"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1050" b="1" i="0" u="none" strike="noStrike">
                          <a:solidFill>
                            <a:srgbClr val="000000"/>
                          </a:solidFill>
                          <a:effectLst/>
                          <a:latin typeface="Barlow" panose="00000500000000000000" pitchFamily="2" charset="0"/>
                        </a:rPr>
                        <a:t>25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104718"/>
                  </a:ext>
                </a:extLst>
              </a:tr>
              <a:tr h="142185">
                <a:tc>
                  <a:txBody>
                    <a:bodyPr/>
                    <a:lstStyle/>
                    <a:p>
                      <a:pPr algn="ctr" fontAlgn="t"/>
                      <a:r>
                        <a:rPr lang="en-IE" sz="1050" b="1" i="0" u="none" strike="noStrike">
                          <a:solidFill>
                            <a:srgbClr val="000000"/>
                          </a:solidFill>
                          <a:effectLst/>
                          <a:latin typeface="+mn-lt"/>
                        </a:rPr>
                        <a:t>Net Worse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r>
                        <a:rPr lang="en-IE" sz="1050" b="1" i="0" u="none" strike="noStrike">
                          <a:solidFill>
                            <a:srgbClr val="000000"/>
                          </a:solidFill>
                          <a:effectLst/>
                          <a:latin typeface="+mn-lt"/>
                        </a:rPr>
                        <a:t>54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050" b="1" i="0" u="none" strike="noStrike" kern="1200" cap="none" spc="0" normalizeH="0" baseline="0" noProof="0">
                          <a:ln>
                            <a:noFill/>
                          </a:ln>
                          <a:solidFill>
                            <a:srgbClr val="000000"/>
                          </a:solidFill>
                          <a:effectLst/>
                          <a:uLnTx/>
                          <a:uFillTx/>
                          <a:latin typeface="+mn-lt"/>
                          <a:ea typeface="+mn-ea"/>
                          <a:cs typeface="+mn-cs"/>
                        </a:rPr>
                        <a:t>35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050" b="1" i="0" u="none" strike="noStrike" kern="1200" cap="none" spc="0" normalizeH="0" baseline="0" noProof="0">
                          <a:ln>
                            <a:noFill/>
                          </a:ln>
                          <a:solidFill>
                            <a:srgbClr val="000000"/>
                          </a:solidFill>
                          <a:effectLst/>
                          <a:uLnTx/>
                          <a:uFillTx/>
                          <a:latin typeface="+mn-lt"/>
                          <a:ea typeface="+mn-ea"/>
                          <a:cs typeface="+mn-cs"/>
                        </a:rPr>
                        <a:t>65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mn-lt"/>
                          <a:ea typeface="+mn-ea"/>
                          <a:cs typeface="+mn-cs"/>
                        </a:rPr>
                        <a:t>44</a:t>
                      </a:r>
                      <a:endParaRPr kumimoji="0" lang="en-IE" sz="1050" b="1" i="0" u="none" strike="noStrike" kern="1200" cap="none" spc="0" normalizeH="0" baseline="0" noProof="0">
                        <a:ln>
                          <a:noFill/>
                        </a:ln>
                        <a:solidFill>
                          <a:srgbClr val="000000"/>
                        </a:solidFill>
                        <a:effectLst/>
                        <a:uLnTx/>
                        <a:uFillTx/>
                        <a:latin typeface="+mn-lt"/>
                        <a:ea typeface="+mn-ea"/>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r>
                        <a:rPr lang="en-IE" sz="1050" b="1" i="0" u="none" strike="noStrike">
                          <a:solidFill>
                            <a:srgbClr val="000000"/>
                          </a:solidFill>
                          <a:effectLst/>
                          <a:latin typeface="Barlow" panose="00000500000000000000" pitchFamily="2" charset="0"/>
                        </a:rPr>
                        <a:t>38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88419133"/>
                  </a:ext>
                </a:extLst>
              </a:tr>
            </a:tbl>
          </a:graphicData>
        </a:graphic>
      </p:graphicFrame>
      <p:sp>
        <p:nvSpPr>
          <p:cNvPr id="30" name="Oval 29">
            <a:extLst>
              <a:ext uri="{FF2B5EF4-FFF2-40B4-BE49-F238E27FC236}">
                <a16:creationId xmlns:a16="http://schemas.microsoft.com/office/drawing/2014/main" id="{1468AB52-14D7-42C6-9E9E-EDA799A288C9}"/>
              </a:ext>
            </a:extLst>
          </p:cNvPr>
          <p:cNvSpPr/>
          <p:nvPr/>
        </p:nvSpPr>
        <p:spPr>
          <a:xfrm>
            <a:off x="4925323" y="4910238"/>
            <a:ext cx="1237867" cy="1034619"/>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IE" sz="1200" b="1">
                <a:latin typeface="Barlow" panose="00000500000000000000" pitchFamily="2" charset="0"/>
                <a:cs typeface="Arial" panose="020B0604020202020204" pitchFamily="34" charset="0"/>
              </a:rPr>
              <a:t>Net Better +1% vs 23</a:t>
            </a:r>
          </a:p>
          <a:p>
            <a:pPr algn="ctr"/>
            <a:r>
              <a:rPr lang="en-IE" sz="1200" b="1">
                <a:latin typeface="Barlow" panose="00000500000000000000" pitchFamily="2" charset="0"/>
                <a:cs typeface="Arial" panose="020B0604020202020204" pitchFamily="34" charset="0"/>
              </a:rPr>
              <a:t>+10% vs 22</a:t>
            </a:r>
          </a:p>
        </p:txBody>
      </p:sp>
      <p:graphicFrame>
        <p:nvGraphicFramePr>
          <p:cNvPr id="32" name="Table 31">
            <a:extLst>
              <a:ext uri="{FF2B5EF4-FFF2-40B4-BE49-F238E27FC236}">
                <a16:creationId xmlns:a16="http://schemas.microsoft.com/office/drawing/2014/main" id="{AEDFA37E-522F-4F9D-A699-940C4D4E2989}"/>
              </a:ext>
            </a:extLst>
          </p:cNvPr>
          <p:cNvGraphicFramePr>
            <a:graphicFrameLocks noGrp="1"/>
          </p:cNvGraphicFramePr>
          <p:nvPr>
            <p:extLst>
              <p:ext uri="{D42A27DB-BD31-4B8C-83A1-F6EECF244321}">
                <p14:modId xmlns:p14="http://schemas.microsoft.com/office/powerpoint/2010/main" val="4228170700"/>
              </p:ext>
            </p:extLst>
          </p:nvPr>
        </p:nvGraphicFramePr>
        <p:xfrm>
          <a:off x="7022689" y="5532142"/>
          <a:ext cx="3770210" cy="339090"/>
        </p:xfrm>
        <a:graphic>
          <a:graphicData uri="http://schemas.openxmlformats.org/drawingml/2006/table">
            <a:tbl>
              <a:tblPr/>
              <a:tblGrid>
                <a:gridCol w="684558">
                  <a:extLst>
                    <a:ext uri="{9D8B030D-6E8A-4147-A177-3AD203B41FA5}">
                      <a16:colId xmlns:a16="http://schemas.microsoft.com/office/drawing/2014/main" val="3594663997"/>
                    </a:ext>
                  </a:extLst>
                </a:gridCol>
                <a:gridCol w="572180">
                  <a:extLst>
                    <a:ext uri="{9D8B030D-6E8A-4147-A177-3AD203B41FA5}">
                      <a16:colId xmlns:a16="http://schemas.microsoft.com/office/drawing/2014/main" val="241120034"/>
                    </a:ext>
                  </a:extLst>
                </a:gridCol>
                <a:gridCol w="628368">
                  <a:extLst>
                    <a:ext uri="{9D8B030D-6E8A-4147-A177-3AD203B41FA5}">
                      <a16:colId xmlns:a16="http://schemas.microsoft.com/office/drawing/2014/main" val="542957591"/>
                    </a:ext>
                  </a:extLst>
                </a:gridCol>
                <a:gridCol w="628368">
                  <a:extLst>
                    <a:ext uri="{9D8B030D-6E8A-4147-A177-3AD203B41FA5}">
                      <a16:colId xmlns:a16="http://schemas.microsoft.com/office/drawing/2014/main" val="3643531079"/>
                    </a:ext>
                  </a:extLst>
                </a:gridCol>
                <a:gridCol w="628368">
                  <a:extLst>
                    <a:ext uri="{9D8B030D-6E8A-4147-A177-3AD203B41FA5}">
                      <a16:colId xmlns:a16="http://schemas.microsoft.com/office/drawing/2014/main" val="2349355315"/>
                    </a:ext>
                  </a:extLst>
                </a:gridCol>
                <a:gridCol w="628368">
                  <a:extLst>
                    <a:ext uri="{9D8B030D-6E8A-4147-A177-3AD203B41FA5}">
                      <a16:colId xmlns:a16="http://schemas.microsoft.com/office/drawing/2014/main" val="977762269"/>
                    </a:ext>
                  </a:extLst>
                </a:gridCol>
              </a:tblGrid>
              <a:tr h="158619">
                <a:tc>
                  <a:txBody>
                    <a:bodyPr/>
                    <a:lstStyle/>
                    <a:p>
                      <a:pPr algn="ctr" fontAlgn="t"/>
                      <a:r>
                        <a:rPr lang="en-IE" sz="1050" b="1" i="0" u="none" strike="noStrike">
                          <a:solidFill>
                            <a:srgbClr val="000000"/>
                          </a:solidFill>
                          <a:effectLst/>
                          <a:latin typeface="+mn-lt"/>
                        </a:rPr>
                        <a:t>Net Better</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IE" sz="1050" b="1" i="0" u="none" strike="noStrike">
                          <a:solidFill>
                            <a:srgbClr val="000000"/>
                          </a:solidFill>
                          <a:effectLst/>
                          <a:latin typeface="+mn-lt"/>
                        </a:rPr>
                        <a:t>19</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1050" b="1" i="0" u="none" strike="noStrike">
                          <a:solidFill>
                            <a:srgbClr val="000000"/>
                          </a:solidFill>
                          <a:effectLst/>
                          <a:latin typeface="+mn-lt"/>
                        </a:rPr>
                        <a:t>23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1050" b="1" i="0" u="none" strike="noStrike">
                          <a:solidFill>
                            <a:srgbClr val="000000"/>
                          </a:solidFill>
                          <a:effectLst/>
                          <a:latin typeface="+mn-lt"/>
                        </a:rPr>
                        <a:t>12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50" b="1" i="0" u="none" strike="noStrike">
                          <a:solidFill>
                            <a:srgbClr val="000000"/>
                          </a:solidFill>
                          <a:effectLst/>
                          <a:latin typeface="+mn-lt"/>
                        </a:rPr>
                        <a:t>20</a:t>
                      </a:r>
                      <a:endParaRPr lang="en-IE" sz="1050" b="1" i="0" u="none" strike="noStrike">
                        <a:solidFill>
                          <a:srgbClr val="000000"/>
                        </a:solidFill>
                        <a:effectLst/>
                        <a:latin typeface="+mn-lt"/>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1050" b="1" i="0" u="none" strike="noStrike">
                          <a:solidFill>
                            <a:srgbClr val="000000"/>
                          </a:solidFill>
                          <a:effectLst/>
                          <a:latin typeface="+mn-lt"/>
                        </a:rPr>
                        <a:t>22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104718"/>
                  </a:ext>
                </a:extLst>
              </a:tr>
              <a:tr h="158619">
                <a:tc>
                  <a:txBody>
                    <a:bodyPr/>
                    <a:lstStyle/>
                    <a:p>
                      <a:pPr algn="ctr" fontAlgn="t"/>
                      <a:r>
                        <a:rPr lang="en-IE" sz="1050" b="1" i="0" u="none" strike="noStrike">
                          <a:solidFill>
                            <a:srgbClr val="000000"/>
                          </a:solidFill>
                          <a:effectLst/>
                          <a:latin typeface="+mn-lt"/>
                        </a:rPr>
                        <a:t>Net Worse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r>
                        <a:rPr lang="en-IE" sz="1050" b="1" i="0" u="none" strike="noStrike">
                          <a:solidFill>
                            <a:srgbClr val="000000"/>
                          </a:solidFill>
                          <a:effectLst/>
                          <a:latin typeface="+mn-lt"/>
                        </a:rPr>
                        <a:t>31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050" b="1" i="0" u="none" strike="noStrike" kern="1200" cap="none" spc="0" normalizeH="0" baseline="0" noProof="0">
                          <a:ln>
                            <a:noFill/>
                          </a:ln>
                          <a:solidFill>
                            <a:srgbClr val="000000"/>
                          </a:solidFill>
                          <a:effectLst/>
                          <a:uLnTx/>
                          <a:uFillTx/>
                          <a:latin typeface="+mn-lt"/>
                          <a:ea typeface="+mn-ea"/>
                          <a:cs typeface="+mn-cs"/>
                        </a:rPr>
                        <a:t>28</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050" b="1" i="0" u="none" strike="noStrike" kern="1200" cap="none" spc="0" normalizeH="0" baseline="0" noProof="0">
                          <a:ln>
                            <a:noFill/>
                          </a:ln>
                          <a:solidFill>
                            <a:srgbClr val="000000"/>
                          </a:solidFill>
                          <a:effectLst/>
                          <a:uLnTx/>
                          <a:uFillTx/>
                          <a:latin typeface="+mn-lt"/>
                          <a:ea typeface="+mn-ea"/>
                          <a:cs typeface="+mn-cs"/>
                        </a:rPr>
                        <a:t>56</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mn-lt"/>
                          <a:ea typeface="+mn-ea"/>
                          <a:cs typeface="+mn-cs"/>
                        </a:rPr>
                        <a:t>41</a:t>
                      </a:r>
                      <a:endParaRPr kumimoji="0" lang="en-IE" sz="1050" b="1" i="0" u="none" strike="noStrike" kern="1200" cap="none" spc="0" normalizeH="0" baseline="0" noProof="0">
                        <a:ln>
                          <a:noFill/>
                        </a:ln>
                        <a:solidFill>
                          <a:srgbClr val="000000"/>
                        </a:solidFill>
                        <a:effectLst/>
                        <a:uLnTx/>
                        <a:uFillTx/>
                        <a:latin typeface="+mn-lt"/>
                        <a:ea typeface="+mn-ea"/>
                        <a:cs typeface="+mn-cs"/>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r>
                        <a:rPr lang="en-IE" sz="1050" b="1" i="0" u="none" strike="noStrike">
                          <a:solidFill>
                            <a:srgbClr val="000000"/>
                          </a:solidFill>
                          <a:effectLst/>
                          <a:latin typeface="+mn-lt"/>
                        </a:rPr>
                        <a:t>36</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88419133"/>
                  </a:ext>
                </a:extLst>
              </a:tr>
            </a:tbl>
          </a:graphicData>
        </a:graphic>
      </p:graphicFrame>
      <p:sp>
        <p:nvSpPr>
          <p:cNvPr id="2" name="Parallelogram 1">
            <a:extLst>
              <a:ext uri="{FF2B5EF4-FFF2-40B4-BE49-F238E27FC236}">
                <a16:creationId xmlns:a16="http://schemas.microsoft.com/office/drawing/2014/main" id="{D59CCD2A-AA47-CFF4-076C-F0946E579EB8}"/>
              </a:ext>
            </a:extLst>
          </p:cNvPr>
          <p:cNvSpPr/>
          <p:nvPr/>
        </p:nvSpPr>
        <p:spPr>
          <a:xfrm>
            <a:off x="6768216" y="1502569"/>
            <a:ext cx="4360660" cy="381991"/>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schemeClr val="tx1"/>
                </a:solidFill>
                <a:effectLst/>
                <a:uLnTx/>
                <a:uFillTx/>
                <a:latin typeface="Barlow" panose="00000500000000000000" pitchFamily="2" charset="0"/>
                <a:cs typeface="Arial" panose="020B0604020202020204" pitchFamily="34" charset="0"/>
              </a:rPr>
              <a:t>Financial Situation of Household</a:t>
            </a:r>
          </a:p>
        </p:txBody>
      </p:sp>
      <p:graphicFrame>
        <p:nvGraphicFramePr>
          <p:cNvPr id="5" name="Table 4">
            <a:extLst>
              <a:ext uri="{FF2B5EF4-FFF2-40B4-BE49-F238E27FC236}">
                <a16:creationId xmlns:a16="http://schemas.microsoft.com/office/drawing/2014/main" id="{31670438-B146-73EA-A0AA-316A6D5921C8}"/>
              </a:ext>
            </a:extLst>
          </p:cNvPr>
          <p:cNvGraphicFramePr>
            <a:graphicFrameLocks noGrp="1"/>
          </p:cNvGraphicFramePr>
          <p:nvPr>
            <p:extLst>
              <p:ext uri="{D42A27DB-BD31-4B8C-83A1-F6EECF244321}">
                <p14:modId xmlns:p14="http://schemas.microsoft.com/office/powerpoint/2010/main" val="3295263283"/>
              </p:ext>
            </p:extLst>
          </p:nvPr>
        </p:nvGraphicFramePr>
        <p:xfrm>
          <a:off x="1742039" y="1915100"/>
          <a:ext cx="3151720" cy="174505"/>
        </p:xfrm>
        <a:graphic>
          <a:graphicData uri="http://schemas.openxmlformats.org/drawingml/2006/table">
            <a:tbl>
              <a:tblPr/>
              <a:tblGrid>
                <a:gridCol w="630344">
                  <a:extLst>
                    <a:ext uri="{9D8B030D-6E8A-4147-A177-3AD203B41FA5}">
                      <a16:colId xmlns:a16="http://schemas.microsoft.com/office/drawing/2014/main" val="241120034"/>
                    </a:ext>
                  </a:extLst>
                </a:gridCol>
                <a:gridCol w="630344">
                  <a:extLst>
                    <a:ext uri="{9D8B030D-6E8A-4147-A177-3AD203B41FA5}">
                      <a16:colId xmlns:a16="http://schemas.microsoft.com/office/drawing/2014/main" val="542957591"/>
                    </a:ext>
                  </a:extLst>
                </a:gridCol>
                <a:gridCol w="630344">
                  <a:extLst>
                    <a:ext uri="{9D8B030D-6E8A-4147-A177-3AD203B41FA5}">
                      <a16:colId xmlns:a16="http://schemas.microsoft.com/office/drawing/2014/main" val="2244754329"/>
                    </a:ext>
                  </a:extLst>
                </a:gridCol>
                <a:gridCol w="630344">
                  <a:extLst>
                    <a:ext uri="{9D8B030D-6E8A-4147-A177-3AD203B41FA5}">
                      <a16:colId xmlns:a16="http://schemas.microsoft.com/office/drawing/2014/main" val="4032630918"/>
                    </a:ext>
                  </a:extLst>
                </a:gridCol>
                <a:gridCol w="630344">
                  <a:extLst>
                    <a:ext uri="{9D8B030D-6E8A-4147-A177-3AD203B41FA5}">
                      <a16:colId xmlns:a16="http://schemas.microsoft.com/office/drawing/2014/main" val="3522088042"/>
                    </a:ext>
                  </a:extLst>
                </a:gridCol>
              </a:tblGrid>
              <a:tr h="174505">
                <a:tc>
                  <a:txBody>
                    <a:bodyPr/>
                    <a:lstStyle/>
                    <a:p>
                      <a:pPr algn="ctr" fontAlgn="t"/>
                      <a:r>
                        <a:rPr lang="en-IE" sz="1000" b="1" i="0" u="none" strike="noStrike">
                          <a:solidFill>
                            <a:srgbClr val="000000"/>
                          </a:solidFill>
                          <a:effectLst/>
                          <a:latin typeface="Barlow" panose="00000500000000000000" pitchFamily="2" charset="0"/>
                        </a:rPr>
                        <a:t>Feb ’21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IE" sz="1000" b="1" i="0" u="none" strike="noStrike">
                          <a:solidFill>
                            <a:srgbClr val="000000"/>
                          </a:solidFill>
                          <a:effectLst/>
                          <a:latin typeface="Barlow" panose="00000500000000000000" pitchFamily="2" charset="0"/>
                        </a:rPr>
                        <a:t>Dec ’21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IE" sz="1000" b="1" i="0" u="none" strike="noStrike">
                          <a:solidFill>
                            <a:srgbClr val="000000"/>
                          </a:solidFill>
                          <a:effectLst/>
                          <a:latin typeface="Barlow" panose="00000500000000000000" pitchFamily="2" charset="0"/>
                        </a:rPr>
                        <a:t>Nov ’22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1" i="0" u="none" strike="noStrike">
                          <a:solidFill>
                            <a:srgbClr val="000000"/>
                          </a:solidFill>
                          <a:effectLst/>
                          <a:latin typeface="Barlow" panose="00000500000000000000" pitchFamily="2" charset="0"/>
                        </a:rPr>
                        <a:t>Nov ’23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1" i="0" u="none" strike="noStrike" dirty="0">
                          <a:solidFill>
                            <a:srgbClr val="000000"/>
                          </a:solidFill>
                          <a:effectLst/>
                          <a:latin typeface="Barlow" panose="00000500000000000000" pitchFamily="2" charset="0"/>
                        </a:rPr>
                        <a:t>Aug 24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7104718"/>
                  </a:ext>
                </a:extLst>
              </a:tr>
            </a:tbl>
          </a:graphicData>
        </a:graphic>
      </p:graphicFrame>
      <p:sp>
        <p:nvSpPr>
          <p:cNvPr id="16" name="Text Placeholder 2">
            <a:extLst>
              <a:ext uri="{FF2B5EF4-FFF2-40B4-BE49-F238E27FC236}">
                <a16:creationId xmlns:a16="http://schemas.microsoft.com/office/drawing/2014/main" id="{37EABECC-D879-DE8C-90AF-DEBBDBF3C114}"/>
              </a:ext>
            </a:extLst>
          </p:cNvPr>
          <p:cNvSpPr txBox="1">
            <a:spLocks/>
          </p:cNvSpPr>
          <p:nvPr/>
        </p:nvSpPr>
        <p:spPr>
          <a:xfrm>
            <a:off x="258898" y="674106"/>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graphicFrame>
        <p:nvGraphicFramePr>
          <p:cNvPr id="17" name="Table 16">
            <a:extLst>
              <a:ext uri="{FF2B5EF4-FFF2-40B4-BE49-F238E27FC236}">
                <a16:creationId xmlns:a16="http://schemas.microsoft.com/office/drawing/2014/main" id="{1CAF82FE-624B-901E-5060-3848DF440A5F}"/>
              </a:ext>
            </a:extLst>
          </p:cNvPr>
          <p:cNvGraphicFramePr>
            <a:graphicFrameLocks noGrp="1"/>
          </p:cNvGraphicFramePr>
          <p:nvPr>
            <p:extLst>
              <p:ext uri="{D42A27DB-BD31-4B8C-83A1-F6EECF244321}">
                <p14:modId xmlns:p14="http://schemas.microsoft.com/office/powerpoint/2010/main" val="3999282975"/>
              </p:ext>
            </p:extLst>
          </p:nvPr>
        </p:nvGraphicFramePr>
        <p:xfrm>
          <a:off x="7739470" y="1889001"/>
          <a:ext cx="2937135" cy="174505"/>
        </p:xfrm>
        <a:graphic>
          <a:graphicData uri="http://schemas.openxmlformats.org/drawingml/2006/table">
            <a:tbl>
              <a:tblPr/>
              <a:tblGrid>
                <a:gridCol w="587427">
                  <a:extLst>
                    <a:ext uri="{9D8B030D-6E8A-4147-A177-3AD203B41FA5}">
                      <a16:colId xmlns:a16="http://schemas.microsoft.com/office/drawing/2014/main" val="241120034"/>
                    </a:ext>
                  </a:extLst>
                </a:gridCol>
                <a:gridCol w="587427">
                  <a:extLst>
                    <a:ext uri="{9D8B030D-6E8A-4147-A177-3AD203B41FA5}">
                      <a16:colId xmlns:a16="http://schemas.microsoft.com/office/drawing/2014/main" val="542957591"/>
                    </a:ext>
                  </a:extLst>
                </a:gridCol>
                <a:gridCol w="587427">
                  <a:extLst>
                    <a:ext uri="{9D8B030D-6E8A-4147-A177-3AD203B41FA5}">
                      <a16:colId xmlns:a16="http://schemas.microsoft.com/office/drawing/2014/main" val="2244754329"/>
                    </a:ext>
                  </a:extLst>
                </a:gridCol>
                <a:gridCol w="587427">
                  <a:extLst>
                    <a:ext uri="{9D8B030D-6E8A-4147-A177-3AD203B41FA5}">
                      <a16:colId xmlns:a16="http://schemas.microsoft.com/office/drawing/2014/main" val="4032630918"/>
                    </a:ext>
                  </a:extLst>
                </a:gridCol>
                <a:gridCol w="587427">
                  <a:extLst>
                    <a:ext uri="{9D8B030D-6E8A-4147-A177-3AD203B41FA5}">
                      <a16:colId xmlns:a16="http://schemas.microsoft.com/office/drawing/2014/main" val="3522088042"/>
                    </a:ext>
                  </a:extLst>
                </a:gridCol>
              </a:tblGrid>
              <a:tr h="174505">
                <a:tc>
                  <a:txBody>
                    <a:bodyPr/>
                    <a:lstStyle/>
                    <a:p>
                      <a:pPr algn="ctr" fontAlgn="t"/>
                      <a:r>
                        <a:rPr lang="en-IE" sz="1000" b="1" i="0" u="none" strike="noStrike">
                          <a:solidFill>
                            <a:srgbClr val="000000"/>
                          </a:solidFill>
                          <a:effectLst/>
                          <a:latin typeface="Barlow" panose="00000500000000000000" pitchFamily="2" charset="0"/>
                        </a:rPr>
                        <a:t>Feb ’21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IE" sz="1000" b="1" i="0" u="none" strike="noStrike">
                          <a:solidFill>
                            <a:srgbClr val="000000"/>
                          </a:solidFill>
                          <a:effectLst/>
                          <a:latin typeface="Barlow" panose="00000500000000000000" pitchFamily="2" charset="0"/>
                        </a:rPr>
                        <a:t>Dec ’21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IE" sz="1000" b="1" i="0" u="none" strike="noStrike">
                          <a:solidFill>
                            <a:srgbClr val="000000"/>
                          </a:solidFill>
                          <a:effectLst/>
                          <a:latin typeface="Barlow" panose="00000500000000000000" pitchFamily="2" charset="0"/>
                        </a:rPr>
                        <a:t>Nov ’22</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1" i="0" u="none" strike="noStrike">
                          <a:solidFill>
                            <a:srgbClr val="000000"/>
                          </a:solidFill>
                          <a:effectLst/>
                          <a:latin typeface="Barlow" panose="00000500000000000000" pitchFamily="2" charset="0"/>
                        </a:rPr>
                        <a:t>Nov ’23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000" b="1" i="0" u="none" strike="noStrike">
                          <a:solidFill>
                            <a:srgbClr val="000000"/>
                          </a:solidFill>
                          <a:effectLst/>
                          <a:latin typeface="Barlow" panose="00000500000000000000" pitchFamily="2" charset="0"/>
                        </a:rPr>
                        <a:t>Aug 24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7104718"/>
                  </a:ext>
                </a:extLst>
              </a:tr>
            </a:tbl>
          </a:graphicData>
        </a:graphic>
      </p:graphicFrame>
      <p:sp>
        <p:nvSpPr>
          <p:cNvPr id="18" name="Oval 17">
            <a:extLst>
              <a:ext uri="{FF2B5EF4-FFF2-40B4-BE49-F238E27FC236}">
                <a16:creationId xmlns:a16="http://schemas.microsoft.com/office/drawing/2014/main" id="{1E7EBB51-3712-71D6-9103-1695A0C90F24}"/>
              </a:ext>
            </a:extLst>
          </p:cNvPr>
          <p:cNvSpPr/>
          <p:nvPr/>
        </p:nvSpPr>
        <p:spPr>
          <a:xfrm>
            <a:off x="10731613" y="5025302"/>
            <a:ext cx="1237867" cy="1034619"/>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IE" sz="1200" b="1">
                <a:latin typeface="Barlow" panose="00000500000000000000" pitchFamily="2" charset="0"/>
                <a:cs typeface="Arial" panose="020B0604020202020204" pitchFamily="34" charset="0"/>
              </a:rPr>
              <a:t>Net Better +2% vs 23</a:t>
            </a:r>
          </a:p>
          <a:p>
            <a:pPr algn="ctr"/>
            <a:r>
              <a:rPr lang="en-IE" sz="1200" b="1">
                <a:latin typeface="Barlow" panose="00000500000000000000" pitchFamily="2" charset="0"/>
                <a:cs typeface="Arial" panose="020B0604020202020204" pitchFamily="34" charset="0"/>
              </a:rPr>
              <a:t>+10% vs 22</a:t>
            </a:r>
          </a:p>
        </p:txBody>
      </p:sp>
    </p:spTree>
    <p:extLst>
      <p:ext uri="{BB962C8B-B14F-4D97-AF65-F5344CB8AC3E}">
        <p14:creationId xmlns:p14="http://schemas.microsoft.com/office/powerpoint/2010/main" val="32183934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rmAutofit fontScale="90000"/>
          </a:bodyPr>
          <a:lstStyle/>
          <a:p>
            <a:br>
              <a:rPr lang="en-IE"/>
            </a:br>
            <a:r>
              <a:rPr lang="en-IE"/>
              <a:t>General Economy over next 12 months x Segments</a:t>
            </a:r>
          </a:p>
        </p:txBody>
      </p:sp>
      <p:sp>
        <p:nvSpPr>
          <p:cNvPr id="4" name="Text Placeholder 3">
            <a:extLst>
              <a:ext uri="{FF2B5EF4-FFF2-40B4-BE49-F238E27FC236}">
                <a16:creationId xmlns:a16="http://schemas.microsoft.com/office/drawing/2014/main" id="{90489E77-2BD4-4A7D-AE53-F0411DDA9E98}"/>
              </a:ext>
            </a:extLst>
          </p:cNvPr>
          <p:cNvSpPr>
            <a:spLocks noGrp="1"/>
          </p:cNvSpPr>
          <p:nvPr>
            <p:ph type="body" sz="quarter" idx="15"/>
          </p:nvPr>
        </p:nvSpPr>
        <p:spPr>
          <a:xfrm>
            <a:off x="450000" y="830726"/>
            <a:ext cx="11118282" cy="345210"/>
          </a:xfrm>
        </p:spPr>
        <p:txBody>
          <a:bodyPr lIns="0">
            <a:noAutofit/>
          </a:bodyPr>
          <a:lstStyle/>
          <a:p>
            <a:pPr>
              <a:spcBef>
                <a:spcPts val="0"/>
              </a:spcBef>
            </a:pPr>
            <a:r>
              <a:rPr lang="en-IE" sz="1400"/>
              <a:t>Disengaged display significantly higher scores for those feeling the economy will worsen over the next 12 months.</a:t>
            </a:r>
          </a:p>
          <a:p>
            <a:pPr>
              <a:spcBef>
                <a:spcPts val="0"/>
              </a:spcBef>
            </a:pPr>
            <a:endParaRPr lang="en-US" sz="1200">
              <a:effectLst/>
              <a:latin typeface="Barlow" panose="00000500000000000000" pitchFamily="2" charset="0"/>
            </a:endParaRPr>
          </a:p>
        </p:txBody>
      </p:sp>
      <p:sp>
        <p:nvSpPr>
          <p:cNvPr id="5" name="Text Placeholder 4">
            <a:extLst>
              <a:ext uri="{FF2B5EF4-FFF2-40B4-BE49-F238E27FC236}">
                <a16:creationId xmlns:a16="http://schemas.microsoft.com/office/drawing/2014/main" id="{980E67D4-D58E-2330-4E78-1D3D6B343319}"/>
              </a:ext>
            </a:extLst>
          </p:cNvPr>
          <p:cNvSpPr>
            <a:spLocks noGrp="1"/>
          </p:cNvSpPr>
          <p:nvPr>
            <p:ph type="body" sz="quarter" idx="17"/>
          </p:nvPr>
        </p:nvSpPr>
        <p:spPr>
          <a:xfrm>
            <a:off x="450000" y="6018482"/>
            <a:ext cx="9341700" cy="387192"/>
          </a:xfrm>
        </p:spPr>
        <p:txBody>
          <a:bodyPr/>
          <a:lstStyle/>
          <a:p>
            <a:r>
              <a:rPr lang="en-US" sz="1000">
                <a:latin typeface="Barlow" panose="00000500000000000000" pitchFamily="2" charset="0"/>
              </a:rPr>
              <a:t>Base: All Adults aged 18+ years- 2,504 (Nov 23 N – 2,515, Nov 22 N – 2501; Dec 21 N – 2,026; Feb 21 N – 3,008)</a:t>
            </a:r>
          </a:p>
          <a:p>
            <a:r>
              <a:rPr lang="en-US" sz="1000" b="0">
                <a:effectLst/>
                <a:latin typeface="Barlow" panose="00000500000000000000" pitchFamily="2" charset="0"/>
              </a:rPr>
              <a:t>Q.56 How do you think the general economic situation in Ireland will develop over the next 12 months?</a:t>
            </a:r>
            <a:endParaRPr lang="en-US" sz="1000">
              <a:latin typeface="Barlow" panose="00000500000000000000" pitchFamily="2" charset="0"/>
            </a:endParaRPr>
          </a:p>
          <a:p>
            <a:endParaRPr lang="en-IE" sz="1000"/>
          </a:p>
        </p:txBody>
      </p:sp>
      <p:graphicFrame>
        <p:nvGraphicFramePr>
          <p:cNvPr id="11" name="Chart 10">
            <a:extLst>
              <a:ext uri="{FF2B5EF4-FFF2-40B4-BE49-F238E27FC236}">
                <a16:creationId xmlns:a16="http://schemas.microsoft.com/office/drawing/2014/main" id="{16F99EF8-E799-F816-D510-40381DAEB25F}"/>
              </a:ext>
            </a:extLst>
          </p:cNvPr>
          <p:cNvGraphicFramePr/>
          <p:nvPr>
            <p:extLst>
              <p:ext uri="{D42A27DB-BD31-4B8C-83A1-F6EECF244321}">
                <p14:modId xmlns:p14="http://schemas.microsoft.com/office/powerpoint/2010/main" val="3441743039"/>
              </p:ext>
            </p:extLst>
          </p:nvPr>
        </p:nvGraphicFramePr>
        <p:xfrm>
          <a:off x="1313480" y="2142439"/>
          <a:ext cx="10410945" cy="3382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7932B990-78C0-6449-8FFB-1EAF346F214D}"/>
              </a:ext>
            </a:extLst>
          </p:cNvPr>
          <p:cNvGraphicFramePr>
            <a:graphicFrameLocks noGrp="1"/>
          </p:cNvGraphicFramePr>
          <p:nvPr>
            <p:extLst>
              <p:ext uri="{D42A27DB-BD31-4B8C-83A1-F6EECF244321}">
                <p14:modId xmlns:p14="http://schemas.microsoft.com/office/powerpoint/2010/main" val="4175974812"/>
              </p:ext>
            </p:extLst>
          </p:nvPr>
        </p:nvGraphicFramePr>
        <p:xfrm>
          <a:off x="930" y="2235200"/>
          <a:ext cx="1312550" cy="3213100"/>
        </p:xfrm>
        <a:graphic>
          <a:graphicData uri="http://schemas.openxmlformats.org/drawingml/2006/table">
            <a:tbl>
              <a:tblPr>
                <a:tableStyleId>{5C22544A-7EE6-4342-B048-85BDC9FD1C3A}</a:tableStyleId>
              </a:tblPr>
              <a:tblGrid>
                <a:gridCol w="1312550">
                  <a:extLst>
                    <a:ext uri="{9D8B030D-6E8A-4147-A177-3AD203B41FA5}">
                      <a16:colId xmlns:a16="http://schemas.microsoft.com/office/drawing/2014/main" val="2192328915"/>
                    </a:ext>
                  </a:extLst>
                </a:gridCol>
              </a:tblGrid>
              <a:tr h="0">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Get a lot better</a:t>
                      </a:r>
                    </a:p>
                  </a:txBody>
                  <a:tcPr marL="9525" marR="9525" marT="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075055">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Get a little better</a:t>
                      </a:r>
                    </a:p>
                  </a:txBody>
                  <a:tcPr marL="9525" marR="9525" marT="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736600">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Stay the same</a:t>
                      </a:r>
                    </a:p>
                  </a:txBody>
                  <a:tcPr marL="9525" marR="9525" marT="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749300">
                <a:tc>
                  <a:txBody>
                    <a:bodyPr/>
                    <a:lstStyle/>
                    <a:p>
                      <a:pPr algn="r" fontAlgn="t"/>
                      <a:endParaRPr lang="en-IE" sz="1000" b="0" i="0" u="none" strike="noStrike">
                        <a:solidFill>
                          <a:srgbClr val="000000"/>
                        </a:solidFill>
                        <a:effectLst/>
                        <a:latin typeface="Barlow" panose="00000500000000000000" pitchFamily="2" charset="0"/>
                        <a:cs typeface="Arial" panose="020B0604020202020204" pitchFamily="34" charset="0"/>
                      </a:endParaRPr>
                    </a:p>
                    <a:p>
                      <a:pPr algn="r" fontAlgn="t"/>
                      <a:r>
                        <a:rPr lang="en-IE" sz="1000" b="0" i="0" u="none" strike="noStrike">
                          <a:solidFill>
                            <a:srgbClr val="000000"/>
                          </a:solidFill>
                          <a:effectLst/>
                          <a:latin typeface="Barlow" panose="00000500000000000000" pitchFamily="2" charset="0"/>
                          <a:cs typeface="Arial" panose="020B0604020202020204" pitchFamily="34" charset="0"/>
                        </a:rPr>
                        <a:t>Get a little worse</a:t>
                      </a:r>
                    </a:p>
                  </a:txBody>
                  <a:tcPr marL="9525" marR="9525" marT="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0">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Get a lot worse</a:t>
                      </a:r>
                    </a:p>
                  </a:txBody>
                  <a:tcPr marL="9525" marR="9525" marT="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r h="236855">
                <a:tc>
                  <a:txBody>
                    <a:bodyPr/>
                    <a:lstStyle/>
                    <a:p>
                      <a:pPr algn="r" fontAlgn="t"/>
                      <a:r>
                        <a:rPr lang="en-IE" sz="1000" b="0" i="0" u="none" strike="noStrike">
                          <a:solidFill>
                            <a:srgbClr val="000000"/>
                          </a:solidFill>
                          <a:effectLst/>
                          <a:latin typeface="Barlow" panose="00000500000000000000" pitchFamily="2" charset="0"/>
                          <a:cs typeface="Arial" panose="020B0604020202020204" pitchFamily="34" charset="0"/>
                        </a:rPr>
                        <a:t>Don’t know</a:t>
                      </a:r>
                    </a:p>
                  </a:txBody>
                  <a:tcPr marL="9525" marR="9525" marT="952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9352451"/>
                  </a:ext>
                </a:extLst>
              </a:tr>
            </a:tbl>
          </a:graphicData>
        </a:graphic>
      </p:graphicFrame>
      <p:graphicFrame>
        <p:nvGraphicFramePr>
          <p:cNvPr id="14" name="Table 13">
            <a:extLst>
              <a:ext uri="{FF2B5EF4-FFF2-40B4-BE49-F238E27FC236}">
                <a16:creationId xmlns:a16="http://schemas.microsoft.com/office/drawing/2014/main" id="{4E96360A-2FB1-B75A-D584-A5C1160D7CAF}"/>
              </a:ext>
            </a:extLst>
          </p:cNvPr>
          <p:cNvGraphicFramePr>
            <a:graphicFrameLocks noGrp="1"/>
          </p:cNvGraphicFramePr>
          <p:nvPr>
            <p:extLst>
              <p:ext uri="{D42A27DB-BD31-4B8C-83A1-F6EECF244321}">
                <p14:modId xmlns:p14="http://schemas.microsoft.com/office/powerpoint/2010/main" val="3035680868"/>
              </p:ext>
            </p:extLst>
          </p:nvPr>
        </p:nvGraphicFramePr>
        <p:xfrm>
          <a:off x="1449486" y="1551429"/>
          <a:ext cx="10118796" cy="573077"/>
        </p:xfrm>
        <a:graphic>
          <a:graphicData uri="http://schemas.openxmlformats.org/drawingml/2006/table">
            <a:tbl>
              <a:tblPr/>
              <a:tblGrid>
                <a:gridCol w="348924">
                  <a:extLst>
                    <a:ext uri="{9D8B030D-6E8A-4147-A177-3AD203B41FA5}">
                      <a16:colId xmlns:a16="http://schemas.microsoft.com/office/drawing/2014/main" val="1466831990"/>
                    </a:ext>
                  </a:extLst>
                </a:gridCol>
                <a:gridCol w="348924">
                  <a:extLst>
                    <a:ext uri="{9D8B030D-6E8A-4147-A177-3AD203B41FA5}">
                      <a16:colId xmlns:a16="http://schemas.microsoft.com/office/drawing/2014/main" val="3620911918"/>
                    </a:ext>
                  </a:extLst>
                </a:gridCol>
                <a:gridCol w="348924">
                  <a:extLst>
                    <a:ext uri="{9D8B030D-6E8A-4147-A177-3AD203B41FA5}">
                      <a16:colId xmlns:a16="http://schemas.microsoft.com/office/drawing/2014/main" val="2073187469"/>
                    </a:ext>
                  </a:extLst>
                </a:gridCol>
                <a:gridCol w="348924">
                  <a:extLst>
                    <a:ext uri="{9D8B030D-6E8A-4147-A177-3AD203B41FA5}">
                      <a16:colId xmlns:a16="http://schemas.microsoft.com/office/drawing/2014/main" val="4216501403"/>
                    </a:ext>
                  </a:extLst>
                </a:gridCol>
                <a:gridCol w="348924">
                  <a:extLst>
                    <a:ext uri="{9D8B030D-6E8A-4147-A177-3AD203B41FA5}">
                      <a16:colId xmlns:a16="http://schemas.microsoft.com/office/drawing/2014/main" val="4116886254"/>
                    </a:ext>
                  </a:extLst>
                </a:gridCol>
                <a:gridCol w="348924">
                  <a:extLst>
                    <a:ext uri="{9D8B030D-6E8A-4147-A177-3AD203B41FA5}">
                      <a16:colId xmlns:a16="http://schemas.microsoft.com/office/drawing/2014/main" val="956739886"/>
                    </a:ext>
                  </a:extLst>
                </a:gridCol>
                <a:gridCol w="348924">
                  <a:extLst>
                    <a:ext uri="{9D8B030D-6E8A-4147-A177-3AD203B41FA5}">
                      <a16:colId xmlns:a16="http://schemas.microsoft.com/office/drawing/2014/main" val="3873341927"/>
                    </a:ext>
                  </a:extLst>
                </a:gridCol>
                <a:gridCol w="348924">
                  <a:extLst>
                    <a:ext uri="{9D8B030D-6E8A-4147-A177-3AD203B41FA5}">
                      <a16:colId xmlns:a16="http://schemas.microsoft.com/office/drawing/2014/main" val="2774803489"/>
                    </a:ext>
                  </a:extLst>
                </a:gridCol>
                <a:gridCol w="348924">
                  <a:extLst>
                    <a:ext uri="{9D8B030D-6E8A-4147-A177-3AD203B41FA5}">
                      <a16:colId xmlns:a16="http://schemas.microsoft.com/office/drawing/2014/main" val="3243834322"/>
                    </a:ext>
                  </a:extLst>
                </a:gridCol>
                <a:gridCol w="348924">
                  <a:extLst>
                    <a:ext uri="{9D8B030D-6E8A-4147-A177-3AD203B41FA5}">
                      <a16:colId xmlns:a16="http://schemas.microsoft.com/office/drawing/2014/main" val="706521741"/>
                    </a:ext>
                  </a:extLst>
                </a:gridCol>
                <a:gridCol w="348924">
                  <a:extLst>
                    <a:ext uri="{9D8B030D-6E8A-4147-A177-3AD203B41FA5}">
                      <a16:colId xmlns:a16="http://schemas.microsoft.com/office/drawing/2014/main" val="3488198977"/>
                    </a:ext>
                  </a:extLst>
                </a:gridCol>
                <a:gridCol w="348924">
                  <a:extLst>
                    <a:ext uri="{9D8B030D-6E8A-4147-A177-3AD203B41FA5}">
                      <a16:colId xmlns:a16="http://schemas.microsoft.com/office/drawing/2014/main" val="634744218"/>
                    </a:ext>
                  </a:extLst>
                </a:gridCol>
                <a:gridCol w="348924">
                  <a:extLst>
                    <a:ext uri="{9D8B030D-6E8A-4147-A177-3AD203B41FA5}">
                      <a16:colId xmlns:a16="http://schemas.microsoft.com/office/drawing/2014/main" val="722828791"/>
                    </a:ext>
                  </a:extLst>
                </a:gridCol>
                <a:gridCol w="348924">
                  <a:extLst>
                    <a:ext uri="{9D8B030D-6E8A-4147-A177-3AD203B41FA5}">
                      <a16:colId xmlns:a16="http://schemas.microsoft.com/office/drawing/2014/main" val="3367086390"/>
                    </a:ext>
                  </a:extLst>
                </a:gridCol>
                <a:gridCol w="348924">
                  <a:extLst>
                    <a:ext uri="{9D8B030D-6E8A-4147-A177-3AD203B41FA5}">
                      <a16:colId xmlns:a16="http://schemas.microsoft.com/office/drawing/2014/main" val="3025092321"/>
                    </a:ext>
                  </a:extLst>
                </a:gridCol>
                <a:gridCol w="348924">
                  <a:extLst>
                    <a:ext uri="{9D8B030D-6E8A-4147-A177-3AD203B41FA5}">
                      <a16:colId xmlns:a16="http://schemas.microsoft.com/office/drawing/2014/main" val="1865055300"/>
                    </a:ext>
                  </a:extLst>
                </a:gridCol>
                <a:gridCol w="348924">
                  <a:extLst>
                    <a:ext uri="{9D8B030D-6E8A-4147-A177-3AD203B41FA5}">
                      <a16:colId xmlns:a16="http://schemas.microsoft.com/office/drawing/2014/main" val="3682518784"/>
                    </a:ext>
                  </a:extLst>
                </a:gridCol>
                <a:gridCol w="348924">
                  <a:extLst>
                    <a:ext uri="{9D8B030D-6E8A-4147-A177-3AD203B41FA5}">
                      <a16:colId xmlns:a16="http://schemas.microsoft.com/office/drawing/2014/main" val="47116116"/>
                    </a:ext>
                  </a:extLst>
                </a:gridCol>
                <a:gridCol w="348924">
                  <a:extLst>
                    <a:ext uri="{9D8B030D-6E8A-4147-A177-3AD203B41FA5}">
                      <a16:colId xmlns:a16="http://schemas.microsoft.com/office/drawing/2014/main" val="2952231708"/>
                    </a:ext>
                  </a:extLst>
                </a:gridCol>
                <a:gridCol w="348924">
                  <a:extLst>
                    <a:ext uri="{9D8B030D-6E8A-4147-A177-3AD203B41FA5}">
                      <a16:colId xmlns:a16="http://schemas.microsoft.com/office/drawing/2014/main" val="3109135134"/>
                    </a:ext>
                  </a:extLst>
                </a:gridCol>
                <a:gridCol w="348924">
                  <a:extLst>
                    <a:ext uri="{9D8B030D-6E8A-4147-A177-3AD203B41FA5}">
                      <a16:colId xmlns:a16="http://schemas.microsoft.com/office/drawing/2014/main" val="998191955"/>
                    </a:ext>
                  </a:extLst>
                </a:gridCol>
                <a:gridCol w="348924">
                  <a:extLst>
                    <a:ext uri="{9D8B030D-6E8A-4147-A177-3AD203B41FA5}">
                      <a16:colId xmlns:a16="http://schemas.microsoft.com/office/drawing/2014/main" val="2812306163"/>
                    </a:ext>
                  </a:extLst>
                </a:gridCol>
                <a:gridCol w="348924">
                  <a:extLst>
                    <a:ext uri="{9D8B030D-6E8A-4147-A177-3AD203B41FA5}">
                      <a16:colId xmlns:a16="http://schemas.microsoft.com/office/drawing/2014/main" val="1761263784"/>
                    </a:ext>
                  </a:extLst>
                </a:gridCol>
                <a:gridCol w="348924">
                  <a:extLst>
                    <a:ext uri="{9D8B030D-6E8A-4147-A177-3AD203B41FA5}">
                      <a16:colId xmlns:a16="http://schemas.microsoft.com/office/drawing/2014/main" val="1309774444"/>
                    </a:ext>
                  </a:extLst>
                </a:gridCol>
                <a:gridCol w="348924">
                  <a:extLst>
                    <a:ext uri="{9D8B030D-6E8A-4147-A177-3AD203B41FA5}">
                      <a16:colId xmlns:a16="http://schemas.microsoft.com/office/drawing/2014/main" val="2366533808"/>
                    </a:ext>
                  </a:extLst>
                </a:gridCol>
                <a:gridCol w="348924">
                  <a:extLst>
                    <a:ext uri="{9D8B030D-6E8A-4147-A177-3AD203B41FA5}">
                      <a16:colId xmlns:a16="http://schemas.microsoft.com/office/drawing/2014/main" val="2498184698"/>
                    </a:ext>
                  </a:extLst>
                </a:gridCol>
                <a:gridCol w="348924">
                  <a:extLst>
                    <a:ext uri="{9D8B030D-6E8A-4147-A177-3AD203B41FA5}">
                      <a16:colId xmlns:a16="http://schemas.microsoft.com/office/drawing/2014/main" val="1970028754"/>
                    </a:ext>
                  </a:extLst>
                </a:gridCol>
                <a:gridCol w="348924">
                  <a:extLst>
                    <a:ext uri="{9D8B030D-6E8A-4147-A177-3AD203B41FA5}">
                      <a16:colId xmlns:a16="http://schemas.microsoft.com/office/drawing/2014/main" val="3563228773"/>
                    </a:ext>
                  </a:extLst>
                </a:gridCol>
                <a:gridCol w="348924">
                  <a:extLst>
                    <a:ext uri="{9D8B030D-6E8A-4147-A177-3AD203B41FA5}">
                      <a16:colId xmlns:a16="http://schemas.microsoft.com/office/drawing/2014/main" val="933416595"/>
                    </a:ext>
                  </a:extLst>
                </a:gridCol>
              </a:tblGrid>
              <a:tr h="289232">
                <a:tc gridSpan="4">
                  <a:txBody>
                    <a:bodyPr/>
                    <a:lstStyle/>
                    <a:p>
                      <a:pPr algn="ctr" fontAlgn="t"/>
                      <a:r>
                        <a:rPr lang="en-IE" sz="1000" b="1" i="0" u="none" strike="noStrike">
                          <a:solidFill>
                            <a:srgbClr val="000000"/>
                          </a:solidFill>
                          <a:effectLst/>
                          <a:latin typeface="Barlow" panose="00000500000000000000" pitchFamily="2" charset="0"/>
                          <a:cs typeface="Arial" panose="020B0604020202020204" pitchFamily="34" charset="0"/>
                        </a:rPr>
                        <a:t>Multilateralists</a:t>
                      </a:r>
                    </a:p>
                  </a:txBody>
                  <a:tcPr marL="9525" marR="9525" marT="9525"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IE"/>
                    </a:p>
                  </a:txBody>
                  <a:tcPr/>
                </a:tc>
                <a:tc hMerge="1">
                  <a:txBody>
                    <a:bodyPr/>
                    <a:lstStyle/>
                    <a:p>
                      <a:pPr algn="ctr" fontAlgn="t"/>
                      <a:endParaRPr lang="en-IE" sz="900" b="1" i="0" u="none" strike="noStrike">
                        <a:solidFill>
                          <a:srgbClr val="000000"/>
                        </a:solidFill>
                        <a:effectLst/>
                        <a:latin typeface="+mn-lt"/>
                      </a:endParaRPr>
                    </a:p>
                  </a:txBody>
                  <a:tcPr marL="9525" marR="9525" marT="9525" marB="0">
                    <a:lnL w="635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fontAlgn="t"/>
                      <a:endParaRPr lang="en-IE"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IE" sz="1000" b="1"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4">
                  <a:txBody>
                    <a:bodyPr/>
                    <a:lstStyle/>
                    <a:p>
                      <a:pPr algn="ctr" fontAlgn="t"/>
                      <a:r>
                        <a:rPr lang="en-IE" sz="1000" b="1" i="0" u="none" strike="noStrike">
                          <a:solidFill>
                            <a:srgbClr val="000000"/>
                          </a:solidFill>
                          <a:effectLst/>
                          <a:latin typeface="Barlow" panose="00000500000000000000" pitchFamily="2" charset="0"/>
                          <a:cs typeface="Arial" panose="020B0604020202020204" pitchFamily="34" charset="0"/>
                        </a:rPr>
                        <a:t>Community Champions</a:t>
                      </a: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IE"/>
                    </a:p>
                  </a:txBody>
                  <a:tcPr/>
                </a:tc>
                <a:tc hMerge="1">
                  <a:txBody>
                    <a:bodyPr/>
                    <a:lstStyle/>
                    <a:p>
                      <a:pPr algn="ctr" fontAlgn="t"/>
                      <a:endParaRPr lang="en-IE" sz="900" b="1" i="0" u="none" strike="noStrike">
                        <a:solidFill>
                          <a:srgbClr val="000000"/>
                        </a:solidFill>
                        <a:effectLst/>
                        <a:latin typeface="+mn-lt"/>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fontAlgn="t"/>
                      <a:endParaRPr lang="en-IE"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IE" sz="1000" b="1"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4">
                  <a:txBody>
                    <a:bodyPr/>
                    <a:lstStyle/>
                    <a:p>
                      <a:pPr algn="ctr" fontAlgn="t"/>
                      <a:r>
                        <a:rPr lang="en-IE" sz="1000" b="1" i="0" u="none" strike="noStrike">
                          <a:solidFill>
                            <a:srgbClr val="000000"/>
                          </a:solidFill>
                          <a:effectLst/>
                          <a:latin typeface="Barlow" panose="00000500000000000000" pitchFamily="2" charset="0"/>
                          <a:cs typeface="Arial" panose="020B0604020202020204" pitchFamily="34" charset="0"/>
                        </a:rPr>
                        <a:t>Disengaged </a:t>
                      </a: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IE"/>
                    </a:p>
                  </a:txBody>
                  <a:tcPr/>
                </a:tc>
                <a:tc hMerge="1">
                  <a:txBody>
                    <a:bodyPr/>
                    <a:lstStyle/>
                    <a:p>
                      <a:pPr algn="ctr" fontAlgn="t"/>
                      <a:endParaRPr lang="en-IE" sz="900" b="1" i="0" u="none" strike="noStrike">
                        <a:solidFill>
                          <a:srgbClr val="000000"/>
                        </a:solidFill>
                        <a:effectLst/>
                        <a:latin typeface="+mn-lt"/>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fontAlgn="t"/>
                      <a:endParaRPr lang="en-IE"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IE" sz="1000" b="1"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4">
                  <a:txBody>
                    <a:bodyPr/>
                    <a:lstStyle/>
                    <a:p>
                      <a:pPr algn="ctr" fontAlgn="t"/>
                      <a:r>
                        <a:rPr lang="en-IE" sz="1000" b="1" i="0" u="none" strike="noStrike">
                          <a:solidFill>
                            <a:srgbClr val="000000"/>
                          </a:solidFill>
                          <a:effectLst/>
                          <a:latin typeface="Barlow" panose="00000500000000000000" pitchFamily="2" charset="0"/>
                          <a:cs typeface="Arial" panose="020B0604020202020204" pitchFamily="34" charset="0"/>
                        </a:rPr>
                        <a:t>Empathisers</a:t>
                      </a: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IE"/>
                    </a:p>
                  </a:txBody>
                  <a:tcPr/>
                </a:tc>
                <a:tc hMerge="1">
                  <a:txBody>
                    <a:bodyPr/>
                    <a:lstStyle/>
                    <a:p>
                      <a:pPr algn="ctr" fontAlgn="t"/>
                      <a:endParaRPr lang="en-IE" sz="900" b="1" i="0" u="none" strike="noStrike">
                        <a:solidFill>
                          <a:srgbClr val="000000"/>
                        </a:solidFill>
                        <a:effectLst/>
                        <a:latin typeface="+mn-lt"/>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fontAlgn="t"/>
                      <a:endParaRPr lang="en-IE"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IE" sz="1000" b="1"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4">
                  <a:txBody>
                    <a:bodyPr/>
                    <a:lstStyle/>
                    <a:p>
                      <a:pPr algn="ctr" fontAlgn="t"/>
                      <a:r>
                        <a:rPr lang="en-IE" sz="1000" b="1" i="0" u="none" strike="noStrike">
                          <a:solidFill>
                            <a:srgbClr val="000000"/>
                          </a:solidFill>
                          <a:effectLst/>
                          <a:latin typeface="Barlow" panose="00000500000000000000" pitchFamily="2" charset="0"/>
                          <a:cs typeface="Arial" panose="020B0604020202020204" pitchFamily="34" charset="0"/>
                        </a:rPr>
                        <a:t>Global Citizens</a:t>
                      </a: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IE"/>
                    </a:p>
                  </a:txBody>
                  <a:tcPr/>
                </a:tc>
                <a:tc hMerge="1">
                  <a:txBody>
                    <a:bodyPr/>
                    <a:lstStyle/>
                    <a:p>
                      <a:pPr algn="ctr" fontAlgn="t"/>
                      <a:endParaRPr lang="en-IE" sz="900" b="1" i="0" u="none" strike="noStrike">
                        <a:solidFill>
                          <a:srgbClr val="000000"/>
                        </a:solidFill>
                        <a:effectLst/>
                        <a:latin typeface="+mn-lt"/>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fontAlgn="t"/>
                      <a:endParaRPr lang="en-IE"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IE" sz="1000" b="1"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4">
                  <a:txBody>
                    <a:bodyPr/>
                    <a:lstStyle/>
                    <a:p>
                      <a:pPr algn="ctr" fontAlgn="t"/>
                      <a:r>
                        <a:rPr lang="en-IE" sz="1000" b="1" i="0" u="none" strike="noStrike">
                          <a:solidFill>
                            <a:srgbClr val="000000"/>
                          </a:solidFill>
                          <a:effectLst/>
                          <a:latin typeface="Barlow" panose="00000500000000000000" pitchFamily="2" charset="0"/>
                          <a:cs typeface="Arial" panose="020B0604020202020204" pitchFamily="34" charset="0"/>
                        </a:rPr>
                        <a:t>Pragmatists</a:t>
                      </a: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IE"/>
                    </a:p>
                  </a:txBody>
                  <a:tcPr/>
                </a:tc>
                <a:tc hMerge="1">
                  <a:txBody>
                    <a:bodyPr/>
                    <a:lstStyle/>
                    <a:p>
                      <a:pPr algn="ctr" fontAlgn="t"/>
                      <a:endParaRPr lang="en-IE" sz="900" b="1" i="0" u="none" strike="noStrike">
                        <a:solidFill>
                          <a:srgbClr val="000000"/>
                        </a:solidFill>
                        <a:effectLst/>
                        <a:latin typeface="+mn-lt"/>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fontAlgn="t"/>
                      <a:endParaRPr lang="en-IE" sz="1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2358281"/>
                  </a:ext>
                </a:extLst>
              </a:tr>
              <a:tr h="194115">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Dec-</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21</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Nov </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22</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i="0" u="none" strike="noStrike">
                          <a:solidFill>
                            <a:srgbClr val="000000"/>
                          </a:solidFill>
                          <a:effectLst/>
                          <a:latin typeface="Barlow" panose="00000500000000000000" pitchFamily="2" charset="0"/>
                          <a:cs typeface="Arial" panose="020B0604020202020204" pitchFamily="34" charset="0"/>
                        </a:rPr>
                        <a:t>Nov </a:t>
                      </a:r>
                    </a:p>
                    <a:p>
                      <a:pPr algn="ctr" fontAlgn="t"/>
                      <a:r>
                        <a:rPr lang="en-US" sz="900" b="0" i="0" u="none" strike="noStrike">
                          <a:solidFill>
                            <a:srgbClr val="000000"/>
                          </a:solidFill>
                          <a:effectLst/>
                          <a:latin typeface="Barlow" panose="00000500000000000000" pitchFamily="2" charset="0"/>
                          <a:cs typeface="Arial" panose="020B0604020202020204" pitchFamily="34" charset="0"/>
                        </a:rPr>
                        <a:t>23</a:t>
                      </a:r>
                      <a:endParaRPr lang="en-IE" sz="9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Aug </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24</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IE" sz="9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Dec-</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21</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Nov </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22</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i="0" u="none" strike="noStrike">
                          <a:solidFill>
                            <a:srgbClr val="000000"/>
                          </a:solidFill>
                          <a:effectLst/>
                          <a:latin typeface="Barlow" panose="00000500000000000000" pitchFamily="2" charset="0"/>
                          <a:cs typeface="Arial" panose="020B0604020202020204" pitchFamily="34" charset="0"/>
                        </a:rPr>
                        <a:t>Nov </a:t>
                      </a:r>
                    </a:p>
                    <a:p>
                      <a:pPr algn="ctr" fontAlgn="t"/>
                      <a:r>
                        <a:rPr lang="en-US" sz="900" b="0" i="0" u="none" strike="noStrike">
                          <a:solidFill>
                            <a:srgbClr val="000000"/>
                          </a:solidFill>
                          <a:effectLst/>
                          <a:latin typeface="Barlow" panose="00000500000000000000" pitchFamily="2" charset="0"/>
                          <a:cs typeface="Arial" panose="020B0604020202020204" pitchFamily="34" charset="0"/>
                        </a:rPr>
                        <a:t>23</a:t>
                      </a:r>
                      <a:endParaRPr lang="en-IE" sz="9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Aug </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24</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IE" sz="9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Dec-</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21</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Nov </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22</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i="0" u="none" strike="noStrike">
                          <a:solidFill>
                            <a:srgbClr val="000000"/>
                          </a:solidFill>
                          <a:effectLst/>
                          <a:latin typeface="Barlow" panose="00000500000000000000" pitchFamily="2" charset="0"/>
                          <a:cs typeface="Arial" panose="020B0604020202020204" pitchFamily="34" charset="0"/>
                        </a:rPr>
                        <a:t>Nov </a:t>
                      </a:r>
                    </a:p>
                    <a:p>
                      <a:pPr algn="ctr" fontAlgn="t"/>
                      <a:r>
                        <a:rPr lang="en-US" sz="900" b="0" i="0" u="none" strike="noStrike">
                          <a:solidFill>
                            <a:srgbClr val="000000"/>
                          </a:solidFill>
                          <a:effectLst/>
                          <a:latin typeface="Barlow" panose="00000500000000000000" pitchFamily="2" charset="0"/>
                          <a:cs typeface="Arial" panose="020B0604020202020204" pitchFamily="34" charset="0"/>
                        </a:rPr>
                        <a:t>23</a:t>
                      </a:r>
                      <a:endParaRPr lang="en-IE" sz="9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Aug </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24</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IE" sz="9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Dec-</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21</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Nov </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22</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i="0" u="none" strike="noStrike">
                          <a:solidFill>
                            <a:srgbClr val="000000"/>
                          </a:solidFill>
                          <a:effectLst/>
                          <a:latin typeface="Barlow" panose="00000500000000000000" pitchFamily="2" charset="0"/>
                          <a:cs typeface="Arial" panose="020B0604020202020204" pitchFamily="34" charset="0"/>
                        </a:rPr>
                        <a:t>Nov </a:t>
                      </a:r>
                    </a:p>
                    <a:p>
                      <a:pPr algn="ctr" fontAlgn="t"/>
                      <a:r>
                        <a:rPr lang="en-US" sz="900" b="0" i="0" u="none" strike="noStrike">
                          <a:solidFill>
                            <a:srgbClr val="000000"/>
                          </a:solidFill>
                          <a:effectLst/>
                          <a:latin typeface="Barlow" panose="00000500000000000000" pitchFamily="2" charset="0"/>
                          <a:cs typeface="Arial" panose="020B0604020202020204" pitchFamily="34" charset="0"/>
                        </a:rPr>
                        <a:t>23</a:t>
                      </a:r>
                      <a:endParaRPr lang="en-IE" sz="9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Aug </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24</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IE" sz="9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Dec-</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21</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Nov </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22</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i="0" u="none" strike="noStrike">
                          <a:solidFill>
                            <a:srgbClr val="000000"/>
                          </a:solidFill>
                          <a:effectLst/>
                          <a:latin typeface="Barlow" panose="00000500000000000000" pitchFamily="2" charset="0"/>
                          <a:cs typeface="Arial" panose="020B0604020202020204" pitchFamily="34" charset="0"/>
                        </a:rPr>
                        <a:t>Nov </a:t>
                      </a:r>
                    </a:p>
                    <a:p>
                      <a:pPr algn="ctr" fontAlgn="t"/>
                      <a:r>
                        <a:rPr lang="en-US" sz="900" b="0" i="0" u="none" strike="noStrike">
                          <a:solidFill>
                            <a:srgbClr val="000000"/>
                          </a:solidFill>
                          <a:effectLst/>
                          <a:latin typeface="Barlow" panose="00000500000000000000" pitchFamily="2" charset="0"/>
                          <a:cs typeface="Arial" panose="020B0604020202020204" pitchFamily="34" charset="0"/>
                        </a:rPr>
                        <a:t>23</a:t>
                      </a:r>
                      <a:endParaRPr lang="en-IE" sz="9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Aug </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24</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IE" sz="9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Dec-</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21</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Nov </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22</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i="0" u="none" strike="noStrike">
                          <a:solidFill>
                            <a:srgbClr val="000000"/>
                          </a:solidFill>
                          <a:effectLst/>
                          <a:latin typeface="Barlow" panose="00000500000000000000" pitchFamily="2" charset="0"/>
                          <a:cs typeface="Arial" panose="020B0604020202020204" pitchFamily="34" charset="0"/>
                        </a:rPr>
                        <a:t>Nov </a:t>
                      </a:r>
                    </a:p>
                    <a:p>
                      <a:pPr algn="ctr" fontAlgn="t"/>
                      <a:r>
                        <a:rPr lang="en-US" sz="900" b="0" i="0" u="none" strike="noStrike">
                          <a:solidFill>
                            <a:srgbClr val="000000"/>
                          </a:solidFill>
                          <a:effectLst/>
                          <a:latin typeface="Barlow" panose="00000500000000000000" pitchFamily="2" charset="0"/>
                          <a:cs typeface="Arial" panose="020B0604020202020204" pitchFamily="34" charset="0"/>
                        </a:rPr>
                        <a:t>23</a:t>
                      </a:r>
                      <a:endParaRPr lang="en-IE" sz="9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900" b="0" i="0" u="none" strike="noStrike">
                          <a:solidFill>
                            <a:srgbClr val="000000"/>
                          </a:solidFill>
                          <a:effectLst/>
                          <a:latin typeface="Barlow" panose="00000500000000000000" pitchFamily="2" charset="0"/>
                          <a:cs typeface="Arial" panose="020B0604020202020204" pitchFamily="34" charset="0"/>
                        </a:rPr>
                        <a:t>Aug </a:t>
                      </a:r>
                    </a:p>
                    <a:p>
                      <a:pPr algn="ctr" fontAlgn="t"/>
                      <a:r>
                        <a:rPr lang="en-IE" sz="900" b="0" i="0" u="none" strike="noStrike">
                          <a:solidFill>
                            <a:srgbClr val="000000"/>
                          </a:solidFill>
                          <a:effectLst/>
                          <a:latin typeface="Barlow" panose="00000500000000000000" pitchFamily="2" charset="0"/>
                          <a:cs typeface="Arial" panose="020B0604020202020204" pitchFamily="34" charset="0"/>
                        </a:rPr>
                        <a:t>24</a:t>
                      </a:r>
                    </a:p>
                  </a:txBody>
                  <a:tcPr marL="9525" marR="9525" marT="9525"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8484025"/>
                  </a:ext>
                </a:extLst>
              </a:tr>
            </a:tbl>
          </a:graphicData>
        </a:graphic>
      </p:graphicFrame>
      <p:graphicFrame>
        <p:nvGraphicFramePr>
          <p:cNvPr id="2" name="Table 1">
            <a:extLst>
              <a:ext uri="{FF2B5EF4-FFF2-40B4-BE49-F238E27FC236}">
                <a16:creationId xmlns:a16="http://schemas.microsoft.com/office/drawing/2014/main" id="{5BA501A0-4C68-77E5-1D16-AA454E42FE67}"/>
              </a:ext>
            </a:extLst>
          </p:cNvPr>
          <p:cNvGraphicFramePr>
            <a:graphicFrameLocks noGrp="1"/>
          </p:cNvGraphicFramePr>
          <p:nvPr>
            <p:extLst>
              <p:ext uri="{D42A27DB-BD31-4B8C-83A1-F6EECF244321}">
                <p14:modId xmlns:p14="http://schemas.microsoft.com/office/powerpoint/2010/main" val="3124981103"/>
              </p:ext>
            </p:extLst>
          </p:nvPr>
        </p:nvGraphicFramePr>
        <p:xfrm>
          <a:off x="1313480" y="5553619"/>
          <a:ext cx="10410942" cy="387192"/>
        </p:xfrm>
        <a:graphic>
          <a:graphicData uri="http://schemas.openxmlformats.org/drawingml/2006/table">
            <a:tbl>
              <a:tblPr/>
              <a:tblGrid>
                <a:gridCol w="358998">
                  <a:extLst>
                    <a:ext uri="{9D8B030D-6E8A-4147-A177-3AD203B41FA5}">
                      <a16:colId xmlns:a16="http://schemas.microsoft.com/office/drawing/2014/main" val="3428126180"/>
                    </a:ext>
                  </a:extLst>
                </a:gridCol>
                <a:gridCol w="358998">
                  <a:extLst>
                    <a:ext uri="{9D8B030D-6E8A-4147-A177-3AD203B41FA5}">
                      <a16:colId xmlns:a16="http://schemas.microsoft.com/office/drawing/2014/main" val="3362622506"/>
                    </a:ext>
                  </a:extLst>
                </a:gridCol>
                <a:gridCol w="358998">
                  <a:extLst>
                    <a:ext uri="{9D8B030D-6E8A-4147-A177-3AD203B41FA5}">
                      <a16:colId xmlns:a16="http://schemas.microsoft.com/office/drawing/2014/main" val="3204594780"/>
                    </a:ext>
                  </a:extLst>
                </a:gridCol>
                <a:gridCol w="358998">
                  <a:extLst>
                    <a:ext uri="{9D8B030D-6E8A-4147-A177-3AD203B41FA5}">
                      <a16:colId xmlns:a16="http://schemas.microsoft.com/office/drawing/2014/main" val="2163676613"/>
                    </a:ext>
                  </a:extLst>
                </a:gridCol>
                <a:gridCol w="358998">
                  <a:extLst>
                    <a:ext uri="{9D8B030D-6E8A-4147-A177-3AD203B41FA5}">
                      <a16:colId xmlns:a16="http://schemas.microsoft.com/office/drawing/2014/main" val="1719676046"/>
                    </a:ext>
                  </a:extLst>
                </a:gridCol>
                <a:gridCol w="358998">
                  <a:extLst>
                    <a:ext uri="{9D8B030D-6E8A-4147-A177-3AD203B41FA5}">
                      <a16:colId xmlns:a16="http://schemas.microsoft.com/office/drawing/2014/main" val="2829251821"/>
                    </a:ext>
                  </a:extLst>
                </a:gridCol>
                <a:gridCol w="358998">
                  <a:extLst>
                    <a:ext uri="{9D8B030D-6E8A-4147-A177-3AD203B41FA5}">
                      <a16:colId xmlns:a16="http://schemas.microsoft.com/office/drawing/2014/main" val="2980147124"/>
                    </a:ext>
                  </a:extLst>
                </a:gridCol>
                <a:gridCol w="358998">
                  <a:extLst>
                    <a:ext uri="{9D8B030D-6E8A-4147-A177-3AD203B41FA5}">
                      <a16:colId xmlns:a16="http://schemas.microsoft.com/office/drawing/2014/main" val="3499623720"/>
                    </a:ext>
                  </a:extLst>
                </a:gridCol>
                <a:gridCol w="358998">
                  <a:extLst>
                    <a:ext uri="{9D8B030D-6E8A-4147-A177-3AD203B41FA5}">
                      <a16:colId xmlns:a16="http://schemas.microsoft.com/office/drawing/2014/main" val="2677688741"/>
                    </a:ext>
                  </a:extLst>
                </a:gridCol>
                <a:gridCol w="358998">
                  <a:extLst>
                    <a:ext uri="{9D8B030D-6E8A-4147-A177-3AD203B41FA5}">
                      <a16:colId xmlns:a16="http://schemas.microsoft.com/office/drawing/2014/main" val="404231695"/>
                    </a:ext>
                  </a:extLst>
                </a:gridCol>
                <a:gridCol w="358998">
                  <a:extLst>
                    <a:ext uri="{9D8B030D-6E8A-4147-A177-3AD203B41FA5}">
                      <a16:colId xmlns:a16="http://schemas.microsoft.com/office/drawing/2014/main" val="1466957595"/>
                    </a:ext>
                  </a:extLst>
                </a:gridCol>
                <a:gridCol w="358998">
                  <a:extLst>
                    <a:ext uri="{9D8B030D-6E8A-4147-A177-3AD203B41FA5}">
                      <a16:colId xmlns:a16="http://schemas.microsoft.com/office/drawing/2014/main" val="630814232"/>
                    </a:ext>
                  </a:extLst>
                </a:gridCol>
                <a:gridCol w="358998">
                  <a:extLst>
                    <a:ext uri="{9D8B030D-6E8A-4147-A177-3AD203B41FA5}">
                      <a16:colId xmlns:a16="http://schemas.microsoft.com/office/drawing/2014/main" val="1740493487"/>
                    </a:ext>
                  </a:extLst>
                </a:gridCol>
                <a:gridCol w="358998">
                  <a:extLst>
                    <a:ext uri="{9D8B030D-6E8A-4147-A177-3AD203B41FA5}">
                      <a16:colId xmlns:a16="http://schemas.microsoft.com/office/drawing/2014/main" val="988689535"/>
                    </a:ext>
                  </a:extLst>
                </a:gridCol>
                <a:gridCol w="358998">
                  <a:extLst>
                    <a:ext uri="{9D8B030D-6E8A-4147-A177-3AD203B41FA5}">
                      <a16:colId xmlns:a16="http://schemas.microsoft.com/office/drawing/2014/main" val="2400952343"/>
                    </a:ext>
                  </a:extLst>
                </a:gridCol>
                <a:gridCol w="358998">
                  <a:extLst>
                    <a:ext uri="{9D8B030D-6E8A-4147-A177-3AD203B41FA5}">
                      <a16:colId xmlns:a16="http://schemas.microsoft.com/office/drawing/2014/main" val="3858902591"/>
                    </a:ext>
                  </a:extLst>
                </a:gridCol>
                <a:gridCol w="358998">
                  <a:extLst>
                    <a:ext uri="{9D8B030D-6E8A-4147-A177-3AD203B41FA5}">
                      <a16:colId xmlns:a16="http://schemas.microsoft.com/office/drawing/2014/main" val="3520043513"/>
                    </a:ext>
                  </a:extLst>
                </a:gridCol>
                <a:gridCol w="358998">
                  <a:extLst>
                    <a:ext uri="{9D8B030D-6E8A-4147-A177-3AD203B41FA5}">
                      <a16:colId xmlns:a16="http://schemas.microsoft.com/office/drawing/2014/main" val="2113083911"/>
                    </a:ext>
                  </a:extLst>
                </a:gridCol>
                <a:gridCol w="358998">
                  <a:extLst>
                    <a:ext uri="{9D8B030D-6E8A-4147-A177-3AD203B41FA5}">
                      <a16:colId xmlns:a16="http://schemas.microsoft.com/office/drawing/2014/main" val="2773434252"/>
                    </a:ext>
                  </a:extLst>
                </a:gridCol>
                <a:gridCol w="358998">
                  <a:extLst>
                    <a:ext uri="{9D8B030D-6E8A-4147-A177-3AD203B41FA5}">
                      <a16:colId xmlns:a16="http://schemas.microsoft.com/office/drawing/2014/main" val="3880651255"/>
                    </a:ext>
                  </a:extLst>
                </a:gridCol>
                <a:gridCol w="358998">
                  <a:extLst>
                    <a:ext uri="{9D8B030D-6E8A-4147-A177-3AD203B41FA5}">
                      <a16:colId xmlns:a16="http://schemas.microsoft.com/office/drawing/2014/main" val="2356665654"/>
                    </a:ext>
                  </a:extLst>
                </a:gridCol>
                <a:gridCol w="358998">
                  <a:extLst>
                    <a:ext uri="{9D8B030D-6E8A-4147-A177-3AD203B41FA5}">
                      <a16:colId xmlns:a16="http://schemas.microsoft.com/office/drawing/2014/main" val="3920810269"/>
                    </a:ext>
                  </a:extLst>
                </a:gridCol>
                <a:gridCol w="358998">
                  <a:extLst>
                    <a:ext uri="{9D8B030D-6E8A-4147-A177-3AD203B41FA5}">
                      <a16:colId xmlns:a16="http://schemas.microsoft.com/office/drawing/2014/main" val="2640327674"/>
                    </a:ext>
                  </a:extLst>
                </a:gridCol>
                <a:gridCol w="358998">
                  <a:extLst>
                    <a:ext uri="{9D8B030D-6E8A-4147-A177-3AD203B41FA5}">
                      <a16:colId xmlns:a16="http://schemas.microsoft.com/office/drawing/2014/main" val="3429871925"/>
                    </a:ext>
                  </a:extLst>
                </a:gridCol>
                <a:gridCol w="358998">
                  <a:extLst>
                    <a:ext uri="{9D8B030D-6E8A-4147-A177-3AD203B41FA5}">
                      <a16:colId xmlns:a16="http://schemas.microsoft.com/office/drawing/2014/main" val="1488621820"/>
                    </a:ext>
                  </a:extLst>
                </a:gridCol>
                <a:gridCol w="358998">
                  <a:extLst>
                    <a:ext uri="{9D8B030D-6E8A-4147-A177-3AD203B41FA5}">
                      <a16:colId xmlns:a16="http://schemas.microsoft.com/office/drawing/2014/main" val="2548402935"/>
                    </a:ext>
                  </a:extLst>
                </a:gridCol>
                <a:gridCol w="358998">
                  <a:extLst>
                    <a:ext uri="{9D8B030D-6E8A-4147-A177-3AD203B41FA5}">
                      <a16:colId xmlns:a16="http://schemas.microsoft.com/office/drawing/2014/main" val="3990320911"/>
                    </a:ext>
                  </a:extLst>
                </a:gridCol>
                <a:gridCol w="358998">
                  <a:extLst>
                    <a:ext uri="{9D8B030D-6E8A-4147-A177-3AD203B41FA5}">
                      <a16:colId xmlns:a16="http://schemas.microsoft.com/office/drawing/2014/main" val="4078858744"/>
                    </a:ext>
                  </a:extLst>
                </a:gridCol>
                <a:gridCol w="358998">
                  <a:extLst>
                    <a:ext uri="{9D8B030D-6E8A-4147-A177-3AD203B41FA5}">
                      <a16:colId xmlns:a16="http://schemas.microsoft.com/office/drawing/2014/main" val="150427316"/>
                    </a:ext>
                  </a:extLst>
                </a:gridCol>
              </a:tblGrid>
              <a:tr h="193596">
                <a:tc>
                  <a:txBody>
                    <a:bodyPr/>
                    <a:lstStyle/>
                    <a:p>
                      <a:pPr algn="ctr" fontAlgn="t"/>
                      <a:r>
                        <a:rPr lang="en-IE" sz="1100" b="0" i="0" u="none" strike="noStrike">
                          <a:solidFill>
                            <a:srgbClr val="000000"/>
                          </a:solidFill>
                          <a:effectLst/>
                          <a:latin typeface="+mn-lt"/>
                        </a:rPr>
                        <a:t>41</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18</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29</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CD32"/>
                    </a:solidFill>
                  </a:tcPr>
                </a:tc>
                <a:tc>
                  <a:txBody>
                    <a:bodyPr/>
                    <a:lstStyle/>
                    <a:p>
                      <a:pPr algn="ctr" fontAlgn="t"/>
                      <a:r>
                        <a:rPr lang="en-GB" sz="1100" b="1" i="0" u="none" strike="noStrike">
                          <a:solidFill>
                            <a:srgbClr val="000000"/>
                          </a:solidFill>
                          <a:effectLst/>
                          <a:highlight>
                            <a:srgbClr val="32CD32"/>
                          </a:highlight>
                          <a:latin typeface="+mn-lt"/>
                        </a:rPr>
                        <a:t>38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CD32"/>
                    </a:solidFill>
                  </a:tcPr>
                </a:tc>
                <a:tc>
                  <a:txBody>
                    <a:bodyPr/>
                    <a:lstStyle/>
                    <a:p>
                      <a:pPr algn="ctr" fontAlgn="t"/>
                      <a:endParaRPr lang="en-GB" sz="1100" b="1" i="0" u="none" strike="noStrike">
                        <a:solidFill>
                          <a:srgbClr val="000000"/>
                        </a:solidFill>
                        <a:effectLst/>
                        <a:highlight>
                          <a:srgbClr val="32CD32"/>
                        </a:highligh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47</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CD32"/>
                    </a:solidFill>
                  </a:tcPr>
                </a:tc>
                <a:tc>
                  <a:txBody>
                    <a:bodyPr/>
                    <a:lstStyle/>
                    <a:p>
                      <a:pPr algn="ctr" fontAlgn="t"/>
                      <a:r>
                        <a:rPr lang="en-IE" sz="1100" b="0" i="0" u="none" strike="noStrike">
                          <a:solidFill>
                            <a:srgbClr val="000000"/>
                          </a:solidFill>
                          <a:effectLst/>
                          <a:latin typeface="+mn-lt"/>
                        </a:rPr>
                        <a:t>15</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27</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100" b="1" i="0" u="none" strike="noStrike">
                          <a:solidFill>
                            <a:srgbClr val="000000"/>
                          </a:solidFill>
                          <a:effectLst/>
                          <a:highlight>
                            <a:srgbClr val="FFFFFF"/>
                          </a:highlight>
                          <a:latin typeface="+mn-lt"/>
                        </a:rPr>
                        <a:t>29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GB" sz="1100" b="1" i="0" u="none" strike="noStrike">
                        <a:solidFill>
                          <a:srgbClr val="000000"/>
                        </a:solidFill>
                        <a:effectLst/>
                        <a:highlight>
                          <a:srgbClr val="FFFFFF"/>
                        </a:highligh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16</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tc>
                  <a:txBody>
                    <a:bodyPr/>
                    <a:lstStyle/>
                    <a:p>
                      <a:pPr algn="ctr" fontAlgn="t"/>
                      <a:r>
                        <a:rPr lang="en-IE" sz="1100" b="0" i="0" u="none" strike="noStrike">
                          <a:solidFill>
                            <a:srgbClr val="000000"/>
                          </a:solidFill>
                          <a:effectLst/>
                          <a:latin typeface="+mn-lt"/>
                        </a:rPr>
                        <a:t>9</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tc>
                  <a:txBody>
                    <a:bodyPr/>
                    <a:lstStyle/>
                    <a:p>
                      <a:pPr algn="ctr" fontAlgn="t"/>
                      <a:r>
                        <a:rPr lang="en-IE" sz="1100" b="0" i="0" u="none" strike="noStrike">
                          <a:solidFill>
                            <a:srgbClr val="000000"/>
                          </a:solidFill>
                          <a:effectLst/>
                          <a:latin typeface="+mn-lt"/>
                        </a:rPr>
                        <a:t>14</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tc>
                  <a:txBody>
                    <a:bodyPr/>
                    <a:lstStyle/>
                    <a:p>
                      <a:pPr algn="ctr" fontAlgn="t"/>
                      <a:r>
                        <a:rPr lang="en-GB" sz="1100" b="1" i="0" u="none" strike="noStrike">
                          <a:solidFill>
                            <a:srgbClr val="000000"/>
                          </a:solidFill>
                          <a:effectLst/>
                          <a:highlight>
                            <a:srgbClr val="FFB3B5"/>
                          </a:highlight>
                          <a:latin typeface="+mn-lt"/>
                        </a:rPr>
                        <a:t>11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tc>
                  <a:txBody>
                    <a:bodyPr/>
                    <a:lstStyle/>
                    <a:p>
                      <a:pPr algn="ctr" fontAlgn="t"/>
                      <a:endParaRPr lang="en-GB" sz="1100" b="1" i="0" u="none" strike="noStrike">
                        <a:solidFill>
                          <a:srgbClr val="000000"/>
                        </a:solidFill>
                        <a:effectLst/>
                        <a:highlight>
                          <a:srgbClr val="FFB3B5"/>
                        </a:highligh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32</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tc>
                  <a:txBody>
                    <a:bodyPr/>
                    <a:lstStyle/>
                    <a:p>
                      <a:pPr algn="ctr" fontAlgn="t"/>
                      <a:r>
                        <a:rPr lang="en-IE" sz="1100" b="0" i="0" u="none" strike="noStrike">
                          <a:solidFill>
                            <a:srgbClr val="000000"/>
                          </a:solidFill>
                          <a:effectLst/>
                          <a:latin typeface="+mn-lt"/>
                        </a:rPr>
                        <a:t>14</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21</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100" b="1" i="0" u="none" strike="noStrike">
                          <a:solidFill>
                            <a:srgbClr val="000000"/>
                          </a:solidFill>
                          <a:effectLst/>
                          <a:highlight>
                            <a:srgbClr val="FFB3B5"/>
                          </a:highlight>
                          <a:latin typeface="+mn-lt"/>
                        </a:rPr>
                        <a:t>20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tc>
                  <a:txBody>
                    <a:bodyPr/>
                    <a:lstStyle/>
                    <a:p>
                      <a:pPr algn="ctr" fontAlgn="t"/>
                      <a:endParaRPr lang="en-GB" sz="1100" b="1" i="0" u="none" strike="noStrike">
                        <a:solidFill>
                          <a:srgbClr val="000000"/>
                        </a:solidFill>
                        <a:effectLst/>
                        <a:highlight>
                          <a:srgbClr val="FFB3B5"/>
                        </a:highligh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47</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CD32"/>
                    </a:solidFill>
                  </a:tcPr>
                </a:tc>
                <a:tc>
                  <a:txBody>
                    <a:bodyPr/>
                    <a:lstStyle/>
                    <a:p>
                      <a:pPr algn="ctr" fontAlgn="t"/>
                      <a:r>
                        <a:rPr lang="en-IE" sz="1100" b="0" i="0" u="none" strike="noStrike">
                          <a:solidFill>
                            <a:srgbClr val="000000"/>
                          </a:solidFill>
                          <a:effectLst/>
                          <a:latin typeface="+mn-lt"/>
                        </a:rPr>
                        <a:t>16</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30</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CD32"/>
                    </a:solidFill>
                  </a:tcPr>
                </a:tc>
                <a:tc>
                  <a:txBody>
                    <a:bodyPr/>
                    <a:lstStyle/>
                    <a:p>
                      <a:pPr algn="ctr" fontAlgn="t"/>
                      <a:r>
                        <a:rPr lang="en-GB" sz="1100" b="1" i="0" u="none" strike="noStrike">
                          <a:solidFill>
                            <a:srgbClr val="000000"/>
                          </a:solidFill>
                          <a:effectLst/>
                          <a:highlight>
                            <a:srgbClr val="FFFFFF"/>
                          </a:highlight>
                          <a:latin typeface="+mn-lt"/>
                        </a:rPr>
                        <a:t>25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endParaRPr lang="en-IE" sz="1100" b="0" i="0" u="none" strike="noStrike">
                        <a:solidFill>
                          <a:srgbClr val="000000"/>
                        </a:solidFill>
                        <a:effectLst/>
                        <a:latin typeface="+mn-lt"/>
                      </a:endParaRP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46</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CD32"/>
                    </a:solidFill>
                  </a:tcPr>
                </a:tc>
                <a:tc>
                  <a:txBody>
                    <a:bodyPr/>
                    <a:lstStyle/>
                    <a:p>
                      <a:pPr algn="ctr" fontAlgn="t"/>
                      <a:r>
                        <a:rPr lang="en-IE" sz="1100" b="0" i="0" u="none" strike="noStrike">
                          <a:solidFill>
                            <a:srgbClr val="000000"/>
                          </a:solidFill>
                          <a:effectLst/>
                          <a:latin typeface="+mn-lt"/>
                        </a:rPr>
                        <a:t>16</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23</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100" b="1" i="0" u="none" strike="noStrike">
                          <a:solidFill>
                            <a:srgbClr val="000000"/>
                          </a:solidFill>
                          <a:effectLst/>
                          <a:highlight>
                            <a:srgbClr val="32CD32"/>
                          </a:highlight>
                          <a:latin typeface="+mn-lt"/>
                        </a:rPr>
                        <a:t>31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CD32"/>
                    </a:solidFill>
                  </a:tcPr>
                </a:tc>
                <a:extLst>
                  <a:ext uri="{0D108BD9-81ED-4DB2-BD59-A6C34878D82A}">
                    <a16:rowId xmlns:a16="http://schemas.microsoft.com/office/drawing/2014/main" val="2509058182"/>
                  </a:ext>
                </a:extLst>
              </a:tr>
              <a:tr h="193596">
                <a:tc>
                  <a:txBody>
                    <a:bodyPr/>
                    <a:lstStyle/>
                    <a:p>
                      <a:pPr algn="ctr" fontAlgn="t"/>
                      <a:r>
                        <a:rPr lang="en-IE" sz="1100" b="0" i="0" u="none" strike="noStrike">
                          <a:solidFill>
                            <a:srgbClr val="000000"/>
                          </a:solidFill>
                          <a:effectLst/>
                          <a:latin typeface="+mn-lt"/>
                        </a:rPr>
                        <a:t>32</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59</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tc>
                  <a:txBody>
                    <a:bodyPr/>
                    <a:lstStyle/>
                    <a:p>
                      <a:pPr algn="ctr" fontAlgn="t"/>
                      <a:r>
                        <a:rPr lang="en-IE" sz="1100" b="0" i="0" u="none" strike="noStrike">
                          <a:solidFill>
                            <a:srgbClr val="000000"/>
                          </a:solidFill>
                          <a:effectLst/>
                          <a:latin typeface="+mn-lt"/>
                        </a:rPr>
                        <a:t>38</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tc>
                  <a:txBody>
                    <a:bodyPr/>
                    <a:lstStyle/>
                    <a:p>
                      <a:pPr algn="ctr" fontAlgn="t"/>
                      <a:r>
                        <a:rPr lang="en-GB" sz="1100" b="1" i="0" u="none" strike="noStrike">
                          <a:solidFill>
                            <a:srgbClr val="000000"/>
                          </a:solidFill>
                          <a:effectLst/>
                          <a:highlight>
                            <a:srgbClr val="FFB3B5"/>
                          </a:highlight>
                          <a:latin typeface="+mn-lt"/>
                        </a:rPr>
                        <a:t>32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tc>
                  <a:txBody>
                    <a:bodyPr/>
                    <a:lstStyle/>
                    <a:p>
                      <a:pPr algn="ctr" fontAlgn="t"/>
                      <a:endParaRPr lang="en-GB" sz="1100" b="1" i="0" u="none" strike="noStrike">
                        <a:solidFill>
                          <a:srgbClr val="000000"/>
                        </a:solidFill>
                        <a:effectLst/>
                        <a:highlight>
                          <a:srgbClr val="FFB3B5"/>
                        </a:highligh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34</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69</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40</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100" b="1" i="0" u="none" strike="noStrike">
                          <a:solidFill>
                            <a:srgbClr val="000000"/>
                          </a:solidFill>
                          <a:effectLst/>
                          <a:highlight>
                            <a:srgbClr val="FFFFFF"/>
                          </a:highlight>
                          <a:latin typeface="+mn-lt"/>
                        </a:rPr>
                        <a:t>35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GB" sz="1100" b="1" i="0" u="none" strike="noStrike">
                        <a:solidFill>
                          <a:srgbClr val="000000"/>
                        </a:solidFill>
                        <a:effectLst/>
                        <a:highlight>
                          <a:srgbClr val="FFFFFF"/>
                        </a:highligh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48</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CD32"/>
                    </a:solidFill>
                  </a:tcPr>
                </a:tc>
                <a:tc>
                  <a:txBody>
                    <a:bodyPr/>
                    <a:lstStyle/>
                    <a:p>
                      <a:pPr algn="ctr" fontAlgn="t"/>
                      <a:r>
                        <a:rPr lang="en-IE" sz="1100" b="0" i="0" u="none" strike="noStrike">
                          <a:solidFill>
                            <a:srgbClr val="000000"/>
                          </a:solidFill>
                          <a:effectLst/>
                          <a:latin typeface="+mn-lt"/>
                        </a:rPr>
                        <a:t>74</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CD32"/>
                    </a:solidFill>
                  </a:tcPr>
                </a:tc>
                <a:tc>
                  <a:txBody>
                    <a:bodyPr/>
                    <a:lstStyle/>
                    <a:p>
                      <a:pPr algn="ctr" fontAlgn="t"/>
                      <a:r>
                        <a:rPr lang="en-IE" sz="1100" b="0" i="0" u="none" strike="noStrike">
                          <a:solidFill>
                            <a:srgbClr val="000000"/>
                          </a:solidFill>
                          <a:effectLst/>
                          <a:latin typeface="+mn-lt"/>
                        </a:rPr>
                        <a:t>57</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CD32"/>
                    </a:solidFill>
                  </a:tcPr>
                </a:tc>
                <a:tc>
                  <a:txBody>
                    <a:bodyPr/>
                    <a:lstStyle/>
                    <a:p>
                      <a:pPr algn="ctr" fontAlgn="t"/>
                      <a:r>
                        <a:rPr lang="en-GB" sz="1100" b="1" i="0" u="none" strike="noStrike">
                          <a:solidFill>
                            <a:srgbClr val="000000"/>
                          </a:solidFill>
                          <a:effectLst/>
                          <a:highlight>
                            <a:srgbClr val="32CD32"/>
                          </a:highlight>
                          <a:latin typeface="+mn-lt"/>
                        </a:rPr>
                        <a:t>55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CD32"/>
                    </a:solidFill>
                  </a:tcPr>
                </a:tc>
                <a:tc>
                  <a:txBody>
                    <a:bodyPr/>
                    <a:lstStyle/>
                    <a:p>
                      <a:pPr algn="ctr" fontAlgn="t"/>
                      <a:endParaRPr lang="en-GB" sz="1100" b="1" i="0" u="none" strike="noStrike">
                        <a:solidFill>
                          <a:srgbClr val="000000"/>
                        </a:solidFill>
                        <a:effectLst/>
                        <a:highlight>
                          <a:srgbClr val="32CD32"/>
                        </a:highligh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IE" sz="1100" b="0" i="0" u="none" strike="noStrike">
                          <a:solidFill>
                            <a:srgbClr val="000000"/>
                          </a:solidFill>
                          <a:effectLst/>
                          <a:latin typeface="+mn-lt"/>
                        </a:rPr>
                        <a:t>39</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66</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46</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100" b="1" i="0" u="none" strike="noStrike">
                          <a:solidFill>
                            <a:srgbClr val="000000"/>
                          </a:solidFill>
                          <a:effectLst/>
                          <a:highlight>
                            <a:srgbClr val="FFFFFF"/>
                          </a:highlight>
                          <a:latin typeface="+mn-lt"/>
                        </a:rPr>
                        <a:t>42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GB" sz="1100" b="1" i="0" u="none" strike="noStrike">
                        <a:solidFill>
                          <a:srgbClr val="000000"/>
                        </a:solidFill>
                        <a:effectLst/>
                        <a:highlight>
                          <a:srgbClr val="FFFFFF"/>
                        </a:highlight>
                        <a:latin typeface="+mn-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27</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tc>
                  <a:txBody>
                    <a:bodyPr/>
                    <a:lstStyle/>
                    <a:p>
                      <a:pPr algn="ctr" fontAlgn="t"/>
                      <a:r>
                        <a:rPr lang="en-IE" sz="1100" b="0" i="0" u="none" strike="noStrike">
                          <a:solidFill>
                            <a:srgbClr val="000000"/>
                          </a:solidFill>
                          <a:effectLst/>
                          <a:latin typeface="+mn-lt"/>
                        </a:rPr>
                        <a:t>56</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tc>
                  <a:txBody>
                    <a:bodyPr/>
                    <a:lstStyle/>
                    <a:p>
                      <a:pPr algn="ctr" fontAlgn="t"/>
                      <a:r>
                        <a:rPr lang="en-IE" sz="1100" b="0" i="0" u="none" strike="noStrike">
                          <a:solidFill>
                            <a:srgbClr val="000000"/>
                          </a:solidFill>
                          <a:effectLst/>
                          <a:latin typeface="+mn-lt"/>
                        </a:rPr>
                        <a:t>41</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100" b="1" i="0" u="none" strike="noStrike">
                          <a:solidFill>
                            <a:srgbClr val="000000"/>
                          </a:solidFill>
                          <a:effectLst/>
                          <a:highlight>
                            <a:srgbClr val="FFB3B5"/>
                          </a:highlight>
                          <a:latin typeface="+mn-lt"/>
                        </a:rPr>
                        <a:t>33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tc>
                  <a:txBody>
                    <a:bodyPr/>
                    <a:lstStyle/>
                    <a:p>
                      <a:pPr algn="ctr" fontAlgn="t"/>
                      <a:endParaRPr lang="en-IE" sz="1100" b="0" i="0" u="none" strike="noStrike">
                        <a:solidFill>
                          <a:srgbClr val="000000"/>
                        </a:solidFill>
                        <a:effectLst/>
                        <a:latin typeface="+mn-lt"/>
                      </a:endParaRP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36</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IE" sz="1100" b="0" i="0" u="none" strike="noStrike">
                          <a:solidFill>
                            <a:srgbClr val="000000"/>
                          </a:solidFill>
                          <a:effectLst/>
                          <a:latin typeface="+mn-lt"/>
                        </a:rPr>
                        <a:t>72</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CD32"/>
                    </a:solidFill>
                  </a:tcPr>
                </a:tc>
                <a:tc>
                  <a:txBody>
                    <a:bodyPr/>
                    <a:lstStyle/>
                    <a:p>
                      <a:pPr algn="ctr" fontAlgn="t"/>
                      <a:r>
                        <a:rPr lang="en-IE" sz="1100" b="0" i="0" u="none" strike="noStrike">
                          <a:solidFill>
                            <a:srgbClr val="000000"/>
                          </a:solidFill>
                          <a:effectLst/>
                          <a:latin typeface="+mn-lt"/>
                        </a:rPr>
                        <a:t>44</a:t>
                      </a:r>
                    </a:p>
                  </a:txBody>
                  <a:tcPr marL="7824" marR="7824" marT="7824"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GB" sz="1100" b="1" i="0" u="none" strike="noStrike">
                          <a:solidFill>
                            <a:srgbClr val="000000"/>
                          </a:solidFill>
                          <a:effectLst/>
                          <a:highlight>
                            <a:srgbClr val="FFB3B5"/>
                          </a:highlight>
                          <a:latin typeface="+mn-lt"/>
                        </a:rPr>
                        <a:t>28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B3B5"/>
                    </a:solidFill>
                  </a:tcPr>
                </a:tc>
                <a:extLst>
                  <a:ext uri="{0D108BD9-81ED-4DB2-BD59-A6C34878D82A}">
                    <a16:rowId xmlns:a16="http://schemas.microsoft.com/office/drawing/2014/main" val="2219111876"/>
                  </a:ext>
                </a:extLst>
              </a:tr>
            </a:tbl>
          </a:graphicData>
        </a:graphic>
      </p:graphicFrame>
      <p:sp>
        <p:nvSpPr>
          <p:cNvPr id="8" name="TextBox 7">
            <a:extLst>
              <a:ext uri="{FF2B5EF4-FFF2-40B4-BE49-F238E27FC236}">
                <a16:creationId xmlns:a16="http://schemas.microsoft.com/office/drawing/2014/main" id="{9534B0C9-7DEE-2998-62A7-98474DEAB848}"/>
              </a:ext>
            </a:extLst>
          </p:cNvPr>
          <p:cNvSpPr txBox="1"/>
          <p:nvPr/>
        </p:nvSpPr>
        <p:spPr>
          <a:xfrm>
            <a:off x="450000" y="5502558"/>
            <a:ext cx="839332" cy="461665"/>
          </a:xfrm>
          <a:prstGeom prst="rect">
            <a:avLst/>
          </a:prstGeom>
          <a:noFill/>
        </p:spPr>
        <p:txBody>
          <a:bodyPr wrap="none" rtlCol="0">
            <a:spAutoFit/>
          </a:bodyPr>
          <a:lstStyle/>
          <a:p>
            <a:r>
              <a:rPr lang="en-US" sz="1200"/>
              <a:t>Net better</a:t>
            </a:r>
          </a:p>
          <a:p>
            <a:r>
              <a:rPr lang="en-US" sz="1200"/>
              <a:t>Net worse</a:t>
            </a:r>
            <a:endParaRPr lang="en-IE" sz="1200"/>
          </a:p>
        </p:txBody>
      </p:sp>
      <p:sp>
        <p:nvSpPr>
          <p:cNvPr id="10" name="Text Placeholder 2">
            <a:extLst>
              <a:ext uri="{FF2B5EF4-FFF2-40B4-BE49-F238E27FC236}">
                <a16:creationId xmlns:a16="http://schemas.microsoft.com/office/drawing/2014/main" id="{0EB68951-4072-C384-4578-2859330EB23E}"/>
              </a:ext>
            </a:extLst>
          </p:cNvPr>
          <p:cNvSpPr txBox="1">
            <a:spLocks/>
          </p:cNvSpPr>
          <p:nvPr/>
        </p:nvSpPr>
        <p:spPr>
          <a:xfrm>
            <a:off x="282961" y="1118140"/>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IE" sz="1200" b="1">
              <a:solidFill>
                <a:schemeClr val="bg1"/>
              </a:solidFill>
            </a:endParaRPr>
          </a:p>
        </p:txBody>
      </p:sp>
    </p:spTree>
    <p:extLst>
      <p:ext uri="{BB962C8B-B14F-4D97-AF65-F5344CB8AC3E}">
        <p14:creationId xmlns:p14="http://schemas.microsoft.com/office/powerpoint/2010/main" val="3697640560"/>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 name="PPACTIONCOUNT" val="2"/>
  <p:tag name="PPACTIONTYPE2" val="Data"/>
  <p:tag name="PPDATASOURCE2" val="2"/>
  <p:tag name="PPDATATABLE2" val="13"/>
  <p:tag name="PPFILTERSTRING2"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2" val="SC:1|SR:33-36|DL:1"/>
  <p:tag name="PPADDMETHOD2" val="AM:4|TM:0|TC:1|TR:1"/>
  <p:tag name="PPGRIDAREAS2" val="DH:1|DC:4|DA:5|PF:91|ST:1|FC:2|LC:71|OC:96|OR:86"/>
</p:tagLst>
</file>

<file path=ppt/tags/tag11.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12.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13.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14.xml><?xml version="1.0" encoding="utf-8"?>
<p:tagLst xmlns:a="http://schemas.openxmlformats.org/drawingml/2006/main" xmlns:r="http://schemas.openxmlformats.org/officeDocument/2006/relationships" xmlns:p="http://schemas.openxmlformats.org/presentationml/2006/main">
  <p:tag name="PPOBJECTNAME" val="sideway stacked 6 top headings"/>
  <p:tag name="PPDESC" val=""/>
  <p:tag name="PPACTIONTYPE1" val="Data"/>
  <p:tag name="PPDATASOURCE1" val="4"/>
  <p:tag name="PPDATATABLE1" val="14"/>
  <p:tag name="PPFILTERSTRING1" val="TBR:0|TBC:0|NDFR:0|NDFC:0|NDTR:0|NDTC:0|QT:0|BNR:1|STB:1|DA:1|DSC:1|SST:1|SSV:0|SBV:1|OSC:1|OBR:0|RSV:1|RBV:0|PRF:0|PSF:0|IB:0|SLM:0|BS:F|RH:0|TC:1|DP:-1|NIP:0|NID:0|SP:0|MN:0|SS:::|RF:00000000000000000000000000|XPR:|XPC:|LDR:|LDC:|BAR:|STC:|SA:0,0,0,0|SI:|IER:String^IncludeWithLabels|IEC:String^IncludeWithLabels|SR:|SC:|SX:"/>
  <p:tag name="PPSELECTEDAREA1" val="SC:2-8|SR:6-11|DL:3"/>
  <p:tag name="PPADDMETHOD1" val="AM:5|TM:5|TC:1|TR:1"/>
  <p:tag name="PPGRIDAREAS1" val="DH:1|DC:4|DA:5|PF:16|ST:1|FC:2|LC:8|OC:7|OR:11"/>
  <p:tag name="PPACTIONTYPE2" val="Sort"/>
  <p:tag name="PPSORTSTRING2" val="SF:F|S1:+2|O1:1|S2:|O2:0|S3:|O3:0|HR:1|HC:1|ET:|EB:|EL:|ER:|WF:F"/>
  <p:tag name="PPACTIONCOUNT" val="3"/>
  <p:tag name="PPACTIONTYPE3" val="Map"/>
  <p:tag name="PPMAPSTRING3" val="&quot;Don't know (DO NOT READ OUT)`Don't know&quot;"/>
</p:tagLst>
</file>

<file path=ppt/tags/tag15.xml><?xml version="1.0" encoding="utf-8"?>
<p:tagLst xmlns:a="http://schemas.openxmlformats.org/drawingml/2006/main" xmlns:r="http://schemas.openxmlformats.org/officeDocument/2006/relationships" xmlns:p="http://schemas.openxmlformats.org/presentationml/2006/main">
  <p:tag name="PPOBJECTNAME" val="sideway stacked 6 top headings"/>
  <p:tag name="PPDESC" val=""/>
  <p:tag name="PPACTIONTYPE1" val="Data"/>
  <p:tag name="PPDATASOURCE1" val="4"/>
  <p:tag name="PPDATATABLE1" val="14"/>
  <p:tag name="PPFILTERSTRING1" val="TBR:0|TBC:0|NDFR:0|NDFC:0|NDTR:0|NDTC:0|QT:0|BNR:1|STB:1|DA:1|DSC:1|SST:1|SSV:0|SBV:1|OSC:1|OBR:0|RSV:1|RBV:0|PRF:0|PSF:0|IB:0|SLM:0|BS:F|RH:0|TC:1|DP:-1|NIP:0|NID:0|SP:0|MN:0|SS:::|RF:00000000000000000000000000|XPR:|XPC:|LDR:|LDC:|BAR:|STC:|SA:0,0,0,0|SI:|IER:String^IncludeWithLabels|IEC:String^IncludeWithLabels|SR:|SC:|SX:"/>
  <p:tag name="PPSELECTEDAREA1" val="SC:2-8|SR:6-11|DL:3"/>
  <p:tag name="PPADDMETHOD1" val="AM:5|TM:5|TC:1|TR:1"/>
  <p:tag name="PPGRIDAREAS1" val="DH:1|DC:4|DA:5|PF:16|ST:1|FC:2|LC:8|OC:7|OR:11"/>
  <p:tag name="PPACTIONTYPE2" val="Sort"/>
  <p:tag name="PPSORTSTRING2" val="SF:F|S1:+2|O1:1|S2:|O2:0|S3:|O3:0|HR:1|HC:1|ET:|EB:|EL:|ER:|WF:F"/>
  <p:tag name="PPACTIONCOUNT" val="3"/>
  <p:tag name="PPACTIONTYPE3" val="Map"/>
  <p:tag name="PPMAPSTRING3" val="&quot;Don't know (DO NOT READ OUT)`Don't know&quot;"/>
</p:tagLst>
</file>

<file path=ppt/tags/tag16.xml><?xml version="1.0" encoding="utf-8"?>
<p:tagLst xmlns:a="http://schemas.openxmlformats.org/drawingml/2006/main" xmlns:r="http://schemas.openxmlformats.org/officeDocument/2006/relationships" xmlns:p="http://schemas.openxmlformats.org/presentationml/2006/main">
  <p:tag name="PPOBJECTNAME" val="sideway stacked 6 top headings"/>
  <p:tag name="PPDESC" val=""/>
  <p:tag name="PPACTIONTYPE1" val="Data"/>
  <p:tag name="PPDATASOURCE1" val="4"/>
  <p:tag name="PPDATATABLE1" val="14"/>
  <p:tag name="PPFILTERSTRING1" val="TBR:0|TBC:0|NDFR:0|NDFC:0|NDTR:0|NDTC:0|QT:0|BNR:1|STB:1|DA:1|DSC:1|SST:1|SSV:0|SBV:1|OSC:1|OBR:0|RSV:1|RBV:0|PRF:0|PSF:0|IB:0|SLM:0|BS:F|RH:0|TC:1|DP:-1|NIP:0|NID:0|SP:0|MN:0|SS:::|RF:00000000000000000000000000|XPR:|XPC:|LDR:|LDC:|BAR:|STC:|SA:0,0,0,0|SI:|IER:String^IncludeWithLabels|IEC:String^IncludeWithLabels|SR:|SC:|SX:"/>
  <p:tag name="PPSELECTEDAREA1" val="SC:2-8|SR:6-11|DL:3"/>
  <p:tag name="PPADDMETHOD1" val="AM:5|TM:5|TC:1|TR:1"/>
  <p:tag name="PPGRIDAREAS1" val="DH:1|DC:4|DA:5|PF:16|ST:1|FC:2|LC:8|OC:7|OR:11"/>
  <p:tag name="PPACTIONTYPE2" val="Sort"/>
  <p:tag name="PPSORTSTRING2" val="SF:F|S1:+2|O1:1|S2:|O2:0|S3:|O3:0|HR:1|HC:1|ET:|EB:|EL:|ER:|WF:F"/>
  <p:tag name="PPACTIONCOUNT" val="3"/>
  <p:tag name="PPACTIONTYPE3" val="Map"/>
  <p:tag name="PPMAPSTRING3" val="&quot;Don't know (DO NOT READ OUT)`Don't know&quot;"/>
</p:tagLst>
</file>

<file path=ppt/tags/tag17.xml><?xml version="1.0" encoding="utf-8"?>
<p:tagLst xmlns:a="http://schemas.openxmlformats.org/drawingml/2006/main" xmlns:r="http://schemas.openxmlformats.org/officeDocument/2006/relationships" xmlns:p="http://schemas.openxmlformats.org/presentationml/2006/main">
  <p:tag name="PPOBJECTNAME" val="sideway stacked 6 top headings"/>
  <p:tag name="PPDESC" val=""/>
  <p:tag name="PPACTIONTYPE1" val="Data"/>
  <p:tag name="PPDATASOURCE1" val="4"/>
  <p:tag name="PPDATATABLE1" val="14"/>
  <p:tag name="PPFILTERSTRING1" val="TBR:0|TBC:0|NDFR:0|NDFC:0|NDTR:0|NDTC:0|QT:0|BNR:1|STB:1|DA:1|DSC:1|SST:1|SSV:0|SBV:1|OSC:1|OBR:0|RSV:1|RBV:0|PRF:0|PSF:0|IB:0|SLM:0|BS:F|RH:0|TC:1|DP:-1|NIP:0|NID:0|SP:0|MN:0|SS:::|RF:00000000000000000000000000|XPR:|XPC:|LDR:|LDC:|BAR:|STC:|SA:0,0,0,0|SI:|IER:String^IncludeWithLabels|IEC:String^IncludeWithLabels|SR:|SC:|SX:"/>
  <p:tag name="PPSELECTEDAREA1" val="SC:2-8|SR:6-11|DL:3"/>
  <p:tag name="PPADDMETHOD1" val="AM:5|TM:5|TC:1|TR:1"/>
  <p:tag name="PPGRIDAREAS1" val="DH:1|DC:4|DA:5|PF:16|ST:1|FC:2|LC:8|OC:7|OR:11"/>
  <p:tag name="PPACTIONTYPE2" val="Sort"/>
  <p:tag name="PPSORTSTRING2" val="SF:F|S1:+2|O1:1|S2:|O2:0|S3:|O3:0|HR:1|HC:1|ET:|EB:|EL:|ER:|WF:F"/>
  <p:tag name="PPACTIONCOUNT" val="3"/>
  <p:tag name="PPACTIONTYPE3" val="Map"/>
  <p:tag name="PPMAPSTRING3" val="&quot;Don't know (DO NOT READ OUT)`Don't know&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3.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38-39|DL:3"/>
  <p:tag name="PPADDMETHOD1" val="AM:5|TM:5|TC:1|TR:1"/>
  <p:tag name="PPGRIDAREAS1" val="DH:1|DC:4|DA:5|PF:91|ST:1|FC:2|LC:7|OC:96|OR:86"/>
</p:tagLst>
</file>

<file path=ppt/tags/tag4.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33-36|DL:3"/>
  <p:tag name="PPADDMETHOD1" val="AM:5|TM:5|TC:1|TR:1"/>
  <p:tag name="PPGRIDAREAS1" val="DH:1|DC:4|DA:5|PF:91|ST:1|FC:2|LC:7|OC:96|OR:86"/>
</p:tagLst>
</file>

<file path=ppt/tags/tag5.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23-27|DL:3"/>
  <p:tag name="PPADDMETHOD1" val="AM:5|TM:5|TC:1|TR:1"/>
  <p:tag name="PPGRIDAREAS1" val="DH:1|DC:4|DA:5|PF:91|ST:1|FC:2|LC:7|OC:96|OR:86"/>
</p:tagLst>
</file>

<file path=ppt/tags/tag6.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7.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8.xml><?xml version="1.0" encoding="utf-8"?>
<p:tagLst xmlns:a="http://schemas.openxmlformats.org/drawingml/2006/main" xmlns:r="http://schemas.openxmlformats.org/officeDocument/2006/relationships" xmlns:p="http://schemas.openxmlformats.org/presentationml/2006/main">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 name="PPACTIONCOUNT" val="2"/>
  <p:tag name="PPACTIONTYPE2" val="Data"/>
  <p:tag name="PPDATASOURCE2" val="2"/>
  <p:tag name="PPDATATABLE2" val="13"/>
  <p:tag name="PPFILTERSTRING2" val="TBR:0|TBC:0|NDFR:0|NDFC:0|NDTR:0|NDTC:0|QT:0|BNR:1|STB:1|DA:1|DSC:1|SST:1|SSV:0|SBV:1|OSC:1|OBR:0|RSV:1|RBV:0|PRF:0|PSF:0|IB:0|SLM:0|BS:F|RH:0|TC:1|DP:-1|NIP:0|NID:0|SP:0|MN:0|SS:::|RF:00000000000000000000000000|XPR:4|XPC:1|LDR:|LDC:|BAR:|STC:|SA:0,0,0,0|SI:|IER:String^IncludeWithLabels^`UNWTD0NoSort^`%0NoSort^`AB0NoSort^`C10NoSort^`C20NoSort^`DE0NoSort^`F0NoSort|IEC:String^IncludeWithLabels^`Total0NoSort^`Detract 1-60NoSort^`Passives 7-80NoSort^`Promote 9-100NoSort^`ANY Agree0NoSort^`ANY Disagree0NoSort|SR:|SC:|SX:"/>
  <p:tag name="PPSELECTEDAREA2" val="SC:1|SR:7-11|DL:1"/>
  <p:tag name="PPADDMETHOD2" val="AM:4|TM:0|TC:1|TR:1"/>
  <p:tag name="PPGRIDAREAS2" val="DH:1|DC:4|DA:5|PF:13|ST:1|FC:2|LC:71|OC:96|OR:86"/>
</p:tagLst>
</file>

<file path=ppt/tags/tag9.xml><?xml version="1.0" encoding="utf-8"?>
<p:tagLst xmlns:a="http://schemas.openxmlformats.org/drawingml/2006/main" xmlns:r="http://schemas.openxmlformats.org/officeDocument/2006/relationships" xmlns:p="http://schemas.openxmlformats.org/presentationml/2006/main">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 name="PPACTIONCOUNT" val="2"/>
  <p:tag name="PPACTIONTYPE2" val="Data"/>
  <p:tag name="PPDATASOURCE2" val="2"/>
  <p:tag name="PPDATATABLE2" val="13"/>
  <p:tag name="PPFILTERSTRING2"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2" val="SC:1|SR:33-36|DL:1"/>
  <p:tag name="PPADDMETHOD2" val="AM:4|TM:0|TC:1|TR:1"/>
  <p:tag name="PPGRIDAREAS2" val="DH:1|DC:4|DA:5|PF:91|ST:1|FC:2|LC:71|OC:96|OR:86"/>
</p:tagLst>
</file>

<file path=ppt/theme/theme1.xml><?xml version="1.0" encoding="utf-8"?>
<a:theme xmlns:a="http://schemas.openxmlformats.org/drawingml/2006/main" name="Theme2">
  <a:themeElements>
    <a:clrScheme name="IPSOS (MARCH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2000"/>
          </a:lnSpc>
          <a:spcBef>
            <a:spcPts val="400"/>
          </a:spcBef>
          <a:spcAft>
            <a:spcPts val="400"/>
          </a:spcAft>
          <a:defRPr sz="24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defRPr sz="2400" dirty="0" err="1" smtClean="0">
            <a:solidFill>
              <a:schemeClr val="tx1"/>
            </a:solidFill>
          </a:defRPr>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IPSOS B&amp;A POWERPOINT PRESENTATION TEMPLATE (2024)" id="{D9118EA7-A234-459C-BA08-0E1568708ACE}" vid="{3A3105D3-BCC8-4911-B4A2-7941A622E2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Blueprint 10">
    <a:dk1>
      <a:srgbClr val="2A2E33"/>
    </a:dk1>
    <a:lt1>
      <a:srgbClr val="FFFFFF"/>
    </a:lt1>
    <a:dk2>
      <a:srgbClr val="2A2E33"/>
    </a:dk2>
    <a:lt2>
      <a:srgbClr val="CDC6C0"/>
    </a:lt2>
    <a:accent1>
      <a:srgbClr val="64A0C8"/>
    </a:accent1>
    <a:accent2>
      <a:srgbClr val="90B1A2"/>
    </a:accent2>
    <a:accent3>
      <a:srgbClr val="FFFFFF"/>
    </a:accent3>
    <a:accent4>
      <a:srgbClr val="22262A"/>
    </a:accent4>
    <a:accent5>
      <a:srgbClr val="B8CDE0"/>
    </a:accent5>
    <a:accent6>
      <a:srgbClr val="82A092"/>
    </a:accent6>
    <a:hlink>
      <a:srgbClr val="955085"/>
    </a:hlink>
    <a:folHlink>
      <a:srgbClr val="7E9BCA"/>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IPSOS (MARCH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IPSOS (MARCH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IPSOS (MARCH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IPSOS (MARCH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Blueprint 10">
    <a:dk1>
      <a:srgbClr val="2A2E33"/>
    </a:dk1>
    <a:lt1>
      <a:srgbClr val="FFFFFF"/>
    </a:lt1>
    <a:dk2>
      <a:srgbClr val="2A2E33"/>
    </a:dk2>
    <a:lt2>
      <a:srgbClr val="CDC6C0"/>
    </a:lt2>
    <a:accent1>
      <a:srgbClr val="64A0C8"/>
    </a:accent1>
    <a:accent2>
      <a:srgbClr val="90B1A2"/>
    </a:accent2>
    <a:accent3>
      <a:srgbClr val="FFFFFF"/>
    </a:accent3>
    <a:accent4>
      <a:srgbClr val="22262A"/>
    </a:accent4>
    <a:accent5>
      <a:srgbClr val="B8CDE0"/>
    </a:accent5>
    <a:accent6>
      <a:srgbClr val="82A092"/>
    </a:accent6>
    <a:hlink>
      <a:srgbClr val="955085"/>
    </a:hlink>
    <a:folHlink>
      <a:srgbClr val="7E9BCA"/>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Blueprint 10">
    <a:dk1>
      <a:srgbClr val="2A2E33"/>
    </a:dk1>
    <a:lt1>
      <a:srgbClr val="FFFFFF"/>
    </a:lt1>
    <a:dk2>
      <a:srgbClr val="2A2E33"/>
    </a:dk2>
    <a:lt2>
      <a:srgbClr val="CDC6C0"/>
    </a:lt2>
    <a:accent1>
      <a:srgbClr val="64A0C8"/>
    </a:accent1>
    <a:accent2>
      <a:srgbClr val="90B1A2"/>
    </a:accent2>
    <a:accent3>
      <a:srgbClr val="FFFFFF"/>
    </a:accent3>
    <a:accent4>
      <a:srgbClr val="22262A"/>
    </a:accent4>
    <a:accent5>
      <a:srgbClr val="B8CDE0"/>
    </a:accent5>
    <a:accent6>
      <a:srgbClr val="82A092"/>
    </a:accent6>
    <a:hlink>
      <a:srgbClr val="955085"/>
    </a:hlink>
    <a:folHlink>
      <a:srgbClr val="7E9BCA"/>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Blueprint 10">
    <a:dk1>
      <a:srgbClr val="2A2E33"/>
    </a:dk1>
    <a:lt1>
      <a:srgbClr val="FFFFFF"/>
    </a:lt1>
    <a:dk2>
      <a:srgbClr val="2A2E33"/>
    </a:dk2>
    <a:lt2>
      <a:srgbClr val="CDC6C0"/>
    </a:lt2>
    <a:accent1>
      <a:srgbClr val="64A0C8"/>
    </a:accent1>
    <a:accent2>
      <a:srgbClr val="90B1A2"/>
    </a:accent2>
    <a:accent3>
      <a:srgbClr val="FFFFFF"/>
    </a:accent3>
    <a:accent4>
      <a:srgbClr val="22262A"/>
    </a:accent4>
    <a:accent5>
      <a:srgbClr val="B8CDE0"/>
    </a:accent5>
    <a:accent6>
      <a:srgbClr val="82A092"/>
    </a:accent6>
    <a:hlink>
      <a:srgbClr val="955085"/>
    </a:hlink>
    <a:folHlink>
      <a:srgbClr val="7E9BCA"/>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IPSOS (MARCH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IPSOS (MARCH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Blueprint 10">
    <a:dk1>
      <a:srgbClr val="2A2E33"/>
    </a:dk1>
    <a:lt1>
      <a:srgbClr val="FFFFFF"/>
    </a:lt1>
    <a:dk2>
      <a:srgbClr val="2A2E33"/>
    </a:dk2>
    <a:lt2>
      <a:srgbClr val="CDC6C0"/>
    </a:lt2>
    <a:accent1>
      <a:srgbClr val="64A0C8"/>
    </a:accent1>
    <a:accent2>
      <a:srgbClr val="90B1A2"/>
    </a:accent2>
    <a:accent3>
      <a:srgbClr val="FFFFFF"/>
    </a:accent3>
    <a:accent4>
      <a:srgbClr val="22262A"/>
    </a:accent4>
    <a:accent5>
      <a:srgbClr val="B8CDE0"/>
    </a:accent5>
    <a:accent6>
      <a:srgbClr val="82A092"/>
    </a:accent6>
    <a:hlink>
      <a:srgbClr val="955085"/>
    </a:hlink>
    <a:folHlink>
      <a:srgbClr val="7E9BCA"/>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IPSOS (MARCH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Blueprint 10">
    <a:dk1>
      <a:srgbClr val="2A2E33"/>
    </a:dk1>
    <a:lt1>
      <a:srgbClr val="FFFFFF"/>
    </a:lt1>
    <a:dk2>
      <a:srgbClr val="2A2E33"/>
    </a:dk2>
    <a:lt2>
      <a:srgbClr val="CDC6C0"/>
    </a:lt2>
    <a:accent1>
      <a:srgbClr val="64A0C8"/>
    </a:accent1>
    <a:accent2>
      <a:srgbClr val="90B1A2"/>
    </a:accent2>
    <a:accent3>
      <a:srgbClr val="FFFFFF"/>
    </a:accent3>
    <a:accent4>
      <a:srgbClr val="22262A"/>
    </a:accent4>
    <a:accent5>
      <a:srgbClr val="B8CDE0"/>
    </a:accent5>
    <a:accent6>
      <a:srgbClr val="82A092"/>
    </a:accent6>
    <a:hlink>
      <a:srgbClr val="955085"/>
    </a:hlink>
    <a:folHlink>
      <a:srgbClr val="7E9BCA"/>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55EABE66F1EF468CDE014B3B3EF45A" ma:contentTypeVersion="20" ma:contentTypeDescription="Create a new document." ma:contentTypeScope="" ma:versionID="d81d3b458c4743c3b9dab04b3d39b8f8">
  <xsd:schema xmlns:xsd="http://www.w3.org/2001/XMLSchema" xmlns:xs="http://www.w3.org/2001/XMLSchema" xmlns:p="http://schemas.microsoft.com/office/2006/metadata/properties" xmlns:ns2="d9a77c1d-2e8a-46ee-9b03-5891f70ba57b" xmlns:ns3="d3c59888-d50c-439b-ad57-0cfddd5e4e6e" targetNamespace="http://schemas.microsoft.com/office/2006/metadata/properties" ma:root="true" ma:fieldsID="44745f9d8d013ea4b52c65d0811c530b" ns2:_="" ns3:_="">
    <xsd:import namespace="d9a77c1d-2e8a-46ee-9b03-5891f70ba57b"/>
    <xsd:import namespace="d3c59888-d50c-439b-ad57-0cfddd5e4e6e"/>
    <xsd:element name="properties">
      <xsd:complexType>
        <xsd:sequence>
          <xsd:element name="documentManagement">
            <xsd:complexType>
              <xsd:all>
                <xsd:element ref="ns2:_Flow_SignoffStatus"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a77c1d-2e8a-46ee-9b03-5891f70ba57b" elementFormDefault="qualified">
    <xsd:import namespace="http://schemas.microsoft.com/office/2006/documentManagement/types"/>
    <xsd:import namespace="http://schemas.microsoft.com/office/infopath/2007/PartnerControls"/>
    <xsd:element name="_Flow_SignoffStatus" ma:index="4" nillable="true" ma:displayName="Sign-off status" ma:internalName="Sign_x002d_off_x0020_status" ma:readOnly="false">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120647d-17bd-4a63-9afd-bbea8594aced"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c59888-d50c-439b-ad57-0cfddd5e4e6e"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8695518-2dcd-4f83-a13e-4ddd0e2d0170}" ma:internalName="TaxCatchAll" ma:showField="CatchAllData" ma:web="d3c59888-d50c-439b-ad57-0cfddd5e4e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9a77c1d-2e8a-46ee-9b03-5891f70ba57b" xsi:nil="true"/>
    <TaxCatchAll xmlns="d3c59888-d50c-439b-ad57-0cfddd5e4e6e" xsi:nil="true"/>
    <lcf76f155ced4ddcb4097134ff3c332f xmlns="d9a77c1d-2e8a-46ee-9b03-5891f70ba5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33EF04-8EBA-4B99-9453-3CE7F6C81236}">
  <ds:schemaRefs>
    <ds:schemaRef ds:uri="http://schemas.microsoft.com/sharepoint/v3/contenttype/forms"/>
  </ds:schemaRefs>
</ds:datastoreItem>
</file>

<file path=customXml/itemProps2.xml><?xml version="1.0" encoding="utf-8"?>
<ds:datastoreItem xmlns:ds="http://schemas.openxmlformats.org/officeDocument/2006/customXml" ds:itemID="{ABAEFF8D-0407-47D2-B01A-2F0032D22E84}">
  <ds:schemaRefs>
    <ds:schemaRef ds:uri="d3c59888-d50c-439b-ad57-0cfddd5e4e6e"/>
    <ds:schemaRef ds:uri="d9a77c1d-2e8a-46ee-9b03-5891f70ba5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E25FF8E-0A43-4546-926B-0876F0BD2D85}">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d9a77c1d-2e8a-46ee-9b03-5891f70ba57b"/>
    <ds:schemaRef ds:uri="http://purl.org/dc/elements/1.1/"/>
    <ds:schemaRef ds:uri="http://schemas.openxmlformats.org/package/2006/metadata/core-properties"/>
    <ds:schemaRef ds:uri="d3c59888-d50c-439b-ad57-0cfddd5e4e6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1351</TotalTime>
  <Words>11054</Words>
  <Application>Microsoft Office PowerPoint</Application>
  <PresentationFormat>Widescreen</PresentationFormat>
  <Paragraphs>3148</Paragraphs>
  <Slides>64</Slides>
  <Notes>59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9" baseType="lpstr">
      <vt:lpstr>Arial</vt:lpstr>
      <vt:lpstr>Arial Black</vt:lpstr>
      <vt:lpstr>Barlow</vt:lpstr>
      <vt:lpstr>Barlow Semi Condensed ExtraBold</vt:lpstr>
      <vt:lpstr>Calibri</vt:lpstr>
      <vt:lpstr>Cambria</vt:lpstr>
      <vt:lpstr>Constantia</vt:lpstr>
      <vt:lpstr>HelveticaNeueLT Std Lt Cn</vt:lpstr>
      <vt:lpstr>Tahoma</vt:lpstr>
      <vt:lpstr>Trebuchet MS</vt:lpstr>
      <vt:lpstr>Verdana</vt:lpstr>
      <vt:lpstr>Wingdings</vt:lpstr>
      <vt:lpstr>Wingdings 2</vt:lpstr>
      <vt:lpstr>Theme2</vt:lpstr>
      <vt:lpstr>Diapositive think-cell</vt:lpstr>
      <vt:lpstr>Worldview Dóchas Public Engagement Survey </vt:lpstr>
      <vt:lpstr>Introduction</vt:lpstr>
      <vt:lpstr>Main findings</vt:lpstr>
      <vt:lpstr>The Segments – Overview</vt:lpstr>
      <vt:lpstr>Profile of Segments x Region and Area</vt:lpstr>
      <vt:lpstr>The Segments Profile</vt:lpstr>
      <vt:lpstr>Introducing and Trending the Segments</vt:lpstr>
      <vt:lpstr> General Economy/Financial Situation over next 12 months</vt:lpstr>
      <vt:lpstr> General Economy over next 12 months x Segments</vt:lpstr>
      <vt:lpstr>The Top 3 Most Important Issues Facing Ireland remain the same as in Nov ‘23: house prices (+2%), health services, (-5%), and household bills (-4%). Mentions of immigration continue to grow at a significant rate.</vt:lpstr>
      <vt:lpstr>Most Important Issues Facing Ireland x Segments</vt:lpstr>
      <vt:lpstr>Issues of Personal Concern</vt:lpstr>
      <vt:lpstr>Issues of Personal Concern x Segments</vt:lpstr>
      <vt:lpstr> Perceived Individual Identity – Ranked 1st</vt:lpstr>
      <vt:lpstr> Perceived Individual Identity</vt:lpstr>
      <vt:lpstr>Importance of the sense of being ‘Irish’</vt:lpstr>
      <vt:lpstr> Views on growing diversity and multi-culturalism in Ireland</vt:lpstr>
      <vt:lpstr> Views on growing diversity and multi-culturalism in Ireland x Segments</vt:lpstr>
      <vt:lpstr>Most Important Reasons to help those in developing countries</vt:lpstr>
      <vt:lpstr> Most Important Reasons to Help those in developing countries x Segments</vt:lpstr>
      <vt:lpstr> Ideas on how to secure a prosperous and safe country</vt:lpstr>
      <vt:lpstr> Incidence of being active in causes over the last 12 months</vt:lpstr>
      <vt:lpstr> Who has been active and in what causes x Segments</vt:lpstr>
      <vt:lpstr> Level of concern around protection of human rights of minorities in Ireland</vt:lpstr>
      <vt:lpstr> Level of concern around protection of human rights of minorities x segments</vt:lpstr>
      <vt:lpstr> Greatest influence on views and opinions of key issues</vt:lpstr>
      <vt:lpstr> Greatest influence on views and opinions of key issues x Segments</vt:lpstr>
      <vt:lpstr> Opinion on Government spending</vt:lpstr>
      <vt:lpstr> Life Guiding Principles in terms of importance</vt:lpstr>
      <vt:lpstr>Sources for news and information</vt:lpstr>
      <vt:lpstr> Sources for news and information x Segments</vt:lpstr>
      <vt:lpstr>Most influential in bringing about social change</vt:lpstr>
      <vt:lpstr> Influential (any) in bringing about social change x Demographics</vt:lpstr>
      <vt:lpstr>Racial Discrimination</vt:lpstr>
      <vt:lpstr>Racial Discrimination x Segments</vt:lpstr>
      <vt:lpstr> Incidence of Travelling to Developing Country</vt:lpstr>
      <vt:lpstr> Incidence of Travelling to Developing Country x Segments </vt:lpstr>
      <vt:lpstr>Two in three people are very or fairly concerned about levels of poverty in developing countries </vt:lpstr>
      <vt:lpstr> Concern around levels of Poverty in Developing Countries x Segments </vt:lpstr>
      <vt:lpstr>Attitudes towards capabilities of developing countries</vt:lpstr>
      <vt:lpstr> Attitudes towards capabilities of developing countries</vt:lpstr>
      <vt:lpstr> Main perceived causes of poverty in developing countries </vt:lpstr>
      <vt:lpstr> Main causes of poverty in developing countries x Segments </vt:lpstr>
      <vt:lpstr> 29% believe ODA spending should be increased, 43% believe it should stay the same</vt:lpstr>
      <vt:lpstr>Extent the Irish Government should increase or decrease the amount of money it spends on overseas aid x Segments</vt:lpstr>
      <vt:lpstr>73% agree that it is important for the Irish Government to provide ODA</vt:lpstr>
      <vt:lpstr> Importance of Irish Government providing overseas aid x Segments</vt:lpstr>
      <vt:lpstr>Level of agreement that Citizens of Ireland have a moral obligation to personally support overseas aid</vt:lpstr>
      <vt:lpstr>Level of agreement that Citizens of Ireland have a moral obligation to personally support overseas aid</vt:lpstr>
      <vt:lpstr>75%, 3 in 4 people, agree that ODA can help bring about positive change for those living in developing countries </vt:lpstr>
      <vt:lpstr>Level of agreement that Overseas aid can help bring about positive change for those living in developing countries x Segments</vt:lpstr>
      <vt:lpstr>Actions taken in relation to global poverty &amp; development in past 12 months</vt:lpstr>
      <vt:lpstr>Actions taken in relation to global poverty &amp; development in past 12 months x Segments</vt:lpstr>
      <vt:lpstr> Actions taken in relation to global poverty &amp; development in past 12 months</vt:lpstr>
      <vt:lpstr> Actions taken in relation to global poverty &amp; development in past 12 months</vt:lpstr>
      <vt:lpstr> Support for efforts to address global poverty</vt:lpstr>
      <vt:lpstr>Political persuasion</vt:lpstr>
      <vt:lpstr> Political persuasion x Segments</vt:lpstr>
      <vt:lpstr> Agreement levels about aid from the Irish Government</vt:lpstr>
      <vt:lpstr> Agreement levels about aid from the Irish Government – Net Agree in recent waves</vt:lpstr>
      <vt:lpstr> Trust levels attributed to multilateral agencies</vt:lpstr>
      <vt:lpstr>Impact of institutions on reducing poverty in poor countries</vt:lpstr>
      <vt:lpstr>Most important priorities for Irish Government support on overseas aid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Produce Study</dc:title>
  <dc:creator>Carole Carmody</dc:creator>
  <cp:lastModifiedBy>Claudia Lynch</cp:lastModifiedBy>
  <cp:revision>13</cp:revision>
  <cp:lastPrinted>2024-08-20T15:26:18Z</cp:lastPrinted>
  <dcterms:created xsi:type="dcterms:W3CDTF">2022-05-06T10:04:24Z</dcterms:created>
  <dcterms:modified xsi:type="dcterms:W3CDTF">2025-01-22T14:49:25Z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0x010100F355EABE66F1EF468CDE014B3B3EF45A</vt:lpwstr>
  </property>
  <property fmtid="{D5CDD505-2E9C-101B-9397-08002B2CF9AE}" pid="3" name="MediaServiceImageTags">
    <vt:lpwstr/>
  </property>
  <property fmtid="{D5CDD505-2E9C-101B-9397-08002B2CF9AE}" pid="4" name="Order">
    <vt:r8>151089600</vt:r8>
  </property>
  <property fmtid="{D5CDD505-2E9C-101B-9397-08002B2CF9AE}" pid="5" name="_ExtendedDescription">
    <vt:lpwstr/>
  </property>
</Properties>
</file>