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78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85595" y="1"/>
            <a:ext cx="6706870" cy="6858000"/>
          </a:xfrm>
          <a:custGeom>
            <a:avLst/>
            <a:gdLst/>
            <a:ahLst/>
            <a:cxnLst/>
            <a:rect l="l" t="t" r="r" b="b"/>
            <a:pathLst>
              <a:path w="6706870" h="6858000">
                <a:moveTo>
                  <a:pt x="6706405" y="0"/>
                </a:moveTo>
                <a:lnTo>
                  <a:pt x="2911047" y="0"/>
                </a:lnTo>
                <a:lnTo>
                  <a:pt x="0" y="6858000"/>
                </a:lnTo>
                <a:lnTo>
                  <a:pt x="6706405" y="6858000"/>
                </a:lnTo>
                <a:lnTo>
                  <a:pt x="6706405" y="0"/>
                </a:lnTo>
                <a:close/>
              </a:path>
            </a:pathLst>
          </a:custGeom>
          <a:solidFill>
            <a:srgbClr val="333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68268" y="1102532"/>
            <a:ext cx="1679575" cy="1679575"/>
          </a:xfrm>
          <a:custGeom>
            <a:avLst/>
            <a:gdLst/>
            <a:ahLst/>
            <a:cxnLst/>
            <a:rect l="l" t="t" r="r" b="b"/>
            <a:pathLst>
              <a:path w="1679575" h="1679575">
                <a:moveTo>
                  <a:pt x="500468" y="0"/>
                </a:moveTo>
                <a:lnTo>
                  <a:pt x="0" y="1179031"/>
                </a:lnTo>
                <a:lnTo>
                  <a:pt x="1179031" y="1679500"/>
                </a:lnTo>
                <a:lnTo>
                  <a:pt x="1679498" y="500468"/>
                </a:lnTo>
                <a:lnTo>
                  <a:pt x="500468" y="0"/>
                </a:lnTo>
                <a:close/>
              </a:path>
            </a:pathLst>
          </a:custGeom>
          <a:solidFill>
            <a:srgbClr val="F19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086346" y="515825"/>
            <a:ext cx="285750" cy="286385"/>
          </a:xfrm>
          <a:custGeom>
            <a:avLst/>
            <a:gdLst/>
            <a:ahLst/>
            <a:cxnLst/>
            <a:rect l="l" t="t" r="r" b="b"/>
            <a:pathLst>
              <a:path w="285750" h="286384">
                <a:moveTo>
                  <a:pt x="142693" y="0"/>
                </a:moveTo>
                <a:lnTo>
                  <a:pt x="97525" y="7285"/>
                </a:lnTo>
                <a:lnTo>
                  <a:pt x="58296" y="27572"/>
                </a:lnTo>
                <a:lnTo>
                  <a:pt x="27362" y="58506"/>
                </a:lnTo>
                <a:lnTo>
                  <a:pt x="7076" y="97734"/>
                </a:lnTo>
                <a:lnTo>
                  <a:pt x="0" y="141606"/>
                </a:lnTo>
                <a:lnTo>
                  <a:pt x="0" y="144200"/>
                </a:lnTo>
                <a:lnTo>
                  <a:pt x="7076" y="188071"/>
                </a:lnTo>
                <a:lnTo>
                  <a:pt x="27362" y="227299"/>
                </a:lnTo>
                <a:lnTo>
                  <a:pt x="58296" y="258233"/>
                </a:lnTo>
                <a:lnTo>
                  <a:pt x="97525" y="278520"/>
                </a:lnTo>
                <a:lnTo>
                  <a:pt x="142693" y="285805"/>
                </a:lnTo>
                <a:lnTo>
                  <a:pt x="187862" y="278520"/>
                </a:lnTo>
                <a:lnTo>
                  <a:pt x="227090" y="258233"/>
                </a:lnTo>
                <a:lnTo>
                  <a:pt x="258024" y="227299"/>
                </a:lnTo>
                <a:lnTo>
                  <a:pt x="278311" y="188071"/>
                </a:lnTo>
                <a:lnTo>
                  <a:pt x="285387" y="144200"/>
                </a:lnTo>
                <a:lnTo>
                  <a:pt x="141976" y="144200"/>
                </a:lnTo>
                <a:lnTo>
                  <a:pt x="141395" y="143619"/>
                </a:lnTo>
                <a:lnTo>
                  <a:pt x="141395" y="142186"/>
                </a:lnTo>
                <a:lnTo>
                  <a:pt x="141976" y="141606"/>
                </a:lnTo>
                <a:lnTo>
                  <a:pt x="285387" y="141606"/>
                </a:lnTo>
                <a:lnTo>
                  <a:pt x="278311" y="97734"/>
                </a:lnTo>
                <a:lnTo>
                  <a:pt x="258024" y="58506"/>
                </a:lnTo>
                <a:lnTo>
                  <a:pt x="227090" y="27572"/>
                </a:lnTo>
                <a:lnTo>
                  <a:pt x="187862" y="7285"/>
                </a:lnTo>
                <a:lnTo>
                  <a:pt x="142693" y="0"/>
                </a:lnTo>
                <a:close/>
              </a:path>
              <a:path w="285750" h="286384">
                <a:moveTo>
                  <a:pt x="285387" y="141606"/>
                </a:moveTo>
                <a:lnTo>
                  <a:pt x="143410" y="141606"/>
                </a:lnTo>
                <a:lnTo>
                  <a:pt x="143990" y="142186"/>
                </a:lnTo>
                <a:lnTo>
                  <a:pt x="143990" y="143619"/>
                </a:lnTo>
                <a:lnTo>
                  <a:pt x="143410" y="144200"/>
                </a:lnTo>
                <a:lnTo>
                  <a:pt x="285387" y="144200"/>
                </a:lnTo>
                <a:lnTo>
                  <a:pt x="285387" y="141606"/>
                </a:lnTo>
                <a:close/>
              </a:path>
            </a:pathLst>
          </a:custGeom>
          <a:solidFill>
            <a:srgbClr val="181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003521" y="1777356"/>
            <a:ext cx="286385" cy="286385"/>
          </a:xfrm>
          <a:custGeom>
            <a:avLst/>
            <a:gdLst/>
            <a:ahLst/>
            <a:cxnLst/>
            <a:rect l="l" t="t" r="r" b="b"/>
            <a:pathLst>
              <a:path w="286384" h="286385">
                <a:moveTo>
                  <a:pt x="142902" y="0"/>
                </a:moveTo>
                <a:lnTo>
                  <a:pt x="97734" y="7285"/>
                </a:lnTo>
                <a:lnTo>
                  <a:pt x="58505" y="27572"/>
                </a:lnTo>
                <a:lnTo>
                  <a:pt x="27571" y="58506"/>
                </a:lnTo>
                <a:lnTo>
                  <a:pt x="7285" y="97734"/>
                </a:lnTo>
                <a:lnTo>
                  <a:pt x="0" y="142902"/>
                </a:lnTo>
                <a:lnTo>
                  <a:pt x="7285" y="188071"/>
                </a:lnTo>
                <a:lnTo>
                  <a:pt x="27571" y="227299"/>
                </a:lnTo>
                <a:lnTo>
                  <a:pt x="58505" y="258233"/>
                </a:lnTo>
                <a:lnTo>
                  <a:pt x="97734" y="278520"/>
                </a:lnTo>
                <a:lnTo>
                  <a:pt x="142902" y="285805"/>
                </a:lnTo>
                <a:lnTo>
                  <a:pt x="188071" y="278520"/>
                </a:lnTo>
                <a:lnTo>
                  <a:pt x="227299" y="258233"/>
                </a:lnTo>
                <a:lnTo>
                  <a:pt x="247993" y="237539"/>
                </a:lnTo>
                <a:lnTo>
                  <a:pt x="142902" y="237539"/>
                </a:lnTo>
                <a:lnTo>
                  <a:pt x="106065" y="230102"/>
                </a:lnTo>
                <a:lnTo>
                  <a:pt x="75984" y="209820"/>
                </a:lnTo>
                <a:lnTo>
                  <a:pt x="55703" y="179739"/>
                </a:lnTo>
                <a:lnTo>
                  <a:pt x="48266" y="142902"/>
                </a:lnTo>
                <a:lnTo>
                  <a:pt x="55703" y="106066"/>
                </a:lnTo>
                <a:lnTo>
                  <a:pt x="75984" y="75985"/>
                </a:lnTo>
                <a:lnTo>
                  <a:pt x="106065" y="55703"/>
                </a:lnTo>
                <a:lnTo>
                  <a:pt x="142902" y="48266"/>
                </a:lnTo>
                <a:lnTo>
                  <a:pt x="247993" y="48266"/>
                </a:lnTo>
                <a:lnTo>
                  <a:pt x="227299" y="27572"/>
                </a:lnTo>
                <a:lnTo>
                  <a:pt x="188071" y="7285"/>
                </a:lnTo>
                <a:lnTo>
                  <a:pt x="142902" y="0"/>
                </a:lnTo>
                <a:close/>
              </a:path>
              <a:path w="286384" h="286385">
                <a:moveTo>
                  <a:pt x="247993" y="48266"/>
                </a:moveTo>
                <a:lnTo>
                  <a:pt x="142902" y="48266"/>
                </a:lnTo>
                <a:lnTo>
                  <a:pt x="179739" y="55703"/>
                </a:lnTo>
                <a:lnTo>
                  <a:pt x="209820" y="75985"/>
                </a:lnTo>
                <a:lnTo>
                  <a:pt x="230101" y="106066"/>
                </a:lnTo>
                <a:lnTo>
                  <a:pt x="237538" y="142902"/>
                </a:lnTo>
                <a:lnTo>
                  <a:pt x="230101" y="179739"/>
                </a:lnTo>
                <a:lnTo>
                  <a:pt x="209820" y="209820"/>
                </a:lnTo>
                <a:lnTo>
                  <a:pt x="179739" y="230102"/>
                </a:lnTo>
                <a:lnTo>
                  <a:pt x="142902" y="237539"/>
                </a:lnTo>
                <a:lnTo>
                  <a:pt x="247993" y="237539"/>
                </a:lnTo>
                <a:lnTo>
                  <a:pt x="258233" y="227299"/>
                </a:lnTo>
                <a:lnTo>
                  <a:pt x="278520" y="188071"/>
                </a:lnTo>
                <a:lnTo>
                  <a:pt x="285805" y="142902"/>
                </a:lnTo>
                <a:lnTo>
                  <a:pt x="278520" y="97734"/>
                </a:lnTo>
                <a:lnTo>
                  <a:pt x="258233" y="58506"/>
                </a:lnTo>
                <a:lnTo>
                  <a:pt x="247993" y="48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995497" y="2534297"/>
            <a:ext cx="251460" cy="269875"/>
          </a:xfrm>
          <a:custGeom>
            <a:avLst/>
            <a:gdLst/>
            <a:ahLst/>
            <a:cxnLst/>
            <a:rect l="l" t="t" r="r" b="b"/>
            <a:pathLst>
              <a:path w="251459" h="269875">
                <a:moveTo>
                  <a:pt x="217351" y="0"/>
                </a:moveTo>
                <a:lnTo>
                  <a:pt x="0" y="163109"/>
                </a:lnTo>
                <a:lnTo>
                  <a:pt x="251004" y="269654"/>
                </a:lnTo>
                <a:lnTo>
                  <a:pt x="217351" y="0"/>
                </a:lnTo>
                <a:close/>
              </a:path>
            </a:pathLst>
          </a:custGeom>
          <a:solidFill>
            <a:srgbClr val="007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532552" y="1179860"/>
            <a:ext cx="302895" cy="231140"/>
          </a:xfrm>
          <a:custGeom>
            <a:avLst/>
            <a:gdLst/>
            <a:ahLst/>
            <a:cxnLst/>
            <a:rect l="l" t="t" r="r" b="b"/>
            <a:pathLst>
              <a:path w="302895" h="231140">
                <a:moveTo>
                  <a:pt x="251287" y="0"/>
                </a:moveTo>
                <a:lnTo>
                  <a:pt x="0" y="96460"/>
                </a:lnTo>
                <a:lnTo>
                  <a:pt x="51553" y="230759"/>
                </a:lnTo>
                <a:lnTo>
                  <a:pt x="302839" y="134298"/>
                </a:lnTo>
                <a:lnTo>
                  <a:pt x="251287" y="0"/>
                </a:lnTo>
                <a:close/>
              </a:path>
            </a:pathLst>
          </a:custGeom>
          <a:solidFill>
            <a:srgbClr val="F19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939185" y="769187"/>
            <a:ext cx="385445" cy="269240"/>
          </a:xfrm>
          <a:custGeom>
            <a:avLst/>
            <a:gdLst/>
            <a:ahLst/>
            <a:cxnLst/>
            <a:rect l="l" t="t" r="r" b="b"/>
            <a:pathLst>
              <a:path w="385445" h="269240">
                <a:moveTo>
                  <a:pt x="181635" y="54114"/>
                </a:moveTo>
                <a:lnTo>
                  <a:pt x="54127" y="0"/>
                </a:lnTo>
                <a:lnTo>
                  <a:pt x="0" y="127508"/>
                </a:lnTo>
                <a:lnTo>
                  <a:pt x="127508" y="181622"/>
                </a:lnTo>
                <a:lnTo>
                  <a:pt x="181635" y="54114"/>
                </a:lnTo>
                <a:close/>
              </a:path>
              <a:path w="385445" h="269240">
                <a:moveTo>
                  <a:pt x="385216" y="141630"/>
                </a:moveTo>
                <a:lnTo>
                  <a:pt x="257708" y="87503"/>
                </a:lnTo>
                <a:lnTo>
                  <a:pt x="203593" y="215011"/>
                </a:lnTo>
                <a:lnTo>
                  <a:pt x="331101" y="269138"/>
                </a:lnTo>
                <a:lnTo>
                  <a:pt x="385216" y="141630"/>
                </a:lnTo>
                <a:close/>
              </a:path>
            </a:pathLst>
          </a:custGeom>
          <a:solidFill>
            <a:srgbClr val="0078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893462" y="455625"/>
            <a:ext cx="251460" cy="269875"/>
          </a:xfrm>
          <a:custGeom>
            <a:avLst/>
            <a:gdLst/>
            <a:ahLst/>
            <a:cxnLst/>
            <a:rect l="l" t="t" r="r" b="b"/>
            <a:pathLst>
              <a:path w="251459" h="269875">
                <a:moveTo>
                  <a:pt x="217350" y="0"/>
                </a:moveTo>
                <a:lnTo>
                  <a:pt x="0" y="163109"/>
                </a:lnTo>
                <a:lnTo>
                  <a:pt x="251002" y="269655"/>
                </a:lnTo>
                <a:lnTo>
                  <a:pt x="217350" y="0"/>
                </a:lnTo>
                <a:close/>
              </a:path>
            </a:pathLst>
          </a:custGeom>
          <a:solidFill>
            <a:srgbClr val="007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508162" y="2536901"/>
            <a:ext cx="1946275" cy="970915"/>
          </a:xfrm>
          <a:custGeom>
            <a:avLst/>
            <a:gdLst/>
            <a:ahLst/>
            <a:cxnLst/>
            <a:rect l="l" t="t" r="r" b="b"/>
            <a:pathLst>
              <a:path w="1946275" h="970914">
                <a:moveTo>
                  <a:pt x="285800" y="142900"/>
                </a:moveTo>
                <a:lnTo>
                  <a:pt x="278511" y="97739"/>
                </a:lnTo>
                <a:lnTo>
                  <a:pt x="258229" y="58508"/>
                </a:lnTo>
                <a:lnTo>
                  <a:pt x="247992" y="48272"/>
                </a:lnTo>
                <a:lnTo>
                  <a:pt x="237528" y="37807"/>
                </a:lnTo>
                <a:lnTo>
                  <a:pt x="237528" y="142900"/>
                </a:lnTo>
                <a:lnTo>
                  <a:pt x="230098" y="179743"/>
                </a:lnTo>
                <a:lnTo>
                  <a:pt x="209816" y="209829"/>
                </a:lnTo>
                <a:lnTo>
                  <a:pt x="179730" y="230111"/>
                </a:lnTo>
                <a:lnTo>
                  <a:pt x="142900" y="237540"/>
                </a:lnTo>
                <a:lnTo>
                  <a:pt x="106057" y="230111"/>
                </a:lnTo>
                <a:lnTo>
                  <a:pt x="75984" y="209829"/>
                </a:lnTo>
                <a:lnTo>
                  <a:pt x="55702" y="179743"/>
                </a:lnTo>
                <a:lnTo>
                  <a:pt x="48260" y="142900"/>
                </a:lnTo>
                <a:lnTo>
                  <a:pt x="55702" y="106070"/>
                </a:lnTo>
                <a:lnTo>
                  <a:pt x="106057" y="55702"/>
                </a:lnTo>
                <a:lnTo>
                  <a:pt x="179730" y="55702"/>
                </a:lnTo>
                <a:lnTo>
                  <a:pt x="230098" y="106070"/>
                </a:lnTo>
                <a:lnTo>
                  <a:pt x="237528" y="142900"/>
                </a:lnTo>
                <a:lnTo>
                  <a:pt x="237528" y="37807"/>
                </a:lnTo>
                <a:lnTo>
                  <a:pt x="227291" y="27571"/>
                </a:lnTo>
                <a:lnTo>
                  <a:pt x="188061" y="7289"/>
                </a:lnTo>
                <a:lnTo>
                  <a:pt x="142900" y="0"/>
                </a:lnTo>
                <a:lnTo>
                  <a:pt x="97726" y="7289"/>
                </a:lnTo>
                <a:lnTo>
                  <a:pt x="58496" y="27571"/>
                </a:lnTo>
                <a:lnTo>
                  <a:pt x="27571" y="58508"/>
                </a:lnTo>
                <a:lnTo>
                  <a:pt x="7277" y="97739"/>
                </a:lnTo>
                <a:lnTo>
                  <a:pt x="0" y="142900"/>
                </a:lnTo>
                <a:lnTo>
                  <a:pt x="7277" y="188074"/>
                </a:lnTo>
                <a:lnTo>
                  <a:pt x="27571" y="227304"/>
                </a:lnTo>
                <a:lnTo>
                  <a:pt x="58496" y="258241"/>
                </a:lnTo>
                <a:lnTo>
                  <a:pt x="97726" y="278523"/>
                </a:lnTo>
                <a:lnTo>
                  <a:pt x="142900" y="285813"/>
                </a:lnTo>
                <a:lnTo>
                  <a:pt x="188061" y="278523"/>
                </a:lnTo>
                <a:lnTo>
                  <a:pt x="227291" y="258241"/>
                </a:lnTo>
                <a:lnTo>
                  <a:pt x="247992" y="237540"/>
                </a:lnTo>
                <a:lnTo>
                  <a:pt x="258229" y="227304"/>
                </a:lnTo>
                <a:lnTo>
                  <a:pt x="278511" y="188074"/>
                </a:lnTo>
                <a:lnTo>
                  <a:pt x="285800" y="142900"/>
                </a:lnTo>
                <a:close/>
              </a:path>
              <a:path w="1946275" h="970914">
                <a:moveTo>
                  <a:pt x="1945678" y="826325"/>
                </a:moveTo>
                <a:lnTo>
                  <a:pt x="1938604" y="782459"/>
                </a:lnTo>
                <a:lnTo>
                  <a:pt x="1918322" y="743229"/>
                </a:lnTo>
                <a:lnTo>
                  <a:pt x="1887385" y="712292"/>
                </a:lnTo>
                <a:lnTo>
                  <a:pt x="1848154" y="692010"/>
                </a:lnTo>
                <a:lnTo>
                  <a:pt x="1804289" y="684936"/>
                </a:lnTo>
                <a:lnTo>
                  <a:pt x="1804289" y="826909"/>
                </a:lnTo>
                <a:lnTo>
                  <a:pt x="1804289" y="828344"/>
                </a:lnTo>
                <a:lnTo>
                  <a:pt x="1803704" y="828929"/>
                </a:lnTo>
                <a:lnTo>
                  <a:pt x="1802269" y="828929"/>
                </a:lnTo>
                <a:lnTo>
                  <a:pt x="1801685" y="828344"/>
                </a:lnTo>
                <a:lnTo>
                  <a:pt x="1801685" y="826909"/>
                </a:lnTo>
                <a:lnTo>
                  <a:pt x="1802269" y="826325"/>
                </a:lnTo>
                <a:lnTo>
                  <a:pt x="1803704" y="826325"/>
                </a:lnTo>
                <a:lnTo>
                  <a:pt x="1804289" y="826909"/>
                </a:lnTo>
                <a:lnTo>
                  <a:pt x="1804289" y="684936"/>
                </a:lnTo>
                <a:lnTo>
                  <a:pt x="1757819" y="692010"/>
                </a:lnTo>
                <a:lnTo>
                  <a:pt x="1718589" y="712292"/>
                </a:lnTo>
                <a:lnTo>
                  <a:pt x="1687652" y="743229"/>
                </a:lnTo>
                <a:lnTo>
                  <a:pt x="1667370" y="782459"/>
                </a:lnTo>
                <a:lnTo>
                  <a:pt x="1660296" y="826325"/>
                </a:lnTo>
                <a:lnTo>
                  <a:pt x="1660296" y="828929"/>
                </a:lnTo>
                <a:lnTo>
                  <a:pt x="1667370" y="872794"/>
                </a:lnTo>
                <a:lnTo>
                  <a:pt x="1687652" y="912025"/>
                </a:lnTo>
                <a:lnTo>
                  <a:pt x="1718589" y="942962"/>
                </a:lnTo>
                <a:lnTo>
                  <a:pt x="1757819" y="963244"/>
                </a:lnTo>
                <a:lnTo>
                  <a:pt x="1802980" y="970534"/>
                </a:lnTo>
                <a:lnTo>
                  <a:pt x="1848154" y="963244"/>
                </a:lnTo>
                <a:lnTo>
                  <a:pt x="1887385" y="942962"/>
                </a:lnTo>
                <a:lnTo>
                  <a:pt x="1918322" y="912025"/>
                </a:lnTo>
                <a:lnTo>
                  <a:pt x="1938604" y="872794"/>
                </a:lnTo>
                <a:lnTo>
                  <a:pt x="1945678" y="828929"/>
                </a:lnTo>
                <a:lnTo>
                  <a:pt x="1945678" y="826325"/>
                </a:lnTo>
                <a:close/>
              </a:path>
            </a:pathLst>
          </a:custGeom>
          <a:solidFill>
            <a:srgbClr val="0078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778964" y="3413544"/>
            <a:ext cx="385445" cy="269240"/>
          </a:xfrm>
          <a:custGeom>
            <a:avLst/>
            <a:gdLst/>
            <a:ahLst/>
            <a:cxnLst/>
            <a:rect l="l" t="t" r="r" b="b"/>
            <a:pathLst>
              <a:path w="385445" h="269239">
                <a:moveTo>
                  <a:pt x="181635" y="54114"/>
                </a:moveTo>
                <a:lnTo>
                  <a:pt x="54127" y="0"/>
                </a:lnTo>
                <a:lnTo>
                  <a:pt x="0" y="127508"/>
                </a:lnTo>
                <a:lnTo>
                  <a:pt x="127508" y="181622"/>
                </a:lnTo>
                <a:lnTo>
                  <a:pt x="181635" y="54114"/>
                </a:lnTo>
                <a:close/>
              </a:path>
              <a:path w="385445" h="269239">
                <a:moveTo>
                  <a:pt x="385216" y="141630"/>
                </a:moveTo>
                <a:lnTo>
                  <a:pt x="257708" y="87503"/>
                </a:lnTo>
                <a:lnTo>
                  <a:pt x="203581" y="215011"/>
                </a:lnTo>
                <a:lnTo>
                  <a:pt x="331089" y="269138"/>
                </a:lnTo>
                <a:lnTo>
                  <a:pt x="385216" y="141630"/>
                </a:lnTo>
                <a:close/>
              </a:path>
            </a:pathLst>
          </a:custGeom>
          <a:solidFill>
            <a:srgbClr val="181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414576" y="2688570"/>
            <a:ext cx="302895" cy="231140"/>
          </a:xfrm>
          <a:custGeom>
            <a:avLst/>
            <a:gdLst/>
            <a:ahLst/>
            <a:cxnLst/>
            <a:rect l="l" t="t" r="r" b="b"/>
            <a:pathLst>
              <a:path w="302895" h="231139">
                <a:moveTo>
                  <a:pt x="251286" y="0"/>
                </a:moveTo>
                <a:lnTo>
                  <a:pt x="0" y="96460"/>
                </a:lnTo>
                <a:lnTo>
                  <a:pt x="51551" y="230758"/>
                </a:lnTo>
                <a:lnTo>
                  <a:pt x="302837" y="134299"/>
                </a:lnTo>
                <a:lnTo>
                  <a:pt x="251286" y="0"/>
                </a:lnTo>
                <a:close/>
              </a:path>
            </a:pathLst>
          </a:custGeom>
          <a:solidFill>
            <a:srgbClr val="D94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527542" y="1494599"/>
            <a:ext cx="3467100" cy="1899920"/>
          </a:xfrm>
          <a:custGeom>
            <a:avLst/>
            <a:gdLst/>
            <a:ahLst/>
            <a:cxnLst/>
            <a:rect l="l" t="t" r="r" b="b"/>
            <a:pathLst>
              <a:path w="3467100" h="1899920">
                <a:moveTo>
                  <a:pt x="285394" y="141605"/>
                </a:moveTo>
                <a:lnTo>
                  <a:pt x="278307" y="97739"/>
                </a:lnTo>
                <a:lnTo>
                  <a:pt x="258025" y="58508"/>
                </a:lnTo>
                <a:lnTo>
                  <a:pt x="227088" y="27571"/>
                </a:lnTo>
                <a:lnTo>
                  <a:pt x="187858" y="7289"/>
                </a:lnTo>
                <a:lnTo>
                  <a:pt x="143992" y="215"/>
                </a:lnTo>
                <a:lnTo>
                  <a:pt x="143992" y="142189"/>
                </a:lnTo>
                <a:lnTo>
                  <a:pt x="143992" y="143611"/>
                </a:lnTo>
                <a:lnTo>
                  <a:pt x="143408" y="144195"/>
                </a:lnTo>
                <a:lnTo>
                  <a:pt x="141973" y="144195"/>
                </a:lnTo>
                <a:lnTo>
                  <a:pt x="141401" y="143611"/>
                </a:lnTo>
                <a:lnTo>
                  <a:pt x="141401" y="142189"/>
                </a:lnTo>
                <a:lnTo>
                  <a:pt x="141973" y="141605"/>
                </a:lnTo>
                <a:lnTo>
                  <a:pt x="143408" y="141605"/>
                </a:lnTo>
                <a:lnTo>
                  <a:pt x="143992" y="142189"/>
                </a:lnTo>
                <a:lnTo>
                  <a:pt x="143992" y="215"/>
                </a:lnTo>
                <a:lnTo>
                  <a:pt x="97523" y="7289"/>
                </a:lnTo>
                <a:lnTo>
                  <a:pt x="58293" y="27571"/>
                </a:lnTo>
                <a:lnTo>
                  <a:pt x="27368" y="58508"/>
                </a:lnTo>
                <a:lnTo>
                  <a:pt x="7073" y="97739"/>
                </a:lnTo>
                <a:lnTo>
                  <a:pt x="0" y="141605"/>
                </a:lnTo>
                <a:lnTo>
                  <a:pt x="0" y="144195"/>
                </a:lnTo>
                <a:lnTo>
                  <a:pt x="7073" y="188074"/>
                </a:lnTo>
                <a:lnTo>
                  <a:pt x="27368" y="227291"/>
                </a:lnTo>
                <a:lnTo>
                  <a:pt x="58293" y="258229"/>
                </a:lnTo>
                <a:lnTo>
                  <a:pt x="97523" y="278523"/>
                </a:lnTo>
                <a:lnTo>
                  <a:pt x="142697" y="285800"/>
                </a:lnTo>
                <a:lnTo>
                  <a:pt x="187858" y="278523"/>
                </a:lnTo>
                <a:lnTo>
                  <a:pt x="227088" y="258229"/>
                </a:lnTo>
                <a:lnTo>
                  <a:pt x="258025" y="227291"/>
                </a:lnTo>
                <a:lnTo>
                  <a:pt x="278307" y="188074"/>
                </a:lnTo>
                <a:lnTo>
                  <a:pt x="285394" y="144195"/>
                </a:lnTo>
                <a:lnTo>
                  <a:pt x="285394" y="141605"/>
                </a:lnTo>
                <a:close/>
              </a:path>
              <a:path w="3467100" h="1899920">
                <a:moveTo>
                  <a:pt x="3466719" y="1666163"/>
                </a:moveTo>
                <a:lnTo>
                  <a:pt x="3233216" y="1567053"/>
                </a:lnTo>
                <a:lnTo>
                  <a:pt x="3134106" y="1800555"/>
                </a:lnTo>
                <a:lnTo>
                  <a:pt x="3367595" y="1899666"/>
                </a:lnTo>
                <a:lnTo>
                  <a:pt x="3466719" y="16661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0127" y="553212"/>
            <a:ext cx="5090160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333A7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333A7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333A7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333A7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830882"/>
            <a:ext cx="12182475" cy="4027170"/>
          </a:xfrm>
          <a:custGeom>
            <a:avLst/>
            <a:gdLst/>
            <a:ahLst/>
            <a:cxnLst/>
            <a:rect l="l" t="t" r="r" b="b"/>
            <a:pathLst>
              <a:path w="12182475" h="4027170">
                <a:moveTo>
                  <a:pt x="12182104" y="0"/>
                </a:moveTo>
                <a:lnTo>
                  <a:pt x="0" y="0"/>
                </a:lnTo>
                <a:lnTo>
                  <a:pt x="0" y="4027117"/>
                </a:lnTo>
                <a:lnTo>
                  <a:pt x="12182104" y="4027117"/>
                </a:lnTo>
                <a:lnTo>
                  <a:pt x="12182104" y="0"/>
                </a:lnTo>
                <a:close/>
              </a:path>
            </a:pathLst>
          </a:custGeom>
          <a:solidFill>
            <a:srgbClr val="0078B9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545702" y="623712"/>
            <a:ext cx="2646680" cy="6234430"/>
          </a:xfrm>
          <a:custGeom>
            <a:avLst/>
            <a:gdLst/>
            <a:ahLst/>
            <a:cxnLst/>
            <a:rect l="l" t="t" r="r" b="b"/>
            <a:pathLst>
              <a:path w="2646679" h="6234430">
                <a:moveTo>
                  <a:pt x="2646299" y="0"/>
                </a:moveTo>
                <a:lnTo>
                  <a:pt x="0" y="6234287"/>
                </a:lnTo>
                <a:lnTo>
                  <a:pt x="2646299" y="6234287"/>
                </a:lnTo>
                <a:lnTo>
                  <a:pt x="2646299" y="0"/>
                </a:lnTo>
                <a:close/>
              </a:path>
            </a:pathLst>
          </a:custGeom>
          <a:solidFill>
            <a:srgbClr val="333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8345" y="825667"/>
            <a:ext cx="3115309" cy="133213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3204" y="701457"/>
            <a:ext cx="3003055" cy="158055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26797" y="821174"/>
            <a:ext cx="2562647" cy="13411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587755"/>
            <a:ext cx="1014476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333A7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4741" y="1605788"/>
            <a:ext cx="5334000" cy="3640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velopmentengagementlab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el@ucl.ac.uk" TargetMode="External"/><Relationship Id="rId2" Type="http://schemas.openxmlformats.org/officeDocument/2006/relationships/hyperlink" Target="http://www.developmentcompass.org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507956"/>
              <a:ext cx="7892415" cy="3350260"/>
            </a:xfrm>
            <a:custGeom>
              <a:avLst/>
              <a:gdLst/>
              <a:ahLst/>
              <a:cxnLst/>
              <a:rect l="l" t="t" r="r" b="b"/>
              <a:pathLst>
                <a:path w="7892415" h="3350259">
                  <a:moveTo>
                    <a:pt x="0" y="0"/>
                  </a:moveTo>
                  <a:lnTo>
                    <a:pt x="0" y="3350043"/>
                  </a:lnTo>
                  <a:lnTo>
                    <a:pt x="7892209" y="3350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351"/>
              <a:ext cx="2692400" cy="6343015"/>
            </a:xfrm>
            <a:custGeom>
              <a:avLst/>
              <a:gdLst/>
              <a:ahLst/>
              <a:cxnLst/>
              <a:rect l="l" t="t" r="r" b="b"/>
              <a:pathLst>
                <a:path w="2692400" h="6343015">
                  <a:moveTo>
                    <a:pt x="2692233" y="0"/>
                  </a:moveTo>
                  <a:lnTo>
                    <a:pt x="0" y="0"/>
                  </a:lnTo>
                  <a:lnTo>
                    <a:pt x="0" y="6342507"/>
                  </a:lnTo>
                  <a:lnTo>
                    <a:pt x="2692233" y="0"/>
                  </a:lnTo>
                  <a:close/>
                </a:path>
              </a:pathLst>
            </a:custGeom>
            <a:solidFill>
              <a:srgbClr val="333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696845" cy="1649730"/>
            </a:xfrm>
            <a:custGeom>
              <a:avLst/>
              <a:gdLst/>
              <a:ahLst/>
              <a:cxnLst/>
              <a:rect l="l" t="t" r="r" b="b"/>
              <a:pathLst>
                <a:path w="2696845" h="1649730">
                  <a:moveTo>
                    <a:pt x="2696409" y="0"/>
                  </a:moveTo>
                  <a:lnTo>
                    <a:pt x="0" y="0"/>
                  </a:lnTo>
                  <a:lnTo>
                    <a:pt x="0" y="801989"/>
                  </a:lnTo>
                  <a:lnTo>
                    <a:pt x="1996296" y="1649365"/>
                  </a:lnTo>
                  <a:lnTo>
                    <a:pt x="26964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69" y="894"/>
              <a:ext cx="2331320" cy="99689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79138" y="4881460"/>
              <a:ext cx="998219" cy="998219"/>
            </a:xfrm>
            <a:custGeom>
              <a:avLst/>
              <a:gdLst/>
              <a:ahLst/>
              <a:cxnLst/>
              <a:rect l="l" t="t" r="r" b="b"/>
              <a:pathLst>
                <a:path w="998220" h="998220">
                  <a:moveTo>
                    <a:pt x="498922" y="0"/>
                  </a:moveTo>
                  <a:lnTo>
                    <a:pt x="450872" y="2283"/>
                  </a:lnTo>
                  <a:lnTo>
                    <a:pt x="404115" y="8996"/>
                  </a:lnTo>
                  <a:lnTo>
                    <a:pt x="358859" y="19928"/>
                  </a:lnTo>
                  <a:lnTo>
                    <a:pt x="315313" y="34870"/>
                  </a:lnTo>
                  <a:lnTo>
                    <a:pt x="273687" y="53613"/>
                  </a:lnTo>
                  <a:lnTo>
                    <a:pt x="234190" y="75948"/>
                  </a:lnTo>
                  <a:lnTo>
                    <a:pt x="197030" y="101667"/>
                  </a:lnTo>
                  <a:lnTo>
                    <a:pt x="162417" y="130559"/>
                  </a:lnTo>
                  <a:lnTo>
                    <a:pt x="130559" y="162417"/>
                  </a:lnTo>
                  <a:lnTo>
                    <a:pt x="101667" y="197030"/>
                  </a:lnTo>
                  <a:lnTo>
                    <a:pt x="75948" y="234190"/>
                  </a:lnTo>
                  <a:lnTo>
                    <a:pt x="53613" y="273687"/>
                  </a:lnTo>
                  <a:lnTo>
                    <a:pt x="34870" y="315313"/>
                  </a:lnTo>
                  <a:lnTo>
                    <a:pt x="19928" y="358859"/>
                  </a:lnTo>
                  <a:lnTo>
                    <a:pt x="8996" y="404115"/>
                  </a:lnTo>
                  <a:lnTo>
                    <a:pt x="2395" y="450096"/>
                  </a:lnTo>
                  <a:lnTo>
                    <a:pt x="2283" y="450872"/>
                  </a:lnTo>
                  <a:lnTo>
                    <a:pt x="0" y="498922"/>
                  </a:lnTo>
                  <a:lnTo>
                    <a:pt x="2283" y="546971"/>
                  </a:lnTo>
                  <a:lnTo>
                    <a:pt x="8996" y="593728"/>
                  </a:lnTo>
                  <a:lnTo>
                    <a:pt x="19928" y="638984"/>
                  </a:lnTo>
                  <a:lnTo>
                    <a:pt x="34870" y="682530"/>
                  </a:lnTo>
                  <a:lnTo>
                    <a:pt x="53613" y="724156"/>
                  </a:lnTo>
                  <a:lnTo>
                    <a:pt x="75948" y="763653"/>
                  </a:lnTo>
                  <a:lnTo>
                    <a:pt x="101667" y="800813"/>
                  </a:lnTo>
                  <a:lnTo>
                    <a:pt x="130559" y="835426"/>
                  </a:lnTo>
                  <a:lnTo>
                    <a:pt x="162417" y="867284"/>
                  </a:lnTo>
                  <a:lnTo>
                    <a:pt x="197030" y="896176"/>
                  </a:lnTo>
                  <a:lnTo>
                    <a:pt x="234190" y="921895"/>
                  </a:lnTo>
                  <a:lnTo>
                    <a:pt x="273687" y="944230"/>
                  </a:lnTo>
                  <a:lnTo>
                    <a:pt x="315313" y="962973"/>
                  </a:lnTo>
                  <a:lnTo>
                    <a:pt x="358859" y="977915"/>
                  </a:lnTo>
                  <a:lnTo>
                    <a:pt x="404115" y="988847"/>
                  </a:lnTo>
                  <a:lnTo>
                    <a:pt x="450872" y="995559"/>
                  </a:lnTo>
                  <a:lnTo>
                    <a:pt x="498922" y="997843"/>
                  </a:lnTo>
                  <a:lnTo>
                    <a:pt x="546971" y="995559"/>
                  </a:lnTo>
                  <a:lnTo>
                    <a:pt x="593728" y="988847"/>
                  </a:lnTo>
                  <a:lnTo>
                    <a:pt x="638984" y="977915"/>
                  </a:lnTo>
                  <a:lnTo>
                    <a:pt x="682530" y="962973"/>
                  </a:lnTo>
                  <a:lnTo>
                    <a:pt x="724156" y="944230"/>
                  </a:lnTo>
                  <a:lnTo>
                    <a:pt x="763653" y="921895"/>
                  </a:lnTo>
                  <a:lnTo>
                    <a:pt x="800813" y="896176"/>
                  </a:lnTo>
                  <a:lnTo>
                    <a:pt x="835426" y="867284"/>
                  </a:lnTo>
                  <a:lnTo>
                    <a:pt x="867284" y="835426"/>
                  </a:lnTo>
                  <a:lnTo>
                    <a:pt x="872375" y="829327"/>
                  </a:lnTo>
                  <a:lnTo>
                    <a:pt x="498922" y="829327"/>
                  </a:lnTo>
                  <a:lnTo>
                    <a:pt x="450096" y="825745"/>
                  </a:lnTo>
                  <a:lnTo>
                    <a:pt x="403496" y="815338"/>
                  </a:lnTo>
                  <a:lnTo>
                    <a:pt x="359631" y="798618"/>
                  </a:lnTo>
                  <a:lnTo>
                    <a:pt x="319012" y="776097"/>
                  </a:lnTo>
                  <a:lnTo>
                    <a:pt x="282151" y="748284"/>
                  </a:lnTo>
                  <a:lnTo>
                    <a:pt x="249559" y="715692"/>
                  </a:lnTo>
                  <a:lnTo>
                    <a:pt x="221746" y="678831"/>
                  </a:lnTo>
                  <a:lnTo>
                    <a:pt x="199224" y="638212"/>
                  </a:lnTo>
                  <a:lnTo>
                    <a:pt x="182505" y="594347"/>
                  </a:lnTo>
                  <a:lnTo>
                    <a:pt x="172098" y="547746"/>
                  </a:lnTo>
                  <a:lnTo>
                    <a:pt x="168516" y="498922"/>
                  </a:lnTo>
                  <a:lnTo>
                    <a:pt x="172041" y="450872"/>
                  </a:lnTo>
                  <a:lnTo>
                    <a:pt x="172098" y="450096"/>
                  </a:lnTo>
                  <a:lnTo>
                    <a:pt x="182505" y="403496"/>
                  </a:lnTo>
                  <a:lnTo>
                    <a:pt x="199224" y="359631"/>
                  </a:lnTo>
                  <a:lnTo>
                    <a:pt x="221746" y="319012"/>
                  </a:lnTo>
                  <a:lnTo>
                    <a:pt x="249559" y="282151"/>
                  </a:lnTo>
                  <a:lnTo>
                    <a:pt x="282151" y="249559"/>
                  </a:lnTo>
                  <a:lnTo>
                    <a:pt x="319012" y="221746"/>
                  </a:lnTo>
                  <a:lnTo>
                    <a:pt x="359631" y="199224"/>
                  </a:lnTo>
                  <a:lnTo>
                    <a:pt x="403496" y="182505"/>
                  </a:lnTo>
                  <a:lnTo>
                    <a:pt x="450096" y="172098"/>
                  </a:lnTo>
                  <a:lnTo>
                    <a:pt x="498922" y="168516"/>
                  </a:lnTo>
                  <a:lnTo>
                    <a:pt x="872375" y="168516"/>
                  </a:lnTo>
                  <a:lnTo>
                    <a:pt x="867284" y="162417"/>
                  </a:lnTo>
                  <a:lnTo>
                    <a:pt x="835426" y="130559"/>
                  </a:lnTo>
                  <a:lnTo>
                    <a:pt x="800813" y="101667"/>
                  </a:lnTo>
                  <a:lnTo>
                    <a:pt x="763653" y="75948"/>
                  </a:lnTo>
                  <a:lnTo>
                    <a:pt x="724156" y="53613"/>
                  </a:lnTo>
                  <a:lnTo>
                    <a:pt x="682530" y="34870"/>
                  </a:lnTo>
                  <a:lnTo>
                    <a:pt x="638984" y="19928"/>
                  </a:lnTo>
                  <a:lnTo>
                    <a:pt x="593728" y="8996"/>
                  </a:lnTo>
                  <a:lnTo>
                    <a:pt x="546971" y="2283"/>
                  </a:lnTo>
                  <a:lnTo>
                    <a:pt x="498922" y="0"/>
                  </a:lnTo>
                  <a:close/>
                </a:path>
                <a:path w="998220" h="998220">
                  <a:moveTo>
                    <a:pt x="872375" y="168516"/>
                  </a:moveTo>
                  <a:lnTo>
                    <a:pt x="498922" y="168516"/>
                  </a:lnTo>
                  <a:lnTo>
                    <a:pt x="547746" y="172098"/>
                  </a:lnTo>
                  <a:lnTo>
                    <a:pt x="594347" y="182505"/>
                  </a:lnTo>
                  <a:lnTo>
                    <a:pt x="638212" y="199224"/>
                  </a:lnTo>
                  <a:lnTo>
                    <a:pt x="678831" y="221746"/>
                  </a:lnTo>
                  <a:lnTo>
                    <a:pt x="715692" y="249559"/>
                  </a:lnTo>
                  <a:lnTo>
                    <a:pt x="748284" y="282151"/>
                  </a:lnTo>
                  <a:lnTo>
                    <a:pt x="776097" y="319012"/>
                  </a:lnTo>
                  <a:lnTo>
                    <a:pt x="798618" y="359631"/>
                  </a:lnTo>
                  <a:lnTo>
                    <a:pt x="815338" y="403496"/>
                  </a:lnTo>
                  <a:lnTo>
                    <a:pt x="825745" y="450096"/>
                  </a:lnTo>
                  <a:lnTo>
                    <a:pt x="829327" y="498922"/>
                  </a:lnTo>
                  <a:lnTo>
                    <a:pt x="825802" y="546971"/>
                  </a:lnTo>
                  <a:lnTo>
                    <a:pt x="815338" y="594347"/>
                  </a:lnTo>
                  <a:lnTo>
                    <a:pt x="798618" y="638212"/>
                  </a:lnTo>
                  <a:lnTo>
                    <a:pt x="776097" y="678831"/>
                  </a:lnTo>
                  <a:lnTo>
                    <a:pt x="748284" y="715692"/>
                  </a:lnTo>
                  <a:lnTo>
                    <a:pt x="715692" y="748284"/>
                  </a:lnTo>
                  <a:lnTo>
                    <a:pt x="678831" y="776097"/>
                  </a:lnTo>
                  <a:lnTo>
                    <a:pt x="638212" y="798618"/>
                  </a:lnTo>
                  <a:lnTo>
                    <a:pt x="594347" y="815338"/>
                  </a:lnTo>
                  <a:lnTo>
                    <a:pt x="547746" y="825745"/>
                  </a:lnTo>
                  <a:lnTo>
                    <a:pt x="498922" y="829327"/>
                  </a:lnTo>
                  <a:lnTo>
                    <a:pt x="872375" y="829327"/>
                  </a:lnTo>
                  <a:lnTo>
                    <a:pt x="921895" y="763653"/>
                  </a:lnTo>
                  <a:lnTo>
                    <a:pt x="944230" y="724156"/>
                  </a:lnTo>
                  <a:lnTo>
                    <a:pt x="962973" y="682530"/>
                  </a:lnTo>
                  <a:lnTo>
                    <a:pt x="977915" y="638984"/>
                  </a:lnTo>
                  <a:lnTo>
                    <a:pt x="988847" y="593728"/>
                  </a:lnTo>
                  <a:lnTo>
                    <a:pt x="995448" y="547746"/>
                  </a:lnTo>
                  <a:lnTo>
                    <a:pt x="997844" y="498922"/>
                  </a:lnTo>
                  <a:lnTo>
                    <a:pt x="995560" y="450872"/>
                  </a:lnTo>
                  <a:lnTo>
                    <a:pt x="988847" y="404115"/>
                  </a:lnTo>
                  <a:lnTo>
                    <a:pt x="977915" y="358859"/>
                  </a:lnTo>
                  <a:lnTo>
                    <a:pt x="962973" y="315313"/>
                  </a:lnTo>
                  <a:lnTo>
                    <a:pt x="944230" y="273687"/>
                  </a:lnTo>
                  <a:lnTo>
                    <a:pt x="921895" y="234190"/>
                  </a:lnTo>
                  <a:lnTo>
                    <a:pt x="896176" y="197030"/>
                  </a:lnTo>
                  <a:lnTo>
                    <a:pt x="872375" y="168516"/>
                  </a:lnTo>
                  <a:close/>
                </a:path>
              </a:pathLst>
            </a:custGeom>
            <a:solidFill>
              <a:srgbClr val="333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59603" y="1351788"/>
            <a:ext cx="6668770" cy="268668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368040" marR="5715" indent="-951230" algn="r">
              <a:lnSpc>
                <a:spcPct val="89700"/>
              </a:lnSpc>
              <a:spcBef>
                <a:spcPts val="570"/>
              </a:spcBef>
            </a:pPr>
            <a:r>
              <a:rPr sz="3800" dirty="0">
                <a:solidFill>
                  <a:srgbClr val="FFFFFF"/>
                </a:solidFill>
              </a:rPr>
              <a:t>IRELAND’S</a:t>
            </a:r>
            <a:r>
              <a:rPr sz="3800" spc="300" dirty="0">
                <a:solidFill>
                  <a:srgbClr val="FFFFFF"/>
                </a:solidFill>
              </a:rPr>
              <a:t> </a:t>
            </a:r>
            <a:r>
              <a:rPr sz="3800" spc="130" dirty="0">
                <a:solidFill>
                  <a:srgbClr val="FFFFFF"/>
                </a:solidFill>
              </a:rPr>
              <a:t>ROLE </a:t>
            </a:r>
            <a:r>
              <a:rPr sz="3800" spc="-235" dirty="0">
                <a:solidFill>
                  <a:srgbClr val="FFFFFF"/>
                </a:solidFill>
              </a:rPr>
              <a:t>IN</a:t>
            </a:r>
            <a:r>
              <a:rPr sz="3800" spc="-45" dirty="0">
                <a:solidFill>
                  <a:srgbClr val="FFFFFF"/>
                </a:solidFill>
              </a:rPr>
              <a:t> </a:t>
            </a:r>
            <a:r>
              <a:rPr sz="3800" spc="285" dirty="0">
                <a:solidFill>
                  <a:srgbClr val="FFFFFF"/>
                </a:solidFill>
              </a:rPr>
              <a:t>A</a:t>
            </a:r>
            <a:r>
              <a:rPr sz="3800" spc="-130" dirty="0">
                <a:solidFill>
                  <a:srgbClr val="FFFFFF"/>
                </a:solidFill>
              </a:rPr>
              <a:t> </a:t>
            </a:r>
            <a:r>
              <a:rPr sz="3800" dirty="0">
                <a:solidFill>
                  <a:srgbClr val="FFFFFF"/>
                </a:solidFill>
              </a:rPr>
              <a:t>TIME</a:t>
            </a:r>
            <a:r>
              <a:rPr sz="3800" spc="-90" dirty="0">
                <a:solidFill>
                  <a:srgbClr val="FFFFFF"/>
                </a:solidFill>
              </a:rPr>
              <a:t> </a:t>
            </a:r>
            <a:r>
              <a:rPr sz="3800" spc="204" dirty="0">
                <a:solidFill>
                  <a:srgbClr val="FFFFFF"/>
                </a:solidFill>
              </a:rPr>
              <a:t>OF </a:t>
            </a:r>
            <a:r>
              <a:rPr sz="3800" dirty="0">
                <a:solidFill>
                  <a:srgbClr val="FFFFFF"/>
                </a:solidFill>
              </a:rPr>
              <a:t>AID</a:t>
            </a:r>
            <a:r>
              <a:rPr sz="3800" spc="-95" dirty="0">
                <a:solidFill>
                  <a:srgbClr val="FFFFFF"/>
                </a:solidFill>
              </a:rPr>
              <a:t> </a:t>
            </a:r>
            <a:r>
              <a:rPr sz="3800" spc="-10" dirty="0">
                <a:solidFill>
                  <a:srgbClr val="FFFFFF"/>
                </a:solidFill>
              </a:rPr>
              <a:t>CUTS,</a:t>
            </a:r>
            <a:endParaRPr sz="3800"/>
          </a:p>
          <a:p>
            <a:pPr marL="1617345" marR="5080" indent="-1605280" algn="r">
              <a:lnSpc>
                <a:spcPts val="4100"/>
              </a:lnSpc>
              <a:spcBef>
                <a:spcPts val="60"/>
              </a:spcBef>
            </a:pPr>
            <a:r>
              <a:rPr sz="3800" spc="45" dirty="0">
                <a:solidFill>
                  <a:srgbClr val="FFFFFF"/>
                </a:solidFill>
              </a:rPr>
              <a:t>GEOPOLITICAL</a:t>
            </a:r>
            <a:r>
              <a:rPr sz="3800" spc="-15" dirty="0">
                <a:solidFill>
                  <a:srgbClr val="FFFFFF"/>
                </a:solidFill>
              </a:rPr>
              <a:t> </a:t>
            </a:r>
            <a:r>
              <a:rPr sz="3800" spc="-10" dirty="0">
                <a:solidFill>
                  <a:srgbClr val="FFFFFF"/>
                </a:solidFill>
              </a:rPr>
              <a:t>TENSIONS, </a:t>
            </a:r>
            <a:r>
              <a:rPr sz="3800" spc="-240" dirty="0">
                <a:solidFill>
                  <a:srgbClr val="FFFFFF"/>
                </a:solidFill>
              </a:rPr>
              <a:t>&amp;</a:t>
            </a:r>
            <a:r>
              <a:rPr sz="3800" spc="-45" dirty="0">
                <a:solidFill>
                  <a:srgbClr val="FFFFFF"/>
                </a:solidFill>
              </a:rPr>
              <a:t> </a:t>
            </a:r>
            <a:r>
              <a:rPr sz="3800" spc="-10" dirty="0">
                <a:solidFill>
                  <a:srgbClr val="FFFFFF"/>
                </a:solidFill>
              </a:rPr>
              <a:t>DISINFORMATION</a:t>
            </a:r>
            <a:endParaRPr sz="3800"/>
          </a:p>
        </p:txBody>
      </p:sp>
      <p:sp>
        <p:nvSpPr>
          <p:cNvPr id="10" name="object 10"/>
          <p:cNvSpPr txBox="1"/>
          <p:nvPr/>
        </p:nvSpPr>
        <p:spPr>
          <a:xfrm>
            <a:off x="8245475" y="5198364"/>
            <a:ext cx="176783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David</a:t>
            </a:r>
            <a:r>
              <a:rPr sz="20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Hudson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1014" y="5057140"/>
            <a:ext cx="4271645" cy="96774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509905" algn="l"/>
              </a:tabLst>
            </a:pPr>
            <a:r>
              <a:rPr sz="1600" b="1" spc="175" dirty="0">
                <a:solidFill>
                  <a:srgbClr val="333A78"/>
                </a:solidFill>
                <a:latin typeface="Trebuchet MS"/>
                <a:cs typeface="Trebuchet MS"/>
              </a:rPr>
              <a:t>/</a:t>
            </a:r>
            <a:r>
              <a:rPr sz="1600" b="1" dirty="0">
                <a:solidFill>
                  <a:srgbClr val="333A78"/>
                </a:solidFill>
                <a:latin typeface="Trebuchet MS"/>
                <a:cs typeface="Trebuchet MS"/>
              </a:rPr>
              <a:t>	</a:t>
            </a:r>
            <a:r>
              <a:rPr sz="1600" spc="55" dirty="0">
                <a:solidFill>
                  <a:srgbClr val="333A78"/>
                </a:solidFill>
                <a:latin typeface="Arial MT"/>
                <a:cs typeface="Arial MT"/>
              </a:rPr>
              <a:t>Dochas</a:t>
            </a:r>
            <a:r>
              <a:rPr sz="1600" spc="-10" dirty="0">
                <a:solidFill>
                  <a:srgbClr val="333A78"/>
                </a:solidFill>
                <a:latin typeface="Arial MT"/>
                <a:cs typeface="Arial MT"/>
              </a:rPr>
              <a:t> </a:t>
            </a:r>
            <a:r>
              <a:rPr sz="1600" spc="95" dirty="0">
                <a:solidFill>
                  <a:srgbClr val="333A78"/>
                </a:solidFill>
                <a:latin typeface="Arial MT"/>
                <a:cs typeface="Arial MT"/>
              </a:rPr>
              <a:t>Worldview</a:t>
            </a:r>
            <a:r>
              <a:rPr sz="1600" spc="-5" dirty="0">
                <a:solidFill>
                  <a:srgbClr val="333A78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333A78"/>
                </a:solidFill>
                <a:latin typeface="Arial MT"/>
                <a:cs typeface="Arial MT"/>
              </a:rPr>
              <a:t>Wave</a:t>
            </a:r>
            <a:r>
              <a:rPr sz="1600" dirty="0">
                <a:solidFill>
                  <a:srgbClr val="333A78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333A78"/>
                </a:solidFill>
                <a:latin typeface="Arial MT"/>
                <a:cs typeface="Arial MT"/>
              </a:rPr>
              <a:t>6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509905" algn="l"/>
              </a:tabLst>
            </a:pPr>
            <a:r>
              <a:rPr sz="1600" b="1" spc="195" dirty="0">
                <a:solidFill>
                  <a:srgbClr val="0078B9"/>
                </a:solidFill>
                <a:latin typeface="Trebuchet MS"/>
                <a:cs typeface="Trebuchet MS"/>
              </a:rPr>
              <a:t>//</a:t>
            </a:r>
            <a:r>
              <a:rPr sz="1600" b="1" dirty="0">
                <a:solidFill>
                  <a:srgbClr val="0078B9"/>
                </a:solidFill>
                <a:latin typeface="Trebuchet MS"/>
                <a:cs typeface="Trebuchet MS"/>
              </a:rPr>
              <a:t>	</a:t>
            </a:r>
            <a:r>
              <a:rPr sz="1600" spc="85" dirty="0">
                <a:solidFill>
                  <a:srgbClr val="0078B9"/>
                </a:solidFill>
                <a:latin typeface="Arial MT"/>
                <a:cs typeface="Arial MT"/>
              </a:rPr>
              <a:t>October</a:t>
            </a:r>
            <a:r>
              <a:rPr sz="1600" spc="-25" dirty="0">
                <a:solidFill>
                  <a:srgbClr val="0078B9"/>
                </a:solidFill>
                <a:latin typeface="Arial MT"/>
                <a:cs typeface="Arial MT"/>
              </a:rPr>
              <a:t> </a:t>
            </a:r>
            <a:r>
              <a:rPr sz="1600" spc="65" dirty="0">
                <a:solidFill>
                  <a:srgbClr val="0078B9"/>
                </a:solidFill>
                <a:latin typeface="Arial MT"/>
                <a:cs typeface="Arial MT"/>
              </a:rPr>
              <a:t>2025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509905" algn="l"/>
              </a:tabLst>
            </a:pPr>
            <a:r>
              <a:rPr sz="1600" b="1" spc="195" dirty="0">
                <a:solidFill>
                  <a:srgbClr val="F19100"/>
                </a:solidFill>
                <a:latin typeface="Trebuchet MS"/>
                <a:cs typeface="Trebuchet MS"/>
              </a:rPr>
              <a:t>///</a:t>
            </a:r>
            <a:r>
              <a:rPr sz="1600" b="1" dirty="0">
                <a:solidFill>
                  <a:srgbClr val="F19100"/>
                </a:solidFill>
                <a:latin typeface="Trebuchet MS"/>
                <a:cs typeface="Trebuchet MS"/>
              </a:rPr>
              <a:t>	</a:t>
            </a:r>
            <a:r>
              <a:rPr sz="1600" u="sng" spc="60" dirty="0">
                <a:solidFill>
                  <a:srgbClr val="F19100"/>
                </a:solidFill>
                <a:uFill>
                  <a:solidFill>
                    <a:srgbClr val="F19100"/>
                  </a:solidFill>
                </a:uFill>
                <a:latin typeface="Arial MT"/>
                <a:cs typeface="Arial MT"/>
                <a:hlinkClick r:id="rId4"/>
              </a:rPr>
              <a:t>www.developmentengagementlab.org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275" y="1262367"/>
            <a:ext cx="6992620" cy="4938395"/>
          </a:xfrm>
          <a:custGeom>
            <a:avLst/>
            <a:gdLst/>
            <a:ahLst/>
            <a:cxnLst/>
            <a:rect l="l" t="t" r="r" b="b"/>
            <a:pathLst>
              <a:path w="6992620" h="4938395">
                <a:moveTo>
                  <a:pt x="6992411" y="0"/>
                </a:moveTo>
                <a:lnTo>
                  <a:pt x="0" y="0"/>
                </a:lnTo>
                <a:lnTo>
                  <a:pt x="0" y="4937863"/>
                </a:lnTo>
                <a:lnTo>
                  <a:pt x="6992411" y="4937863"/>
                </a:lnTo>
                <a:lnTo>
                  <a:pt x="6992411" y="0"/>
                </a:lnTo>
                <a:close/>
              </a:path>
            </a:pathLst>
          </a:custGeom>
          <a:solidFill>
            <a:srgbClr val="E9E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983163" y="1263145"/>
            <a:ext cx="3420110" cy="2163445"/>
            <a:chOff x="7983163" y="1263145"/>
            <a:chExt cx="3420110" cy="2163445"/>
          </a:xfrm>
        </p:grpSpPr>
        <p:sp>
          <p:nvSpPr>
            <p:cNvPr id="4" name="object 4"/>
            <p:cNvSpPr/>
            <p:nvPr/>
          </p:nvSpPr>
          <p:spPr>
            <a:xfrm>
              <a:off x="7983163" y="1263145"/>
              <a:ext cx="3420110" cy="2163445"/>
            </a:xfrm>
            <a:custGeom>
              <a:avLst/>
              <a:gdLst/>
              <a:ahLst/>
              <a:cxnLst/>
              <a:rect l="l" t="t" r="r" b="b"/>
              <a:pathLst>
                <a:path w="3420109" h="2163445">
                  <a:moveTo>
                    <a:pt x="3419999" y="0"/>
                  </a:moveTo>
                  <a:lnTo>
                    <a:pt x="0" y="0"/>
                  </a:lnTo>
                  <a:lnTo>
                    <a:pt x="0" y="2163112"/>
                  </a:lnTo>
                  <a:lnTo>
                    <a:pt x="3419999" y="2163112"/>
                  </a:lnTo>
                  <a:lnTo>
                    <a:pt x="3419999" y="0"/>
                  </a:lnTo>
                  <a:close/>
                </a:path>
              </a:pathLst>
            </a:custGeom>
            <a:solidFill>
              <a:srgbClr val="E9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9172" y="1364087"/>
              <a:ext cx="900111" cy="9001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114908" y="5885224"/>
            <a:ext cx="28714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81F15"/>
                </a:solidFill>
                <a:latin typeface="Trebuchet MS"/>
                <a:cs typeface="Trebuchet MS"/>
              </a:rPr>
              <a:t>©2025</a:t>
            </a:r>
            <a:r>
              <a:rPr sz="1000" b="1" spc="430" dirty="0">
                <a:solidFill>
                  <a:srgbClr val="181F15"/>
                </a:solidFill>
                <a:latin typeface="Trebuchet MS"/>
                <a:cs typeface="Trebuchet MS"/>
              </a:rPr>
              <a:t> </a:t>
            </a:r>
            <a:r>
              <a:rPr sz="1500" spc="-292" baseline="2777" dirty="0">
                <a:solidFill>
                  <a:srgbClr val="0C1911"/>
                </a:solidFill>
                <a:latin typeface="Verdana"/>
                <a:cs typeface="Verdana"/>
              </a:rPr>
              <a:t>|</a:t>
            </a:r>
            <a:r>
              <a:rPr sz="1500" spc="187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b="1" baseline="2777" dirty="0">
                <a:solidFill>
                  <a:srgbClr val="0C1911"/>
                </a:solidFill>
                <a:latin typeface="Tahoma"/>
                <a:cs typeface="Tahoma"/>
              </a:rPr>
              <a:t>DEVELOPMENT</a:t>
            </a:r>
            <a:r>
              <a:rPr sz="1500" b="1" spc="330" baseline="2777" dirty="0">
                <a:solidFill>
                  <a:srgbClr val="0C1911"/>
                </a:solidFill>
                <a:latin typeface="Tahoma"/>
                <a:cs typeface="Tahoma"/>
              </a:rPr>
              <a:t> </a:t>
            </a:r>
            <a:r>
              <a:rPr sz="1500" baseline="2777" dirty="0">
                <a:solidFill>
                  <a:srgbClr val="0C1911"/>
                </a:solidFill>
                <a:latin typeface="Verdana"/>
                <a:cs typeface="Verdana"/>
              </a:rPr>
              <a:t>ENGAGEMENT</a:t>
            </a:r>
            <a:r>
              <a:rPr sz="1500" spc="240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spc="-37" baseline="2777" dirty="0">
                <a:solidFill>
                  <a:srgbClr val="0C1911"/>
                </a:solidFill>
                <a:latin typeface="Verdana"/>
                <a:cs typeface="Verdana"/>
              </a:rPr>
              <a:t>LAB</a:t>
            </a:r>
            <a:endParaRPr sz="1500" baseline="2777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62820" y="5818990"/>
            <a:ext cx="306680" cy="3187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061902" y="3571240"/>
            <a:ext cx="3241675" cy="21285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259"/>
              </a:spcBef>
            </a:pP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Similar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30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concern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5" dirty="0">
                <a:solidFill>
                  <a:srgbClr val="181F15"/>
                </a:solidFill>
                <a:latin typeface="Arial MT"/>
                <a:cs typeface="Arial MT"/>
              </a:rPr>
              <a:t>about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geopolitics,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concern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5" dirty="0">
                <a:solidFill>
                  <a:srgbClr val="181F15"/>
                </a:solidFill>
                <a:latin typeface="Arial MT"/>
                <a:cs typeface="Arial MT"/>
              </a:rPr>
              <a:t>about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misinformation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is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almost 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universal.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Around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four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five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people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(80%)</a:t>
            </a:r>
            <a:r>
              <a:rPr sz="1300" spc="114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say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they’re</a:t>
            </a:r>
            <a:r>
              <a:rPr sz="1300" spc="10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concerned,</a:t>
            </a:r>
            <a:r>
              <a:rPr sz="1300" spc="114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5" dirty="0">
                <a:solidFill>
                  <a:srgbClr val="181F15"/>
                </a:solidFill>
                <a:latin typeface="Arial MT"/>
                <a:cs typeface="Arial MT"/>
              </a:rPr>
              <a:t>with 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nearly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half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(43%)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“very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concerned.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 suggesting </a:t>
            </a:r>
            <a:r>
              <a:rPr sz="1300" spc="120" dirty="0">
                <a:solidFill>
                  <a:srgbClr val="181F15"/>
                </a:solidFill>
                <a:latin typeface="Arial MT"/>
                <a:cs typeface="Arial MT"/>
              </a:rPr>
              <a:t>that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misinformation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feels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close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30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home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ts val="1390"/>
              </a:lnSpc>
            </a:pPr>
            <a:r>
              <a:rPr sz="1300" spc="-130" dirty="0">
                <a:solidFill>
                  <a:srgbClr val="181F15"/>
                </a:solidFill>
                <a:latin typeface="Arial MT"/>
                <a:cs typeface="Arial MT"/>
              </a:rPr>
              <a:t>—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0" dirty="0">
                <a:solidFill>
                  <a:srgbClr val="181F15"/>
                </a:solidFill>
                <a:latin typeface="Arial MT"/>
                <a:cs typeface="Arial MT"/>
              </a:rPr>
              <a:t>not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just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an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abstract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or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global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issue.</a:t>
            </a:r>
            <a:endParaRPr sz="1300">
              <a:latin typeface="Arial MT"/>
              <a:cs typeface="Arial MT"/>
            </a:endParaRPr>
          </a:p>
          <a:p>
            <a:pPr marL="12700" marR="34290">
              <a:lnSpc>
                <a:spcPct val="89700"/>
              </a:lnSpc>
              <a:spcBef>
                <a:spcPts val="1000"/>
              </a:spcBef>
            </a:pP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Only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a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small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minority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40" dirty="0">
                <a:solidFill>
                  <a:srgbClr val="181F15"/>
                </a:solidFill>
                <a:latin typeface="Arial MT"/>
                <a:cs typeface="Arial MT"/>
              </a:rPr>
              <a:t>(15%)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say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they’re 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unconcerned.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Mis-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disinformation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are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seen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as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major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problem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across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Irish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society.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3163" y="1263145"/>
            <a:ext cx="3420110" cy="216344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337310" algn="ctr">
              <a:lnSpc>
                <a:spcPct val="100000"/>
              </a:lnSpc>
              <a:spcBef>
                <a:spcPts val="155"/>
              </a:spcBef>
            </a:pPr>
            <a:r>
              <a:rPr sz="6000" b="1" spc="560" dirty="0">
                <a:solidFill>
                  <a:srgbClr val="333A78"/>
                </a:solidFill>
                <a:latin typeface="Trebuchet MS"/>
                <a:cs typeface="Trebuchet MS"/>
              </a:rPr>
              <a:t>80%</a:t>
            </a:r>
            <a:endParaRPr sz="6000">
              <a:latin typeface="Trebuchet MS"/>
              <a:cs typeface="Trebuchet MS"/>
            </a:endParaRPr>
          </a:p>
          <a:p>
            <a:pPr marL="839469" marR="209550" indent="-473075" algn="r">
              <a:lnSpc>
                <a:spcPts val="1989"/>
              </a:lnSpc>
              <a:spcBef>
                <a:spcPts val="2585"/>
              </a:spcBef>
            </a:pPr>
            <a:r>
              <a:rPr sz="1800" dirty="0">
                <a:solidFill>
                  <a:srgbClr val="181F15"/>
                </a:solidFill>
                <a:latin typeface="Arial MT"/>
                <a:cs typeface="Arial MT"/>
              </a:rPr>
              <a:t>are</a:t>
            </a:r>
            <a:r>
              <a:rPr sz="18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181F15"/>
                </a:solidFill>
                <a:latin typeface="Arial MT"/>
                <a:cs typeface="Arial MT"/>
              </a:rPr>
              <a:t>concerned</a:t>
            </a:r>
            <a:r>
              <a:rPr sz="18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35" dirty="0">
                <a:solidFill>
                  <a:srgbClr val="181F15"/>
                </a:solidFill>
                <a:latin typeface="Arial MT"/>
                <a:cs typeface="Arial MT"/>
              </a:rPr>
              <a:t>about</a:t>
            </a:r>
            <a:r>
              <a:rPr sz="18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181F15"/>
                </a:solidFill>
                <a:latin typeface="Arial MT"/>
                <a:cs typeface="Arial MT"/>
              </a:rPr>
              <a:t>mis- </a:t>
            </a:r>
            <a:r>
              <a:rPr sz="1800" spc="100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8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181F15"/>
                </a:solidFill>
                <a:latin typeface="Arial MT"/>
                <a:cs typeface="Arial MT"/>
              </a:rPr>
              <a:t>disinformation</a:t>
            </a:r>
            <a:r>
              <a:rPr sz="18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55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endParaRPr sz="1800">
              <a:latin typeface="Arial MT"/>
              <a:cs typeface="Arial MT"/>
            </a:endParaRPr>
          </a:p>
          <a:p>
            <a:pPr marR="210185" algn="r">
              <a:lnSpc>
                <a:spcPts val="1860"/>
              </a:lnSpc>
            </a:pPr>
            <a:r>
              <a:rPr sz="1800" spc="55" dirty="0">
                <a:solidFill>
                  <a:srgbClr val="181F15"/>
                </a:solidFill>
                <a:latin typeface="Arial MT"/>
                <a:cs typeface="Arial MT"/>
              </a:rPr>
              <a:t>Ireland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CONCERN</a:t>
            </a:r>
            <a:r>
              <a:rPr spc="-50" dirty="0"/>
              <a:t> </a:t>
            </a:r>
            <a:r>
              <a:rPr spc="155" dirty="0"/>
              <a:t>ABOUT</a:t>
            </a:r>
            <a:r>
              <a:rPr spc="-50" dirty="0"/>
              <a:t> </a:t>
            </a:r>
            <a:r>
              <a:rPr spc="-85" dirty="0"/>
              <a:t>MIS-</a:t>
            </a:r>
            <a:r>
              <a:rPr spc="-40" dirty="0"/>
              <a:t> </a:t>
            </a:r>
            <a:r>
              <a:rPr spc="175" dirty="0"/>
              <a:t>AND</a:t>
            </a:r>
            <a:r>
              <a:rPr spc="-50" dirty="0"/>
              <a:t> </a:t>
            </a:r>
            <a:r>
              <a:rPr spc="-10" dirty="0"/>
              <a:t>DISINFORMATION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936902" y="1363298"/>
            <a:ext cx="6699250" cy="4718050"/>
            <a:chOff x="936902" y="1363298"/>
            <a:chExt cx="6699250" cy="4718050"/>
          </a:xfrm>
        </p:grpSpPr>
        <p:sp>
          <p:nvSpPr>
            <p:cNvPr id="12" name="object 12"/>
            <p:cNvSpPr/>
            <p:nvPr/>
          </p:nvSpPr>
          <p:spPr>
            <a:xfrm>
              <a:off x="943570" y="1369966"/>
              <a:ext cx="6685915" cy="4704715"/>
            </a:xfrm>
            <a:custGeom>
              <a:avLst/>
              <a:gdLst/>
              <a:ahLst/>
              <a:cxnLst/>
              <a:rect l="l" t="t" r="r" b="b"/>
              <a:pathLst>
                <a:path w="6685915" h="4704715">
                  <a:moveTo>
                    <a:pt x="0" y="4704193"/>
                  </a:moveTo>
                  <a:lnTo>
                    <a:pt x="6685546" y="4704193"/>
                  </a:lnTo>
                  <a:lnTo>
                    <a:pt x="6685546" y="0"/>
                  </a:lnTo>
                  <a:lnTo>
                    <a:pt x="0" y="0"/>
                  </a:lnTo>
                  <a:lnTo>
                    <a:pt x="0" y="4704193"/>
                  </a:lnTo>
                  <a:close/>
                </a:path>
              </a:pathLst>
            </a:custGeom>
            <a:ln w="129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63727" y="1861511"/>
              <a:ext cx="0" cy="3486785"/>
            </a:xfrm>
            <a:custGeom>
              <a:avLst/>
              <a:gdLst/>
              <a:ahLst/>
              <a:cxnLst/>
              <a:rect l="l" t="t" r="r" b="b"/>
              <a:pathLst>
                <a:path h="3486785">
                  <a:moveTo>
                    <a:pt x="0" y="3486354"/>
                  </a:moveTo>
                  <a:lnTo>
                    <a:pt x="0" y="0"/>
                  </a:lnTo>
                </a:path>
              </a:pathLst>
            </a:custGeom>
            <a:ln w="6484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72963" y="1861511"/>
              <a:ext cx="0" cy="3486785"/>
            </a:xfrm>
            <a:custGeom>
              <a:avLst/>
              <a:gdLst/>
              <a:ahLst/>
              <a:cxnLst/>
              <a:rect l="l" t="t" r="r" b="b"/>
              <a:pathLst>
                <a:path h="3486785">
                  <a:moveTo>
                    <a:pt x="0" y="1374426"/>
                  </a:moveTo>
                  <a:lnTo>
                    <a:pt x="0" y="3486354"/>
                  </a:lnTo>
                </a:path>
                <a:path h="3486785">
                  <a:moveTo>
                    <a:pt x="0" y="703975"/>
                  </a:moveTo>
                  <a:lnTo>
                    <a:pt x="0" y="771013"/>
                  </a:lnTo>
                </a:path>
                <a:path h="3486785">
                  <a:moveTo>
                    <a:pt x="0" y="0"/>
                  </a:moveTo>
                  <a:lnTo>
                    <a:pt x="0" y="100562"/>
                  </a:lnTo>
                </a:path>
              </a:pathLst>
            </a:custGeom>
            <a:ln w="6484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82200" y="1861511"/>
              <a:ext cx="0" cy="3486785"/>
            </a:xfrm>
            <a:custGeom>
              <a:avLst/>
              <a:gdLst/>
              <a:ahLst/>
              <a:cxnLst/>
              <a:rect l="l" t="t" r="r" b="b"/>
              <a:pathLst>
                <a:path h="3486785">
                  <a:moveTo>
                    <a:pt x="0" y="3486354"/>
                  </a:moveTo>
                  <a:lnTo>
                    <a:pt x="0" y="0"/>
                  </a:lnTo>
                </a:path>
              </a:pathLst>
            </a:custGeom>
            <a:ln w="6484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91437" y="1861511"/>
              <a:ext cx="0" cy="3486785"/>
            </a:xfrm>
            <a:custGeom>
              <a:avLst/>
              <a:gdLst/>
              <a:ahLst/>
              <a:cxnLst/>
              <a:rect l="l" t="t" r="r" b="b"/>
              <a:pathLst>
                <a:path h="3486785">
                  <a:moveTo>
                    <a:pt x="0" y="3486354"/>
                  </a:moveTo>
                  <a:lnTo>
                    <a:pt x="0" y="0"/>
                  </a:lnTo>
                </a:path>
              </a:pathLst>
            </a:custGeom>
            <a:ln w="6484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00673" y="1861511"/>
              <a:ext cx="0" cy="3486785"/>
            </a:xfrm>
            <a:custGeom>
              <a:avLst/>
              <a:gdLst/>
              <a:ahLst/>
              <a:cxnLst/>
              <a:rect l="l" t="t" r="r" b="b"/>
              <a:pathLst>
                <a:path h="3486785">
                  <a:moveTo>
                    <a:pt x="0" y="3486354"/>
                  </a:moveTo>
                  <a:lnTo>
                    <a:pt x="0" y="0"/>
                  </a:lnTo>
                </a:path>
              </a:pathLst>
            </a:custGeom>
            <a:ln w="6484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63724" y="1962086"/>
              <a:ext cx="2245360" cy="2614930"/>
            </a:xfrm>
            <a:custGeom>
              <a:avLst/>
              <a:gdLst/>
              <a:ahLst/>
              <a:cxnLst/>
              <a:rect l="l" t="t" r="r" b="b"/>
              <a:pathLst>
                <a:path w="2245360" h="2614929">
                  <a:moveTo>
                    <a:pt x="184226" y="2011362"/>
                  </a:moveTo>
                  <a:lnTo>
                    <a:pt x="0" y="2011362"/>
                  </a:lnTo>
                  <a:lnTo>
                    <a:pt x="0" y="2614777"/>
                  </a:lnTo>
                  <a:lnTo>
                    <a:pt x="184226" y="2614777"/>
                  </a:lnTo>
                  <a:lnTo>
                    <a:pt x="184226" y="2011362"/>
                  </a:lnTo>
                  <a:close/>
                </a:path>
                <a:path w="2245360" h="2614929">
                  <a:moveTo>
                    <a:pt x="600125" y="1340891"/>
                  </a:moveTo>
                  <a:lnTo>
                    <a:pt x="0" y="1340891"/>
                  </a:lnTo>
                  <a:lnTo>
                    <a:pt x="0" y="1944306"/>
                  </a:lnTo>
                  <a:lnTo>
                    <a:pt x="600125" y="1944306"/>
                  </a:lnTo>
                  <a:lnTo>
                    <a:pt x="600125" y="1340891"/>
                  </a:lnTo>
                  <a:close/>
                </a:path>
                <a:path w="2245360" h="2614929">
                  <a:moveTo>
                    <a:pt x="1948014" y="670445"/>
                  </a:moveTo>
                  <a:lnTo>
                    <a:pt x="0" y="670445"/>
                  </a:lnTo>
                  <a:lnTo>
                    <a:pt x="0" y="1273860"/>
                  </a:lnTo>
                  <a:lnTo>
                    <a:pt x="1948014" y="1273860"/>
                  </a:lnTo>
                  <a:lnTo>
                    <a:pt x="1948014" y="670445"/>
                  </a:lnTo>
                  <a:close/>
                </a:path>
                <a:path w="2245360" h="2614929">
                  <a:moveTo>
                    <a:pt x="2244839" y="0"/>
                  </a:moveTo>
                  <a:lnTo>
                    <a:pt x="0" y="0"/>
                  </a:lnTo>
                  <a:lnTo>
                    <a:pt x="0" y="603402"/>
                  </a:lnTo>
                  <a:lnTo>
                    <a:pt x="2244839" y="603402"/>
                  </a:lnTo>
                  <a:lnTo>
                    <a:pt x="2244839" y="0"/>
                  </a:lnTo>
                  <a:close/>
                </a:path>
              </a:pathLst>
            </a:custGeom>
            <a:solidFill>
              <a:srgbClr val="2E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63727" y="4643890"/>
              <a:ext cx="259715" cy="603885"/>
            </a:xfrm>
            <a:custGeom>
              <a:avLst/>
              <a:gdLst/>
              <a:ahLst/>
              <a:cxnLst/>
              <a:rect l="l" t="t" r="r" b="b"/>
              <a:pathLst>
                <a:path w="259714" h="603885">
                  <a:moveTo>
                    <a:pt x="259677" y="0"/>
                  </a:moveTo>
                  <a:lnTo>
                    <a:pt x="0" y="0"/>
                  </a:lnTo>
                  <a:lnTo>
                    <a:pt x="0" y="603413"/>
                  </a:lnTo>
                  <a:lnTo>
                    <a:pt x="259677" y="603413"/>
                  </a:lnTo>
                  <a:lnTo>
                    <a:pt x="259677" y="0"/>
                  </a:lnTo>
                  <a:close/>
                </a:path>
              </a:pathLst>
            </a:custGeom>
            <a:solidFill>
              <a:srgbClr val="B6B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58487" y="2169450"/>
            <a:ext cx="27368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50" spc="-40" dirty="0">
                <a:solidFill>
                  <a:srgbClr val="FFFFFF"/>
                </a:solidFill>
                <a:latin typeface="Verdana"/>
                <a:cs typeface="Verdana"/>
              </a:rPr>
              <a:t>43%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10105" y="2839904"/>
            <a:ext cx="27368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50" spc="-40" dirty="0">
                <a:solidFill>
                  <a:srgbClr val="FFFFFF"/>
                </a:solidFill>
                <a:latin typeface="Verdana"/>
                <a:cs typeface="Verdana"/>
              </a:rPr>
              <a:t>37%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63727" y="1861511"/>
            <a:ext cx="5499100" cy="3486785"/>
          </a:xfrm>
          <a:custGeom>
            <a:avLst/>
            <a:gdLst/>
            <a:ahLst/>
            <a:cxnLst/>
            <a:rect l="l" t="t" r="r" b="b"/>
            <a:pathLst>
              <a:path w="5499100" h="3486785">
                <a:moveTo>
                  <a:pt x="0" y="3486354"/>
                </a:moveTo>
                <a:lnTo>
                  <a:pt x="5498813" y="3486354"/>
                </a:lnTo>
                <a:lnTo>
                  <a:pt x="5498813" y="0"/>
                </a:lnTo>
                <a:lnTo>
                  <a:pt x="0" y="0"/>
                </a:lnTo>
                <a:lnTo>
                  <a:pt x="0" y="3486354"/>
                </a:lnTo>
                <a:close/>
              </a:path>
            </a:pathLst>
          </a:custGeom>
          <a:ln w="12969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516451" y="4851268"/>
            <a:ext cx="80835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975" spc="-15" baseline="4273" dirty="0">
                <a:solidFill>
                  <a:srgbClr val="4D4D4D"/>
                </a:solidFill>
                <a:latin typeface="Verdana"/>
                <a:cs typeface="Verdana"/>
              </a:rPr>
              <a:t>Don’t</a:t>
            </a:r>
            <a:r>
              <a:rPr sz="975" spc="-52" baseline="4273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975" baseline="4273" dirty="0">
                <a:solidFill>
                  <a:srgbClr val="4D4D4D"/>
                </a:solidFill>
                <a:latin typeface="Verdana"/>
                <a:cs typeface="Verdana"/>
              </a:rPr>
              <a:t>know</a:t>
            </a:r>
            <a:r>
              <a:rPr sz="975" spc="202" baseline="4273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950" spc="-25" dirty="0">
                <a:solidFill>
                  <a:srgbClr val="FFFFFF"/>
                </a:solidFill>
                <a:latin typeface="Verdana"/>
                <a:cs typeface="Verdana"/>
              </a:rPr>
              <a:t>5%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51784" y="4180815"/>
            <a:ext cx="113474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975" baseline="4273" dirty="0">
                <a:solidFill>
                  <a:srgbClr val="4D4D4D"/>
                </a:solidFill>
                <a:latin typeface="Verdana"/>
                <a:cs typeface="Verdana"/>
              </a:rPr>
              <a:t>Not</a:t>
            </a:r>
            <a:r>
              <a:rPr sz="975" spc="-30" baseline="4273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975" baseline="4273" dirty="0">
                <a:solidFill>
                  <a:srgbClr val="4D4D4D"/>
                </a:solidFill>
                <a:latin typeface="Verdana"/>
                <a:cs typeface="Verdana"/>
              </a:rPr>
              <a:t>at</a:t>
            </a:r>
            <a:r>
              <a:rPr sz="975" spc="-22" baseline="4273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975" baseline="4273" dirty="0">
                <a:solidFill>
                  <a:srgbClr val="4D4D4D"/>
                </a:solidFill>
                <a:latin typeface="Verdana"/>
                <a:cs typeface="Verdana"/>
              </a:rPr>
              <a:t>all</a:t>
            </a:r>
            <a:r>
              <a:rPr sz="975" spc="-52" baseline="4273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975" baseline="4273" dirty="0">
                <a:solidFill>
                  <a:srgbClr val="4D4D4D"/>
                </a:solidFill>
                <a:latin typeface="Verdana"/>
                <a:cs typeface="Verdana"/>
              </a:rPr>
              <a:t>concerned</a:t>
            </a:r>
            <a:r>
              <a:rPr sz="975" spc="300" baseline="4273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Verdana"/>
                <a:cs typeface="Verdana"/>
              </a:rPr>
              <a:t>4%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76095" y="3510359"/>
            <a:ext cx="135953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1059815" algn="l"/>
              </a:tabLst>
            </a:pPr>
            <a:r>
              <a:rPr sz="975" baseline="4273" dirty="0">
                <a:solidFill>
                  <a:srgbClr val="4D4D4D"/>
                </a:solidFill>
                <a:latin typeface="Verdana"/>
                <a:cs typeface="Verdana"/>
              </a:rPr>
              <a:t>Not</a:t>
            </a:r>
            <a:r>
              <a:rPr sz="975" spc="-52" baseline="4273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975" baseline="4273" dirty="0">
                <a:solidFill>
                  <a:srgbClr val="4D4D4D"/>
                </a:solidFill>
                <a:latin typeface="Verdana"/>
                <a:cs typeface="Verdana"/>
              </a:rPr>
              <a:t>very</a:t>
            </a:r>
            <a:r>
              <a:rPr sz="975" spc="-89" baseline="4273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975" spc="-15" baseline="4273" dirty="0">
                <a:solidFill>
                  <a:srgbClr val="4D4D4D"/>
                </a:solidFill>
                <a:latin typeface="Verdana"/>
                <a:cs typeface="Verdana"/>
              </a:rPr>
              <a:t>concerned</a:t>
            </a:r>
            <a:r>
              <a:rPr sz="975" baseline="4273" dirty="0">
                <a:solidFill>
                  <a:srgbClr val="4D4D4D"/>
                </a:solidFill>
                <a:latin typeface="Verdana"/>
                <a:cs typeface="Verdana"/>
              </a:rPr>
              <a:t>	</a:t>
            </a:r>
            <a:r>
              <a:rPr sz="950" spc="-25" dirty="0">
                <a:solidFill>
                  <a:srgbClr val="FFFFFF"/>
                </a:solidFill>
                <a:latin typeface="Verdana"/>
                <a:cs typeface="Verdana"/>
              </a:rPr>
              <a:t>11%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23051" y="2866806"/>
            <a:ext cx="69913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solidFill>
                  <a:srgbClr val="4D4D4D"/>
                </a:solidFill>
                <a:latin typeface="Verdana"/>
                <a:cs typeface="Verdana"/>
              </a:rPr>
              <a:t>Fairly</a:t>
            </a:r>
            <a:r>
              <a:rPr sz="650" spc="-1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650" spc="-10" dirty="0">
                <a:solidFill>
                  <a:srgbClr val="4D4D4D"/>
                </a:solidFill>
                <a:latin typeface="Verdana"/>
                <a:cs typeface="Verdana"/>
              </a:rPr>
              <a:t>concerned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59517" y="2196351"/>
            <a:ext cx="66294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solidFill>
                  <a:srgbClr val="4D4D4D"/>
                </a:solidFill>
                <a:latin typeface="Verdana"/>
                <a:cs typeface="Verdana"/>
              </a:rPr>
              <a:t>Very</a:t>
            </a:r>
            <a:r>
              <a:rPr sz="650" spc="-3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650" spc="-10" dirty="0">
                <a:solidFill>
                  <a:srgbClr val="4D4D4D"/>
                </a:solidFill>
                <a:latin typeface="Verdana"/>
                <a:cs typeface="Verdana"/>
              </a:rPr>
              <a:t>concerned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39421" y="5376824"/>
            <a:ext cx="6731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24346" y="5376824"/>
            <a:ext cx="11557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4D4D4D"/>
                </a:solidFill>
                <a:latin typeface="Verdana"/>
                <a:cs typeface="Verdana"/>
              </a:rPr>
              <a:t>25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33607" y="5376824"/>
            <a:ext cx="11557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4D4D4D"/>
                </a:solidFill>
                <a:latin typeface="Verdana"/>
                <a:cs typeface="Verdana"/>
              </a:rPr>
              <a:t>50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42868" y="5376824"/>
            <a:ext cx="11557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4D4D4D"/>
                </a:solidFill>
                <a:latin typeface="Verdana"/>
                <a:cs typeface="Verdana"/>
              </a:rPr>
              <a:t>75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27794" y="5376824"/>
            <a:ext cx="16446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4D4D4D"/>
                </a:solidFill>
                <a:latin typeface="Verdana"/>
                <a:cs typeface="Verdana"/>
              </a:rPr>
              <a:t>100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63718" y="5698963"/>
            <a:ext cx="5228590" cy="3117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ts val="750"/>
              </a:lnSpc>
              <a:spcBef>
                <a:spcPts val="120"/>
              </a:spcBef>
            </a:pPr>
            <a:r>
              <a:rPr sz="650" spc="-10" dirty="0">
                <a:latin typeface="Verdana"/>
                <a:cs typeface="Verdana"/>
              </a:rPr>
              <a:t>Question:</a:t>
            </a:r>
            <a:r>
              <a:rPr sz="650" spc="-3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How</a:t>
            </a:r>
            <a:r>
              <a:rPr sz="650" spc="1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concerned</a:t>
            </a:r>
            <a:r>
              <a:rPr sz="650" spc="6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are you</a:t>
            </a:r>
            <a:r>
              <a:rPr sz="650" spc="7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about</a:t>
            </a:r>
            <a:r>
              <a:rPr sz="650" spc="5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the </a:t>
            </a:r>
            <a:r>
              <a:rPr sz="650" spc="-10" dirty="0">
                <a:latin typeface="Verdana"/>
                <a:cs typeface="Verdana"/>
              </a:rPr>
              <a:t>rise</a:t>
            </a:r>
            <a:r>
              <a:rPr sz="650" spc="5" dirty="0">
                <a:latin typeface="Verdana"/>
                <a:cs typeface="Verdana"/>
              </a:rPr>
              <a:t> </a:t>
            </a:r>
            <a:r>
              <a:rPr sz="650" spc="-10" dirty="0">
                <a:latin typeface="Verdana"/>
                <a:cs typeface="Verdana"/>
              </a:rPr>
              <a:t>of</a:t>
            </a:r>
            <a:r>
              <a:rPr sz="650" spc="-2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misinformation</a:t>
            </a:r>
            <a:r>
              <a:rPr sz="650" spc="6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and</a:t>
            </a:r>
            <a:r>
              <a:rPr sz="650" spc="6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disinformation</a:t>
            </a:r>
            <a:r>
              <a:rPr sz="650" spc="6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in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Ireland</a:t>
            </a:r>
            <a:r>
              <a:rPr sz="650" spc="6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today?</a:t>
            </a:r>
            <a:r>
              <a:rPr sz="650" spc="40" dirty="0">
                <a:latin typeface="Verdana"/>
                <a:cs typeface="Verdana"/>
              </a:rPr>
              <a:t> </a:t>
            </a:r>
            <a:r>
              <a:rPr sz="650" spc="-105" dirty="0">
                <a:latin typeface="Verdana"/>
                <a:cs typeface="Verdana"/>
              </a:rPr>
              <a:t>|</a:t>
            </a:r>
            <a:r>
              <a:rPr sz="650" spc="20" dirty="0">
                <a:latin typeface="Verdana"/>
                <a:cs typeface="Verdana"/>
              </a:rPr>
              <a:t> </a:t>
            </a:r>
            <a:r>
              <a:rPr sz="650" spc="-50" dirty="0">
                <a:latin typeface="Verdana"/>
                <a:cs typeface="Verdana"/>
              </a:rPr>
              <a:t>Base:</a:t>
            </a:r>
            <a:r>
              <a:rPr sz="650" spc="-30" dirty="0">
                <a:latin typeface="Verdana"/>
                <a:cs typeface="Verdana"/>
              </a:rPr>
              <a:t> </a:t>
            </a:r>
            <a:r>
              <a:rPr sz="650" spc="-20" dirty="0">
                <a:latin typeface="Verdana"/>
                <a:cs typeface="Verdana"/>
              </a:rPr>
              <a:t>IRL</a:t>
            </a:r>
            <a:r>
              <a:rPr sz="650" spc="15" dirty="0">
                <a:latin typeface="Verdana"/>
                <a:cs typeface="Verdana"/>
              </a:rPr>
              <a:t> </a:t>
            </a:r>
            <a:r>
              <a:rPr sz="650" spc="-10" dirty="0">
                <a:latin typeface="Verdana"/>
                <a:cs typeface="Verdana"/>
              </a:rPr>
              <a:t>Adults</a:t>
            </a:r>
            <a:endParaRPr sz="650">
              <a:latin typeface="Verdana"/>
              <a:cs typeface="Verdana"/>
            </a:endParaRPr>
          </a:p>
          <a:p>
            <a:pPr marR="5080">
              <a:lnSpc>
                <a:spcPts val="720"/>
              </a:lnSpc>
              <a:spcBef>
                <a:spcPts val="45"/>
              </a:spcBef>
            </a:pPr>
            <a:r>
              <a:rPr sz="650" spc="-105" dirty="0">
                <a:latin typeface="Verdana"/>
                <a:cs typeface="Verdana"/>
              </a:rPr>
              <a:t>|</a:t>
            </a:r>
            <a:r>
              <a:rPr sz="650" spc="2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Sample</a:t>
            </a:r>
            <a:r>
              <a:rPr sz="650" spc="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size</a:t>
            </a:r>
            <a:r>
              <a:rPr sz="650" spc="5" dirty="0">
                <a:latin typeface="Verdana"/>
                <a:cs typeface="Verdana"/>
              </a:rPr>
              <a:t> </a:t>
            </a:r>
            <a:r>
              <a:rPr sz="650" spc="-55" dirty="0">
                <a:latin typeface="Verdana"/>
                <a:cs typeface="Verdana"/>
              </a:rPr>
              <a:t>n=</a:t>
            </a:r>
            <a:r>
              <a:rPr sz="650" spc="35" dirty="0">
                <a:latin typeface="Verdana"/>
                <a:cs typeface="Verdana"/>
              </a:rPr>
              <a:t> </a:t>
            </a:r>
            <a:r>
              <a:rPr sz="650" spc="-20" dirty="0">
                <a:latin typeface="Verdana"/>
                <a:cs typeface="Verdana"/>
              </a:rPr>
              <a:t>2,002</a:t>
            </a:r>
            <a:r>
              <a:rPr sz="650" spc="40" dirty="0">
                <a:latin typeface="Verdana"/>
                <a:cs typeface="Verdana"/>
              </a:rPr>
              <a:t> </a:t>
            </a:r>
            <a:r>
              <a:rPr sz="650" spc="-105" dirty="0">
                <a:latin typeface="Verdana"/>
                <a:cs typeface="Verdana"/>
              </a:rPr>
              <a:t>|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Data</a:t>
            </a:r>
            <a:r>
              <a:rPr sz="650" spc="2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are</a:t>
            </a:r>
            <a:r>
              <a:rPr sz="650" spc="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weighted</a:t>
            </a:r>
            <a:r>
              <a:rPr sz="650" spc="7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to</a:t>
            </a:r>
            <a:r>
              <a:rPr sz="650" spc="-1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be</a:t>
            </a:r>
            <a:r>
              <a:rPr sz="650" spc="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nationally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representative</a:t>
            </a:r>
            <a:r>
              <a:rPr sz="650" spc="5" dirty="0">
                <a:latin typeface="Verdana"/>
                <a:cs typeface="Verdana"/>
              </a:rPr>
              <a:t> </a:t>
            </a:r>
            <a:r>
              <a:rPr sz="650" spc="-105" dirty="0">
                <a:latin typeface="Verdana"/>
                <a:cs typeface="Verdana"/>
              </a:rPr>
              <a:t>|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Worldview</a:t>
            </a:r>
            <a:r>
              <a:rPr sz="650" spc="10" dirty="0">
                <a:latin typeface="Verdana"/>
                <a:cs typeface="Verdana"/>
              </a:rPr>
              <a:t> </a:t>
            </a:r>
            <a:r>
              <a:rPr sz="650" spc="-10" dirty="0">
                <a:latin typeface="Verdana"/>
                <a:cs typeface="Verdana"/>
              </a:rPr>
              <a:t>Overseas</a:t>
            </a:r>
            <a:r>
              <a:rPr sz="650" spc="-2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Development</a:t>
            </a:r>
            <a:r>
              <a:rPr sz="650" spc="5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Aid</a:t>
            </a:r>
            <a:r>
              <a:rPr sz="650" spc="70" dirty="0">
                <a:latin typeface="Verdana"/>
                <a:cs typeface="Verdana"/>
              </a:rPr>
              <a:t> </a:t>
            </a:r>
            <a:r>
              <a:rPr sz="650" spc="-10" dirty="0">
                <a:latin typeface="Verdana"/>
                <a:cs typeface="Verdana"/>
              </a:rPr>
              <a:t>Survey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0" dirty="0">
                <a:latin typeface="Verdana"/>
                <a:cs typeface="Verdana"/>
              </a:rPr>
              <a:t>|</a:t>
            </a:r>
            <a:r>
              <a:rPr sz="650" dirty="0">
                <a:latin typeface="Verdana"/>
                <a:cs typeface="Verdana"/>
              </a:rPr>
              <a:t> Fieldwork</a:t>
            </a:r>
            <a:r>
              <a:rPr sz="650" spc="3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by</a:t>
            </a:r>
            <a:r>
              <a:rPr sz="650" spc="9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B&amp;A</a:t>
            </a:r>
            <a:r>
              <a:rPr sz="650" spc="70" dirty="0">
                <a:latin typeface="Verdana"/>
                <a:cs typeface="Verdana"/>
              </a:rPr>
              <a:t> </a:t>
            </a:r>
            <a:r>
              <a:rPr sz="650" spc="-105" dirty="0">
                <a:latin typeface="Verdana"/>
                <a:cs typeface="Verdana"/>
              </a:rPr>
              <a:t>|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Analysis by</a:t>
            </a:r>
            <a:r>
              <a:rPr sz="650" spc="10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the</a:t>
            </a:r>
            <a:r>
              <a:rPr sz="650" spc="3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Development</a:t>
            </a:r>
            <a:r>
              <a:rPr sz="650" spc="9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Engagement</a:t>
            </a:r>
            <a:r>
              <a:rPr sz="650" spc="90" dirty="0">
                <a:latin typeface="Verdana"/>
                <a:cs typeface="Verdana"/>
              </a:rPr>
              <a:t> </a:t>
            </a:r>
            <a:r>
              <a:rPr sz="650" spc="-25" dirty="0">
                <a:latin typeface="Verdana"/>
                <a:cs typeface="Verdana"/>
              </a:rPr>
              <a:t>Lab</a:t>
            </a:r>
            <a:endParaRPr sz="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5687" y="1262367"/>
            <a:ext cx="7013575" cy="4932045"/>
          </a:xfrm>
          <a:custGeom>
            <a:avLst/>
            <a:gdLst/>
            <a:ahLst/>
            <a:cxnLst/>
            <a:rect l="l" t="t" r="r" b="b"/>
            <a:pathLst>
              <a:path w="7013575" h="4932045">
                <a:moveTo>
                  <a:pt x="7013037" y="0"/>
                </a:moveTo>
                <a:lnTo>
                  <a:pt x="0" y="0"/>
                </a:lnTo>
                <a:lnTo>
                  <a:pt x="0" y="4931703"/>
                </a:lnTo>
                <a:lnTo>
                  <a:pt x="7013037" y="4931703"/>
                </a:lnTo>
                <a:lnTo>
                  <a:pt x="7013037" y="0"/>
                </a:lnTo>
                <a:close/>
              </a:path>
            </a:pathLst>
          </a:custGeom>
          <a:solidFill>
            <a:srgbClr val="E9E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03275" y="1262368"/>
            <a:ext cx="3420110" cy="2163445"/>
            <a:chOff x="803275" y="1262368"/>
            <a:chExt cx="3420110" cy="2163445"/>
          </a:xfrm>
        </p:grpSpPr>
        <p:sp>
          <p:nvSpPr>
            <p:cNvPr id="4" name="object 4"/>
            <p:cNvSpPr/>
            <p:nvPr/>
          </p:nvSpPr>
          <p:spPr>
            <a:xfrm>
              <a:off x="803275" y="1262368"/>
              <a:ext cx="3420110" cy="2163445"/>
            </a:xfrm>
            <a:custGeom>
              <a:avLst/>
              <a:gdLst/>
              <a:ahLst/>
              <a:cxnLst/>
              <a:rect l="l" t="t" r="r" b="b"/>
              <a:pathLst>
                <a:path w="3420110" h="2163445">
                  <a:moveTo>
                    <a:pt x="3419999" y="0"/>
                  </a:moveTo>
                  <a:lnTo>
                    <a:pt x="0" y="0"/>
                  </a:lnTo>
                  <a:lnTo>
                    <a:pt x="0" y="2163110"/>
                  </a:lnTo>
                  <a:lnTo>
                    <a:pt x="3419999" y="2163110"/>
                  </a:lnTo>
                  <a:lnTo>
                    <a:pt x="3419999" y="0"/>
                  </a:lnTo>
                  <a:close/>
                </a:path>
              </a:pathLst>
            </a:custGeom>
            <a:solidFill>
              <a:srgbClr val="E9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2813" y="1368425"/>
              <a:ext cx="900111" cy="9001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16939" y="5885224"/>
            <a:ext cx="28714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81F15"/>
                </a:solidFill>
                <a:latin typeface="Trebuchet MS"/>
                <a:cs typeface="Trebuchet MS"/>
              </a:rPr>
              <a:t>©2025</a:t>
            </a:r>
            <a:r>
              <a:rPr sz="1000" b="1" spc="430" dirty="0">
                <a:solidFill>
                  <a:srgbClr val="181F15"/>
                </a:solidFill>
                <a:latin typeface="Trebuchet MS"/>
                <a:cs typeface="Trebuchet MS"/>
              </a:rPr>
              <a:t> </a:t>
            </a:r>
            <a:r>
              <a:rPr sz="1500" spc="-292" baseline="2777" dirty="0">
                <a:solidFill>
                  <a:srgbClr val="0C1911"/>
                </a:solidFill>
                <a:latin typeface="Verdana"/>
                <a:cs typeface="Verdana"/>
              </a:rPr>
              <a:t>|</a:t>
            </a:r>
            <a:r>
              <a:rPr sz="1500" spc="187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b="1" baseline="2777" dirty="0">
                <a:solidFill>
                  <a:srgbClr val="0C1911"/>
                </a:solidFill>
                <a:latin typeface="Tahoma"/>
                <a:cs typeface="Tahoma"/>
              </a:rPr>
              <a:t>DEVELOPMENT</a:t>
            </a:r>
            <a:r>
              <a:rPr sz="1500" b="1" spc="330" baseline="2777" dirty="0">
                <a:solidFill>
                  <a:srgbClr val="0C1911"/>
                </a:solidFill>
                <a:latin typeface="Tahoma"/>
                <a:cs typeface="Tahoma"/>
              </a:rPr>
              <a:t> </a:t>
            </a:r>
            <a:r>
              <a:rPr sz="1500" baseline="2777" dirty="0">
                <a:solidFill>
                  <a:srgbClr val="0C1911"/>
                </a:solidFill>
                <a:latin typeface="Verdana"/>
                <a:cs typeface="Verdana"/>
              </a:rPr>
              <a:t>ENGAGEMENT</a:t>
            </a:r>
            <a:r>
              <a:rPr sz="1500" spc="240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spc="-37" baseline="2777" dirty="0">
                <a:solidFill>
                  <a:srgbClr val="0C1911"/>
                </a:solidFill>
                <a:latin typeface="Verdana"/>
                <a:cs typeface="Verdana"/>
              </a:rPr>
              <a:t>LAB</a:t>
            </a:r>
            <a:endParaRPr sz="1500" baseline="2777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4852" y="5818990"/>
            <a:ext cx="306680" cy="3187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03275" y="1262368"/>
            <a:ext cx="3420110" cy="2163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514475" algn="ctr">
              <a:lnSpc>
                <a:spcPct val="100000"/>
              </a:lnSpc>
              <a:spcBef>
                <a:spcPts val="185"/>
              </a:spcBef>
            </a:pPr>
            <a:r>
              <a:rPr sz="6000" b="1" spc="155" dirty="0">
                <a:solidFill>
                  <a:srgbClr val="333A78"/>
                </a:solidFill>
                <a:latin typeface="Trebuchet MS"/>
                <a:cs typeface="Trebuchet MS"/>
              </a:rPr>
              <a:t>73%</a:t>
            </a:r>
            <a:endParaRPr sz="6000">
              <a:latin typeface="Trebuchet MS"/>
              <a:cs typeface="Trebuchet MS"/>
            </a:endParaRPr>
          </a:p>
          <a:p>
            <a:pPr marL="250190" marR="195580" indent="257175" algn="r">
              <a:lnSpc>
                <a:spcPts val="2020"/>
              </a:lnSpc>
              <a:spcBef>
                <a:spcPts val="2560"/>
              </a:spcBef>
            </a:pPr>
            <a:r>
              <a:rPr sz="1800" dirty="0">
                <a:solidFill>
                  <a:srgbClr val="181F15"/>
                </a:solidFill>
                <a:latin typeface="Arial MT"/>
                <a:cs typeface="Arial MT"/>
              </a:rPr>
              <a:t>are</a:t>
            </a:r>
            <a:r>
              <a:rPr sz="18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181F15"/>
                </a:solidFill>
                <a:latin typeface="Arial MT"/>
                <a:cs typeface="Arial MT"/>
              </a:rPr>
              <a:t>concerned</a:t>
            </a:r>
            <a:r>
              <a:rPr sz="18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35" dirty="0">
                <a:solidFill>
                  <a:srgbClr val="181F15"/>
                </a:solidFill>
                <a:latin typeface="Arial MT"/>
                <a:cs typeface="Arial MT"/>
              </a:rPr>
              <a:t>about</a:t>
            </a:r>
            <a:r>
              <a:rPr sz="18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181F15"/>
                </a:solidFill>
                <a:latin typeface="Arial MT"/>
                <a:cs typeface="Arial MT"/>
              </a:rPr>
              <a:t>the </a:t>
            </a:r>
            <a:r>
              <a:rPr sz="1800" dirty="0">
                <a:solidFill>
                  <a:srgbClr val="181F15"/>
                </a:solidFill>
                <a:latin typeface="Arial MT"/>
                <a:cs typeface="Arial MT"/>
              </a:rPr>
              <a:t>rise</a:t>
            </a:r>
            <a:r>
              <a:rPr sz="18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5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8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2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8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40" dirty="0">
                <a:solidFill>
                  <a:srgbClr val="181F15"/>
                </a:solidFill>
                <a:latin typeface="Arial MT"/>
                <a:cs typeface="Arial MT"/>
              </a:rPr>
              <a:t>far-</a:t>
            </a:r>
            <a:r>
              <a:rPr sz="1800" spc="125" dirty="0">
                <a:solidFill>
                  <a:srgbClr val="181F15"/>
                </a:solidFill>
                <a:latin typeface="Arial MT"/>
                <a:cs typeface="Arial MT"/>
              </a:rPr>
              <a:t>right</a:t>
            </a:r>
            <a:r>
              <a:rPr sz="18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181F15"/>
                </a:solidFill>
                <a:latin typeface="Arial MT"/>
                <a:cs typeface="Arial MT"/>
              </a:rPr>
              <a:t>around</a:t>
            </a:r>
            <a:endParaRPr sz="1800">
              <a:latin typeface="Arial MT"/>
              <a:cs typeface="Arial MT"/>
            </a:endParaRPr>
          </a:p>
          <a:p>
            <a:pPr marR="196850" algn="r">
              <a:lnSpc>
                <a:spcPts val="1850"/>
              </a:lnSpc>
            </a:pPr>
            <a:r>
              <a:rPr sz="1800" spc="12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8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181F15"/>
                </a:solidFill>
                <a:latin typeface="Arial MT"/>
                <a:cs typeface="Arial MT"/>
              </a:rPr>
              <a:t>world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MAJORITY</a:t>
            </a:r>
            <a:r>
              <a:rPr spc="40" dirty="0"/>
              <a:t> </a:t>
            </a:r>
            <a:r>
              <a:rPr spc="120" dirty="0"/>
              <a:t>CONCERN</a:t>
            </a:r>
            <a:r>
              <a:rPr spc="45" dirty="0"/>
              <a:t> </a:t>
            </a:r>
            <a:r>
              <a:rPr spc="155" dirty="0"/>
              <a:t>ABOUT</a:t>
            </a:r>
            <a:r>
              <a:rPr spc="40" dirty="0"/>
              <a:t> </a:t>
            </a:r>
            <a:r>
              <a:rPr spc="-50" dirty="0"/>
              <a:t>RISE</a:t>
            </a:r>
            <a:r>
              <a:rPr spc="50" dirty="0"/>
              <a:t> </a:t>
            </a:r>
            <a:r>
              <a:rPr spc="190" dirty="0"/>
              <a:t>OF</a:t>
            </a:r>
            <a:r>
              <a:rPr spc="40" dirty="0"/>
              <a:t> </a:t>
            </a:r>
            <a:r>
              <a:rPr dirty="0"/>
              <a:t>FAR-</a:t>
            </a:r>
            <a:r>
              <a:rPr spc="-10" dirty="0"/>
              <a:t>RIGHT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6777" y="3537711"/>
            <a:ext cx="3256915" cy="178435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22250" marR="5080" indent="315595" algn="r">
              <a:lnSpc>
                <a:spcPct val="81000"/>
              </a:lnSpc>
              <a:spcBef>
                <a:spcPts val="395"/>
              </a:spcBef>
            </a:pP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Concern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5" dirty="0">
                <a:solidFill>
                  <a:srgbClr val="181F15"/>
                </a:solidFill>
                <a:latin typeface="Arial MT"/>
                <a:cs typeface="Arial MT"/>
              </a:rPr>
              <a:t>about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0" dirty="0">
                <a:solidFill>
                  <a:srgbClr val="181F15"/>
                </a:solidFill>
                <a:latin typeface="Arial MT"/>
                <a:cs typeface="Arial MT"/>
              </a:rPr>
              <a:t>far-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right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politics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is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almost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as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widespread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intense.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Almost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eight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ten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(73%) say 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they’re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concerned,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5" dirty="0">
                <a:solidFill>
                  <a:srgbClr val="181F15"/>
                </a:solidFill>
                <a:latin typeface="Arial MT"/>
                <a:cs typeface="Arial MT"/>
              </a:rPr>
              <a:t>with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nearly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half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(43%)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very</a:t>
            </a:r>
            <a:endParaRPr sz="1300">
              <a:latin typeface="Arial MT"/>
              <a:cs typeface="Arial MT"/>
            </a:endParaRPr>
          </a:p>
          <a:p>
            <a:pPr marR="6350" algn="r">
              <a:lnSpc>
                <a:spcPts val="1200"/>
              </a:lnSpc>
            </a:pP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concerned.</a:t>
            </a:r>
            <a:endParaRPr sz="1300">
              <a:latin typeface="Arial MT"/>
              <a:cs typeface="Arial MT"/>
            </a:endParaRPr>
          </a:p>
          <a:p>
            <a:pPr marL="12700" marR="5080" indent="452120" algn="r">
              <a:lnSpc>
                <a:spcPct val="80000"/>
              </a:lnSpc>
              <a:spcBef>
                <a:spcPts val="1055"/>
              </a:spcBef>
            </a:pP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This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level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concern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suggests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Irish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people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see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rise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5" dirty="0">
                <a:solidFill>
                  <a:srgbClr val="181F15"/>
                </a:solidFill>
                <a:latin typeface="Arial MT"/>
                <a:cs typeface="Arial MT"/>
              </a:rPr>
              <a:t>far-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right movements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as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serious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global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risk,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not just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distant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political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trend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affecting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other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countries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0" dirty="0">
                <a:solidFill>
                  <a:srgbClr val="181F15"/>
                </a:solidFill>
                <a:latin typeface="Arial MT"/>
                <a:cs typeface="Arial MT"/>
              </a:rPr>
              <a:t>not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them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personally.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61815" y="1318226"/>
            <a:ext cx="6998970" cy="4928870"/>
            <a:chOff x="4361815" y="1318226"/>
            <a:chExt cx="6998970" cy="4928870"/>
          </a:xfrm>
        </p:grpSpPr>
        <p:sp>
          <p:nvSpPr>
            <p:cNvPr id="12" name="object 12"/>
            <p:cNvSpPr/>
            <p:nvPr/>
          </p:nvSpPr>
          <p:spPr>
            <a:xfrm>
              <a:off x="4368800" y="1325211"/>
              <a:ext cx="6985000" cy="4914900"/>
            </a:xfrm>
            <a:custGeom>
              <a:avLst/>
              <a:gdLst/>
              <a:ahLst/>
              <a:cxnLst/>
              <a:rect l="l" t="t" r="r" b="b"/>
              <a:pathLst>
                <a:path w="6985000" h="4914900">
                  <a:moveTo>
                    <a:pt x="6985000" y="0"/>
                  </a:moveTo>
                  <a:lnTo>
                    <a:pt x="0" y="0"/>
                  </a:lnTo>
                  <a:lnTo>
                    <a:pt x="0" y="4914900"/>
                  </a:lnTo>
                  <a:lnTo>
                    <a:pt x="6985000" y="4914900"/>
                  </a:lnTo>
                  <a:lnTo>
                    <a:pt x="6985000" y="0"/>
                  </a:lnTo>
                  <a:close/>
                </a:path>
              </a:pathLst>
            </a:custGeom>
            <a:solidFill>
              <a:srgbClr val="E9E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68800" y="1325211"/>
              <a:ext cx="6985000" cy="4914900"/>
            </a:xfrm>
            <a:custGeom>
              <a:avLst/>
              <a:gdLst/>
              <a:ahLst/>
              <a:cxnLst/>
              <a:rect l="l" t="t" r="r" b="b"/>
              <a:pathLst>
                <a:path w="6985000" h="4914900">
                  <a:moveTo>
                    <a:pt x="0" y="4914900"/>
                  </a:moveTo>
                  <a:lnTo>
                    <a:pt x="6985000" y="4914900"/>
                  </a:lnTo>
                  <a:lnTo>
                    <a:pt x="6985000" y="0"/>
                  </a:lnTo>
                  <a:lnTo>
                    <a:pt x="0" y="0"/>
                  </a:lnTo>
                  <a:lnTo>
                    <a:pt x="0" y="4914900"/>
                  </a:lnTo>
                  <a:close/>
                </a:path>
              </a:pathLst>
            </a:custGeom>
            <a:ln w="135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39130" y="1838774"/>
              <a:ext cx="0" cy="3642995"/>
            </a:xfrm>
            <a:custGeom>
              <a:avLst/>
              <a:gdLst/>
              <a:ahLst/>
              <a:cxnLst/>
              <a:rect l="l" t="t" r="r" b="b"/>
              <a:pathLst>
                <a:path h="3642995">
                  <a:moveTo>
                    <a:pt x="0" y="3642512"/>
                  </a:moveTo>
                  <a:lnTo>
                    <a:pt x="0" y="0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07009" y="1838774"/>
              <a:ext cx="0" cy="3642995"/>
            </a:xfrm>
            <a:custGeom>
              <a:avLst/>
              <a:gdLst/>
              <a:ahLst/>
              <a:cxnLst/>
              <a:rect l="l" t="t" r="r" b="b"/>
              <a:pathLst>
                <a:path h="3642995">
                  <a:moveTo>
                    <a:pt x="0" y="1435989"/>
                  </a:moveTo>
                  <a:lnTo>
                    <a:pt x="0" y="3642512"/>
                  </a:lnTo>
                </a:path>
                <a:path h="3642995">
                  <a:moveTo>
                    <a:pt x="0" y="735508"/>
                  </a:moveTo>
                  <a:lnTo>
                    <a:pt x="0" y="805548"/>
                  </a:lnTo>
                </a:path>
                <a:path h="3642995">
                  <a:moveTo>
                    <a:pt x="0" y="0"/>
                  </a:moveTo>
                  <a:lnTo>
                    <a:pt x="0" y="105067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74888" y="1838774"/>
              <a:ext cx="0" cy="3642995"/>
            </a:xfrm>
            <a:custGeom>
              <a:avLst/>
              <a:gdLst/>
              <a:ahLst/>
              <a:cxnLst/>
              <a:rect l="l" t="t" r="r" b="b"/>
              <a:pathLst>
                <a:path h="3642995">
                  <a:moveTo>
                    <a:pt x="0" y="3642512"/>
                  </a:moveTo>
                  <a:lnTo>
                    <a:pt x="0" y="0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42767" y="1838774"/>
              <a:ext cx="0" cy="3642995"/>
            </a:xfrm>
            <a:custGeom>
              <a:avLst/>
              <a:gdLst/>
              <a:ahLst/>
              <a:cxnLst/>
              <a:rect l="l" t="t" r="r" b="b"/>
              <a:pathLst>
                <a:path h="3642995">
                  <a:moveTo>
                    <a:pt x="0" y="3642512"/>
                  </a:moveTo>
                  <a:lnTo>
                    <a:pt x="0" y="0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010646" y="1838774"/>
              <a:ext cx="0" cy="3642995"/>
            </a:xfrm>
            <a:custGeom>
              <a:avLst/>
              <a:gdLst/>
              <a:ahLst/>
              <a:cxnLst/>
              <a:rect l="l" t="t" r="r" b="b"/>
              <a:pathLst>
                <a:path h="3642995">
                  <a:moveTo>
                    <a:pt x="0" y="3642512"/>
                  </a:moveTo>
                  <a:lnTo>
                    <a:pt x="0" y="0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39130" y="1943849"/>
              <a:ext cx="2378075" cy="2732405"/>
            </a:xfrm>
            <a:custGeom>
              <a:avLst/>
              <a:gdLst/>
              <a:ahLst/>
              <a:cxnLst/>
              <a:rect l="l" t="t" r="r" b="b"/>
              <a:pathLst>
                <a:path w="2378075" h="2732404">
                  <a:moveTo>
                    <a:pt x="394944" y="2101456"/>
                  </a:moveTo>
                  <a:lnTo>
                    <a:pt x="0" y="2101456"/>
                  </a:lnTo>
                  <a:lnTo>
                    <a:pt x="0" y="2731897"/>
                  </a:lnTo>
                  <a:lnTo>
                    <a:pt x="394944" y="2731897"/>
                  </a:lnTo>
                  <a:lnTo>
                    <a:pt x="394944" y="2101456"/>
                  </a:lnTo>
                  <a:close/>
                </a:path>
                <a:path w="2378075" h="2732404">
                  <a:moveTo>
                    <a:pt x="715073" y="1400962"/>
                  </a:moveTo>
                  <a:lnTo>
                    <a:pt x="0" y="1400962"/>
                  </a:lnTo>
                  <a:lnTo>
                    <a:pt x="0" y="2031403"/>
                  </a:lnTo>
                  <a:lnTo>
                    <a:pt x="715073" y="2031403"/>
                  </a:lnTo>
                  <a:lnTo>
                    <a:pt x="715073" y="1400962"/>
                  </a:lnTo>
                  <a:close/>
                </a:path>
                <a:path w="2378075" h="2732404">
                  <a:moveTo>
                    <a:pt x="1617814" y="700481"/>
                  </a:moveTo>
                  <a:lnTo>
                    <a:pt x="0" y="700481"/>
                  </a:lnTo>
                  <a:lnTo>
                    <a:pt x="0" y="1330921"/>
                  </a:lnTo>
                  <a:lnTo>
                    <a:pt x="1617814" y="1330921"/>
                  </a:lnTo>
                  <a:lnTo>
                    <a:pt x="1617814" y="700481"/>
                  </a:lnTo>
                  <a:close/>
                </a:path>
                <a:path w="2378075" h="2732404">
                  <a:moveTo>
                    <a:pt x="2377821" y="0"/>
                  </a:moveTo>
                  <a:lnTo>
                    <a:pt x="0" y="0"/>
                  </a:lnTo>
                  <a:lnTo>
                    <a:pt x="0" y="630440"/>
                  </a:lnTo>
                  <a:lnTo>
                    <a:pt x="2377821" y="630440"/>
                  </a:lnTo>
                  <a:lnTo>
                    <a:pt x="2377821" y="0"/>
                  </a:lnTo>
                  <a:close/>
                </a:path>
              </a:pathLst>
            </a:custGeom>
            <a:solidFill>
              <a:srgbClr val="2E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39130" y="4745779"/>
              <a:ext cx="366395" cy="630555"/>
            </a:xfrm>
            <a:custGeom>
              <a:avLst/>
              <a:gdLst/>
              <a:ahLst/>
              <a:cxnLst/>
              <a:rect l="l" t="t" r="r" b="b"/>
              <a:pathLst>
                <a:path w="366395" h="630554">
                  <a:moveTo>
                    <a:pt x="365874" y="0"/>
                  </a:moveTo>
                  <a:lnTo>
                    <a:pt x="0" y="0"/>
                  </a:lnTo>
                  <a:lnTo>
                    <a:pt x="0" y="630440"/>
                  </a:lnTo>
                  <a:lnTo>
                    <a:pt x="365874" y="630440"/>
                  </a:lnTo>
                  <a:lnTo>
                    <a:pt x="365874" y="0"/>
                  </a:lnTo>
                  <a:close/>
                </a:path>
              </a:pathLst>
            </a:custGeom>
            <a:solidFill>
              <a:srgbClr val="B6B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594678" y="2161074"/>
            <a:ext cx="28575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43%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14669" y="2861559"/>
            <a:ext cx="28575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30%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39130" y="1838774"/>
            <a:ext cx="5745480" cy="3642995"/>
          </a:xfrm>
          <a:custGeom>
            <a:avLst/>
            <a:gdLst/>
            <a:ahLst/>
            <a:cxnLst/>
            <a:rect l="l" t="t" r="r" b="b"/>
            <a:pathLst>
              <a:path w="5745480" h="3642995">
                <a:moveTo>
                  <a:pt x="0" y="3642512"/>
                </a:moveTo>
                <a:lnTo>
                  <a:pt x="5745111" y="3642512"/>
                </a:lnTo>
                <a:lnTo>
                  <a:pt x="5745111" y="0"/>
                </a:lnTo>
                <a:lnTo>
                  <a:pt x="0" y="0"/>
                </a:lnTo>
                <a:lnTo>
                  <a:pt x="0" y="3642512"/>
                </a:lnTo>
                <a:close/>
              </a:path>
            </a:pathLst>
          </a:custGeom>
          <a:ln w="13550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968478" y="4963014"/>
            <a:ext cx="88900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657860" algn="l"/>
              </a:tabLst>
            </a:pPr>
            <a:r>
              <a:rPr sz="1050" spc="-30" baseline="3968" dirty="0">
                <a:solidFill>
                  <a:srgbClr val="4D4D4D"/>
                </a:solidFill>
                <a:latin typeface="Verdana"/>
                <a:cs typeface="Verdana"/>
              </a:rPr>
              <a:t>Don’t</a:t>
            </a:r>
            <a:r>
              <a:rPr sz="1050" spc="-44" baseline="3968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1050" spc="-30" baseline="3968" dirty="0">
                <a:solidFill>
                  <a:srgbClr val="4D4D4D"/>
                </a:solidFill>
                <a:latin typeface="Verdana"/>
                <a:cs typeface="Verdana"/>
              </a:rPr>
              <a:t>know</a:t>
            </a:r>
            <a:r>
              <a:rPr sz="1050" baseline="3968" dirty="0">
                <a:solidFill>
                  <a:srgbClr val="4D4D4D"/>
                </a:solidFill>
                <a:latin typeface="Verdana"/>
                <a:cs typeface="Verdana"/>
              </a:rPr>
              <a:t>	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7%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87478" y="4262529"/>
            <a:ext cx="128397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1053465" algn="l"/>
              </a:tabLst>
            </a:pPr>
            <a:r>
              <a:rPr sz="1050" spc="-30" baseline="3968" dirty="0">
                <a:solidFill>
                  <a:srgbClr val="4D4D4D"/>
                </a:solidFill>
                <a:latin typeface="Verdana"/>
                <a:cs typeface="Verdana"/>
              </a:rPr>
              <a:t>Not</a:t>
            </a:r>
            <a:r>
              <a:rPr sz="1050" spc="-67" baseline="3968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1050" baseline="3968" dirty="0">
                <a:solidFill>
                  <a:srgbClr val="4D4D4D"/>
                </a:solidFill>
                <a:latin typeface="Verdana"/>
                <a:cs typeface="Verdana"/>
              </a:rPr>
              <a:t>at</a:t>
            </a:r>
            <a:r>
              <a:rPr sz="1050" spc="-60" baseline="3968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1050" baseline="3968" dirty="0">
                <a:solidFill>
                  <a:srgbClr val="4D4D4D"/>
                </a:solidFill>
                <a:latin typeface="Verdana"/>
                <a:cs typeface="Verdana"/>
              </a:rPr>
              <a:t>all</a:t>
            </a:r>
            <a:r>
              <a:rPr sz="1050" spc="-82" baseline="3968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1050" spc="-15" baseline="3968" dirty="0">
                <a:solidFill>
                  <a:srgbClr val="4D4D4D"/>
                </a:solidFill>
                <a:latin typeface="Verdana"/>
                <a:cs typeface="Verdana"/>
              </a:rPr>
              <a:t>concerned</a:t>
            </a:r>
            <a:r>
              <a:rPr sz="1050" baseline="3968" dirty="0">
                <a:solidFill>
                  <a:srgbClr val="4D4D4D"/>
                </a:solidFill>
                <a:latin typeface="Verdana"/>
                <a:cs typeface="Verdana"/>
              </a:rPr>
              <a:t>	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7%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12878" y="3562044"/>
            <a:ext cx="146113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1149985" algn="l"/>
              </a:tabLst>
            </a:pPr>
            <a:r>
              <a:rPr sz="1050" spc="-30" baseline="3968" dirty="0">
                <a:solidFill>
                  <a:srgbClr val="4D4D4D"/>
                </a:solidFill>
                <a:latin typeface="Verdana"/>
                <a:cs typeface="Verdana"/>
              </a:rPr>
              <a:t>Not</a:t>
            </a:r>
            <a:r>
              <a:rPr sz="1050" spc="-37" baseline="3968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1050" spc="-15" baseline="3968" dirty="0">
                <a:solidFill>
                  <a:srgbClr val="4D4D4D"/>
                </a:solidFill>
                <a:latin typeface="Verdana"/>
                <a:cs typeface="Verdana"/>
              </a:rPr>
              <a:t>very</a:t>
            </a:r>
            <a:r>
              <a:rPr sz="1050" spc="-89" baseline="3968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1050" spc="-15" baseline="3968" dirty="0">
                <a:solidFill>
                  <a:srgbClr val="4D4D4D"/>
                </a:solidFill>
                <a:latin typeface="Verdana"/>
                <a:cs typeface="Verdana"/>
              </a:rPr>
              <a:t>concerned</a:t>
            </a:r>
            <a:r>
              <a:rPr sz="1050" baseline="3968" dirty="0">
                <a:solidFill>
                  <a:srgbClr val="4D4D4D"/>
                </a:solidFill>
                <a:latin typeface="Verdana"/>
                <a:cs typeface="Verdana"/>
              </a:rPr>
              <a:t>	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13%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65278" y="2889666"/>
            <a:ext cx="7302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Fairly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concerned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03378" y="2189181"/>
            <a:ext cx="6915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Very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concerned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13735" y="5512110"/>
            <a:ext cx="698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56214" y="5512110"/>
            <a:ext cx="1206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25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24118" y="5512110"/>
            <a:ext cx="1206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50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592023" y="5512110"/>
            <a:ext cx="1206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75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934501" y="5512110"/>
            <a:ext cx="1708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100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39108" y="5848678"/>
            <a:ext cx="5648960" cy="3244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5080">
              <a:lnSpc>
                <a:spcPts val="760"/>
              </a:lnSpc>
              <a:spcBef>
                <a:spcPts val="190"/>
              </a:spcBef>
            </a:pPr>
            <a:r>
              <a:rPr sz="700" spc="-10" dirty="0">
                <a:latin typeface="Verdana"/>
                <a:cs typeface="Verdana"/>
              </a:rPr>
              <a:t>Question: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How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concerned</a:t>
            </a:r>
            <a:r>
              <a:rPr sz="700" spc="5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are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</a:t>
            </a:r>
            <a:r>
              <a:rPr sz="700" spc="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about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rise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of</a:t>
            </a:r>
            <a:r>
              <a:rPr sz="700" spc="-35" dirty="0">
                <a:latin typeface="Verdana"/>
                <a:cs typeface="Verdana"/>
              </a:rPr>
              <a:t> far-</a:t>
            </a:r>
            <a:r>
              <a:rPr sz="700" dirty="0">
                <a:latin typeface="Verdana"/>
                <a:cs typeface="Verdana"/>
              </a:rPr>
              <a:t>right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political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sentiment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around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world?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60" dirty="0">
                <a:latin typeface="Verdana"/>
                <a:cs typeface="Verdana"/>
              </a:rPr>
              <a:t>Base: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IRL</a:t>
            </a:r>
            <a:r>
              <a:rPr sz="700" dirty="0">
                <a:latin typeface="Verdana"/>
                <a:cs typeface="Verdana"/>
              </a:rPr>
              <a:t> Adults</a:t>
            </a:r>
            <a:r>
              <a:rPr sz="700" spc="-3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Sample size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60" dirty="0">
                <a:latin typeface="Verdana"/>
                <a:cs typeface="Verdana"/>
              </a:rPr>
              <a:t>n=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40" dirty="0">
                <a:latin typeface="Verdana"/>
                <a:cs typeface="Verdana"/>
              </a:rPr>
              <a:t>2,002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Data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are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weighted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nationally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representative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Worldview</a:t>
            </a:r>
            <a:r>
              <a:rPr sz="700" spc="-25" dirty="0">
                <a:latin typeface="Verdana"/>
                <a:cs typeface="Verdana"/>
              </a:rPr>
              <a:t> Overseas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Development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Aid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Survey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Fieldwork</a:t>
            </a:r>
            <a:r>
              <a:rPr sz="700" spc="-25" dirty="0">
                <a:latin typeface="Verdana"/>
                <a:cs typeface="Verdana"/>
              </a:rPr>
              <a:t> by </a:t>
            </a:r>
            <a:r>
              <a:rPr sz="700" dirty="0">
                <a:latin typeface="Verdana"/>
                <a:cs typeface="Verdana"/>
              </a:rPr>
              <a:t>B&amp;A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Analysis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by</a:t>
            </a:r>
            <a:r>
              <a:rPr sz="700" spc="6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Development</a:t>
            </a:r>
            <a:r>
              <a:rPr sz="700" spc="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Engagement</a:t>
            </a:r>
            <a:r>
              <a:rPr sz="700" spc="5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Lab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78B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85595" y="1"/>
            <a:ext cx="6706870" cy="6858000"/>
            <a:chOff x="5485595" y="1"/>
            <a:chExt cx="6706870" cy="6858000"/>
          </a:xfrm>
        </p:grpSpPr>
        <p:sp>
          <p:nvSpPr>
            <p:cNvPr id="4" name="object 4"/>
            <p:cNvSpPr/>
            <p:nvPr/>
          </p:nvSpPr>
          <p:spPr>
            <a:xfrm>
              <a:off x="5485595" y="1"/>
              <a:ext cx="6706870" cy="6858000"/>
            </a:xfrm>
            <a:custGeom>
              <a:avLst/>
              <a:gdLst/>
              <a:ahLst/>
              <a:cxnLst/>
              <a:rect l="l" t="t" r="r" b="b"/>
              <a:pathLst>
                <a:path w="6706870" h="6858000">
                  <a:moveTo>
                    <a:pt x="6706405" y="0"/>
                  </a:moveTo>
                  <a:lnTo>
                    <a:pt x="2911047" y="0"/>
                  </a:lnTo>
                  <a:lnTo>
                    <a:pt x="0" y="6858000"/>
                  </a:lnTo>
                  <a:lnTo>
                    <a:pt x="6706405" y="6858000"/>
                  </a:lnTo>
                  <a:lnTo>
                    <a:pt x="6706405" y="0"/>
                  </a:lnTo>
                  <a:close/>
                </a:path>
              </a:pathLst>
            </a:custGeom>
            <a:solidFill>
              <a:srgbClr val="333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68268" y="1102532"/>
              <a:ext cx="1679575" cy="1679575"/>
            </a:xfrm>
            <a:custGeom>
              <a:avLst/>
              <a:gdLst/>
              <a:ahLst/>
              <a:cxnLst/>
              <a:rect l="l" t="t" r="r" b="b"/>
              <a:pathLst>
                <a:path w="1679575" h="1679575">
                  <a:moveTo>
                    <a:pt x="500468" y="0"/>
                  </a:moveTo>
                  <a:lnTo>
                    <a:pt x="0" y="1179031"/>
                  </a:lnTo>
                  <a:lnTo>
                    <a:pt x="1179031" y="1679500"/>
                  </a:lnTo>
                  <a:lnTo>
                    <a:pt x="1679498" y="500468"/>
                  </a:lnTo>
                  <a:lnTo>
                    <a:pt x="500468" y="0"/>
                  </a:lnTo>
                  <a:close/>
                </a:path>
              </a:pathLst>
            </a:custGeom>
            <a:solidFill>
              <a:srgbClr val="F19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86346" y="515825"/>
              <a:ext cx="285750" cy="286385"/>
            </a:xfrm>
            <a:custGeom>
              <a:avLst/>
              <a:gdLst/>
              <a:ahLst/>
              <a:cxnLst/>
              <a:rect l="l" t="t" r="r" b="b"/>
              <a:pathLst>
                <a:path w="285750" h="286384">
                  <a:moveTo>
                    <a:pt x="142693" y="0"/>
                  </a:moveTo>
                  <a:lnTo>
                    <a:pt x="97525" y="7285"/>
                  </a:lnTo>
                  <a:lnTo>
                    <a:pt x="58296" y="27572"/>
                  </a:lnTo>
                  <a:lnTo>
                    <a:pt x="27362" y="58506"/>
                  </a:lnTo>
                  <a:lnTo>
                    <a:pt x="7076" y="97734"/>
                  </a:lnTo>
                  <a:lnTo>
                    <a:pt x="0" y="141606"/>
                  </a:lnTo>
                  <a:lnTo>
                    <a:pt x="0" y="144200"/>
                  </a:lnTo>
                  <a:lnTo>
                    <a:pt x="7076" y="188071"/>
                  </a:lnTo>
                  <a:lnTo>
                    <a:pt x="27362" y="227299"/>
                  </a:lnTo>
                  <a:lnTo>
                    <a:pt x="58296" y="258233"/>
                  </a:lnTo>
                  <a:lnTo>
                    <a:pt x="97525" y="278520"/>
                  </a:lnTo>
                  <a:lnTo>
                    <a:pt x="142693" y="285805"/>
                  </a:lnTo>
                  <a:lnTo>
                    <a:pt x="187862" y="278520"/>
                  </a:lnTo>
                  <a:lnTo>
                    <a:pt x="227090" y="258233"/>
                  </a:lnTo>
                  <a:lnTo>
                    <a:pt x="258024" y="227299"/>
                  </a:lnTo>
                  <a:lnTo>
                    <a:pt x="278311" y="188071"/>
                  </a:lnTo>
                  <a:lnTo>
                    <a:pt x="285387" y="144200"/>
                  </a:lnTo>
                  <a:lnTo>
                    <a:pt x="141976" y="144200"/>
                  </a:lnTo>
                  <a:lnTo>
                    <a:pt x="141395" y="143619"/>
                  </a:lnTo>
                  <a:lnTo>
                    <a:pt x="141395" y="142186"/>
                  </a:lnTo>
                  <a:lnTo>
                    <a:pt x="141976" y="141606"/>
                  </a:lnTo>
                  <a:lnTo>
                    <a:pt x="285387" y="141606"/>
                  </a:lnTo>
                  <a:lnTo>
                    <a:pt x="278311" y="97734"/>
                  </a:lnTo>
                  <a:lnTo>
                    <a:pt x="258024" y="58506"/>
                  </a:lnTo>
                  <a:lnTo>
                    <a:pt x="227090" y="27572"/>
                  </a:lnTo>
                  <a:lnTo>
                    <a:pt x="187862" y="7285"/>
                  </a:lnTo>
                  <a:lnTo>
                    <a:pt x="142693" y="0"/>
                  </a:lnTo>
                  <a:close/>
                </a:path>
                <a:path w="285750" h="286384">
                  <a:moveTo>
                    <a:pt x="285387" y="141606"/>
                  </a:moveTo>
                  <a:lnTo>
                    <a:pt x="143410" y="141606"/>
                  </a:lnTo>
                  <a:lnTo>
                    <a:pt x="143990" y="142186"/>
                  </a:lnTo>
                  <a:lnTo>
                    <a:pt x="143990" y="143619"/>
                  </a:lnTo>
                  <a:lnTo>
                    <a:pt x="143410" y="144200"/>
                  </a:lnTo>
                  <a:lnTo>
                    <a:pt x="285387" y="144200"/>
                  </a:lnTo>
                  <a:lnTo>
                    <a:pt x="285387" y="141606"/>
                  </a:lnTo>
                  <a:close/>
                </a:path>
              </a:pathLst>
            </a:custGeom>
            <a:solidFill>
              <a:srgbClr val="181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03521" y="1777356"/>
              <a:ext cx="286385" cy="286385"/>
            </a:xfrm>
            <a:custGeom>
              <a:avLst/>
              <a:gdLst/>
              <a:ahLst/>
              <a:cxnLst/>
              <a:rect l="l" t="t" r="r" b="b"/>
              <a:pathLst>
                <a:path w="286384" h="286385">
                  <a:moveTo>
                    <a:pt x="142902" y="0"/>
                  </a:moveTo>
                  <a:lnTo>
                    <a:pt x="97734" y="7285"/>
                  </a:lnTo>
                  <a:lnTo>
                    <a:pt x="58505" y="27572"/>
                  </a:lnTo>
                  <a:lnTo>
                    <a:pt x="27571" y="58506"/>
                  </a:lnTo>
                  <a:lnTo>
                    <a:pt x="7285" y="97734"/>
                  </a:lnTo>
                  <a:lnTo>
                    <a:pt x="0" y="142902"/>
                  </a:lnTo>
                  <a:lnTo>
                    <a:pt x="7285" y="188071"/>
                  </a:lnTo>
                  <a:lnTo>
                    <a:pt x="27571" y="227299"/>
                  </a:lnTo>
                  <a:lnTo>
                    <a:pt x="58505" y="258233"/>
                  </a:lnTo>
                  <a:lnTo>
                    <a:pt x="97734" y="278520"/>
                  </a:lnTo>
                  <a:lnTo>
                    <a:pt x="142902" y="285805"/>
                  </a:lnTo>
                  <a:lnTo>
                    <a:pt x="188071" y="278520"/>
                  </a:lnTo>
                  <a:lnTo>
                    <a:pt x="227299" y="258233"/>
                  </a:lnTo>
                  <a:lnTo>
                    <a:pt x="247993" y="237539"/>
                  </a:lnTo>
                  <a:lnTo>
                    <a:pt x="142902" y="237539"/>
                  </a:lnTo>
                  <a:lnTo>
                    <a:pt x="106065" y="230102"/>
                  </a:lnTo>
                  <a:lnTo>
                    <a:pt x="75984" y="209820"/>
                  </a:lnTo>
                  <a:lnTo>
                    <a:pt x="55703" y="179739"/>
                  </a:lnTo>
                  <a:lnTo>
                    <a:pt x="48266" y="142902"/>
                  </a:lnTo>
                  <a:lnTo>
                    <a:pt x="55703" y="106066"/>
                  </a:lnTo>
                  <a:lnTo>
                    <a:pt x="75984" y="75985"/>
                  </a:lnTo>
                  <a:lnTo>
                    <a:pt x="106065" y="55703"/>
                  </a:lnTo>
                  <a:lnTo>
                    <a:pt x="142902" y="48266"/>
                  </a:lnTo>
                  <a:lnTo>
                    <a:pt x="247993" y="48266"/>
                  </a:lnTo>
                  <a:lnTo>
                    <a:pt x="227299" y="27572"/>
                  </a:lnTo>
                  <a:lnTo>
                    <a:pt x="188071" y="7285"/>
                  </a:lnTo>
                  <a:lnTo>
                    <a:pt x="142902" y="0"/>
                  </a:lnTo>
                  <a:close/>
                </a:path>
                <a:path w="286384" h="286385">
                  <a:moveTo>
                    <a:pt x="247993" y="48266"/>
                  </a:moveTo>
                  <a:lnTo>
                    <a:pt x="142902" y="48266"/>
                  </a:lnTo>
                  <a:lnTo>
                    <a:pt x="179739" y="55703"/>
                  </a:lnTo>
                  <a:lnTo>
                    <a:pt x="209820" y="75985"/>
                  </a:lnTo>
                  <a:lnTo>
                    <a:pt x="230101" y="106066"/>
                  </a:lnTo>
                  <a:lnTo>
                    <a:pt x="237538" y="142902"/>
                  </a:lnTo>
                  <a:lnTo>
                    <a:pt x="230101" y="179739"/>
                  </a:lnTo>
                  <a:lnTo>
                    <a:pt x="209820" y="209820"/>
                  </a:lnTo>
                  <a:lnTo>
                    <a:pt x="179739" y="230102"/>
                  </a:lnTo>
                  <a:lnTo>
                    <a:pt x="142902" y="237539"/>
                  </a:lnTo>
                  <a:lnTo>
                    <a:pt x="247993" y="237539"/>
                  </a:lnTo>
                  <a:lnTo>
                    <a:pt x="258233" y="227299"/>
                  </a:lnTo>
                  <a:lnTo>
                    <a:pt x="278520" y="188071"/>
                  </a:lnTo>
                  <a:lnTo>
                    <a:pt x="285805" y="142902"/>
                  </a:lnTo>
                  <a:lnTo>
                    <a:pt x="278520" y="97734"/>
                  </a:lnTo>
                  <a:lnTo>
                    <a:pt x="258233" y="58506"/>
                  </a:lnTo>
                  <a:lnTo>
                    <a:pt x="247993" y="482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95497" y="2534297"/>
              <a:ext cx="251460" cy="269875"/>
            </a:xfrm>
            <a:custGeom>
              <a:avLst/>
              <a:gdLst/>
              <a:ahLst/>
              <a:cxnLst/>
              <a:rect l="l" t="t" r="r" b="b"/>
              <a:pathLst>
                <a:path w="251459" h="269875">
                  <a:moveTo>
                    <a:pt x="217351" y="0"/>
                  </a:moveTo>
                  <a:lnTo>
                    <a:pt x="0" y="163109"/>
                  </a:lnTo>
                  <a:lnTo>
                    <a:pt x="251004" y="269654"/>
                  </a:lnTo>
                  <a:lnTo>
                    <a:pt x="217351" y="0"/>
                  </a:lnTo>
                  <a:close/>
                </a:path>
              </a:pathLst>
            </a:custGeom>
            <a:solidFill>
              <a:srgbClr val="007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32552" y="1179860"/>
              <a:ext cx="302895" cy="231140"/>
            </a:xfrm>
            <a:custGeom>
              <a:avLst/>
              <a:gdLst/>
              <a:ahLst/>
              <a:cxnLst/>
              <a:rect l="l" t="t" r="r" b="b"/>
              <a:pathLst>
                <a:path w="302895" h="231140">
                  <a:moveTo>
                    <a:pt x="251287" y="0"/>
                  </a:moveTo>
                  <a:lnTo>
                    <a:pt x="0" y="96460"/>
                  </a:lnTo>
                  <a:lnTo>
                    <a:pt x="51553" y="230759"/>
                  </a:lnTo>
                  <a:lnTo>
                    <a:pt x="302839" y="134298"/>
                  </a:lnTo>
                  <a:lnTo>
                    <a:pt x="251287" y="0"/>
                  </a:lnTo>
                  <a:close/>
                </a:path>
              </a:pathLst>
            </a:custGeom>
            <a:solidFill>
              <a:srgbClr val="F19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39185" y="769187"/>
              <a:ext cx="385445" cy="269240"/>
            </a:xfrm>
            <a:custGeom>
              <a:avLst/>
              <a:gdLst/>
              <a:ahLst/>
              <a:cxnLst/>
              <a:rect l="l" t="t" r="r" b="b"/>
              <a:pathLst>
                <a:path w="385445" h="269240">
                  <a:moveTo>
                    <a:pt x="181635" y="54114"/>
                  </a:moveTo>
                  <a:lnTo>
                    <a:pt x="54127" y="0"/>
                  </a:lnTo>
                  <a:lnTo>
                    <a:pt x="0" y="127508"/>
                  </a:lnTo>
                  <a:lnTo>
                    <a:pt x="127508" y="181622"/>
                  </a:lnTo>
                  <a:lnTo>
                    <a:pt x="181635" y="54114"/>
                  </a:lnTo>
                  <a:close/>
                </a:path>
                <a:path w="385445" h="269240">
                  <a:moveTo>
                    <a:pt x="385216" y="141630"/>
                  </a:moveTo>
                  <a:lnTo>
                    <a:pt x="257708" y="87503"/>
                  </a:lnTo>
                  <a:lnTo>
                    <a:pt x="203593" y="215011"/>
                  </a:lnTo>
                  <a:lnTo>
                    <a:pt x="331101" y="269138"/>
                  </a:lnTo>
                  <a:lnTo>
                    <a:pt x="385216" y="141630"/>
                  </a:lnTo>
                  <a:close/>
                </a:path>
              </a:pathLst>
            </a:custGeom>
            <a:solidFill>
              <a:srgbClr val="0078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93462" y="455625"/>
              <a:ext cx="251460" cy="269875"/>
            </a:xfrm>
            <a:custGeom>
              <a:avLst/>
              <a:gdLst/>
              <a:ahLst/>
              <a:cxnLst/>
              <a:rect l="l" t="t" r="r" b="b"/>
              <a:pathLst>
                <a:path w="251459" h="269875">
                  <a:moveTo>
                    <a:pt x="217350" y="0"/>
                  </a:moveTo>
                  <a:lnTo>
                    <a:pt x="0" y="163109"/>
                  </a:lnTo>
                  <a:lnTo>
                    <a:pt x="251002" y="269655"/>
                  </a:lnTo>
                  <a:lnTo>
                    <a:pt x="217350" y="0"/>
                  </a:lnTo>
                  <a:close/>
                </a:path>
              </a:pathLst>
            </a:custGeom>
            <a:solidFill>
              <a:srgbClr val="007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08162" y="2536901"/>
              <a:ext cx="1946275" cy="970915"/>
            </a:xfrm>
            <a:custGeom>
              <a:avLst/>
              <a:gdLst/>
              <a:ahLst/>
              <a:cxnLst/>
              <a:rect l="l" t="t" r="r" b="b"/>
              <a:pathLst>
                <a:path w="1946275" h="970914">
                  <a:moveTo>
                    <a:pt x="285800" y="142900"/>
                  </a:moveTo>
                  <a:lnTo>
                    <a:pt x="278511" y="97739"/>
                  </a:lnTo>
                  <a:lnTo>
                    <a:pt x="258229" y="58508"/>
                  </a:lnTo>
                  <a:lnTo>
                    <a:pt x="247992" y="48272"/>
                  </a:lnTo>
                  <a:lnTo>
                    <a:pt x="237528" y="37807"/>
                  </a:lnTo>
                  <a:lnTo>
                    <a:pt x="237528" y="142900"/>
                  </a:lnTo>
                  <a:lnTo>
                    <a:pt x="230098" y="179743"/>
                  </a:lnTo>
                  <a:lnTo>
                    <a:pt x="209816" y="209829"/>
                  </a:lnTo>
                  <a:lnTo>
                    <a:pt x="179730" y="230111"/>
                  </a:lnTo>
                  <a:lnTo>
                    <a:pt x="142900" y="237540"/>
                  </a:lnTo>
                  <a:lnTo>
                    <a:pt x="106057" y="230111"/>
                  </a:lnTo>
                  <a:lnTo>
                    <a:pt x="75984" y="209829"/>
                  </a:lnTo>
                  <a:lnTo>
                    <a:pt x="55702" y="179743"/>
                  </a:lnTo>
                  <a:lnTo>
                    <a:pt x="48260" y="142900"/>
                  </a:lnTo>
                  <a:lnTo>
                    <a:pt x="55702" y="106070"/>
                  </a:lnTo>
                  <a:lnTo>
                    <a:pt x="106057" y="55702"/>
                  </a:lnTo>
                  <a:lnTo>
                    <a:pt x="179730" y="55702"/>
                  </a:lnTo>
                  <a:lnTo>
                    <a:pt x="230098" y="106070"/>
                  </a:lnTo>
                  <a:lnTo>
                    <a:pt x="237528" y="142900"/>
                  </a:lnTo>
                  <a:lnTo>
                    <a:pt x="237528" y="37807"/>
                  </a:lnTo>
                  <a:lnTo>
                    <a:pt x="227291" y="27571"/>
                  </a:lnTo>
                  <a:lnTo>
                    <a:pt x="188061" y="7289"/>
                  </a:lnTo>
                  <a:lnTo>
                    <a:pt x="142900" y="0"/>
                  </a:lnTo>
                  <a:lnTo>
                    <a:pt x="97726" y="7289"/>
                  </a:lnTo>
                  <a:lnTo>
                    <a:pt x="58496" y="27571"/>
                  </a:lnTo>
                  <a:lnTo>
                    <a:pt x="27571" y="58508"/>
                  </a:lnTo>
                  <a:lnTo>
                    <a:pt x="7277" y="97739"/>
                  </a:lnTo>
                  <a:lnTo>
                    <a:pt x="0" y="142900"/>
                  </a:lnTo>
                  <a:lnTo>
                    <a:pt x="7277" y="188074"/>
                  </a:lnTo>
                  <a:lnTo>
                    <a:pt x="27571" y="227304"/>
                  </a:lnTo>
                  <a:lnTo>
                    <a:pt x="58496" y="258241"/>
                  </a:lnTo>
                  <a:lnTo>
                    <a:pt x="97726" y="278523"/>
                  </a:lnTo>
                  <a:lnTo>
                    <a:pt x="142900" y="285813"/>
                  </a:lnTo>
                  <a:lnTo>
                    <a:pt x="188061" y="278523"/>
                  </a:lnTo>
                  <a:lnTo>
                    <a:pt x="227291" y="258241"/>
                  </a:lnTo>
                  <a:lnTo>
                    <a:pt x="247992" y="237540"/>
                  </a:lnTo>
                  <a:lnTo>
                    <a:pt x="258229" y="227304"/>
                  </a:lnTo>
                  <a:lnTo>
                    <a:pt x="278511" y="188074"/>
                  </a:lnTo>
                  <a:lnTo>
                    <a:pt x="285800" y="142900"/>
                  </a:lnTo>
                  <a:close/>
                </a:path>
                <a:path w="1946275" h="970914">
                  <a:moveTo>
                    <a:pt x="1945678" y="826325"/>
                  </a:moveTo>
                  <a:lnTo>
                    <a:pt x="1938604" y="782459"/>
                  </a:lnTo>
                  <a:lnTo>
                    <a:pt x="1918322" y="743229"/>
                  </a:lnTo>
                  <a:lnTo>
                    <a:pt x="1887385" y="712292"/>
                  </a:lnTo>
                  <a:lnTo>
                    <a:pt x="1848154" y="692010"/>
                  </a:lnTo>
                  <a:lnTo>
                    <a:pt x="1804289" y="684936"/>
                  </a:lnTo>
                  <a:lnTo>
                    <a:pt x="1804289" y="826909"/>
                  </a:lnTo>
                  <a:lnTo>
                    <a:pt x="1804289" y="828344"/>
                  </a:lnTo>
                  <a:lnTo>
                    <a:pt x="1803704" y="828929"/>
                  </a:lnTo>
                  <a:lnTo>
                    <a:pt x="1802269" y="828929"/>
                  </a:lnTo>
                  <a:lnTo>
                    <a:pt x="1801685" y="828344"/>
                  </a:lnTo>
                  <a:lnTo>
                    <a:pt x="1801685" y="826909"/>
                  </a:lnTo>
                  <a:lnTo>
                    <a:pt x="1802269" y="826325"/>
                  </a:lnTo>
                  <a:lnTo>
                    <a:pt x="1803704" y="826325"/>
                  </a:lnTo>
                  <a:lnTo>
                    <a:pt x="1804289" y="826909"/>
                  </a:lnTo>
                  <a:lnTo>
                    <a:pt x="1804289" y="684936"/>
                  </a:lnTo>
                  <a:lnTo>
                    <a:pt x="1757819" y="692010"/>
                  </a:lnTo>
                  <a:lnTo>
                    <a:pt x="1718589" y="712292"/>
                  </a:lnTo>
                  <a:lnTo>
                    <a:pt x="1687652" y="743229"/>
                  </a:lnTo>
                  <a:lnTo>
                    <a:pt x="1667370" y="782459"/>
                  </a:lnTo>
                  <a:lnTo>
                    <a:pt x="1660296" y="826325"/>
                  </a:lnTo>
                  <a:lnTo>
                    <a:pt x="1660296" y="828929"/>
                  </a:lnTo>
                  <a:lnTo>
                    <a:pt x="1667370" y="872794"/>
                  </a:lnTo>
                  <a:lnTo>
                    <a:pt x="1687652" y="912025"/>
                  </a:lnTo>
                  <a:lnTo>
                    <a:pt x="1718589" y="942962"/>
                  </a:lnTo>
                  <a:lnTo>
                    <a:pt x="1757819" y="963244"/>
                  </a:lnTo>
                  <a:lnTo>
                    <a:pt x="1802980" y="970534"/>
                  </a:lnTo>
                  <a:lnTo>
                    <a:pt x="1848154" y="963244"/>
                  </a:lnTo>
                  <a:lnTo>
                    <a:pt x="1887385" y="942962"/>
                  </a:lnTo>
                  <a:lnTo>
                    <a:pt x="1918322" y="912025"/>
                  </a:lnTo>
                  <a:lnTo>
                    <a:pt x="1938604" y="872794"/>
                  </a:lnTo>
                  <a:lnTo>
                    <a:pt x="1945678" y="828929"/>
                  </a:lnTo>
                  <a:lnTo>
                    <a:pt x="1945678" y="826325"/>
                  </a:lnTo>
                  <a:close/>
                </a:path>
              </a:pathLst>
            </a:custGeom>
            <a:solidFill>
              <a:srgbClr val="0078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78964" y="3413544"/>
              <a:ext cx="385445" cy="269240"/>
            </a:xfrm>
            <a:custGeom>
              <a:avLst/>
              <a:gdLst/>
              <a:ahLst/>
              <a:cxnLst/>
              <a:rect l="l" t="t" r="r" b="b"/>
              <a:pathLst>
                <a:path w="385445" h="269239">
                  <a:moveTo>
                    <a:pt x="181635" y="54114"/>
                  </a:moveTo>
                  <a:lnTo>
                    <a:pt x="54127" y="0"/>
                  </a:lnTo>
                  <a:lnTo>
                    <a:pt x="0" y="127508"/>
                  </a:lnTo>
                  <a:lnTo>
                    <a:pt x="127508" y="181622"/>
                  </a:lnTo>
                  <a:lnTo>
                    <a:pt x="181635" y="54114"/>
                  </a:lnTo>
                  <a:close/>
                </a:path>
                <a:path w="385445" h="269239">
                  <a:moveTo>
                    <a:pt x="385216" y="141630"/>
                  </a:moveTo>
                  <a:lnTo>
                    <a:pt x="257708" y="87503"/>
                  </a:lnTo>
                  <a:lnTo>
                    <a:pt x="203581" y="215011"/>
                  </a:lnTo>
                  <a:lnTo>
                    <a:pt x="331089" y="269138"/>
                  </a:lnTo>
                  <a:lnTo>
                    <a:pt x="385216" y="141630"/>
                  </a:lnTo>
                  <a:close/>
                </a:path>
              </a:pathLst>
            </a:custGeom>
            <a:solidFill>
              <a:srgbClr val="181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14576" y="2688570"/>
              <a:ext cx="302895" cy="231140"/>
            </a:xfrm>
            <a:custGeom>
              <a:avLst/>
              <a:gdLst/>
              <a:ahLst/>
              <a:cxnLst/>
              <a:rect l="l" t="t" r="r" b="b"/>
              <a:pathLst>
                <a:path w="302895" h="231139">
                  <a:moveTo>
                    <a:pt x="251286" y="0"/>
                  </a:moveTo>
                  <a:lnTo>
                    <a:pt x="0" y="96460"/>
                  </a:lnTo>
                  <a:lnTo>
                    <a:pt x="51551" y="230758"/>
                  </a:lnTo>
                  <a:lnTo>
                    <a:pt x="302837" y="134299"/>
                  </a:lnTo>
                  <a:lnTo>
                    <a:pt x="251286" y="0"/>
                  </a:lnTo>
                  <a:close/>
                </a:path>
              </a:pathLst>
            </a:custGeom>
            <a:solidFill>
              <a:srgbClr val="D94D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27542" y="1494599"/>
              <a:ext cx="3467100" cy="1899920"/>
            </a:xfrm>
            <a:custGeom>
              <a:avLst/>
              <a:gdLst/>
              <a:ahLst/>
              <a:cxnLst/>
              <a:rect l="l" t="t" r="r" b="b"/>
              <a:pathLst>
                <a:path w="3467100" h="1899920">
                  <a:moveTo>
                    <a:pt x="285394" y="141605"/>
                  </a:moveTo>
                  <a:lnTo>
                    <a:pt x="278307" y="97739"/>
                  </a:lnTo>
                  <a:lnTo>
                    <a:pt x="258025" y="58508"/>
                  </a:lnTo>
                  <a:lnTo>
                    <a:pt x="227088" y="27571"/>
                  </a:lnTo>
                  <a:lnTo>
                    <a:pt x="187858" y="7289"/>
                  </a:lnTo>
                  <a:lnTo>
                    <a:pt x="143992" y="215"/>
                  </a:lnTo>
                  <a:lnTo>
                    <a:pt x="143992" y="142189"/>
                  </a:lnTo>
                  <a:lnTo>
                    <a:pt x="143992" y="143611"/>
                  </a:lnTo>
                  <a:lnTo>
                    <a:pt x="143408" y="144195"/>
                  </a:lnTo>
                  <a:lnTo>
                    <a:pt x="141973" y="144195"/>
                  </a:lnTo>
                  <a:lnTo>
                    <a:pt x="141401" y="143611"/>
                  </a:lnTo>
                  <a:lnTo>
                    <a:pt x="141401" y="142189"/>
                  </a:lnTo>
                  <a:lnTo>
                    <a:pt x="141973" y="141605"/>
                  </a:lnTo>
                  <a:lnTo>
                    <a:pt x="143408" y="141605"/>
                  </a:lnTo>
                  <a:lnTo>
                    <a:pt x="143992" y="142189"/>
                  </a:lnTo>
                  <a:lnTo>
                    <a:pt x="143992" y="215"/>
                  </a:lnTo>
                  <a:lnTo>
                    <a:pt x="97523" y="7289"/>
                  </a:lnTo>
                  <a:lnTo>
                    <a:pt x="58293" y="27571"/>
                  </a:lnTo>
                  <a:lnTo>
                    <a:pt x="27368" y="58508"/>
                  </a:lnTo>
                  <a:lnTo>
                    <a:pt x="7073" y="97739"/>
                  </a:lnTo>
                  <a:lnTo>
                    <a:pt x="0" y="141605"/>
                  </a:lnTo>
                  <a:lnTo>
                    <a:pt x="0" y="144195"/>
                  </a:lnTo>
                  <a:lnTo>
                    <a:pt x="7073" y="188074"/>
                  </a:lnTo>
                  <a:lnTo>
                    <a:pt x="27368" y="227291"/>
                  </a:lnTo>
                  <a:lnTo>
                    <a:pt x="58293" y="258229"/>
                  </a:lnTo>
                  <a:lnTo>
                    <a:pt x="97523" y="278523"/>
                  </a:lnTo>
                  <a:lnTo>
                    <a:pt x="142697" y="285800"/>
                  </a:lnTo>
                  <a:lnTo>
                    <a:pt x="187858" y="278523"/>
                  </a:lnTo>
                  <a:lnTo>
                    <a:pt x="227088" y="258229"/>
                  </a:lnTo>
                  <a:lnTo>
                    <a:pt x="258025" y="227291"/>
                  </a:lnTo>
                  <a:lnTo>
                    <a:pt x="278307" y="188074"/>
                  </a:lnTo>
                  <a:lnTo>
                    <a:pt x="285394" y="144195"/>
                  </a:lnTo>
                  <a:lnTo>
                    <a:pt x="285394" y="141605"/>
                  </a:lnTo>
                  <a:close/>
                </a:path>
                <a:path w="3467100" h="1899920">
                  <a:moveTo>
                    <a:pt x="3466719" y="1666163"/>
                  </a:moveTo>
                  <a:lnTo>
                    <a:pt x="3233216" y="1567053"/>
                  </a:lnTo>
                  <a:lnTo>
                    <a:pt x="3134106" y="1800555"/>
                  </a:lnTo>
                  <a:lnTo>
                    <a:pt x="3367595" y="1899666"/>
                  </a:lnTo>
                  <a:lnTo>
                    <a:pt x="3466719" y="1666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65912" y="3951732"/>
            <a:ext cx="3975735" cy="11322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848994" algn="r">
              <a:lnSpc>
                <a:spcPts val="2780"/>
              </a:lnSpc>
              <a:spcBef>
                <a:spcPts val="475"/>
              </a:spcBef>
            </a:pP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Arial MT"/>
                <a:cs typeface="Arial MT"/>
              </a:rPr>
              <a:t>believe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225" dirty="0">
                <a:solidFill>
                  <a:srgbClr val="FFFFFF"/>
                </a:solidFill>
                <a:latin typeface="Arial MT"/>
                <a:cs typeface="Arial MT"/>
              </a:rPr>
              <a:t>that </a:t>
            </a:r>
            <a:r>
              <a:rPr sz="2600" spc="100" dirty="0">
                <a:solidFill>
                  <a:srgbClr val="FFFFFF"/>
                </a:solidFill>
                <a:latin typeface="Arial MT"/>
                <a:cs typeface="Arial MT"/>
              </a:rPr>
              <a:t>Ireland</a:t>
            </a: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75" dirty="0">
                <a:solidFill>
                  <a:srgbClr val="FFFFFF"/>
                </a:solidFill>
                <a:latin typeface="Arial MT"/>
                <a:cs typeface="Arial MT"/>
              </a:rPr>
              <a:t>has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Arial MT"/>
                <a:cs typeface="Arial MT"/>
              </a:rPr>
              <a:t>role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254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125" dirty="0">
                <a:solidFill>
                  <a:srgbClr val="FFFFFF"/>
                </a:solidFill>
                <a:latin typeface="Arial MT"/>
                <a:cs typeface="Arial MT"/>
              </a:rPr>
              <a:t>play</a:t>
            </a:r>
            <a:endParaRPr sz="2600">
              <a:latin typeface="Arial MT"/>
              <a:cs typeface="Arial MT"/>
            </a:endParaRPr>
          </a:p>
          <a:p>
            <a:pPr marR="7620" algn="r">
              <a:lnSpc>
                <a:spcPts val="2775"/>
              </a:lnSpc>
            </a:pPr>
            <a:r>
              <a:rPr sz="2600" spc="114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2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18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155" dirty="0">
                <a:solidFill>
                  <a:srgbClr val="FFFFFF"/>
                </a:solidFill>
                <a:latin typeface="Arial MT"/>
                <a:cs typeface="Arial MT"/>
              </a:rPr>
              <a:t>world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50127" y="553212"/>
            <a:ext cx="3622040" cy="14732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0"/>
              </a:spcBef>
            </a:pPr>
            <a:r>
              <a:rPr sz="5000" spc="135" dirty="0">
                <a:solidFill>
                  <a:srgbClr val="FFFFFF"/>
                </a:solidFill>
              </a:rPr>
              <a:t>FUTURE </a:t>
            </a:r>
            <a:r>
              <a:rPr sz="5000" spc="254" dirty="0">
                <a:solidFill>
                  <a:srgbClr val="FFFFFF"/>
                </a:solidFill>
              </a:rPr>
              <a:t>FORWARD</a:t>
            </a:r>
            <a:endParaRPr sz="5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75687" y="1255591"/>
            <a:ext cx="7019925" cy="4932680"/>
            <a:chOff x="4375687" y="1255591"/>
            <a:chExt cx="7019925" cy="4932680"/>
          </a:xfrm>
        </p:grpSpPr>
        <p:sp>
          <p:nvSpPr>
            <p:cNvPr id="3" name="object 3"/>
            <p:cNvSpPr/>
            <p:nvPr/>
          </p:nvSpPr>
          <p:spPr>
            <a:xfrm>
              <a:off x="4375687" y="1262367"/>
              <a:ext cx="7013575" cy="4925695"/>
            </a:xfrm>
            <a:custGeom>
              <a:avLst/>
              <a:gdLst/>
              <a:ahLst/>
              <a:cxnLst/>
              <a:rect l="l" t="t" r="r" b="b"/>
              <a:pathLst>
                <a:path w="7013575" h="4925695">
                  <a:moveTo>
                    <a:pt x="7013037" y="0"/>
                  </a:moveTo>
                  <a:lnTo>
                    <a:pt x="0" y="0"/>
                  </a:lnTo>
                  <a:lnTo>
                    <a:pt x="0" y="4925550"/>
                  </a:lnTo>
                  <a:lnTo>
                    <a:pt x="7013037" y="4925550"/>
                  </a:lnTo>
                  <a:lnTo>
                    <a:pt x="7013037" y="0"/>
                  </a:lnTo>
                  <a:close/>
                </a:path>
              </a:pathLst>
            </a:custGeom>
            <a:solidFill>
              <a:srgbClr val="E9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03724" y="1262366"/>
              <a:ext cx="6985000" cy="4914900"/>
            </a:xfrm>
            <a:custGeom>
              <a:avLst/>
              <a:gdLst/>
              <a:ahLst/>
              <a:cxnLst/>
              <a:rect l="l" t="t" r="r" b="b"/>
              <a:pathLst>
                <a:path w="6985000" h="4914900">
                  <a:moveTo>
                    <a:pt x="0" y="4914900"/>
                  </a:moveTo>
                  <a:lnTo>
                    <a:pt x="6985000" y="4914900"/>
                  </a:lnTo>
                  <a:lnTo>
                    <a:pt x="6985000" y="0"/>
                  </a:lnTo>
                  <a:lnTo>
                    <a:pt x="0" y="0"/>
                  </a:lnTo>
                  <a:lnTo>
                    <a:pt x="0" y="4914900"/>
                  </a:lnTo>
                  <a:close/>
                </a:path>
              </a:pathLst>
            </a:custGeom>
            <a:ln w="135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73955" y="4458651"/>
              <a:ext cx="6545580" cy="0"/>
            </a:xfrm>
            <a:custGeom>
              <a:avLst/>
              <a:gdLst/>
              <a:ahLst/>
              <a:cxnLst/>
              <a:rect l="l" t="t" r="r" b="b"/>
              <a:pathLst>
                <a:path w="6545580">
                  <a:moveTo>
                    <a:pt x="0" y="0"/>
                  </a:moveTo>
                  <a:lnTo>
                    <a:pt x="65451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73955" y="3920730"/>
              <a:ext cx="6545580" cy="0"/>
            </a:xfrm>
            <a:custGeom>
              <a:avLst/>
              <a:gdLst/>
              <a:ahLst/>
              <a:cxnLst/>
              <a:rect l="l" t="t" r="r" b="b"/>
              <a:pathLst>
                <a:path w="6545580">
                  <a:moveTo>
                    <a:pt x="0" y="0"/>
                  </a:moveTo>
                  <a:lnTo>
                    <a:pt x="80465" y="0"/>
                  </a:lnTo>
                </a:path>
                <a:path w="6545580">
                  <a:moveTo>
                    <a:pt x="563318" y="0"/>
                  </a:moveTo>
                  <a:lnTo>
                    <a:pt x="1153426" y="0"/>
                  </a:lnTo>
                </a:path>
                <a:path w="6545580">
                  <a:moveTo>
                    <a:pt x="1636279" y="0"/>
                  </a:moveTo>
                  <a:lnTo>
                    <a:pt x="1689950" y="0"/>
                  </a:lnTo>
                </a:path>
                <a:path w="6545580">
                  <a:moveTo>
                    <a:pt x="2172803" y="0"/>
                  </a:moveTo>
                  <a:lnTo>
                    <a:pt x="2226424" y="0"/>
                  </a:lnTo>
                </a:path>
                <a:path w="6545580">
                  <a:moveTo>
                    <a:pt x="2709277" y="0"/>
                  </a:moveTo>
                  <a:lnTo>
                    <a:pt x="2762897" y="0"/>
                  </a:lnTo>
                </a:path>
                <a:path w="6545580">
                  <a:moveTo>
                    <a:pt x="3245750" y="0"/>
                  </a:moveTo>
                  <a:lnTo>
                    <a:pt x="3835895" y="0"/>
                  </a:lnTo>
                </a:path>
                <a:path w="6545580">
                  <a:moveTo>
                    <a:pt x="4318748" y="0"/>
                  </a:moveTo>
                  <a:lnTo>
                    <a:pt x="4372381" y="0"/>
                  </a:lnTo>
                </a:path>
                <a:path w="6545580">
                  <a:moveTo>
                    <a:pt x="4855234" y="0"/>
                  </a:moveTo>
                  <a:lnTo>
                    <a:pt x="5445378" y="0"/>
                  </a:lnTo>
                </a:path>
                <a:path w="6545580">
                  <a:moveTo>
                    <a:pt x="5928231" y="0"/>
                  </a:moveTo>
                  <a:lnTo>
                    <a:pt x="65451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73955" y="3382822"/>
              <a:ext cx="6545580" cy="0"/>
            </a:xfrm>
            <a:custGeom>
              <a:avLst/>
              <a:gdLst/>
              <a:ahLst/>
              <a:cxnLst/>
              <a:rect l="l" t="t" r="r" b="b"/>
              <a:pathLst>
                <a:path w="6545580">
                  <a:moveTo>
                    <a:pt x="0" y="0"/>
                  </a:moveTo>
                  <a:lnTo>
                    <a:pt x="1689950" y="0"/>
                  </a:lnTo>
                </a:path>
                <a:path w="6545580">
                  <a:moveTo>
                    <a:pt x="2172803" y="0"/>
                  </a:moveTo>
                  <a:lnTo>
                    <a:pt x="2762897" y="0"/>
                  </a:lnTo>
                </a:path>
                <a:path w="6545580">
                  <a:moveTo>
                    <a:pt x="3245750" y="0"/>
                  </a:moveTo>
                  <a:lnTo>
                    <a:pt x="5445378" y="0"/>
                  </a:lnTo>
                </a:path>
                <a:path w="6545580">
                  <a:moveTo>
                    <a:pt x="5928231" y="0"/>
                  </a:moveTo>
                  <a:lnTo>
                    <a:pt x="65451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73955" y="2844900"/>
              <a:ext cx="6545580" cy="0"/>
            </a:xfrm>
            <a:custGeom>
              <a:avLst/>
              <a:gdLst/>
              <a:ahLst/>
              <a:cxnLst/>
              <a:rect l="l" t="t" r="r" b="b"/>
              <a:pathLst>
                <a:path w="6545580">
                  <a:moveTo>
                    <a:pt x="0" y="0"/>
                  </a:moveTo>
                  <a:lnTo>
                    <a:pt x="2762897" y="0"/>
                  </a:lnTo>
                </a:path>
                <a:path w="6545580">
                  <a:moveTo>
                    <a:pt x="3245750" y="0"/>
                  </a:moveTo>
                  <a:lnTo>
                    <a:pt x="5445378" y="0"/>
                  </a:lnTo>
                </a:path>
                <a:path w="6545580">
                  <a:moveTo>
                    <a:pt x="5928231" y="0"/>
                  </a:moveTo>
                  <a:lnTo>
                    <a:pt x="65451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73955" y="2306992"/>
              <a:ext cx="6545580" cy="0"/>
            </a:xfrm>
            <a:custGeom>
              <a:avLst/>
              <a:gdLst/>
              <a:ahLst/>
              <a:cxnLst/>
              <a:rect l="l" t="t" r="r" b="b"/>
              <a:pathLst>
                <a:path w="6545580">
                  <a:moveTo>
                    <a:pt x="0" y="0"/>
                  </a:moveTo>
                  <a:lnTo>
                    <a:pt x="2762897" y="0"/>
                  </a:lnTo>
                </a:path>
                <a:path w="6545580">
                  <a:moveTo>
                    <a:pt x="3245750" y="0"/>
                  </a:moveTo>
                  <a:lnTo>
                    <a:pt x="65451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73955" y="1769071"/>
              <a:ext cx="6545580" cy="0"/>
            </a:xfrm>
            <a:custGeom>
              <a:avLst/>
              <a:gdLst/>
              <a:ahLst/>
              <a:cxnLst/>
              <a:rect l="l" t="t" r="r" b="b"/>
              <a:pathLst>
                <a:path w="6545580">
                  <a:moveTo>
                    <a:pt x="0" y="0"/>
                  </a:moveTo>
                  <a:lnTo>
                    <a:pt x="65451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95825" y="1648929"/>
              <a:ext cx="0" cy="2943860"/>
            </a:xfrm>
            <a:custGeom>
              <a:avLst/>
              <a:gdLst/>
              <a:ahLst/>
              <a:cxnLst/>
              <a:rect l="l" t="t" r="r" b="b"/>
              <a:pathLst>
                <a:path h="2943860">
                  <a:moveTo>
                    <a:pt x="0" y="2809710"/>
                  </a:moveTo>
                  <a:lnTo>
                    <a:pt x="0" y="2943517"/>
                  </a:lnTo>
                </a:path>
                <a:path h="2943860">
                  <a:moveTo>
                    <a:pt x="0" y="0"/>
                  </a:moveTo>
                  <a:lnTo>
                    <a:pt x="0" y="22320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32296" y="1648929"/>
              <a:ext cx="0" cy="2943860"/>
            </a:xfrm>
            <a:custGeom>
              <a:avLst/>
              <a:gdLst/>
              <a:ahLst/>
              <a:cxnLst/>
              <a:rect l="l" t="t" r="r" b="b"/>
              <a:pathLst>
                <a:path h="2943860">
                  <a:moveTo>
                    <a:pt x="0" y="2809710"/>
                  </a:moveTo>
                  <a:lnTo>
                    <a:pt x="0" y="2943517"/>
                  </a:lnTo>
                </a:path>
                <a:path h="2943860">
                  <a:moveTo>
                    <a:pt x="0" y="0"/>
                  </a:moveTo>
                  <a:lnTo>
                    <a:pt x="0" y="23760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68821" y="1648929"/>
              <a:ext cx="0" cy="2943860"/>
            </a:xfrm>
            <a:custGeom>
              <a:avLst/>
              <a:gdLst/>
              <a:ahLst/>
              <a:cxnLst/>
              <a:rect l="l" t="t" r="r" b="b"/>
              <a:pathLst>
                <a:path h="2943860">
                  <a:moveTo>
                    <a:pt x="0" y="2809723"/>
                  </a:moveTo>
                  <a:lnTo>
                    <a:pt x="0" y="2943517"/>
                  </a:lnTo>
                </a:path>
                <a:path h="2943860">
                  <a:moveTo>
                    <a:pt x="0" y="0"/>
                  </a:moveTo>
                  <a:lnTo>
                    <a:pt x="0" y="20518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05307" y="1648929"/>
              <a:ext cx="0" cy="2943860"/>
            </a:xfrm>
            <a:custGeom>
              <a:avLst/>
              <a:gdLst/>
              <a:ahLst/>
              <a:cxnLst/>
              <a:rect l="l" t="t" r="r" b="b"/>
              <a:pathLst>
                <a:path h="2943860">
                  <a:moveTo>
                    <a:pt x="0" y="2809723"/>
                  </a:moveTo>
                  <a:lnTo>
                    <a:pt x="0" y="2943517"/>
                  </a:lnTo>
                </a:path>
                <a:path h="2943860">
                  <a:moveTo>
                    <a:pt x="0" y="0"/>
                  </a:moveTo>
                  <a:lnTo>
                    <a:pt x="0" y="16805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41781" y="1648929"/>
              <a:ext cx="0" cy="2943860"/>
            </a:xfrm>
            <a:custGeom>
              <a:avLst/>
              <a:gdLst/>
              <a:ahLst/>
              <a:cxnLst/>
              <a:rect l="l" t="t" r="r" b="b"/>
              <a:pathLst>
                <a:path h="2943860">
                  <a:moveTo>
                    <a:pt x="0" y="2809723"/>
                  </a:moveTo>
                  <a:lnTo>
                    <a:pt x="0" y="2943517"/>
                  </a:lnTo>
                </a:path>
                <a:path h="2943860">
                  <a:moveTo>
                    <a:pt x="0" y="0"/>
                  </a:moveTo>
                  <a:lnTo>
                    <a:pt x="0" y="21539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78305" y="1648929"/>
              <a:ext cx="0" cy="2943860"/>
            </a:xfrm>
            <a:custGeom>
              <a:avLst/>
              <a:gdLst/>
              <a:ahLst/>
              <a:cxnLst/>
              <a:rect l="l" t="t" r="r" b="b"/>
              <a:pathLst>
                <a:path h="2943860">
                  <a:moveTo>
                    <a:pt x="0" y="2809723"/>
                  </a:moveTo>
                  <a:lnTo>
                    <a:pt x="0" y="2943517"/>
                  </a:lnTo>
                </a:path>
                <a:path h="2943860">
                  <a:moveTo>
                    <a:pt x="0" y="0"/>
                  </a:moveTo>
                  <a:lnTo>
                    <a:pt x="0" y="1337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14778" y="1648929"/>
              <a:ext cx="0" cy="2943860"/>
            </a:xfrm>
            <a:custGeom>
              <a:avLst/>
              <a:gdLst/>
              <a:ahLst/>
              <a:cxnLst/>
              <a:rect l="l" t="t" r="r" b="b"/>
              <a:pathLst>
                <a:path h="2943860">
                  <a:moveTo>
                    <a:pt x="0" y="2809710"/>
                  </a:moveTo>
                  <a:lnTo>
                    <a:pt x="0" y="2943517"/>
                  </a:lnTo>
                </a:path>
                <a:path h="2943860">
                  <a:moveTo>
                    <a:pt x="0" y="0"/>
                  </a:moveTo>
                  <a:lnTo>
                    <a:pt x="0" y="22765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51252" y="1648929"/>
              <a:ext cx="0" cy="2943860"/>
            </a:xfrm>
            <a:custGeom>
              <a:avLst/>
              <a:gdLst/>
              <a:ahLst/>
              <a:cxnLst/>
              <a:rect l="l" t="t" r="r" b="b"/>
              <a:pathLst>
                <a:path h="2943860">
                  <a:moveTo>
                    <a:pt x="0" y="2809723"/>
                  </a:moveTo>
                  <a:lnTo>
                    <a:pt x="0" y="2943517"/>
                  </a:lnTo>
                </a:path>
                <a:path h="2943860">
                  <a:moveTo>
                    <a:pt x="0" y="0"/>
                  </a:moveTo>
                  <a:lnTo>
                    <a:pt x="0" y="22112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7776" y="1648929"/>
              <a:ext cx="0" cy="2943860"/>
            </a:xfrm>
            <a:custGeom>
              <a:avLst/>
              <a:gdLst/>
              <a:ahLst/>
              <a:cxnLst/>
              <a:rect l="l" t="t" r="r" b="b"/>
              <a:pathLst>
                <a:path h="2943860">
                  <a:moveTo>
                    <a:pt x="0" y="2809723"/>
                  </a:moveTo>
                  <a:lnTo>
                    <a:pt x="0" y="2943517"/>
                  </a:lnTo>
                </a:path>
                <a:path h="2943860">
                  <a:moveTo>
                    <a:pt x="0" y="0"/>
                  </a:moveTo>
                  <a:lnTo>
                    <a:pt x="0" y="2159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24262" y="1648929"/>
              <a:ext cx="0" cy="2943860"/>
            </a:xfrm>
            <a:custGeom>
              <a:avLst/>
              <a:gdLst/>
              <a:ahLst/>
              <a:cxnLst/>
              <a:rect l="l" t="t" r="r" b="b"/>
              <a:pathLst>
                <a:path h="2943860">
                  <a:moveTo>
                    <a:pt x="0" y="2809723"/>
                  </a:moveTo>
                  <a:lnTo>
                    <a:pt x="0" y="2943517"/>
                  </a:lnTo>
                </a:path>
                <a:path h="2943860">
                  <a:moveTo>
                    <a:pt x="0" y="0"/>
                  </a:moveTo>
                  <a:lnTo>
                    <a:pt x="0" y="24228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60735" y="1648929"/>
              <a:ext cx="0" cy="2943860"/>
            </a:xfrm>
            <a:custGeom>
              <a:avLst/>
              <a:gdLst/>
              <a:ahLst/>
              <a:cxnLst/>
              <a:rect l="l" t="t" r="r" b="b"/>
              <a:pathLst>
                <a:path h="2943860">
                  <a:moveTo>
                    <a:pt x="0" y="2809723"/>
                  </a:moveTo>
                  <a:lnTo>
                    <a:pt x="0" y="2943517"/>
                  </a:lnTo>
                </a:path>
                <a:path h="2943860">
                  <a:moveTo>
                    <a:pt x="0" y="0"/>
                  </a:moveTo>
                  <a:lnTo>
                    <a:pt x="0" y="8047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997260" y="1648929"/>
              <a:ext cx="0" cy="2943860"/>
            </a:xfrm>
            <a:custGeom>
              <a:avLst/>
              <a:gdLst/>
              <a:ahLst/>
              <a:cxnLst/>
              <a:rect l="l" t="t" r="r" b="b"/>
              <a:pathLst>
                <a:path h="2943860">
                  <a:moveTo>
                    <a:pt x="0" y="2809723"/>
                  </a:moveTo>
                  <a:lnTo>
                    <a:pt x="0" y="2943517"/>
                  </a:lnTo>
                </a:path>
                <a:path h="2943860">
                  <a:moveTo>
                    <a:pt x="0" y="0"/>
                  </a:moveTo>
                  <a:lnTo>
                    <a:pt x="0" y="2455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54410" y="1782724"/>
              <a:ext cx="5848350" cy="2676525"/>
            </a:xfrm>
            <a:custGeom>
              <a:avLst/>
              <a:gdLst/>
              <a:ahLst/>
              <a:cxnLst/>
              <a:rect l="l" t="t" r="r" b="b"/>
              <a:pathLst>
                <a:path w="5848350" h="2676525">
                  <a:moveTo>
                    <a:pt x="482854" y="2098268"/>
                  </a:moveTo>
                  <a:lnTo>
                    <a:pt x="0" y="2098268"/>
                  </a:lnTo>
                  <a:lnTo>
                    <a:pt x="0" y="2675915"/>
                  </a:lnTo>
                  <a:lnTo>
                    <a:pt x="482854" y="2675915"/>
                  </a:lnTo>
                  <a:lnTo>
                    <a:pt x="482854" y="2098268"/>
                  </a:lnTo>
                  <a:close/>
                </a:path>
                <a:path w="5848350" h="2676525">
                  <a:moveTo>
                    <a:pt x="1019340" y="2242248"/>
                  </a:moveTo>
                  <a:lnTo>
                    <a:pt x="536486" y="2242248"/>
                  </a:lnTo>
                  <a:lnTo>
                    <a:pt x="536486" y="2675915"/>
                  </a:lnTo>
                  <a:lnTo>
                    <a:pt x="1019340" y="2675915"/>
                  </a:lnTo>
                  <a:lnTo>
                    <a:pt x="1019340" y="2242248"/>
                  </a:lnTo>
                  <a:close/>
                </a:path>
                <a:path w="5848350" h="2676525">
                  <a:moveTo>
                    <a:pt x="1555813" y="1918093"/>
                  </a:moveTo>
                  <a:lnTo>
                    <a:pt x="1072972" y="1918093"/>
                  </a:lnTo>
                  <a:lnTo>
                    <a:pt x="1072972" y="2675928"/>
                  </a:lnTo>
                  <a:lnTo>
                    <a:pt x="1555813" y="2675928"/>
                  </a:lnTo>
                  <a:lnTo>
                    <a:pt x="1555813" y="1918093"/>
                  </a:lnTo>
                  <a:close/>
                </a:path>
                <a:path w="5848350" h="2676525">
                  <a:moveTo>
                    <a:pt x="2092337" y="1546720"/>
                  </a:moveTo>
                  <a:lnTo>
                    <a:pt x="1609496" y="1546720"/>
                  </a:lnTo>
                  <a:lnTo>
                    <a:pt x="1609496" y="2675928"/>
                  </a:lnTo>
                  <a:lnTo>
                    <a:pt x="2092337" y="2675928"/>
                  </a:lnTo>
                  <a:lnTo>
                    <a:pt x="2092337" y="1546720"/>
                  </a:lnTo>
                  <a:close/>
                </a:path>
                <a:path w="5848350" h="2676525">
                  <a:moveTo>
                    <a:pt x="2628811" y="2020138"/>
                  </a:moveTo>
                  <a:lnTo>
                    <a:pt x="2145969" y="2020138"/>
                  </a:lnTo>
                  <a:lnTo>
                    <a:pt x="2145969" y="2675928"/>
                  </a:lnTo>
                  <a:lnTo>
                    <a:pt x="2628811" y="2675928"/>
                  </a:lnTo>
                  <a:lnTo>
                    <a:pt x="2628811" y="2020138"/>
                  </a:lnTo>
                  <a:close/>
                </a:path>
                <a:path w="5848350" h="2676525">
                  <a:moveTo>
                    <a:pt x="3165284" y="0"/>
                  </a:moveTo>
                  <a:lnTo>
                    <a:pt x="2682443" y="0"/>
                  </a:lnTo>
                  <a:lnTo>
                    <a:pt x="2682443" y="2675928"/>
                  </a:lnTo>
                  <a:lnTo>
                    <a:pt x="3165284" y="2675928"/>
                  </a:lnTo>
                  <a:lnTo>
                    <a:pt x="3165284" y="0"/>
                  </a:lnTo>
                  <a:close/>
                </a:path>
                <a:path w="5848350" h="2676525">
                  <a:moveTo>
                    <a:pt x="3701821" y="2142718"/>
                  </a:moveTo>
                  <a:lnTo>
                    <a:pt x="3218967" y="2142718"/>
                  </a:lnTo>
                  <a:lnTo>
                    <a:pt x="3218967" y="2675915"/>
                  </a:lnTo>
                  <a:lnTo>
                    <a:pt x="3701821" y="2675915"/>
                  </a:lnTo>
                  <a:lnTo>
                    <a:pt x="3701821" y="2142718"/>
                  </a:lnTo>
                  <a:close/>
                </a:path>
                <a:path w="5848350" h="2676525">
                  <a:moveTo>
                    <a:pt x="4238282" y="2077491"/>
                  </a:moveTo>
                  <a:lnTo>
                    <a:pt x="3755440" y="2077491"/>
                  </a:lnTo>
                  <a:lnTo>
                    <a:pt x="3755440" y="2675928"/>
                  </a:lnTo>
                  <a:lnTo>
                    <a:pt x="4238282" y="2675928"/>
                  </a:lnTo>
                  <a:lnTo>
                    <a:pt x="4238282" y="2077491"/>
                  </a:lnTo>
                  <a:close/>
                </a:path>
                <a:path w="5848350" h="2676525">
                  <a:moveTo>
                    <a:pt x="4774768" y="2025446"/>
                  </a:moveTo>
                  <a:lnTo>
                    <a:pt x="4291927" y="2025446"/>
                  </a:lnTo>
                  <a:lnTo>
                    <a:pt x="4291927" y="2675928"/>
                  </a:lnTo>
                  <a:lnTo>
                    <a:pt x="4774768" y="2675928"/>
                  </a:lnTo>
                  <a:lnTo>
                    <a:pt x="4774768" y="2025446"/>
                  </a:lnTo>
                  <a:close/>
                </a:path>
                <a:path w="5848350" h="2676525">
                  <a:moveTo>
                    <a:pt x="5311292" y="2289022"/>
                  </a:moveTo>
                  <a:lnTo>
                    <a:pt x="4828451" y="2289022"/>
                  </a:lnTo>
                  <a:lnTo>
                    <a:pt x="4828451" y="2675928"/>
                  </a:lnTo>
                  <a:lnTo>
                    <a:pt x="5311292" y="2675928"/>
                  </a:lnTo>
                  <a:lnTo>
                    <a:pt x="5311292" y="2289022"/>
                  </a:lnTo>
                  <a:close/>
                </a:path>
                <a:path w="5848350" h="2676525">
                  <a:moveTo>
                    <a:pt x="5847766" y="670915"/>
                  </a:moveTo>
                  <a:lnTo>
                    <a:pt x="5364924" y="670915"/>
                  </a:lnTo>
                  <a:lnTo>
                    <a:pt x="5364924" y="2675928"/>
                  </a:lnTo>
                  <a:lnTo>
                    <a:pt x="5847766" y="2675928"/>
                  </a:lnTo>
                  <a:lnTo>
                    <a:pt x="5847766" y="670915"/>
                  </a:lnTo>
                  <a:close/>
                </a:path>
              </a:pathLst>
            </a:custGeom>
            <a:solidFill>
              <a:srgbClr val="2E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82014" y="5885224"/>
            <a:ext cx="28714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81F15"/>
                </a:solidFill>
                <a:latin typeface="Trebuchet MS"/>
                <a:cs typeface="Trebuchet MS"/>
              </a:rPr>
              <a:t>©2025</a:t>
            </a:r>
            <a:r>
              <a:rPr sz="1000" b="1" spc="430" dirty="0">
                <a:solidFill>
                  <a:srgbClr val="181F15"/>
                </a:solidFill>
                <a:latin typeface="Trebuchet MS"/>
                <a:cs typeface="Trebuchet MS"/>
              </a:rPr>
              <a:t> </a:t>
            </a:r>
            <a:r>
              <a:rPr sz="1500" spc="-292" baseline="2777" dirty="0">
                <a:solidFill>
                  <a:srgbClr val="0C1911"/>
                </a:solidFill>
                <a:latin typeface="Verdana"/>
                <a:cs typeface="Verdana"/>
              </a:rPr>
              <a:t>|</a:t>
            </a:r>
            <a:r>
              <a:rPr sz="1500" spc="187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b="1" baseline="2777" dirty="0">
                <a:solidFill>
                  <a:srgbClr val="0C1911"/>
                </a:solidFill>
                <a:latin typeface="Tahoma"/>
                <a:cs typeface="Tahoma"/>
              </a:rPr>
              <a:t>DEVELOPMENT</a:t>
            </a:r>
            <a:r>
              <a:rPr sz="1500" b="1" spc="330" baseline="2777" dirty="0">
                <a:solidFill>
                  <a:srgbClr val="0C1911"/>
                </a:solidFill>
                <a:latin typeface="Tahoma"/>
                <a:cs typeface="Tahoma"/>
              </a:rPr>
              <a:t> </a:t>
            </a:r>
            <a:r>
              <a:rPr sz="1500" baseline="2777" dirty="0">
                <a:solidFill>
                  <a:srgbClr val="0C1911"/>
                </a:solidFill>
                <a:latin typeface="Verdana"/>
                <a:cs typeface="Verdana"/>
              </a:rPr>
              <a:t>ENGAGEMENT</a:t>
            </a:r>
            <a:r>
              <a:rPr sz="1500" spc="240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spc="-37" baseline="2777" dirty="0">
                <a:solidFill>
                  <a:srgbClr val="0C1911"/>
                </a:solidFill>
                <a:latin typeface="Verdana"/>
                <a:cs typeface="Verdana"/>
              </a:rPr>
              <a:t>LAB</a:t>
            </a:r>
            <a:endParaRPr sz="1500" baseline="2777">
              <a:latin typeface="Verdana"/>
              <a:cs typeface="Verdan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9927" y="5818990"/>
            <a:ext cx="306680" cy="318728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NEED</a:t>
            </a:r>
            <a:r>
              <a:rPr spc="-50" dirty="0"/>
              <a:t> </a:t>
            </a:r>
            <a:r>
              <a:rPr spc="175" dirty="0"/>
              <a:t>AND</a:t>
            </a:r>
            <a:r>
              <a:rPr spc="-45" dirty="0"/>
              <a:t> </a:t>
            </a:r>
            <a:r>
              <a:rPr spc="110" dirty="0"/>
              <a:t>MUTUAL</a:t>
            </a:r>
            <a:r>
              <a:rPr spc="-40" dirty="0"/>
              <a:t> </a:t>
            </a:r>
            <a:r>
              <a:rPr dirty="0"/>
              <a:t>INTERESTS</a:t>
            </a:r>
            <a:r>
              <a:rPr spc="-50" dirty="0"/>
              <a:t> </a:t>
            </a:r>
            <a:r>
              <a:rPr spc="130" dirty="0"/>
              <a:t>ARE</a:t>
            </a:r>
            <a:r>
              <a:rPr spc="-45" dirty="0"/>
              <a:t> </a:t>
            </a:r>
            <a:r>
              <a:rPr spc="80" dirty="0"/>
              <a:t>KEY</a:t>
            </a:r>
            <a:r>
              <a:rPr spc="-45" dirty="0"/>
              <a:t> </a:t>
            </a:r>
            <a:r>
              <a:rPr spc="125" dirty="0"/>
              <a:t>FOR</a:t>
            </a:r>
            <a:r>
              <a:rPr spc="-50" dirty="0"/>
              <a:t> </a:t>
            </a:r>
            <a:r>
              <a:rPr spc="175" dirty="0"/>
              <a:t>ODA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48689" y="1477264"/>
            <a:ext cx="3195955" cy="39973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66675" marR="5080" indent="-36830" algn="r">
              <a:lnSpc>
                <a:spcPct val="89900"/>
              </a:lnSpc>
              <a:spcBef>
                <a:spcPts val="254"/>
              </a:spcBef>
            </a:pP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The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distribution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primary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purpose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Irish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aid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looks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similar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30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other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countries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DEL</a:t>
            </a:r>
            <a:r>
              <a:rPr sz="1300" spc="-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has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surveyed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in.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5" dirty="0">
                <a:solidFill>
                  <a:srgbClr val="181F15"/>
                </a:solidFill>
                <a:latin typeface="Arial MT"/>
                <a:cs typeface="Arial MT"/>
              </a:rPr>
              <a:t>It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skews </a:t>
            </a:r>
            <a:r>
              <a:rPr sz="1300" spc="130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need,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20" dirty="0">
                <a:solidFill>
                  <a:srgbClr val="181F15"/>
                </a:solidFill>
                <a:latin typeface="Arial MT"/>
                <a:cs typeface="Arial MT"/>
              </a:rPr>
              <a:t>but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most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common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answer </a:t>
            </a:r>
            <a:r>
              <a:rPr sz="1300" spc="215" dirty="0">
                <a:solidFill>
                  <a:srgbClr val="181F15"/>
                </a:solidFill>
                <a:latin typeface="Arial MT"/>
                <a:cs typeface="Arial MT"/>
              </a:rPr>
              <a:t>–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increasingly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215" dirty="0">
                <a:solidFill>
                  <a:srgbClr val="181F15"/>
                </a:solidFill>
                <a:latin typeface="Arial MT"/>
                <a:cs typeface="Arial MT"/>
              </a:rPr>
              <a:t>–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is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20" dirty="0">
                <a:solidFill>
                  <a:srgbClr val="181F15"/>
                </a:solidFill>
                <a:latin typeface="Arial MT"/>
                <a:cs typeface="Arial MT"/>
              </a:rPr>
              <a:t>that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most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people </a:t>
            </a:r>
            <a:r>
              <a:rPr sz="1300" spc="100" dirty="0">
                <a:solidFill>
                  <a:srgbClr val="181F15"/>
                </a:solidFill>
                <a:latin typeface="Arial MT"/>
                <a:cs typeface="Arial MT"/>
              </a:rPr>
              <a:t>want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balance.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Around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quarter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(25%)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believe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Ireland’s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aid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should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balance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national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interests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5" dirty="0">
                <a:solidFill>
                  <a:srgbClr val="181F15"/>
                </a:solidFill>
                <a:latin typeface="Arial MT"/>
                <a:cs typeface="Arial MT"/>
              </a:rPr>
              <a:t>with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global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poverty</a:t>
            </a:r>
            <a:endParaRPr sz="1300">
              <a:latin typeface="Arial MT"/>
              <a:cs typeface="Arial MT"/>
            </a:endParaRPr>
          </a:p>
          <a:p>
            <a:pPr marR="6985" algn="r">
              <a:lnSpc>
                <a:spcPts val="1390"/>
              </a:lnSpc>
            </a:pP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reduction.</a:t>
            </a:r>
            <a:endParaRPr sz="1300">
              <a:latin typeface="Arial MT"/>
              <a:cs typeface="Arial MT"/>
            </a:endParaRPr>
          </a:p>
          <a:p>
            <a:pPr marL="201295" marR="5080" indent="175895" algn="r">
              <a:lnSpc>
                <a:spcPct val="89700"/>
              </a:lnSpc>
              <a:spcBef>
                <a:spcPts val="1000"/>
              </a:spcBef>
            </a:pP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3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further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one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3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five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(19%)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think</a:t>
            </a:r>
            <a:r>
              <a:rPr sz="13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the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primary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purpose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should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be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reducing poverty,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placing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people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developing countries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4" dirty="0">
                <a:solidFill>
                  <a:srgbClr val="181F15"/>
                </a:solidFill>
                <a:latin typeface="Arial MT"/>
                <a:cs typeface="Arial MT"/>
              </a:rPr>
              <a:t>at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heart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aid.</a:t>
            </a:r>
            <a:endParaRPr sz="1300">
              <a:latin typeface="Arial MT"/>
              <a:cs typeface="Arial MT"/>
            </a:endParaRPr>
          </a:p>
          <a:p>
            <a:pPr marL="58419" marR="5080" indent="257175" algn="r">
              <a:lnSpc>
                <a:spcPct val="93100"/>
              </a:lnSpc>
              <a:spcBef>
                <a:spcPts val="950"/>
              </a:spcBef>
            </a:pP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shape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distribution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shows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broad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public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support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for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Ireland’s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aid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having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moral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global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focus,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rather</a:t>
            </a:r>
            <a:endParaRPr sz="1300">
              <a:latin typeface="Arial MT"/>
              <a:cs typeface="Arial MT"/>
            </a:endParaRPr>
          </a:p>
          <a:p>
            <a:pPr marR="6985" algn="r">
              <a:lnSpc>
                <a:spcPts val="1390"/>
              </a:lnSpc>
            </a:pP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than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being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self-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serving.</a:t>
            </a:r>
            <a:endParaRPr sz="1300">
              <a:latin typeface="Arial MT"/>
              <a:cs typeface="Arial MT"/>
            </a:endParaRPr>
          </a:p>
          <a:p>
            <a:pPr marL="333375" marR="5080" indent="-320675" algn="r">
              <a:lnSpc>
                <a:spcPct val="90000"/>
              </a:lnSpc>
              <a:spcBef>
                <a:spcPts val="994"/>
              </a:spcBef>
            </a:pP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Irish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public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tends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30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see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aid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as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both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principled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pragmatic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215" dirty="0">
                <a:solidFill>
                  <a:srgbClr val="181F15"/>
                </a:solidFill>
                <a:latin typeface="Arial MT"/>
                <a:cs typeface="Arial MT"/>
              </a:rPr>
              <a:t>–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mix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of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compassion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shared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benefit.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64075" y="4092191"/>
            <a:ext cx="8191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5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00551" y="4164174"/>
            <a:ext cx="8191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5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37076" y="4002101"/>
            <a:ext cx="8191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5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41803" y="3816413"/>
            <a:ext cx="14033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10028" y="4053099"/>
            <a:ext cx="8191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5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14804" y="3043051"/>
            <a:ext cx="14033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83030" y="4114416"/>
            <a:ext cx="8191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5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19505" y="4081773"/>
            <a:ext cx="8191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5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356031" y="4055778"/>
            <a:ext cx="8191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5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892507" y="4187540"/>
            <a:ext cx="8191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5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397233" y="3378511"/>
            <a:ext cx="14033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19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755807" y="4104535"/>
            <a:ext cx="483234" cy="354330"/>
          </a:xfrm>
          <a:prstGeom prst="rect">
            <a:avLst/>
          </a:prstGeom>
          <a:solidFill>
            <a:srgbClr val="B6BFC5"/>
          </a:solidFill>
        </p:spPr>
        <p:txBody>
          <a:bodyPr vert="horz" wrap="square" lIns="0" tIns="11239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885"/>
              </a:spcBef>
            </a:pPr>
            <a:r>
              <a:rPr sz="850" spc="-5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60503" y="4388776"/>
            <a:ext cx="698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60503" y="3850861"/>
            <a:ext cx="698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5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09703" y="3312946"/>
            <a:ext cx="1143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10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09703" y="2775031"/>
            <a:ext cx="1143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15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09703" y="2237116"/>
            <a:ext cx="1143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20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09703" y="1699202"/>
            <a:ext cx="1143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25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76725" y="4623275"/>
            <a:ext cx="999490" cy="5162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88900" marR="5080" indent="-6350">
              <a:lnSpc>
                <a:spcPts val="760"/>
              </a:lnSpc>
              <a:spcBef>
                <a:spcPts val="190"/>
              </a:spcBef>
              <a:tabLst>
                <a:tab pos="929640" algn="l"/>
              </a:tabLst>
            </a:pP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r>
              <a:rPr sz="700" spc="-9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10" dirty="0">
                <a:solidFill>
                  <a:srgbClr val="4D4D4D"/>
                </a:solidFill>
                <a:latin typeface="Verdana"/>
                <a:cs typeface="Verdana"/>
              </a:rPr>
              <a:t>–</a:t>
            </a:r>
            <a:r>
              <a:rPr sz="700" spc="1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The</a:t>
            </a:r>
            <a:r>
              <a:rPr sz="700" spc="-7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primary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	</a:t>
            </a: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1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 purpose</a:t>
            </a:r>
            <a:r>
              <a:rPr sz="700" spc="-5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of</a:t>
            </a:r>
            <a:r>
              <a:rPr sz="700" spc="-6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Irish</a:t>
            </a:r>
            <a:endParaRPr sz="700">
              <a:latin typeface="Verdana"/>
              <a:cs typeface="Verdana"/>
            </a:endParaRPr>
          </a:p>
          <a:p>
            <a:pPr>
              <a:lnSpc>
                <a:spcPts val="700"/>
              </a:lnSpc>
            </a:pP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aid</a:t>
            </a:r>
            <a:r>
              <a:rPr sz="700" spc="-5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spending</a:t>
            </a: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should</a:t>
            </a:r>
            <a:endParaRPr sz="700">
              <a:latin typeface="Verdana"/>
              <a:cs typeface="Verdana"/>
            </a:endParaRPr>
          </a:p>
          <a:p>
            <a:pPr marL="38100" marR="154305" indent="-31750">
              <a:lnSpc>
                <a:spcPts val="760"/>
              </a:lnSpc>
              <a:spcBef>
                <a:spcPts val="50"/>
              </a:spcBef>
            </a:pP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be</a:t>
            </a:r>
            <a:r>
              <a:rPr sz="700" spc="-6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to</a:t>
            </a:r>
            <a:r>
              <a:rPr sz="700" spc="-5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promote</a:t>
            </a:r>
            <a:r>
              <a:rPr sz="700" spc="-6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Irish national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 interests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43412" y="4623275"/>
            <a:ext cx="698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2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79924" y="4623275"/>
            <a:ext cx="698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3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16347" y="4623275"/>
            <a:ext cx="1142365" cy="9963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39090" marR="5080" indent="-339725">
              <a:lnSpc>
                <a:spcPts val="760"/>
              </a:lnSpc>
              <a:spcBef>
                <a:spcPts val="190"/>
              </a:spcBef>
              <a:tabLst>
                <a:tab pos="224790" algn="l"/>
                <a:tab pos="1072515" algn="l"/>
              </a:tabLst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4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	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5</a:t>
            </a:r>
            <a:r>
              <a:rPr sz="700" spc="-9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10" dirty="0">
                <a:solidFill>
                  <a:srgbClr val="4D4D4D"/>
                </a:solidFill>
                <a:latin typeface="Verdana"/>
                <a:cs typeface="Verdana"/>
              </a:rPr>
              <a:t>–</a:t>
            </a:r>
            <a:r>
              <a:rPr sz="700" spc="1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The</a:t>
            </a:r>
            <a:r>
              <a:rPr sz="700" spc="-7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primary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	</a:t>
            </a: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6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 purpose</a:t>
            </a: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of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Ireland’s</a:t>
            </a:r>
            <a:endParaRPr sz="700">
              <a:latin typeface="Verdana"/>
              <a:cs typeface="Verdana"/>
            </a:endParaRPr>
          </a:p>
          <a:p>
            <a:pPr marR="4445" algn="ctr">
              <a:lnSpc>
                <a:spcPts val="695"/>
              </a:lnSpc>
            </a:pP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aid</a:t>
            </a:r>
            <a:r>
              <a:rPr sz="700" spc="-8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spending</a:t>
            </a:r>
            <a:endParaRPr sz="700">
              <a:latin typeface="Verdana"/>
              <a:cs typeface="Verdana"/>
            </a:endParaRPr>
          </a:p>
          <a:p>
            <a:pPr marL="180340" marR="195580" indent="9525" algn="ctr">
              <a:lnSpc>
                <a:spcPts val="760"/>
              </a:lnSpc>
              <a:spcBef>
                <a:spcPts val="50"/>
              </a:spcBef>
            </a:pP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should</a:t>
            </a:r>
            <a:r>
              <a:rPr sz="700" spc="-8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be</a:t>
            </a:r>
            <a:r>
              <a:rPr sz="700" spc="-7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both reducing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poverty 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in</a:t>
            </a:r>
            <a:r>
              <a:rPr sz="700" spc="-7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developing countries</a:t>
            </a:r>
            <a:r>
              <a:rPr sz="700" spc="1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and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promoting</a:t>
            </a:r>
            <a:r>
              <a:rPr sz="700" spc="-8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Irish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national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 interests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825807" y="4623274"/>
            <a:ext cx="698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7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362408" y="4623274"/>
            <a:ext cx="698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8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898830" y="4623274"/>
            <a:ext cx="1164590" cy="7086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39090" marR="5080" indent="-339725">
              <a:lnSpc>
                <a:spcPts val="760"/>
              </a:lnSpc>
              <a:spcBef>
                <a:spcPts val="190"/>
              </a:spcBef>
              <a:tabLst>
                <a:tab pos="199390" algn="l"/>
              </a:tabLst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9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	</a:t>
            </a: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10</a:t>
            </a:r>
            <a:r>
              <a:rPr sz="700" spc="-9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10" dirty="0">
                <a:solidFill>
                  <a:srgbClr val="4D4D4D"/>
                </a:solidFill>
                <a:latin typeface="Verdana"/>
                <a:cs typeface="Verdana"/>
              </a:rPr>
              <a:t>–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The</a:t>
            </a:r>
            <a:r>
              <a:rPr sz="700" spc="-8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primary</a:t>
            </a:r>
            <a:r>
              <a:rPr sz="700" spc="180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700" spc="-55" dirty="0">
                <a:solidFill>
                  <a:srgbClr val="4D4D4D"/>
                </a:solidFill>
                <a:latin typeface="Verdana"/>
                <a:cs typeface="Verdana"/>
              </a:rPr>
              <a:t>DK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 purpose</a:t>
            </a: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of</a:t>
            </a:r>
            <a:endParaRPr sz="700">
              <a:latin typeface="Verdana"/>
              <a:cs typeface="Verdana"/>
            </a:endParaRPr>
          </a:p>
          <a:p>
            <a:pPr marR="27305" algn="ctr">
              <a:lnSpc>
                <a:spcPts val="700"/>
              </a:lnSpc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Ireland’s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aid</a:t>
            </a:r>
            <a:endParaRPr sz="700">
              <a:latin typeface="Verdana"/>
              <a:cs typeface="Verdana"/>
            </a:endParaRPr>
          </a:p>
          <a:p>
            <a:pPr marL="154940" marR="184150" algn="ctr">
              <a:lnSpc>
                <a:spcPts val="760"/>
              </a:lnSpc>
              <a:spcBef>
                <a:spcPts val="5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spending</a:t>
            </a:r>
            <a:r>
              <a:rPr sz="700" spc="-5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should</a:t>
            </a:r>
            <a:r>
              <a:rPr sz="700" spc="-5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be 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to</a:t>
            </a:r>
            <a:r>
              <a:rPr sz="700" spc="-6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reduce</a:t>
            </a:r>
            <a:r>
              <a:rPr sz="700" spc="-6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poverty 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in</a:t>
            </a:r>
            <a:r>
              <a:rPr sz="700" spc="-7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developing countries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73326" y="5785833"/>
            <a:ext cx="6829425" cy="32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800"/>
              </a:lnSpc>
              <a:spcBef>
                <a:spcPts val="100"/>
              </a:spcBef>
            </a:pPr>
            <a:r>
              <a:rPr sz="700" spc="-10" dirty="0">
                <a:latin typeface="Verdana"/>
                <a:cs typeface="Verdana"/>
              </a:rPr>
              <a:t>Question: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Irish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government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gives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ODA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-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developing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countries.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Looking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at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scale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below,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what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do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think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primary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purpose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of</a:t>
            </a:r>
            <a:r>
              <a:rPr sz="700" spc="-3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Ireland’s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aid</a:t>
            </a:r>
            <a:endParaRPr sz="700">
              <a:latin typeface="Verdana"/>
              <a:cs typeface="Verdana"/>
            </a:endParaRPr>
          </a:p>
          <a:p>
            <a:pPr marR="5080">
              <a:lnSpc>
                <a:spcPts val="760"/>
              </a:lnSpc>
              <a:spcBef>
                <a:spcPts val="50"/>
              </a:spcBef>
            </a:pPr>
            <a:r>
              <a:rPr sz="700" dirty="0">
                <a:latin typeface="Verdana"/>
                <a:cs typeface="Verdana"/>
              </a:rPr>
              <a:t>spending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should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be?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60" dirty="0">
                <a:latin typeface="Verdana"/>
                <a:cs typeface="Verdana"/>
              </a:rPr>
              <a:t>Base: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IRL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Adults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Sample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size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60" dirty="0">
                <a:latin typeface="Verdana"/>
                <a:cs typeface="Verdana"/>
              </a:rPr>
              <a:t>n=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40" dirty="0">
                <a:latin typeface="Verdana"/>
                <a:cs typeface="Verdana"/>
              </a:rPr>
              <a:t>2,002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Data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are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weighted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nationally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representative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dirty="0">
                <a:latin typeface="Verdana"/>
                <a:cs typeface="Verdana"/>
              </a:rPr>
              <a:t> Worldview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Overseas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Development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Aid </a:t>
            </a:r>
            <a:r>
              <a:rPr sz="700" spc="-20" dirty="0">
                <a:latin typeface="Verdana"/>
                <a:cs typeface="Verdana"/>
              </a:rPr>
              <a:t>Survey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Fieldwork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by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B&amp;A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Analysis</a:t>
            </a:r>
            <a:r>
              <a:rPr sz="700" spc="-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by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Development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Engagement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Lab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75687" y="1262367"/>
            <a:ext cx="7013575" cy="4925695"/>
            <a:chOff x="4375687" y="1262367"/>
            <a:chExt cx="7013575" cy="4925695"/>
          </a:xfrm>
        </p:grpSpPr>
        <p:sp>
          <p:nvSpPr>
            <p:cNvPr id="3" name="object 3"/>
            <p:cNvSpPr/>
            <p:nvPr/>
          </p:nvSpPr>
          <p:spPr>
            <a:xfrm>
              <a:off x="4375687" y="1262367"/>
              <a:ext cx="7013575" cy="4925695"/>
            </a:xfrm>
            <a:custGeom>
              <a:avLst/>
              <a:gdLst/>
              <a:ahLst/>
              <a:cxnLst/>
              <a:rect l="l" t="t" r="r" b="b"/>
              <a:pathLst>
                <a:path w="7013575" h="4925695">
                  <a:moveTo>
                    <a:pt x="7013037" y="0"/>
                  </a:moveTo>
                  <a:lnTo>
                    <a:pt x="0" y="0"/>
                  </a:lnTo>
                  <a:lnTo>
                    <a:pt x="0" y="4925550"/>
                  </a:lnTo>
                  <a:lnTo>
                    <a:pt x="7013037" y="4925550"/>
                  </a:lnTo>
                  <a:lnTo>
                    <a:pt x="7013037" y="0"/>
                  </a:lnTo>
                  <a:close/>
                </a:path>
              </a:pathLst>
            </a:custGeom>
            <a:solidFill>
              <a:srgbClr val="E9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86830" y="4659121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86830" y="4479784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86830" y="4300498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6830" y="4121200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86830" y="3941863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86830" y="3762577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86830" y="3583240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86830" y="3403955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86830" y="3224618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86830" y="3045332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86830" y="2865995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6830" y="2686697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86830" y="2507411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86830" y="2328074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86830" y="2148788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86830" y="1969451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32181" y="1861895"/>
              <a:ext cx="0" cy="2905125"/>
            </a:xfrm>
            <a:custGeom>
              <a:avLst/>
              <a:gdLst/>
              <a:ahLst/>
              <a:cxnLst/>
              <a:rect l="l" t="t" r="r" b="b"/>
              <a:pathLst>
                <a:path h="2905125">
                  <a:moveTo>
                    <a:pt x="0" y="29048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64680" y="1861895"/>
              <a:ext cx="0" cy="2905125"/>
            </a:xfrm>
            <a:custGeom>
              <a:avLst/>
              <a:gdLst/>
              <a:ahLst/>
              <a:cxnLst/>
              <a:rect l="l" t="t" r="r" b="b"/>
              <a:pathLst>
                <a:path h="2905125">
                  <a:moveTo>
                    <a:pt x="0" y="29048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97140" y="1861895"/>
              <a:ext cx="0" cy="2905125"/>
            </a:xfrm>
            <a:custGeom>
              <a:avLst/>
              <a:gdLst/>
              <a:ahLst/>
              <a:cxnLst/>
              <a:rect l="l" t="t" r="r" b="b"/>
              <a:pathLst>
                <a:path h="2905125">
                  <a:moveTo>
                    <a:pt x="0" y="29048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29600" y="1861895"/>
              <a:ext cx="0" cy="2905125"/>
            </a:xfrm>
            <a:custGeom>
              <a:avLst/>
              <a:gdLst/>
              <a:ahLst/>
              <a:cxnLst/>
              <a:rect l="l" t="t" r="r" b="b"/>
              <a:pathLst>
                <a:path h="2905125">
                  <a:moveTo>
                    <a:pt x="0" y="29048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2111" y="1861895"/>
              <a:ext cx="0" cy="2905125"/>
            </a:xfrm>
            <a:custGeom>
              <a:avLst/>
              <a:gdLst/>
              <a:ahLst/>
              <a:cxnLst/>
              <a:rect l="l" t="t" r="r" b="b"/>
              <a:pathLst>
                <a:path h="2905125">
                  <a:moveTo>
                    <a:pt x="0" y="29048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97140" y="1861895"/>
              <a:ext cx="0" cy="2905125"/>
            </a:xfrm>
            <a:custGeom>
              <a:avLst/>
              <a:gdLst/>
              <a:ahLst/>
              <a:cxnLst/>
              <a:rect l="l" t="t" r="r" b="b"/>
              <a:pathLst>
                <a:path h="2905125">
                  <a:moveTo>
                    <a:pt x="0" y="2904832"/>
                  </a:moveTo>
                  <a:lnTo>
                    <a:pt x="0" y="0"/>
                  </a:lnTo>
                </a:path>
              </a:pathLst>
            </a:custGeom>
            <a:ln w="13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68261" y="1964981"/>
              <a:ext cx="1790700" cy="906144"/>
            </a:xfrm>
            <a:custGeom>
              <a:avLst/>
              <a:gdLst/>
              <a:ahLst/>
              <a:cxnLst/>
              <a:rect l="l" t="t" r="r" b="b"/>
              <a:pathLst>
                <a:path w="1790700" h="906144">
                  <a:moveTo>
                    <a:pt x="951103" y="905522"/>
                  </a:moveTo>
                  <a:lnTo>
                    <a:pt x="951103" y="896543"/>
                  </a:lnTo>
                </a:path>
                <a:path w="1790700" h="906144">
                  <a:moveTo>
                    <a:pt x="951103" y="901014"/>
                  </a:moveTo>
                  <a:lnTo>
                    <a:pt x="623531" y="901014"/>
                  </a:lnTo>
                </a:path>
                <a:path w="1790700" h="906144">
                  <a:moveTo>
                    <a:pt x="623531" y="905522"/>
                  </a:moveTo>
                  <a:lnTo>
                    <a:pt x="623531" y="896543"/>
                  </a:lnTo>
                </a:path>
                <a:path w="1790700" h="906144">
                  <a:moveTo>
                    <a:pt x="871677" y="8978"/>
                  </a:moveTo>
                  <a:lnTo>
                    <a:pt x="871677" y="0"/>
                  </a:lnTo>
                </a:path>
                <a:path w="1790700" h="906144">
                  <a:moveTo>
                    <a:pt x="871677" y="4470"/>
                  </a:moveTo>
                  <a:lnTo>
                    <a:pt x="563651" y="4470"/>
                  </a:lnTo>
                </a:path>
                <a:path w="1790700" h="906144">
                  <a:moveTo>
                    <a:pt x="563651" y="8978"/>
                  </a:moveTo>
                  <a:lnTo>
                    <a:pt x="563651" y="0"/>
                  </a:lnTo>
                </a:path>
                <a:path w="1790700" h="906144">
                  <a:moveTo>
                    <a:pt x="1144536" y="546900"/>
                  </a:moveTo>
                  <a:lnTo>
                    <a:pt x="1144536" y="537921"/>
                  </a:lnTo>
                </a:path>
                <a:path w="1790700" h="906144">
                  <a:moveTo>
                    <a:pt x="1144536" y="542429"/>
                  </a:moveTo>
                  <a:lnTo>
                    <a:pt x="716051" y="542429"/>
                  </a:lnTo>
                </a:path>
                <a:path w="1790700" h="906144">
                  <a:moveTo>
                    <a:pt x="716051" y="546900"/>
                  </a:moveTo>
                  <a:lnTo>
                    <a:pt x="716051" y="537921"/>
                  </a:lnTo>
                </a:path>
                <a:path w="1790700" h="906144">
                  <a:moveTo>
                    <a:pt x="481749" y="188264"/>
                  </a:moveTo>
                  <a:lnTo>
                    <a:pt x="481749" y="179285"/>
                  </a:lnTo>
                </a:path>
                <a:path w="1790700" h="906144">
                  <a:moveTo>
                    <a:pt x="481749" y="183807"/>
                  </a:moveTo>
                  <a:lnTo>
                    <a:pt x="1981" y="183807"/>
                  </a:lnTo>
                </a:path>
                <a:path w="1790700" h="906144">
                  <a:moveTo>
                    <a:pt x="1981" y="188264"/>
                  </a:moveTo>
                  <a:lnTo>
                    <a:pt x="1981" y="179285"/>
                  </a:lnTo>
                </a:path>
                <a:path w="1790700" h="906144">
                  <a:moveTo>
                    <a:pt x="400494" y="367614"/>
                  </a:moveTo>
                  <a:lnTo>
                    <a:pt x="400494" y="358622"/>
                  </a:lnTo>
                </a:path>
                <a:path w="1790700" h="906144">
                  <a:moveTo>
                    <a:pt x="400494" y="363093"/>
                  </a:moveTo>
                  <a:lnTo>
                    <a:pt x="0" y="363093"/>
                  </a:lnTo>
                </a:path>
                <a:path w="1790700" h="906144">
                  <a:moveTo>
                    <a:pt x="0" y="367614"/>
                  </a:moveTo>
                  <a:lnTo>
                    <a:pt x="0" y="358622"/>
                  </a:lnTo>
                </a:path>
                <a:path w="1790700" h="906144">
                  <a:moveTo>
                    <a:pt x="1790700" y="726186"/>
                  </a:moveTo>
                  <a:lnTo>
                    <a:pt x="1790700" y="717257"/>
                  </a:lnTo>
                </a:path>
                <a:path w="1790700" h="906144">
                  <a:moveTo>
                    <a:pt x="1790700" y="721715"/>
                  </a:moveTo>
                  <a:lnTo>
                    <a:pt x="712292" y="721715"/>
                  </a:lnTo>
                </a:path>
                <a:path w="1790700" h="906144">
                  <a:moveTo>
                    <a:pt x="712292" y="726186"/>
                  </a:moveTo>
                  <a:lnTo>
                    <a:pt x="712292" y="717257"/>
                  </a:lnTo>
                </a:path>
              </a:pathLst>
            </a:custGeom>
            <a:ln w="27101">
              <a:solidFill>
                <a:srgbClr val="2E3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92314" y="3040861"/>
              <a:ext cx="349885" cy="9525"/>
            </a:xfrm>
            <a:custGeom>
              <a:avLst/>
              <a:gdLst/>
              <a:ahLst/>
              <a:cxnLst/>
              <a:rect l="l" t="t" r="r" b="b"/>
              <a:pathLst>
                <a:path w="349884" h="9525">
                  <a:moveTo>
                    <a:pt x="349402" y="8928"/>
                  </a:moveTo>
                  <a:lnTo>
                    <a:pt x="349402" y="0"/>
                  </a:lnTo>
                </a:path>
                <a:path w="349884" h="9525">
                  <a:moveTo>
                    <a:pt x="349402" y="4470"/>
                  </a:moveTo>
                  <a:lnTo>
                    <a:pt x="0" y="4470"/>
                  </a:lnTo>
                </a:path>
                <a:path w="349884" h="9525">
                  <a:moveTo>
                    <a:pt x="0" y="8928"/>
                  </a:moveTo>
                  <a:lnTo>
                    <a:pt x="0" y="0"/>
                  </a:lnTo>
                </a:path>
              </a:pathLst>
            </a:custGeom>
            <a:ln w="27101">
              <a:solidFill>
                <a:srgbClr val="9096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58164" y="3220147"/>
              <a:ext cx="457200" cy="9525"/>
            </a:xfrm>
            <a:custGeom>
              <a:avLst/>
              <a:gdLst/>
              <a:ahLst/>
              <a:cxnLst/>
              <a:rect l="l" t="t" r="r" b="b"/>
              <a:pathLst>
                <a:path w="457200" h="9525">
                  <a:moveTo>
                    <a:pt x="456704" y="8978"/>
                  </a:moveTo>
                  <a:lnTo>
                    <a:pt x="456704" y="0"/>
                  </a:lnTo>
                </a:path>
                <a:path w="457200" h="9525">
                  <a:moveTo>
                    <a:pt x="456704" y="4470"/>
                  </a:moveTo>
                  <a:lnTo>
                    <a:pt x="0" y="4470"/>
                  </a:lnTo>
                </a:path>
                <a:path w="457200" h="9525">
                  <a:moveTo>
                    <a:pt x="0" y="8978"/>
                  </a:moveTo>
                  <a:lnTo>
                    <a:pt x="0" y="0"/>
                  </a:lnTo>
                </a:path>
              </a:pathLst>
            </a:custGeom>
            <a:ln w="27101">
              <a:solidFill>
                <a:srgbClr val="2E3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68096" y="3578783"/>
              <a:ext cx="382270" cy="9525"/>
            </a:xfrm>
            <a:custGeom>
              <a:avLst/>
              <a:gdLst/>
              <a:ahLst/>
              <a:cxnLst/>
              <a:rect l="l" t="t" r="r" b="b"/>
              <a:pathLst>
                <a:path w="382270" h="9525">
                  <a:moveTo>
                    <a:pt x="381647" y="8978"/>
                  </a:moveTo>
                  <a:lnTo>
                    <a:pt x="381647" y="0"/>
                  </a:lnTo>
                </a:path>
                <a:path w="382270" h="9525">
                  <a:moveTo>
                    <a:pt x="381647" y="4457"/>
                  </a:moveTo>
                  <a:lnTo>
                    <a:pt x="0" y="4457"/>
                  </a:lnTo>
                </a:path>
                <a:path w="382270" h="9525">
                  <a:moveTo>
                    <a:pt x="0" y="8978"/>
                  </a:moveTo>
                  <a:lnTo>
                    <a:pt x="0" y="0"/>
                  </a:lnTo>
                </a:path>
              </a:pathLst>
            </a:custGeom>
            <a:ln w="27101">
              <a:solidFill>
                <a:srgbClr val="9096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43700" y="3399433"/>
              <a:ext cx="310515" cy="9525"/>
            </a:xfrm>
            <a:custGeom>
              <a:avLst/>
              <a:gdLst/>
              <a:ahLst/>
              <a:cxnLst/>
              <a:rect l="l" t="t" r="r" b="b"/>
              <a:pathLst>
                <a:path w="310515" h="9525">
                  <a:moveTo>
                    <a:pt x="310159" y="8978"/>
                  </a:moveTo>
                  <a:lnTo>
                    <a:pt x="310159" y="0"/>
                  </a:lnTo>
                </a:path>
                <a:path w="310515" h="9525">
                  <a:moveTo>
                    <a:pt x="310159" y="4521"/>
                  </a:moveTo>
                  <a:lnTo>
                    <a:pt x="0" y="4521"/>
                  </a:lnTo>
                </a:path>
                <a:path w="310515" h="9525">
                  <a:moveTo>
                    <a:pt x="0" y="8978"/>
                  </a:moveTo>
                  <a:lnTo>
                    <a:pt x="0" y="0"/>
                  </a:lnTo>
                </a:path>
              </a:pathLst>
            </a:custGeom>
            <a:ln w="27101">
              <a:solidFill>
                <a:srgbClr val="2E3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67956" y="3758069"/>
              <a:ext cx="358775" cy="9525"/>
            </a:xfrm>
            <a:custGeom>
              <a:avLst/>
              <a:gdLst/>
              <a:ahLst/>
              <a:cxnLst/>
              <a:rect l="l" t="t" r="r" b="b"/>
              <a:pathLst>
                <a:path w="358775" h="9525">
                  <a:moveTo>
                    <a:pt x="358330" y="8978"/>
                  </a:moveTo>
                  <a:lnTo>
                    <a:pt x="358330" y="0"/>
                  </a:lnTo>
                </a:path>
                <a:path w="358775" h="9525">
                  <a:moveTo>
                    <a:pt x="358330" y="4508"/>
                  </a:moveTo>
                  <a:lnTo>
                    <a:pt x="0" y="4508"/>
                  </a:lnTo>
                </a:path>
                <a:path w="358775" h="9525">
                  <a:moveTo>
                    <a:pt x="0" y="8978"/>
                  </a:moveTo>
                  <a:lnTo>
                    <a:pt x="0" y="0"/>
                  </a:lnTo>
                </a:path>
              </a:pathLst>
            </a:custGeom>
            <a:ln w="27101">
              <a:solidFill>
                <a:srgbClr val="9096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9462" y="2829901"/>
              <a:ext cx="72195" cy="722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9803" y="1933357"/>
              <a:ext cx="72207" cy="7221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2477" y="2471288"/>
              <a:ext cx="72207" cy="7221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3997" y="2112665"/>
              <a:ext cx="72207" cy="7220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2430" y="2291989"/>
              <a:ext cx="72195" cy="7216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3647" y="2650612"/>
              <a:ext cx="72207" cy="7217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30893" y="3009237"/>
              <a:ext cx="72195" cy="7217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0412" y="3188523"/>
              <a:ext cx="72207" cy="7221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2790" y="3547155"/>
              <a:ext cx="72207" cy="7220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2682" y="3367832"/>
              <a:ext cx="72195" cy="7220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11042" y="3726454"/>
              <a:ext cx="72207" cy="722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770289" y="4659121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770289" y="4479784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770289" y="4300498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770289" y="4121200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770289" y="3941863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770289" y="3762577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770289" y="3583240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770289" y="3403955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770289" y="3224618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770289" y="3045332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770289" y="2865995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70289" y="2686697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770289" y="2507411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770289" y="2328074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770289" y="2148788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770289" y="1969451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815679" y="1861895"/>
              <a:ext cx="0" cy="2905125"/>
            </a:xfrm>
            <a:custGeom>
              <a:avLst/>
              <a:gdLst/>
              <a:ahLst/>
              <a:cxnLst/>
              <a:rect l="l" t="t" r="r" b="b"/>
              <a:pathLst>
                <a:path h="2905125">
                  <a:moveTo>
                    <a:pt x="0" y="29048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348139" y="1861895"/>
              <a:ext cx="0" cy="2905125"/>
            </a:xfrm>
            <a:custGeom>
              <a:avLst/>
              <a:gdLst/>
              <a:ahLst/>
              <a:cxnLst/>
              <a:rect l="l" t="t" r="r" b="b"/>
              <a:pathLst>
                <a:path h="2905125">
                  <a:moveTo>
                    <a:pt x="0" y="29048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880650" y="1861895"/>
              <a:ext cx="0" cy="2905125"/>
            </a:xfrm>
            <a:custGeom>
              <a:avLst/>
              <a:gdLst/>
              <a:ahLst/>
              <a:cxnLst/>
              <a:rect l="l" t="t" r="r" b="b"/>
              <a:pathLst>
                <a:path h="2905125">
                  <a:moveTo>
                    <a:pt x="0" y="29048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413110" y="1861895"/>
              <a:ext cx="0" cy="2905125"/>
            </a:xfrm>
            <a:custGeom>
              <a:avLst/>
              <a:gdLst/>
              <a:ahLst/>
              <a:cxnLst/>
              <a:rect l="l" t="t" r="r" b="b"/>
              <a:pathLst>
                <a:path h="2905125">
                  <a:moveTo>
                    <a:pt x="0" y="29048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945609" y="1861895"/>
              <a:ext cx="0" cy="2905125"/>
            </a:xfrm>
            <a:custGeom>
              <a:avLst/>
              <a:gdLst/>
              <a:ahLst/>
              <a:cxnLst/>
              <a:rect l="l" t="t" r="r" b="b"/>
              <a:pathLst>
                <a:path h="2905125">
                  <a:moveTo>
                    <a:pt x="0" y="29048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880650" y="1861895"/>
              <a:ext cx="0" cy="2905125"/>
            </a:xfrm>
            <a:custGeom>
              <a:avLst/>
              <a:gdLst/>
              <a:ahLst/>
              <a:cxnLst/>
              <a:rect l="l" t="t" r="r" b="b"/>
              <a:pathLst>
                <a:path h="2905125">
                  <a:moveTo>
                    <a:pt x="0" y="2904832"/>
                  </a:moveTo>
                  <a:lnTo>
                    <a:pt x="0" y="0"/>
                  </a:lnTo>
                </a:path>
              </a:pathLst>
            </a:custGeom>
            <a:ln w="13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294761" y="1964981"/>
              <a:ext cx="1672589" cy="906144"/>
            </a:xfrm>
            <a:custGeom>
              <a:avLst/>
              <a:gdLst/>
              <a:ahLst/>
              <a:cxnLst/>
              <a:rect l="l" t="t" r="r" b="b"/>
              <a:pathLst>
                <a:path w="1672590" h="906144">
                  <a:moveTo>
                    <a:pt x="928687" y="905522"/>
                  </a:moveTo>
                  <a:lnTo>
                    <a:pt x="928687" y="896543"/>
                  </a:lnTo>
                </a:path>
                <a:path w="1672590" h="906144">
                  <a:moveTo>
                    <a:pt x="928687" y="901014"/>
                  </a:moveTo>
                  <a:lnTo>
                    <a:pt x="611682" y="901014"/>
                  </a:lnTo>
                </a:path>
                <a:path w="1672590" h="906144">
                  <a:moveTo>
                    <a:pt x="611682" y="905522"/>
                  </a:moveTo>
                  <a:lnTo>
                    <a:pt x="611682" y="896543"/>
                  </a:lnTo>
                </a:path>
                <a:path w="1672590" h="906144">
                  <a:moveTo>
                    <a:pt x="898474" y="8978"/>
                  </a:moveTo>
                  <a:lnTo>
                    <a:pt x="898474" y="0"/>
                  </a:lnTo>
                </a:path>
                <a:path w="1672590" h="906144">
                  <a:moveTo>
                    <a:pt x="898474" y="4470"/>
                  </a:moveTo>
                  <a:lnTo>
                    <a:pt x="600722" y="4470"/>
                  </a:lnTo>
                </a:path>
                <a:path w="1672590" h="906144">
                  <a:moveTo>
                    <a:pt x="600722" y="8978"/>
                  </a:moveTo>
                  <a:lnTo>
                    <a:pt x="600722" y="0"/>
                  </a:lnTo>
                </a:path>
                <a:path w="1672590" h="906144">
                  <a:moveTo>
                    <a:pt x="1039114" y="546900"/>
                  </a:moveTo>
                  <a:lnTo>
                    <a:pt x="1039114" y="537921"/>
                  </a:lnTo>
                </a:path>
                <a:path w="1672590" h="906144">
                  <a:moveTo>
                    <a:pt x="1039114" y="542429"/>
                  </a:moveTo>
                  <a:lnTo>
                    <a:pt x="620318" y="542429"/>
                  </a:lnTo>
                </a:path>
                <a:path w="1672590" h="906144">
                  <a:moveTo>
                    <a:pt x="620318" y="546900"/>
                  </a:moveTo>
                  <a:lnTo>
                    <a:pt x="620318" y="537921"/>
                  </a:lnTo>
                </a:path>
                <a:path w="1672590" h="906144">
                  <a:moveTo>
                    <a:pt x="466623" y="188264"/>
                  </a:moveTo>
                  <a:lnTo>
                    <a:pt x="466623" y="179285"/>
                  </a:lnTo>
                </a:path>
                <a:path w="1672590" h="906144">
                  <a:moveTo>
                    <a:pt x="466623" y="183807"/>
                  </a:moveTo>
                  <a:lnTo>
                    <a:pt x="0" y="183807"/>
                  </a:lnTo>
                </a:path>
                <a:path w="1672590" h="906144">
                  <a:moveTo>
                    <a:pt x="0" y="188264"/>
                  </a:moveTo>
                  <a:lnTo>
                    <a:pt x="0" y="179285"/>
                  </a:lnTo>
                </a:path>
                <a:path w="1672590" h="906144">
                  <a:moveTo>
                    <a:pt x="483895" y="367614"/>
                  </a:moveTo>
                  <a:lnTo>
                    <a:pt x="483895" y="358622"/>
                  </a:lnTo>
                </a:path>
                <a:path w="1672590" h="906144">
                  <a:moveTo>
                    <a:pt x="483895" y="363093"/>
                  </a:moveTo>
                  <a:lnTo>
                    <a:pt x="98132" y="363093"/>
                  </a:lnTo>
                </a:path>
                <a:path w="1672590" h="906144">
                  <a:moveTo>
                    <a:pt x="98132" y="367614"/>
                  </a:moveTo>
                  <a:lnTo>
                    <a:pt x="98132" y="358622"/>
                  </a:lnTo>
                </a:path>
                <a:path w="1672590" h="906144">
                  <a:moveTo>
                    <a:pt x="1672386" y="726186"/>
                  </a:moveTo>
                  <a:lnTo>
                    <a:pt x="1672386" y="717257"/>
                  </a:lnTo>
                </a:path>
                <a:path w="1672590" h="906144">
                  <a:moveTo>
                    <a:pt x="1672386" y="721715"/>
                  </a:moveTo>
                  <a:lnTo>
                    <a:pt x="631431" y="721715"/>
                  </a:lnTo>
                </a:path>
                <a:path w="1672590" h="906144">
                  <a:moveTo>
                    <a:pt x="631431" y="726186"/>
                  </a:moveTo>
                  <a:lnTo>
                    <a:pt x="631431" y="717257"/>
                  </a:lnTo>
                </a:path>
              </a:pathLst>
            </a:custGeom>
            <a:ln w="27101">
              <a:solidFill>
                <a:srgbClr val="2E3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763671" y="3040861"/>
              <a:ext cx="337185" cy="9525"/>
            </a:xfrm>
            <a:custGeom>
              <a:avLst/>
              <a:gdLst/>
              <a:ahLst/>
              <a:cxnLst/>
              <a:rect l="l" t="t" r="r" b="b"/>
              <a:pathLst>
                <a:path w="337184" h="9525">
                  <a:moveTo>
                    <a:pt x="336702" y="8928"/>
                  </a:moveTo>
                  <a:lnTo>
                    <a:pt x="336702" y="0"/>
                  </a:lnTo>
                </a:path>
                <a:path w="337184" h="9525">
                  <a:moveTo>
                    <a:pt x="336702" y="4470"/>
                  </a:moveTo>
                  <a:lnTo>
                    <a:pt x="0" y="4470"/>
                  </a:lnTo>
                </a:path>
                <a:path w="337184" h="9525">
                  <a:moveTo>
                    <a:pt x="0" y="8928"/>
                  </a:moveTo>
                  <a:lnTo>
                    <a:pt x="0" y="0"/>
                  </a:lnTo>
                </a:path>
              </a:pathLst>
            </a:custGeom>
            <a:ln w="27101">
              <a:solidFill>
                <a:srgbClr val="9096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913492" y="3220147"/>
              <a:ext cx="440055" cy="9525"/>
            </a:xfrm>
            <a:custGeom>
              <a:avLst/>
              <a:gdLst/>
              <a:ahLst/>
              <a:cxnLst/>
              <a:rect l="l" t="t" r="r" b="b"/>
              <a:pathLst>
                <a:path w="440054" h="9525">
                  <a:moveTo>
                    <a:pt x="439788" y="8978"/>
                  </a:moveTo>
                  <a:lnTo>
                    <a:pt x="439788" y="0"/>
                  </a:lnTo>
                </a:path>
                <a:path w="440054" h="9525">
                  <a:moveTo>
                    <a:pt x="439788" y="4470"/>
                  </a:moveTo>
                  <a:lnTo>
                    <a:pt x="0" y="4470"/>
                  </a:lnTo>
                </a:path>
                <a:path w="440054" h="9525">
                  <a:moveTo>
                    <a:pt x="0" y="8978"/>
                  </a:moveTo>
                  <a:lnTo>
                    <a:pt x="0" y="0"/>
                  </a:lnTo>
                </a:path>
              </a:pathLst>
            </a:custGeom>
            <a:ln w="27101">
              <a:solidFill>
                <a:srgbClr val="2E3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618217" y="3578783"/>
              <a:ext cx="368300" cy="9525"/>
            </a:xfrm>
            <a:custGeom>
              <a:avLst/>
              <a:gdLst/>
              <a:ahLst/>
              <a:cxnLst/>
              <a:rect l="l" t="t" r="r" b="b"/>
              <a:pathLst>
                <a:path w="368300" h="9525">
                  <a:moveTo>
                    <a:pt x="367804" y="8978"/>
                  </a:moveTo>
                  <a:lnTo>
                    <a:pt x="367804" y="0"/>
                  </a:lnTo>
                </a:path>
                <a:path w="368300" h="9525">
                  <a:moveTo>
                    <a:pt x="367804" y="4457"/>
                  </a:moveTo>
                  <a:lnTo>
                    <a:pt x="0" y="4457"/>
                  </a:lnTo>
                </a:path>
                <a:path w="368300" h="9525">
                  <a:moveTo>
                    <a:pt x="0" y="8978"/>
                  </a:moveTo>
                  <a:lnTo>
                    <a:pt x="0" y="0"/>
                  </a:lnTo>
                </a:path>
              </a:pathLst>
            </a:custGeom>
            <a:ln w="27101">
              <a:solidFill>
                <a:srgbClr val="9096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884589" y="3399433"/>
              <a:ext cx="2285365" cy="1264285"/>
            </a:xfrm>
            <a:custGeom>
              <a:avLst/>
              <a:gdLst/>
              <a:ahLst/>
              <a:cxnLst/>
              <a:rect l="l" t="t" r="r" b="b"/>
              <a:pathLst>
                <a:path w="2285365" h="1264285">
                  <a:moveTo>
                    <a:pt x="843407" y="8978"/>
                  </a:moveTo>
                  <a:lnTo>
                    <a:pt x="843407" y="0"/>
                  </a:lnTo>
                </a:path>
                <a:path w="2285365" h="1264285">
                  <a:moveTo>
                    <a:pt x="843407" y="4521"/>
                  </a:moveTo>
                  <a:lnTo>
                    <a:pt x="536333" y="4521"/>
                  </a:lnTo>
                </a:path>
                <a:path w="2285365" h="1264285">
                  <a:moveTo>
                    <a:pt x="536333" y="8978"/>
                  </a:moveTo>
                  <a:lnTo>
                    <a:pt x="536333" y="0"/>
                  </a:lnTo>
                </a:path>
                <a:path w="2285365" h="1264285">
                  <a:moveTo>
                    <a:pt x="2285352" y="1084859"/>
                  </a:moveTo>
                  <a:lnTo>
                    <a:pt x="2285352" y="1075880"/>
                  </a:lnTo>
                </a:path>
                <a:path w="2285365" h="1264285">
                  <a:moveTo>
                    <a:pt x="2285352" y="1080350"/>
                  </a:moveTo>
                  <a:lnTo>
                    <a:pt x="1702104" y="1080350"/>
                  </a:lnTo>
                </a:path>
                <a:path w="2285365" h="1264285">
                  <a:moveTo>
                    <a:pt x="1702104" y="1084859"/>
                  </a:moveTo>
                  <a:lnTo>
                    <a:pt x="1702104" y="1075880"/>
                  </a:lnTo>
                </a:path>
                <a:path w="2285365" h="1264285">
                  <a:moveTo>
                    <a:pt x="473024" y="546950"/>
                  </a:moveTo>
                  <a:lnTo>
                    <a:pt x="473024" y="537972"/>
                  </a:lnTo>
                </a:path>
                <a:path w="2285365" h="1264285">
                  <a:moveTo>
                    <a:pt x="473024" y="542429"/>
                  </a:moveTo>
                  <a:lnTo>
                    <a:pt x="0" y="542429"/>
                  </a:lnTo>
                </a:path>
                <a:path w="2285365" h="1264285">
                  <a:moveTo>
                    <a:pt x="0" y="546950"/>
                  </a:moveTo>
                  <a:lnTo>
                    <a:pt x="0" y="537972"/>
                  </a:lnTo>
                </a:path>
                <a:path w="2285365" h="1264285">
                  <a:moveTo>
                    <a:pt x="1520088" y="1264145"/>
                  </a:moveTo>
                  <a:lnTo>
                    <a:pt x="1520088" y="1255217"/>
                  </a:lnTo>
                </a:path>
                <a:path w="2285365" h="1264285">
                  <a:moveTo>
                    <a:pt x="1520088" y="1259687"/>
                  </a:moveTo>
                  <a:lnTo>
                    <a:pt x="1047064" y="1259687"/>
                  </a:lnTo>
                </a:path>
                <a:path w="2285365" h="1264285">
                  <a:moveTo>
                    <a:pt x="1047064" y="1264145"/>
                  </a:moveTo>
                  <a:lnTo>
                    <a:pt x="1047064" y="1255217"/>
                  </a:lnTo>
                </a:path>
              </a:pathLst>
            </a:custGeom>
            <a:ln w="27101">
              <a:solidFill>
                <a:srgbClr val="2E3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815461" y="4296028"/>
              <a:ext cx="454025" cy="9525"/>
            </a:xfrm>
            <a:custGeom>
              <a:avLst/>
              <a:gdLst/>
              <a:ahLst/>
              <a:cxnLst/>
              <a:rect l="l" t="t" r="r" b="b"/>
              <a:pathLst>
                <a:path w="454025" h="9525">
                  <a:moveTo>
                    <a:pt x="453732" y="8928"/>
                  </a:moveTo>
                  <a:lnTo>
                    <a:pt x="453732" y="0"/>
                  </a:lnTo>
                </a:path>
                <a:path w="454025" h="9525">
                  <a:moveTo>
                    <a:pt x="453732" y="4470"/>
                  </a:moveTo>
                  <a:lnTo>
                    <a:pt x="0" y="4470"/>
                  </a:lnTo>
                </a:path>
                <a:path w="454025" h="9525">
                  <a:moveTo>
                    <a:pt x="0" y="8928"/>
                  </a:moveTo>
                  <a:lnTo>
                    <a:pt x="0" y="0"/>
                  </a:lnTo>
                </a:path>
              </a:pathLst>
            </a:custGeom>
            <a:ln w="27101">
              <a:solidFill>
                <a:srgbClr val="9096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988803" y="4116691"/>
              <a:ext cx="511809" cy="9525"/>
            </a:xfrm>
            <a:custGeom>
              <a:avLst/>
              <a:gdLst/>
              <a:ahLst/>
              <a:cxnLst/>
              <a:rect l="l" t="t" r="r" b="b"/>
              <a:pathLst>
                <a:path w="511809" h="9525">
                  <a:moveTo>
                    <a:pt x="511568" y="8978"/>
                  </a:moveTo>
                  <a:lnTo>
                    <a:pt x="511568" y="0"/>
                  </a:lnTo>
                </a:path>
                <a:path w="511809" h="9525">
                  <a:moveTo>
                    <a:pt x="511568" y="4508"/>
                  </a:moveTo>
                  <a:lnTo>
                    <a:pt x="0" y="4508"/>
                  </a:lnTo>
                </a:path>
                <a:path w="511809" h="9525">
                  <a:moveTo>
                    <a:pt x="0" y="8978"/>
                  </a:moveTo>
                  <a:lnTo>
                    <a:pt x="0" y="0"/>
                  </a:lnTo>
                </a:path>
              </a:pathLst>
            </a:custGeom>
            <a:ln w="27101">
              <a:solidFill>
                <a:srgbClr val="2E3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713074" y="3758069"/>
              <a:ext cx="347345" cy="9525"/>
            </a:xfrm>
            <a:custGeom>
              <a:avLst/>
              <a:gdLst/>
              <a:ahLst/>
              <a:cxnLst/>
              <a:rect l="l" t="t" r="r" b="b"/>
              <a:pathLst>
                <a:path w="347345" h="9525">
                  <a:moveTo>
                    <a:pt x="346811" y="8978"/>
                  </a:moveTo>
                  <a:lnTo>
                    <a:pt x="346811" y="0"/>
                  </a:lnTo>
                </a:path>
                <a:path w="347345" h="9525">
                  <a:moveTo>
                    <a:pt x="346811" y="4508"/>
                  </a:moveTo>
                  <a:lnTo>
                    <a:pt x="0" y="4508"/>
                  </a:lnTo>
                </a:path>
                <a:path w="347345" h="9525">
                  <a:moveTo>
                    <a:pt x="0" y="8978"/>
                  </a:moveTo>
                  <a:lnTo>
                    <a:pt x="0" y="0"/>
                  </a:lnTo>
                </a:path>
              </a:pathLst>
            </a:custGeom>
            <a:ln w="27101">
              <a:solidFill>
                <a:srgbClr val="9096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28842" y="2829901"/>
              <a:ext cx="72207" cy="7221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08256" y="1933357"/>
              <a:ext cx="72207" cy="7221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88380" y="2471288"/>
              <a:ext cx="72195" cy="7221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91975" y="2112665"/>
              <a:ext cx="72195" cy="7220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9672" y="2291989"/>
              <a:ext cx="72195" cy="7216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10541" y="2650612"/>
              <a:ext cx="72207" cy="7217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95899" y="3009237"/>
              <a:ext cx="72195" cy="7217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7308" y="3188523"/>
              <a:ext cx="72207" cy="7221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6016" y="3547155"/>
              <a:ext cx="72207" cy="7220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38356" y="3367832"/>
              <a:ext cx="72207" cy="7220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2188" y="4443690"/>
              <a:ext cx="72207" cy="7221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84978" y="3905778"/>
              <a:ext cx="72207" cy="7217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32030" y="4623036"/>
              <a:ext cx="72207" cy="7216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06224" y="4264404"/>
              <a:ext cx="72207" cy="7217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8484" y="4085077"/>
              <a:ext cx="72195" cy="7221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50357" y="3726454"/>
              <a:ext cx="72195" cy="7221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6186830" y="1648967"/>
              <a:ext cx="2513965" cy="213360"/>
            </a:xfrm>
            <a:custGeom>
              <a:avLst/>
              <a:gdLst/>
              <a:ahLst/>
              <a:cxnLst/>
              <a:rect l="l" t="t" r="r" b="b"/>
              <a:pathLst>
                <a:path w="2513965" h="213360">
                  <a:moveTo>
                    <a:pt x="2513901" y="0"/>
                  </a:moveTo>
                  <a:lnTo>
                    <a:pt x="0" y="0"/>
                  </a:lnTo>
                  <a:lnTo>
                    <a:pt x="0" y="212928"/>
                  </a:lnTo>
                  <a:lnTo>
                    <a:pt x="2513901" y="212928"/>
                  </a:lnTo>
                  <a:lnTo>
                    <a:pt x="2513901" y="0"/>
                  </a:lnTo>
                  <a:close/>
                </a:path>
              </a:pathLst>
            </a:custGeom>
            <a:solidFill>
              <a:srgbClr val="2E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186830" y="1648967"/>
              <a:ext cx="2513965" cy="213360"/>
            </a:xfrm>
            <a:custGeom>
              <a:avLst/>
              <a:gdLst/>
              <a:ahLst/>
              <a:cxnLst/>
              <a:rect l="l" t="t" r="r" b="b"/>
              <a:pathLst>
                <a:path w="2513965" h="213360">
                  <a:moveTo>
                    <a:pt x="0" y="212928"/>
                  </a:moveTo>
                  <a:lnTo>
                    <a:pt x="2513901" y="212928"/>
                  </a:lnTo>
                  <a:lnTo>
                    <a:pt x="2513901" y="0"/>
                  </a:lnTo>
                  <a:lnTo>
                    <a:pt x="0" y="0"/>
                  </a:lnTo>
                  <a:lnTo>
                    <a:pt x="0" y="212928"/>
                  </a:lnTo>
                  <a:close/>
                </a:path>
              </a:pathLst>
            </a:custGeom>
            <a:ln w="13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882014" y="5885224"/>
            <a:ext cx="28714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81F15"/>
                </a:solidFill>
                <a:latin typeface="Trebuchet MS"/>
                <a:cs typeface="Trebuchet MS"/>
              </a:rPr>
              <a:t>©2025</a:t>
            </a:r>
            <a:r>
              <a:rPr sz="1000" b="1" spc="430" dirty="0">
                <a:solidFill>
                  <a:srgbClr val="181F15"/>
                </a:solidFill>
                <a:latin typeface="Trebuchet MS"/>
                <a:cs typeface="Trebuchet MS"/>
              </a:rPr>
              <a:t> </a:t>
            </a:r>
            <a:r>
              <a:rPr sz="1500" spc="-292" baseline="2777" dirty="0">
                <a:solidFill>
                  <a:srgbClr val="0C1911"/>
                </a:solidFill>
                <a:latin typeface="Verdana"/>
                <a:cs typeface="Verdana"/>
              </a:rPr>
              <a:t>|</a:t>
            </a:r>
            <a:r>
              <a:rPr sz="1500" spc="187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b="1" baseline="2777" dirty="0">
                <a:solidFill>
                  <a:srgbClr val="0C1911"/>
                </a:solidFill>
                <a:latin typeface="Tahoma"/>
                <a:cs typeface="Tahoma"/>
              </a:rPr>
              <a:t>DEVELOPMENT</a:t>
            </a:r>
            <a:r>
              <a:rPr sz="1500" b="1" spc="330" baseline="2777" dirty="0">
                <a:solidFill>
                  <a:srgbClr val="0C1911"/>
                </a:solidFill>
                <a:latin typeface="Tahoma"/>
                <a:cs typeface="Tahoma"/>
              </a:rPr>
              <a:t> </a:t>
            </a:r>
            <a:r>
              <a:rPr sz="1500" baseline="2777" dirty="0">
                <a:solidFill>
                  <a:srgbClr val="0C1911"/>
                </a:solidFill>
                <a:latin typeface="Verdana"/>
                <a:cs typeface="Verdana"/>
              </a:rPr>
              <a:t>ENGAGEMENT</a:t>
            </a:r>
            <a:r>
              <a:rPr sz="1500" spc="240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spc="-37" baseline="2777" dirty="0">
                <a:solidFill>
                  <a:srgbClr val="0C1911"/>
                </a:solidFill>
                <a:latin typeface="Verdana"/>
                <a:cs typeface="Verdana"/>
              </a:rPr>
              <a:t>LAB</a:t>
            </a:r>
            <a:endParaRPr sz="1500" baseline="2777">
              <a:latin typeface="Verdana"/>
              <a:cs typeface="Verdana"/>
            </a:endParaRPr>
          </a:p>
        </p:txBody>
      </p:sp>
      <p:pic>
        <p:nvPicPr>
          <p:cNvPr id="92" name="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29927" y="5818990"/>
            <a:ext cx="306680" cy="318728"/>
          </a:xfrm>
          <a:prstGeom prst="rect">
            <a:avLst/>
          </a:prstGeom>
        </p:spPr>
      </p:pic>
      <p:sp>
        <p:nvSpPr>
          <p:cNvPr id="93" name="object 93"/>
          <p:cNvSpPr txBox="1"/>
          <p:nvPr/>
        </p:nvSpPr>
        <p:spPr>
          <a:xfrm>
            <a:off x="915352" y="1273555"/>
            <a:ext cx="3228340" cy="438721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3970" marR="5080" indent="217170" algn="r">
              <a:lnSpc>
                <a:spcPct val="79700"/>
              </a:lnSpc>
              <a:spcBef>
                <a:spcPts val="390"/>
              </a:spcBef>
            </a:pP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People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0" dirty="0">
                <a:solidFill>
                  <a:srgbClr val="181F15"/>
                </a:solidFill>
                <a:latin typeface="Arial MT"/>
                <a:cs typeface="Arial MT"/>
              </a:rPr>
              <a:t>with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university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education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score </a:t>
            </a:r>
            <a:r>
              <a:rPr sz="1200" spc="90" dirty="0">
                <a:solidFill>
                  <a:srgbClr val="181F15"/>
                </a:solidFill>
                <a:latin typeface="Arial MT"/>
                <a:cs typeface="Arial MT"/>
              </a:rPr>
              <a:t>about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0.5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points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higher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(on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0–10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scale)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believing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14" dirty="0">
                <a:solidFill>
                  <a:srgbClr val="181F15"/>
                </a:solidFill>
                <a:latin typeface="Arial MT"/>
                <a:cs typeface="Arial MT"/>
              </a:rPr>
              <a:t>that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Ireland’s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aid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should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prioritise</a:t>
            </a:r>
            <a:r>
              <a:rPr sz="12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reducing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poverty.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Women</a:t>
            </a:r>
            <a:r>
              <a:rPr sz="12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are</a:t>
            </a:r>
            <a:r>
              <a:rPr sz="12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also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more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supportive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(+0.35),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as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are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older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generations,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especially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Baby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Boomers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(+0.75)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Silent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Generation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(+1.36).</a:t>
            </a:r>
            <a:endParaRPr sz="1200">
              <a:latin typeface="Arial MT"/>
              <a:cs typeface="Arial MT"/>
            </a:endParaRPr>
          </a:p>
          <a:p>
            <a:pPr marL="102870" marR="5080" indent="-68580" algn="r">
              <a:lnSpc>
                <a:spcPct val="79700"/>
              </a:lnSpc>
              <a:spcBef>
                <a:spcPts val="965"/>
              </a:spcBef>
            </a:pP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Younger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respondents,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particularly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Gen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Z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90" dirty="0">
                <a:solidFill>
                  <a:srgbClr val="181F15"/>
                </a:solidFill>
                <a:latin typeface="Arial MT"/>
                <a:cs typeface="Arial MT"/>
              </a:rPr>
              <a:t>(–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0.54)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 Millennials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(–0.62),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are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significantly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less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supportive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5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poverty reduction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as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main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purpose.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Catholics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lean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more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toward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national-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interest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views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(–0.751),</a:t>
            </a:r>
            <a:r>
              <a:rPr sz="1200" spc="1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while</a:t>
            </a:r>
            <a:r>
              <a:rPr sz="1200" spc="1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income,</a:t>
            </a:r>
            <a:r>
              <a:rPr sz="1200" spc="1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region,</a:t>
            </a:r>
            <a:r>
              <a:rPr sz="1200" spc="114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200" spc="10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urban–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rural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differences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are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0" dirty="0">
                <a:solidFill>
                  <a:srgbClr val="181F15"/>
                </a:solidFill>
                <a:latin typeface="Arial MT"/>
                <a:cs typeface="Arial MT"/>
              </a:rPr>
              <a:t>not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significant.</a:t>
            </a:r>
            <a:endParaRPr sz="1200">
              <a:latin typeface="Arial MT"/>
              <a:cs typeface="Arial MT"/>
            </a:endParaRPr>
          </a:p>
          <a:p>
            <a:pPr marL="12700" marR="5080" indent="363220" algn="r">
              <a:lnSpc>
                <a:spcPct val="80500"/>
              </a:lnSpc>
              <a:spcBef>
                <a:spcPts val="1050"/>
              </a:spcBef>
            </a:pP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socio-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demographic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effects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remain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largely</a:t>
            </a:r>
            <a:r>
              <a:rPr sz="12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90" dirty="0">
                <a:solidFill>
                  <a:srgbClr val="181F15"/>
                </a:solidFill>
                <a:latin typeface="Arial MT"/>
                <a:cs typeface="Arial MT"/>
              </a:rPr>
              <a:t>intact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5" dirty="0">
                <a:solidFill>
                  <a:srgbClr val="181F15"/>
                </a:solidFill>
                <a:latin typeface="Arial MT"/>
                <a:cs typeface="Arial MT"/>
              </a:rPr>
              <a:t>but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are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somewhat</a:t>
            </a:r>
            <a:r>
              <a:rPr sz="12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smaller,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suggesting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10" dirty="0">
                <a:solidFill>
                  <a:srgbClr val="181F15"/>
                </a:solidFill>
                <a:latin typeface="Arial MT"/>
                <a:cs typeface="Arial MT"/>
              </a:rPr>
              <a:t>that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Worldview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explains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95" dirty="0">
                <a:solidFill>
                  <a:srgbClr val="181F15"/>
                </a:solidFill>
                <a:latin typeface="Arial MT"/>
                <a:cs typeface="Arial MT"/>
              </a:rPr>
              <a:t>part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of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those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differences.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 Among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segments,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Community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Champions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(+1.87)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and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Pragmatists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(+0.68)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are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most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aligned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with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seeing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aid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as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90" dirty="0">
                <a:solidFill>
                  <a:srgbClr val="181F15"/>
                </a:solidFill>
                <a:latin typeface="Arial MT"/>
                <a:cs typeface="Arial MT"/>
              </a:rPr>
              <a:t>about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reducing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poverty,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while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Disengaged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respondents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(–1.43)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are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much</a:t>
            </a:r>
            <a:endParaRPr sz="1200">
              <a:latin typeface="Arial MT"/>
              <a:cs typeface="Arial MT"/>
            </a:endParaRPr>
          </a:p>
          <a:p>
            <a:pPr marR="6350" algn="r">
              <a:lnSpc>
                <a:spcPts val="1080"/>
              </a:lnSpc>
            </a:pP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less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so.</a:t>
            </a:r>
            <a:endParaRPr sz="1200">
              <a:latin typeface="Arial MT"/>
              <a:cs typeface="Arial MT"/>
            </a:endParaRPr>
          </a:p>
          <a:p>
            <a:pPr marL="569595" marR="5080" indent="-441325" algn="r">
              <a:lnSpc>
                <a:spcPct val="78900"/>
              </a:lnSpc>
              <a:spcBef>
                <a:spcPts val="1070"/>
              </a:spcBef>
            </a:pP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Global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Citizens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(+0.54)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also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lean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toward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50" dirty="0">
                <a:solidFill>
                  <a:srgbClr val="181F15"/>
                </a:solidFill>
                <a:latin typeface="Arial MT"/>
                <a:cs typeface="Arial MT"/>
              </a:rPr>
              <a:t>a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poverty-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focused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view,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whereas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Multilateralists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show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no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significant 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difference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from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reference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group.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4" name="object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VIEWS</a:t>
            </a:r>
            <a:r>
              <a:rPr spc="-10" dirty="0"/>
              <a:t> </a:t>
            </a:r>
            <a:r>
              <a:rPr spc="150" dirty="0"/>
              <a:t>ON</a:t>
            </a:r>
            <a:r>
              <a:rPr spc="-5" dirty="0"/>
              <a:t> </a:t>
            </a:r>
            <a:r>
              <a:rPr dirty="0"/>
              <a:t>AID</a:t>
            </a:r>
            <a:r>
              <a:rPr spc="-10" dirty="0"/>
              <a:t> </a:t>
            </a:r>
            <a:r>
              <a:rPr spc="125" dirty="0"/>
              <a:t>PURPOSE</a:t>
            </a:r>
            <a:r>
              <a:rPr spc="-5" dirty="0"/>
              <a:t> </a:t>
            </a:r>
            <a:r>
              <a:rPr spc="140" dirty="0"/>
              <a:t>SHAPED</a:t>
            </a:r>
            <a:r>
              <a:rPr spc="-10" dirty="0"/>
              <a:t> </a:t>
            </a:r>
            <a:r>
              <a:rPr spc="90" dirty="0"/>
              <a:t>BY</a:t>
            </a:r>
            <a:r>
              <a:rPr spc="-10" dirty="0"/>
              <a:t> </a:t>
            </a:r>
            <a:r>
              <a:rPr spc="100" dirty="0"/>
              <a:t>VALUES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7005637" y="1685505"/>
            <a:ext cx="8851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Socio-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demographics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8763304" y="1641982"/>
            <a:ext cx="2527935" cy="227329"/>
            <a:chOff x="8763304" y="1641982"/>
            <a:chExt cx="2527935" cy="227329"/>
          </a:xfrm>
        </p:grpSpPr>
        <p:sp>
          <p:nvSpPr>
            <p:cNvPr id="97" name="object 97"/>
            <p:cNvSpPr/>
            <p:nvPr/>
          </p:nvSpPr>
          <p:spPr>
            <a:xfrm>
              <a:off x="8770289" y="1648967"/>
              <a:ext cx="2513965" cy="213360"/>
            </a:xfrm>
            <a:custGeom>
              <a:avLst/>
              <a:gdLst/>
              <a:ahLst/>
              <a:cxnLst/>
              <a:rect l="l" t="t" r="r" b="b"/>
              <a:pathLst>
                <a:path w="2513965" h="213360">
                  <a:moveTo>
                    <a:pt x="2513901" y="0"/>
                  </a:moveTo>
                  <a:lnTo>
                    <a:pt x="0" y="0"/>
                  </a:lnTo>
                  <a:lnTo>
                    <a:pt x="0" y="212928"/>
                  </a:lnTo>
                  <a:lnTo>
                    <a:pt x="2513901" y="212928"/>
                  </a:lnTo>
                  <a:lnTo>
                    <a:pt x="2513901" y="0"/>
                  </a:lnTo>
                  <a:close/>
                </a:path>
              </a:pathLst>
            </a:custGeom>
            <a:solidFill>
              <a:srgbClr val="2E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770289" y="1648967"/>
              <a:ext cx="2513965" cy="213360"/>
            </a:xfrm>
            <a:custGeom>
              <a:avLst/>
              <a:gdLst/>
              <a:ahLst/>
              <a:cxnLst/>
              <a:rect l="l" t="t" r="r" b="b"/>
              <a:pathLst>
                <a:path w="2513965" h="213360">
                  <a:moveTo>
                    <a:pt x="0" y="212928"/>
                  </a:moveTo>
                  <a:lnTo>
                    <a:pt x="2513901" y="212928"/>
                  </a:lnTo>
                  <a:lnTo>
                    <a:pt x="2513901" y="0"/>
                  </a:lnTo>
                  <a:lnTo>
                    <a:pt x="0" y="0"/>
                  </a:lnTo>
                  <a:lnTo>
                    <a:pt x="0" y="212928"/>
                  </a:lnTo>
                  <a:close/>
                </a:path>
              </a:pathLst>
            </a:custGeom>
            <a:ln w="13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9760546" y="1685505"/>
            <a:ext cx="5416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Segments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187731" y="4797551"/>
            <a:ext cx="11366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-</a:t>
            </a: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2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720208" y="4797551"/>
            <a:ext cx="11366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-</a:t>
            </a: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271709" y="4797551"/>
            <a:ext cx="698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804131" y="4797551"/>
            <a:ext cx="698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303607" y="4797551"/>
            <a:ext cx="11366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-</a:t>
            </a: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855197" y="4797551"/>
            <a:ext cx="698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387619" y="4797551"/>
            <a:ext cx="698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920130" y="4797551"/>
            <a:ext cx="698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2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574782" y="1899568"/>
            <a:ext cx="1568450" cy="282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Gender:</a:t>
            </a: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Female</a:t>
            </a:r>
            <a:endParaRPr sz="700">
              <a:latin typeface="Verdana"/>
              <a:cs typeface="Verdana"/>
            </a:endParaRPr>
          </a:p>
          <a:p>
            <a:pPr marL="292100" marR="5080" indent="177800" algn="r">
              <a:lnSpc>
                <a:spcPct val="168100"/>
              </a:lnSpc>
            </a:pP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Generation: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Generation</a:t>
            </a: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Z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 Generation: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Millennial 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Generation:</a:t>
            </a:r>
            <a:r>
              <a:rPr sz="700" spc="-4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Baby</a:t>
            </a:r>
            <a:r>
              <a:rPr sz="700" spc="-1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Boomer 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Generation:</a:t>
            </a:r>
            <a:r>
              <a:rPr sz="700" spc="-6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Silent</a:t>
            </a:r>
            <a:r>
              <a:rPr sz="700" spc="1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Generation 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Education: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University</a:t>
            </a:r>
            <a:endParaRPr sz="700">
              <a:latin typeface="Verdana"/>
              <a:cs typeface="Verdana"/>
            </a:endParaRPr>
          </a:p>
          <a:p>
            <a:pPr marR="9525" indent="266700" algn="r">
              <a:lnSpc>
                <a:spcPct val="168100"/>
              </a:lnSpc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Household</a:t>
            </a:r>
            <a:r>
              <a:rPr sz="700" spc="-1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income:</a:t>
            </a:r>
            <a:r>
              <a:rPr sz="700" spc="-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55" dirty="0">
                <a:solidFill>
                  <a:srgbClr val="4D4D4D"/>
                </a:solidFill>
                <a:latin typeface="Verdana"/>
                <a:cs typeface="Verdana"/>
              </a:rPr>
              <a:t>€50-</a:t>
            </a: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€100k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Household</a:t>
            </a:r>
            <a:r>
              <a:rPr sz="700" spc="-4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income:</a:t>
            </a: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More</a:t>
            </a: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than</a:t>
            </a: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 €100k</a:t>
            </a:r>
            <a:endParaRPr sz="700">
              <a:latin typeface="Verdana"/>
              <a:cs typeface="Verdana"/>
            </a:endParaRPr>
          </a:p>
          <a:p>
            <a:pPr marL="939800" marR="5080" indent="-139700" algn="just">
              <a:lnSpc>
                <a:spcPct val="168100"/>
              </a:lnSpc>
            </a:pP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Religion:</a:t>
            </a:r>
            <a:r>
              <a:rPr sz="700" spc="1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Catholic </a:t>
            </a: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Region: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Dublin 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Living: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Urban</a:t>
            </a:r>
            <a:endParaRPr sz="700">
              <a:latin typeface="Verdana"/>
              <a:cs typeface="Verdana"/>
            </a:endParaRPr>
          </a:p>
          <a:p>
            <a:pPr marL="457200" marR="5080" indent="165100" algn="r">
              <a:lnSpc>
                <a:spcPct val="168100"/>
              </a:lnSpc>
            </a:pP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Segment:</a:t>
            </a: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Disengaged </a:t>
            </a: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Segment:</a:t>
            </a: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Pragmatists </a:t>
            </a: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Segment:</a:t>
            </a: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Multilateralists</a:t>
            </a:r>
            <a:endParaRPr sz="700">
              <a:latin typeface="Verdana"/>
              <a:cs typeface="Verdana"/>
            </a:endParaRPr>
          </a:p>
          <a:p>
            <a:pPr marL="482600" marR="20320" indent="-368300" algn="r">
              <a:lnSpc>
                <a:spcPct val="168100"/>
              </a:lnSpc>
            </a:pP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Segment: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Community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champions </a:t>
            </a: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Segment:</a:t>
            </a:r>
            <a:r>
              <a:rPr sz="700" spc="-5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Global</a:t>
            </a:r>
            <a:r>
              <a:rPr sz="700" spc="-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citizens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227517" y="4767851"/>
            <a:ext cx="1026160" cy="29845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330"/>
              </a:spcBef>
              <a:tabLst>
                <a:tab pos="543560" algn="l"/>
              </a:tabLst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2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	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-</a:t>
            </a: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2</a:t>
            </a:r>
            <a:endParaRPr sz="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r>
              <a:rPr sz="700" spc="-20" dirty="0">
                <a:latin typeface="Verdana"/>
                <a:cs typeface="Verdana"/>
              </a:rPr>
              <a:t>Average</a:t>
            </a:r>
            <a:r>
              <a:rPr sz="700" spc="-3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Marginal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Effect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7900187" y="5349719"/>
            <a:ext cx="1156970" cy="72390"/>
            <a:chOff x="7900187" y="5349719"/>
            <a:chExt cx="1156970" cy="72390"/>
          </a:xfrm>
        </p:grpSpPr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00187" y="5349719"/>
              <a:ext cx="175577" cy="7221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81173" y="5349719"/>
              <a:ext cx="175564" cy="72218"/>
            </a:xfrm>
            <a:prstGeom prst="rect">
              <a:avLst/>
            </a:prstGeom>
          </p:spPr>
        </p:pic>
      </p:grpSp>
      <p:sp>
        <p:nvSpPr>
          <p:cNvPr id="113" name="object 113"/>
          <p:cNvSpPr txBox="1"/>
          <p:nvPr/>
        </p:nvSpPr>
        <p:spPr>
          <a:xfrm>
            <a:off x="4438408" y="5315973"/>
            <a:ext cx="682942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8720">
              <a:lnSpc>
                <a:spcPct val="100000"/>
              </a:lnSpc>
              <a:spcBef>
                <a:spcPts val="100"/>
              </a:spcBef>
              <a:tabLst>
                <a:tab pos="4709795" algn="l"/>
              </a:tabLst>
            </a:pPr>
            <a:r>
              <a:rPr sz="700" spc="-20" dirty="0">
                <a:latin typeface="Verdana"/>
                <a:cs typeface="Verdana"/>
              </a:rPr>
              <a:t>Not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Significant</a:t>
            </a:r>
            <a:r>
              <a:rPr sz="700" dirty="0">
                <a:latin typeface="Verdana"/>
                <a:cs typeface="Verdana"/>
              </a:rPr>
              <a:t>	</a:t>
            </a:r>
            <a:r>
              <a:rPr sz="700" spc="-10" dirty="0">
                <a:latin typeface="Verdana"/>
                <a:cs typeface="Verdana"/>
              </a:rPr>
              <a:t>Significant</a:t>
            </a:r>
            <a:endParaRPr sz="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700">
              <a:latin typeface="Verdana"/>
              <a:cs typeface="Verdana"/>
            </a:endParaRPr>
          </a:p>
          <a:p>
            <a:pPr>
              <a:lnSpc>
                <a:spcPts val="800"/>
              </a:lnSpc>
            </a:pPr>
            <a:r>
              <a:rPr sz="700" spc="-10" dirty="0">
                <a:latin typeface="Verdana"/>
                <a:cs typeface="Verdana"/>
              </a:rPr>
              <a:t>Question: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Irish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government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gives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ODA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-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developing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countries.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Looking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at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scale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below,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what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do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think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primary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purpose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of</a:t>
            </a:r>
            <a:r>
              <a:rPr sz="700" spc="-3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Ireland’s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aid</a:t>
            </a:r>
            <a:endParaRPr sz="700">
              <a:latin typeface="Verdana"/>
              <a:cs typeface="Verdana"/>
            </a:endParaRPr>
          </a:p>
          <a:p>
            <a:pPr marR="5080">
              <a:lnSpc>
                <a:spcPts val="760"/>
              </a:lnSpc>
              <a:spcBef>
                <a:spcPts val="50"/>
              </a:spcBef>
            </a:pPr>
            <a:r>
              <a:rPr sz="700" dirty="0">
                <a:latin typeface="Verdana"/>
                <a:cs typeface="Verdana"/>
              </a:rPr>
              <a:t>spending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should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be?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60" dirty="0">
                <a:latin typeface="Verdana"/>
                <a:cs typeface="Verdana"/>
              </a:rPr>
              <a:t>Base: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IRL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Adults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Sample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size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60" dirty="0">
                <a:latin typeface="Verdana"/>
                <a:cs typeface="Verdana"/>
              </a:rPr>
              <a:t>n=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40" dirty="0">
                <a:latin typeface="Verdana"/>
                <a:cs typeface="Verdana"/>
              </a:rPr>
              <a:t>2,002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Data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are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weighted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nationally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representative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dirty="0">
                <a:latin typeface="Verdana"/>
                <a:cs typeface="Verdana"/>
              </a:rPr>
              <a:t> Worldview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Overseas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Development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Aid </a:t>
            </a:r>
            <a:r>
              <a:rPr sz="700" spc="-20" dirty="0">
                <a:latin typeface="Verdana"/>
                <a:cs typeface="Verdana"/>
              </a:rPr>
              <a:t>Survey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dirty="0">
                <a:latin typeface="Verdana"/>
                <a:cs typeface="Verdana"/>
              </a:rPr>
              <a:t> Fieldwork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by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B&amp;A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Analysis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by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Development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Engagement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Lab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Modelled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average </a:t>
            </a:r>
            <a:r>
              <a:rPr sz="700" dirty="0">
                <a:latin typeface="Verdana"/>
                <a:cs typeface="Verdana"/>
              </a:rPr>
              <a:t>marginal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effect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of</a:t>
            </a:r>
            <a:r>
              <a:rPr sz="700" spc="-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each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predictor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on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35" dirty="0">
                <a:latin typeface="Verdana"/>
                <a:cs typeface="Verdana"/>
              </a:rPr>
              <a:t>0–10</a:t>
            </a:r>
            <a:r>
              <a:rPr sz="700" spc="5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scale</a:t>
            </a:r>
            <a:r>
              <a:rPr sz="700" spc="-25" dirty="0">
                <a:latin typeface="Verdana"/>
                <a:cs typeface="Verdana"/>
              </a:rPr>
              <a:t> of </a:t>
            </a:r>
            <a:r>
              <a:rPr sz="700" dirty="0">
                <a:latin typeface="Verdana"/>
                <a:cs typeface="Verdana"/>
              </a:rPr>
              <a:t>perceived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purpose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of</a:t>
            </a:r>
            <a:r>
              <a:rPr sz="700" spc="-4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Irish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aid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using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weighted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linear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regression.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Reference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category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spc="-40" dirty="0">
                <a:latin typeface="Verdana"/>
                <a:cs typeface="Verdana"/>
              </a:rPr>
              <a:t>for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categorical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variables.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Generation: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Generation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spc="-50" dirty="0">
                <a:latin typeface="Verdana"/>
                <a:cs typeface="Verdana"/>
              </a:rPr>
              <a:t>X,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Household </a:t>
            </a:r>
            <a:r>
              <a:rPr sz="700" spc="-20" dirty="0">
                <a:latin typeface="Verdana"/>
                <a:cs typeface="Verdana"/>
              </a:rPr>
              <a:t>income: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Less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than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C50k,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Segment: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Empathisers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75687" y="1256017"/>
            <a:ext cx="7013575" cy="4932045"/>
            <a:chOff x="4375687" y="1256017"/>
            <a:chExt cx="7013575" cy="4932045"/>
          </a:xfrm>
        </p:grpSpPr>
        <p:sp>
          <p:nvSpPr>
            <p:cNvPr id="3" name="object 3"/>
            <p:cNvSpPr/>
            <p:nvPr/>
          </p:nvSpPr>
          <p:spPr>
            <a:xfrm>
              <a:off x="4375687" y="1262367"/>
              <a:ext cx="7013575" cy="4925695"/>
            </a:xfrm>
            <a:custGeom>
              <a:avLst/>
              <a:gdLst/>
              <a:ahLst/>
              <a:cxnLst/>
              <a:rect l="l" t="t" r="r" b="b"/>
              <a:pathLst>
                <a:path w="7013575" h="4925695">
                  <a:moveTo>
                    <a:pt x="7013037" y="0"/>
                  </a:moveTo>
                  <a:lnTo>
                    <a:pt x="0" y="0"/>
                  </a:lnTo>
                  <a:lnTo>
                    <a:pt x="0" y="4925550"/>
                  </a:lnTo>
                  <a:lnTo>
                    <a:pt x="7013037" y="4925550"/>
                  </a:lnTo>
                  <a:lnTo>
                    <a:pt x="7013037" y="0"/>
                  </a:lnTo>
                  <a:close/>
                </a:path>
              </a:pathLst>
            </a:custGeom>
            <a:solidFill>
              <a:srgbClr val="E9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16930" y="1262367"/>
              <a:ext cx="6811645" cy="4866005"/>
            </a:xfrm>
            <a:custGeom>
              <a:avLst/>
              <a:gdLst/>
              <a:ahLst/>
              <a:cxnLst/>
              <a:rect l="l" t="t" r="r" b="b"/>
              <a:pathLst>
                <a:path w="6811645" h="4866005">
                  <a:moveTo>
                    <a:pt x="0" y="4865382"/>
                  </a:moveTo>
                  <a:lnTo>
                    <a:pt x="6811535" y="4865382"/>
                  </a:lnTo>
                  <a:lnTo>
                    <a:pt x="6811535" y="0"/>
                  </a:lnTo>
                  <a:lnTo>
                    <a:pt x="0" y="0"/>
                  </a:lnTo>
                  <a:lnTo>
                    <a:pt x="0" y="4865382"/>
                  </a:lnTo>
                  <a:close/>
                </a:path>
              </a:pathLst>
            </a:custGeom>
            <a:ln w="122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85005" y="3016537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5631" y="0"/>
                  </a:lnTo>
                </a:path>
                <a:path w="2085340">
                  <a:moveTo>
                    <a:pt x="179468" y="0"/>
                  </a:moveTo>
                  <a:lnTo>
                    <a:pt x="196536" y="0"/>
                  </a:lnTo>
                </a:path>
                <a:path w="2085340">
                  <a:moveTo>
                    <a:pt x="350373" y="0"/>
                  </a:moveTo>
                  <a:lnTo>
                    <a:pt x="367455" y="0"/>
                  </a:lnTo>
                </a:path>
                <a:path w="2085340">
                  <a:moveTo>
                    <a:pt x="521292" y="0"/>
                  </a:moveTo>
                  <a:lnTo>
                    <a:pt x="538375" y="0"/>
                  </a:lnTo>
                </a:path>
                <a:path w="2085340">
                  <a:moveTo>
                    <a:pt x="692211" y="0"/>
                  </a:moveTo>
                  <a:lnTo>
                    <a:pt x="709235" y="0"/>
                  </a:lnTo>
                </a:path>
                <a:path w="2085340">
                  <a:moveTo>
                    <a:pt x="863072" y="0"/>
                  </a:moveTo>
                  <a:lnTo>
                    <a:pt x="880152" y="0"/>
                  </a:lnTo>
                </a:path>
                <a:path w="2085340">
                  <a:moveTo>
                    <a:pt x="1033988" y="0"/>
                  </a:moveTo>
                  <a:lnTo>
                    <a:pt x="1734731" y="0"/>
                  </a:lnTo>
                </a:path>
                <a:path w="2085340">
                  <a:moveTo>
                    <a:pt x="1888568" y="0"/>
                  </a:moveTo>
                  <a:lnTo>
                    <a:pt x="1905637" y="0"/>
                  </a:lnTo>
                </a:path>
                <a:path w="2085340">
                  <a:moveTo>
                    <a:pt x="2059479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85005" y="2593009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5631" y="0"/>
                  </a:lnTo>
                </a:path>
                <a:path w="2085340">
                  <a:moveTo>
                    <a:pt x="179468" y="0"/>
                  </a:moveTo>
                  <a:lnTo>
                    <a:pt x="880152" y="0"/>
                  </a:lnTo>
                </a:path>
                <a:path w="2085340">
                  <a:moveTo>
                    <a:pt x="1033988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85005" y="2169480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5005" y="1745951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85005" y="3228290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85005" y="2804750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5631" y="0"/>
                  </a:lnTo>
                </a:path>
                <a:path w="2085340">
                  <a:moveTo>
                    <a:pt x="179468" y="0"/>
                  </a:moveTo>
                  <a:lnTo>
                    <a:pt x="538375" y="0"/>
                  </a:lnTo>
                </a:path>
                <a:path w="2085340">
                  <a:moveTo>
                    <a:pt x="692211" y="0"/>
                  </a:moveTo>
                  <a:lnTo>
                    <a:pt x="880152" y="0"/>
                  </a:lnTo>
                </a:path>
                <a:path w="2085340">
                  <a:moveTo>
                    <a:pt x="1033988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85005" y="2381221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5631" y="0"/>
                  </a:lnTo>
                </a:path>
                <a:path w="2085340">
                  <a:moveTo>
                    <a:pt x="179468" y="0"/>
                  </a:moveTo>
                  <a:lnTo>
                    <a:pt x="880152" y="0"/>
                  </a:lnTo>
                </a:path>
                <a:path w="2085340">
                  <a:moveTo>
                    <a:pt x="1033988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85005" y="1957693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85005" y="1534164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87544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1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8374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8463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1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3943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29332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3802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00251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269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71159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1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4660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42077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7639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12995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1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5546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83902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92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54820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1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5771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25738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92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96644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3402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67562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1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3410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10633" y="2281008"/>
              <a:ext cx="2033905" cy="947419"/>
            </a:xfrm>
            <a:custGeom>
              <a:avLst/>
              <a:gdLst/>
              <a:ahLst/>
              <a:cxnLst/>
              <a:rect l="l" t="t" r="r" b="b"/>
              <a:pathLst>
                <a:path w="2033904" h="947419">
                  <a:moveTo>
                    <a:pt x="153835" y="73444"/>
                  </a:moveTo>
                  <a:lnTo>
                    <a:pt x="0" y="73444"/>
                  </a:lnTo>
                  <a:lnTo>
                    <a:pt x="0" y="947293"/>
                  </a:lnTo>
                  <a:lnTo>
                    <a:pt x="153835" y="947293"/>
                  </a:lnTo>
                  <a:lnTo>
                    <a:pt x="153835" y="73444"/>
                  </a:lnTo>
                  <a:close/>
                </a:path>
                <a:path w="2033904" h="947419">
                  <a:moveTo>
                    <a:pt x="324739" y="630402"/>
                  </a:moveTo>
                  <a:lnTo>
                    <a:pt x="170903" y="630402"/>
                  </a:lnTo>
                  <a:lnTo>
                    <a:pt x="170903" y="947293"/>
                  </a:lnTo>
                  <a:lnTo>
                    <a:pt x="324739" y="947293"/>
                  </a:lnTo>
                  <a:lnTo>
                    <a:pt x="324739" y="630402"/>
                  </a:lnTo>
                  <a:close/>
                </a:path>
                <a:path w="2033904" h="947419">
                  <a:moveTo>
                    <a:pt x="495655" y="616267"/>
                  </a:moveTo>
                  <a:lnTo>
                    <a:pt x="341820" y="616267"/>
                  </a:lnTo>
                  <a:lnTo>
                    <a:pt x="341820" y="947280"/>
                  </a:lnTo>
                  <a:lnTo>
                    <a:pt x="495655" y="947280"/>
                  </a:lnTo>
                  <a:lnTo>
                    <a:pt x="495655" y="616267"/>
                  </a:lnTo>
                  <a:close/>
                </a:path>
                <a:path w="2033904" h="947419">
                  <a:moveTo>
                    <a:pt x="666572" y="505726"/>
                  </a:moveTo>
                  <a:lnTo>
                    <a:pt x="512737" y="505726"/>
                  </a:lnTo>
                  <a:lnTo>
                    <a:pt x="512737" y="947280"/>
                  </a:lnTo>
                  <a:lnTo>
                    <a:pt x="666572" y="947280"/>
                  </a:lnTo>
                  <a:lnTo>
                    <a:pt x="666572" y="505726"/>
                  </a:lnTo>
                  <a:close/>
                </a:path>
                <a:path w="2033904" h="947419">
                  <a:moveTo>
                    <a:pt x="837438" y="702094"/>
                  </a:moveTo>
                  <a:lnTo>
                    <a:pt x="683602" y="702094"/>
                  </a:lnTo>
                  <a:lnTo>
                    <a:pt x="683602" y="947293"/>
                  </a:lnTo>
                  <a:lnTo>
                    <a:pt x="837438" y="947293"/>
                  </a:lnTo>
                  <a:lnTo>
                    <a:pt x="837438" y="702094"/>
                  </a:lnTo>
                  <a:close/>
                </a:path>
                <a:path w="2033904" h="947419">
                  <a:moveTo>
                    <a:pt x="1008354" y="0"/>
                  </a:moveTo>
                  <a:lnTo>
                    <a:pt x="854519" y="0"/>
                  </a:lnTo>
                  <a:lnTo>
                    <a:pt x="854519" y="947280"/>
                  </a:lnTo>
                  <a:lnTo>
                    <a:pt x="1008354" y="947280"/>
                  </a:lnTo>
                  <a:lnTo>
                    <a:pt x="1008354" y="0"/>
                  </a:lnTo>
                  <a:close/>
                </a:path>
                <a:path w="2033904" h="947419">
                  <a:moveTo>
                    <a:pt x="1179283" y="790727"/>
                  </a:moveTo>
                  <a:lnTo>
                    <a:pt x="1025436" y="790727"/>
                  </a:lnTo>
                  <a:lnTo>
                    <a:pt x="1025436" y="947293"/>
                  </a:lnTo>
                  <a:lnTo>
                    <a:pt x="1179283" y="947293"/>
                  </a:lnTo>
                  <a:lnTo>
                    <a:pt x="1179283" y="790727"/>
                  </a:lnTo>
                  <a:close/>
                </a:path>
                <a:path w="2033904" h="947419">
                  <a:moveTo>
                    <a:pt x="1350187" y="907796"/>
                  </a:moveTo>
                  <a:lnTo>
                    <a:pt x="1196352" y="907796"/>
                  </a:lnTo>
                  <a:lnTo>
                    <a:pt x="1196352" y="947280"/>
                  </a:lnTo>
                  <a:lnTo>
                    <a:pt x="1350187" y="947280"/>
                  </a:lnTo>
                  <a:lnTo>
                    <a:pt x="1350187" y="907796"/>
                  </a:lnTo>
                  <a:close/>
                </a:path>
                <a:path w="2033904" h="947419">
                  <a:moveTo>
                    <a:pt x="1692021" y="939050"/>
                  </a:moveTo>
                  <a:lnTo>
                    <a:pt x="1538185" y="939050"/>
                  </a:lnTo>
                  <a:lnTo>
                    <a:pt x="1538185" y="947293"/>
                  </a:lnTo>
                  <a:lnTo>
                    <a:pt x="1692021" y="947293"/>
                  </a:lnTo>
                  <a:lnTo>
                    <a:pt x="1692021" y="939050"/>
                  </a:lnTo>
                  <a:close/>
                </a:path>
                <a:path w="2033904" h="947419">
                  <a:moveTo>
                    <a:pt x="1862937" y="576287"/>
                  </a:moveTo>
                  <a:lnTo>
                    <a:pt x="1709102" y="576287"/>
                  </a:lnTo>
                  <a:lnTo>
                    <a:pt x="1709102" y="947280"/>
                  </a:lnTo>
                  <a:lnTo>
                    <a:pt x="1862937" y="947280"/>
                  </a:lnTo>
                  <a:lnTo>
                    <a:pt x="1862937" y="576287"/>
                  </a:lnTo>
                  <a:close/>
                </a:path>
                <a:path w="2033904" h="947419">
                  <a:moveTo>
                    <a:pt x="2033841" y="577062"/>
                  </a:moveTo>
                  <a:lnTo>
                    <a:pt x="1880006" y="577062"/>
                  </a:lnTo>
                  <a:lnTo>
                    <a:pt x="1880006" y="947293"/>
                  </a:lnTo>
                  <a:lnTo>
                    <a:pt x="2033841" y="947293"/>
                  </a:lnTo>
                  <a:lnTo>
                    <a:pt x="2033841" y="577062"/>
                  </a:lnTo>
                  <a:close/>
                </a:path>
              </a:pathLst>
            </a:custGeom>
            <a:solidFill>
              <a:srgbClr val="905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82014" y="5885224"/>
            <a:ext cx="28714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81F15"/>
                </a:solidFill>
                <a:latin typeface="Trebuchet MS"/>
                <a:cs typeface="Trebuchet MS"/>
              </a:rPr>
              <a:t>©2025</a:t>
            </a:r>
            <a:r>
              <a:rPr sz="1000" b="1" spc="430" dirty="0">
                <a:solidFill>
                  <a:srgbClr val="181F15"/>
                </a:solidFill>
                <a:latin typeface="Trebuchet MS"/>
                <a:cs typeface="Trebuchet MS"/>
              </a:rPr>
              <a:t> </a:t>
            </a:r>
            <a:r>
              <a:rPr sz="1500" spc="-292" baseline="2777" dirty="0">
                <a:solidFill>
                  <a:srgbClr val="0C1911"/>
                </a:solidFill>
                <a:latin typeface="Verdana"/>
                <a:cs typeface="Verdana"/>
              </a:rPr>
              <a:t>|</a:t>
            </a:r>
            <a:r>
              <a:rPr sz="1500" spc="187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b="1" baseline="2777" dirty="0">
                <a:solidFill>
                  <a:srgbClr val="0C1911"/>
                </a:solidFill>
                <a:latin typeface="Tahoma"/>
                <a:cs typeface="Tahoma"/>
              </a:rPr>
              <a:t>DEVELOPMENT</a:t>
            </a:r>
            <a:r>
              <a:rPr sz="1500" b="1" spc="330" baseline="2777" dirty="0">
                <a:solidFill>
                  <a:srgbClr val="0C1911"/>
                </a:solidFill>
                <a:latin typeface="Tahoma"/>
                <a:cs typeface="Tahoma"/>
              </a:rPr>
              <a:t> </a:t>
            </a:r>
            <a:r>
              <a:rPr sz="1500" baseline="2777" dirty="0">
                <a:solidFill>
                  <a:srgbClr val="0C1911"/>
                </a:solidFill>
                <a:latin typeface="Verdana"/>
                <a:cs typeface="Verdana"/>
              </a:rPr>
              <a:t>ENGAGEMENT</a:t>
            </a:r>
            <a:r>
              <a:rPr sz="1500" spc="240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spc="-37" baseline="2777" dirty="0">
                <a:solidFill>
                  <a:srgbClr val="0C1911"/>
                </a:solidFill>
                <a:latin typeface="Verdana"/>
                <a:cs typeface="Verdana"/>
              </a:rPr>
              <a:t>LAB</a:t>
            </a:r>
            <a:endParaRPr sz="1500" baseline="2777">
              <a:latin typeface="Verdana"/>
              <a:cs typeface="Verdan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9927" y="5818990"/>
            <a:ext cx="306680" cy="318728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MUTUAL</a:t>
            </a:r>
            <a:r>
              <a:rPr spc="-50" dirty="0"/>
              <a:t> </a:t>
            </a:r>
            <a:r>
              <a:rPr dirty="0"/>
              <a:t>INTEREST</a:t>
            </a:r>
            <a:r>
              <a:rPr spc="-55" dirty="0"/>
              <a:t> </a:t>
            </a:r>
            <a:r>
              <a:rPr spc="100" dirty="0"/>
              <a:t>ACROSS</a:t>
            </a:r>
            <a:r>
              <a:rPr spc="-50" dirty="0"/>
              <a:t> </a:t>
            </a:r>
            <a:r>
              <a:rPr spc="135" dirty="0"/>
              <a:t>ALL</a:t>
            </a:r>
            <a:r>
              <a:rPr spc="-50" dirty="0"/>
              <a:t> </a:t>
            </a:r>
            <a:r>
              <a:rPr spc="60" dirty="0"/>
              <a:t>SEGMENTS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85189" y="1313179"/>
            <a:ext cx="3259454" cy="42989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52069" marR="5715" indent="23495" algn="r">
              <a:lnSpc>
                <a:spcPct val="69400"/>
              </a:lnSpc>
              <a:spcBef>
                <a:spcPts val="540"/>
              </a:spcBef>
            </a:pP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Across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(almost)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all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segments,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midpoint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(score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5)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120" dirty="0">
                <a:solidFill>
                  <a:srgbClr val="181F15"/>
                </a:solidFill>
                <a:latin typeface="Arial MT"/>
                <a:cs typeface="Arial MT"/>
              </a:rPr>
              <a:t>—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where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people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see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aid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as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serving </a:t>
            </a:r>
            <a:r>
              <a:rPr sz="1200" spc="95" dirty="0">
                <a:solidFill>
                  <a:srgbClr val="181F15"/>
                </a:solidFill>
                <a:latin typeface="Arial MT"/>
                <a:cs typeface="Arial MT"/>
              </a:rPr>
              <a:t>both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Ireland’s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interests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global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poverty reduction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120" dirty="0">
                <a:solidFill>
                  <a:srgbClr val="181F15"/>
                </a:solidFill>
                <a:latin typeface="Arial MT"/>
                <a:cs typeface="Arial MT"/>
              </a:rPr>
              <a:t>—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attracts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largest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share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endParaRPr sz="1200">
              <a:latin typeface="Arial MT"/>
              <a:cs typeface="Arial MT"/>
            </a:endParaRPr>
          </a:p>
          <a:p>
            <a:pPr marR="6985" algn="r">
              <a:lnSpc>
                <a:spcPts val="1010"/>
              </a:lnSpc>
            </a:pP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responses.</a:t>
            </a:r>
            <a:endParaRPr sz="1200">
              <a:latin typeface="Arial MT"/>
              <a:cs typeface="Arial MT"/>
            </a:endParaRPr>
          </a:p>
          <a:p>
            <a:pPr marL="161925" marR="5715" indent="403225" algn="r">
              <a:lnSpc>
                <a:spcPct val="70000"/>
              </a:lnSpc>
              <a:spcBef>
                <a:spcPts val="985"/>
              </a:spcBef>
            </a:pP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Community</a:t>
            </a:r>
            <a:r>
              <a:rPr sz="12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champions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are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most 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globally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oriented: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38%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choose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10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(poverty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reduction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only),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0" dirty="0">
                <a:solidFill>
                  <a:srgbClr val="181F15"/>
                </a:solidFill>
                <a:latin typeface="Arial MT"/>
                <a:cs typeface="Arial MT"/>
              </a:rPr>
              <a:t>with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very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few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selecting</a:t>
            </a:r>
            <a:endParaRPr sz="1200">
              <a:latin typeface="Arial MT"/>
              <a:cs typeface="Arial MT"/>
            </a:endParaRPr>
          </a:p>
          <a:p>
            <a:pPr marR="6350" algn="r">
              <a:lnSpc>
                <a:spcPts val="985"/>
              </a:lnSpc>
            </a:pPr>
            <a:r>
              <a:rPr sz="1200" spc="90" dirty="0">
                <a:solidFill>
                  <a:srgbClr val="181F15"/>
                </a:solidFill>
                <a:latin typeface="Arial MT"/>
                <a:cs typeface="Arial MT"/>
              </a:rPr>
              <a:t>national-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interest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options.</a:t>
            </a:r>
            <a:endParaRPr sz="1200">
              <a:latin typeface="Arial MT"/>
              <a:cs typeface="Arial MT"/>
            </a:endParaRPr>
          </a:p>
          <a:p>
            <a:pPr marL="377825" marR="5715" indent="-236854" algn="just">
              <a:lnSpc>
                <a:spcPct val="71700"/>
              </a:lnSpc>
              <a:spcBef>
                <a:spcPts val="980"/>
              </a:spcBef>
            </a:pP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Disengaged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respondents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stand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5" dirty="0">
                <a:solidFill>
                  <a:srgbClr val="181F15"/>
                </a:solidFill>
                <a:latin typeface="Arial MT"/>
                <a:cs typeface="Arial MT"/>
              </a:rPr>
              <a:t>out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as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most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divided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group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120" dirty="0">
                <a:solidFill>
                  <a:srgbClr val="181F15"/>
                </a:solidFill>
                <a:latin typeface="Arial MT"/>
                <a:cs typeface="Arial MT"/>
              </a:rPr>
              <a:t>—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0" dirty="0">
                <a:solidFill>
                  <a:srgbClr val="181F15"/>
                </a:solidFill>
                <a:latin typeface="Arial MT"/>
                <a:cs typeface="Arial MT"/>
              </a:rPr>
              <a:t>with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noticeable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peaks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5" dirty="0">
                <a:solidFill>
                  <a:srgbClr val="181F15"/>
                </a:solidFill>
                <a:latin typeface="Arial MT"/>
                <a:cs typeface="Arial MT"/>
              </a:rPr>
              <a:t>at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95" dirty="0">
                <a:solidFill>
                  <a:srgbClr val="181F15"/>
                </a:solidFill>
                <a:latin typeface="Arial MT"/>
                <a:cs typeface="Arial MT"/>
              </a:rPr>
              <a:t>both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85" dirty="0">
                <a:solidFill>
                  <a:srgbClr val="181F15"/>
                </a:solidFill>
                <a:latin typeface="Arial MT"/>
                <a:cs typeface="Arial MT"/>
              </a:rPr>
              <a:t>0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(Irish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interests)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5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(balanced),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showing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least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coherent</a:t>
            </a:r>
            <a:endParaRPr sz="1200">
              <a:latin typeface="Arial MT"/>
              <a:cs typeface="Arial MT"/>
            </a:endParaRPr>
          </a:p>
          <a:p>
            <a:pPr marR="6985" algn="r">
              <a:lnSpc>
                <a:spcPts val="985"/>
              </a:lnSpc>
            </a:pP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view.</a:t>
            </a:r>
            <a:endParaRPr sz="1200">
              <a:latin typeface="Arial MT"/>
              <a:cs typeface="Arial MT"/>
            </a:endParaRPr>
          </a:p>
          <a:p>
            <a:pPr marL="142875" marR="5715" indent="7620" algn="r">
              <a:lnSpc>
                <a:spcPct val="69200"/>
              </a:lnSpc>
              <a:spcBef>
                <a:spcPts val="1019"/>
              </a:spcBef>
            </a:pP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Empathisers</a:t>
            </a:r>
            <a:r>
              <a:rPr sz="12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cluster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most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strongly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around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middle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(5),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suggesting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moderate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but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consistent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belief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mutual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benefit.</a:t>
            </a:r>
            <a:endParaRPr sz="1200">
              <a:latin typeface="Arial MT"/>
              <a:cs typeface="Arial MT"/>
            </a:endParaRPr>
          </a:p>
          <a:p>
            <a:pPr marL="12700" marR="5080" indent="261620" algn="r">
              <a:lnSpc>
                <a:spcPct val="69400"/>
              </a:lnSpc>
              <a:spcBef>
                <a:spcPts val="994"/>
              </a:spcBef>
            </a:pP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Pragmatists,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Multilateralists,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Global citizens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also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lean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toward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global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end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(8–10),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10" dirty="0">
                <a:solidFill>
                  <a:srgbClr val="181F15"/>
                </a:solidFill>
                <a:latin typeface="Arial MT"/>
                <a:cs typeface="Arial MT"/>
              </a:rPr>
              <a:t>but</a:t>
            </a:r>
            <a:r>
              <a:rPr sz="12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0" dirty="0">
                <a:solidFill>
                  <a:srgbClr val="181F15"/>
                </a:solidFill>
                <a:latin typeface="Arial MT"/>
                <a:cs typeface="Arial MT"/>
              </a:rPr>
              <a:t>with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slightly</a:t>
            </a:r>
            <a:r>
              <a:rPr sz="12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more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spread</a:t>
            </a:r>
            <a:r>
              <a:rPr sz="12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across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middle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values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than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champions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or</a:t>
            </a:r>
            <a:endParaRPr sz="1200">
              <a:latin typeface="Arial MT"/>
              <a:cs typeface="Arial MT"/>
            </a:endParaRPr>
          </a:p>
          <a:p>
            <a:pPr marR="6985" algn="r">
              <a:lnSpc>
                <a:spcPts val="1010"/>
              </a:lnSpc>
            </a:pP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multilateralists.</a:t>
            </a:r>
            <a:endParaRPr sz="1200">
              <a:latin typeface="Arial MT"/>
              <a:cs typeface="Arial MT"/>
            </a:endParaRPr>
          </a:p>
          <a:p>
            <a:pPr marL="76200" marR="5715" indent="61594" algn="r">
              <a:lnSpc>
                <a:spcPct val="71300"/>
              </a:lnSpc>
              <a:spcBef>
                <a:spcPts val="965"/>
              </a:spcBef>
            </a:pP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Overall,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segments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differ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mainly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how 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strongly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they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emphasise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global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vs. 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national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purpose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5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aid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120" dirty="0">
                <a:solidFill>
                  <a:srgbClr val="181F15"/>
                </a:solidFill>
                <a:latin typeface="Arial MT"/>
                <a:cs typeface="Arial MT"/>
              </a:rPr>
              <a:t>—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0" dirty="0">
                <a:solidFill>
                  <a:srgbClr val="181F15"/>
                </a:solidFill>
                <a:latin typeface="Arial MT"/>
                <a:cs typeface="Arial MT"/>
              </a:rPr>
              <a:t>not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whether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they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see a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balance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between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two.</a:t>
            </a:r>
            <a:r>
              <a:rPr sz="1200" spc="-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There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are</a:t>
            </a:r>
            <a:r>
              <a:rPr sz="12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large</a:t>
            </a:r>
            <a:r>
              <a:rPr sz="12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constituencies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all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segments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for</a:t>
            </a:r>
            <a:endParaRPr sz="1200">
              <a:latin typeface="Arial MT"/>
              <a:cs typeface="Arial MT"/>
            </a:endParaRPr>
          </a:p>
          <a:p>
            <a:pPr marR="6985" algn="r">
              <a:lnSpc>
                <a:spcPts val="1010"/>
              </a:lnSpc>
            </a:pP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mutual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interest.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30309" y="2720155"/>
            <a:ext cx="12763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solidFill>
                  <a:srgbClr val="FFFFFF"/>
                </a:solidFill>
                <a:latin typeface="Verdana"/>
                <a:cs typeface="Verdana"/>
              </a:rPr>
              <a:t>21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29843" y="2998618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75313" y="2936280"/>
            <a:ext cx="46799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125" baseline="-33333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1125" spc="540" baseline="-3333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750" spc="3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25" spc="-75" baseline="-5555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1125" baseline="-55555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84837" y="2683396"/>
            <a:ext cx="12763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solidFill>
                  <a:srgbClr val="FFFFFF"/>
                </a:solidFill>
                <a:latin typeface="Verdana"/>
                <a:cs typeface="Verdana"/>
              </a:rPr>
              <a:t>22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84372" y="3078798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55286" y="3137335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77901" y="3094224"/>
            <a:ext cx="154305" cy="134620"/>
          </a:xfrm>
          <a:prstGeom prst="rect">
            <a:avLst/>
          </a:prstGeom>
          <a:solidFill>
            <a:srgbClr val="905EC6"/>
          </a:solidFill>
        </p:spPr>
        <p:txBody>
          <a:bodyPr vert="horz" wrap="square" lIns="0" tIns="1079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85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97116" y="3152942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19736" y="2857293"/>
            <a:ext cx="325120" cy="3714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endParaRPr sz="750">
              <a:latin typeface="Times New Roman"/>
              <a:cs typeface="Times New Roman"/>
            </a:endParaRPr>
          </a:p>
          <a:p>
            <a:pPr marL="48260">
              <a:lnSpc>
                <a:spcPct val="100000"/>
              </a:lnSpc>
              <a:spcBef>
                <a:spcPts val="5"/>
              </a:spcBef>
            </a:pPr>
            <a:r>
              <a:rPr sz="750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r>
              <a:rPr sz="750" spc="17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750">
              <a:latin typeface="Verdana"/>
              <a:cs typeface="Verdan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778655" y="1510688"/>
            <a:ext cx="2098040" cy="3848100"/>
            <a:chOff x="4778655" y="1510688"/>
            <a:chExt cx="2098040" cy="3848100"/>
          </a:xfrm>
        </p:grpSpPr>
        <p:sp>
          <p:nvSpPr>
            <p:cNvPr id="41" name="object 41"/>
            <p:cNvSpPr/>
            <p:nvPr/>
          </p:nvSpPr>
          <p:spPr>
            <a:xfrm>
              <a:off x="4785005" y="1517038"/>
              <a:ext cx="2085339" cy="1793239"/>
            </a:xfrm>
            <a:custGeom>
              <a:avLst/>
              <a:gdLst/>
              <a:ahLst/>
              <a:cxnLst/>
              <a:rect l="l" t="t" r="r" b="b"/>
              <a:pathLst>
                <a:path w="2085340" h="1793239">
                  <a:moveTo>
                    <a:pt x="0" y="1792727"/>
                  </a:moveTo>
                  <a:lnTo>
                    <a:pt x="2085096" y="1792727"/>
                  </a:lnTo>
                  <a:lnTo>
                    <a:pt x="2085096" y="0"/>
                  </a:lnTo>
                  <a:lnTo>
                    <a:pt x="0" y="0"/>
                  </a:lnTo>
                  <a:lnTo>
                    <a:pt x="0" y="1792727"/>
                  </a:lnTo>
                  <a:close/>
                </a:path>
              </a:pathLst>
            </a:custGeom>
            <a:ln w="12214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85005" y="5063934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367455" y="0"/>
                  </a:lnTo>
                </a:path>
                <a:path w="2085340">
                  <a:moveTo>
                    <a:pt x="521292" y="0"/>
                  </a:moveTo>
                  <a:lnTo>
                    <a:pt x="538375" y="0"/>
                  </a:lnTo>
                </a:path>
                <a:path w="2085340">
                  <a:moveTo>
                    <a:pt x="692211" y="0"/>
                  </a:moveTo>
                  <a:lnTo>
                    <a:pt x="709235" y="0"/>
                  </a:lnTo>
                </a:path>
                <a:path w="2085340">
                  <a:moveTo>
                    <a:pt x="863072" y="0"/>
                  </a:moveTo>
                  <a:lnTo>
                    <a:pt x="880152" y="0"/>
                  </a:lnTo>
                </a:path>
                <a:path w="2085340">
                  <a:moveTo>
                    <a:pt x="1033988" y="0"/>
                  </a:moveTo>
                  <a:lnTo>
                    <a:pt x="1051071" y="0"/>
                  </a:lnTo>
                </a:path>
                <a:path w="2085340">
                  <a:moveTo>
                    <a:pt x="1204912" y="0"/>
                  </a:moveTo>
                  <a:lnTo>
                    <a:pt x="1221989" y="0"/>
                  </a:lnTo>
                </a:path>
                <a:path w="2085340">
                  <a:moveTo>
                    <a:pt x="1375825" y="0"/>
                  </a:moveTo>
                  <a:lnTo>
                    <a:pt x="1392895" y="0"/>
                  </a:lnTo>
                </a:path>
                <a:path w="2085340">
                  <a:moveTo>
                    <a:pt x="1546736" y="0"/>
                  </a:moveTo>
                  <a:lnTo>
                    <a:pt x="1734731" y="0"/>
                  </a:lnTo>
                </a:path>
                <a:path w="2085340">
                  <a:moveTo>
                    <a:pt x="1888568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85005" y="4640407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880152" y="0"/>
                  </a:lnTo>
                </a:path>
                <a:path w="2085340">
                  <a:moveTo>
                    <a:pt x="1033988" y="0"/>
                  </a:moveTo>
                  <a:lnTo>
                    <a:pt x="1734731" y="0"/>
                  </a:lnTo>
                </a:path>
                <a:path w="2085340">
                  <a:moveTo>
                    <a:pt x="1888568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85005" y="4216879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880152" y="0"/>
                  </a:lnTo>
                </a:path>
                <a:path w="2085340">
                  <a:moveTo>
                    <a:pt x="1033988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85005" y="3793350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85005" y="5275676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85005" y="4852149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880152" y="0"/>
                  </a:lnTo>
                </a:path>
                <a:path w="2085340">
                  <a:moveTo>
                    <a:pt x="1033988" y="0"/>
                  </a:moveTo>
                  <a:lnTo>
                    <a:pt x="1734731" y="0"/>
                  </a:lnTo>
                </a:path>
                <a:path w="2085340">
                  <a:moveTo>
                    <a:pt x="1888568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85005" y="4428620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880152" y="0"/>
                  </a:lnTo>
                </a:path>
                <a:path w="2085340">
                  <a:moveTo>
                    <a:pt x="1033988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85005" y="4005092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85005" y="3581563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87544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6264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58463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5487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29332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4441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400251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3479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71159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4131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42077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3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5305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912995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3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4458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83902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4219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54820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4743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425738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5451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596644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9391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767562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5620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810633" y="4094987"/>
              <a:ext cx="2033905" cy="1181100"/>
            </a:xfrm>
            <a:custGeom>
              <a:avLst/>
              <a:gdLst/>
              <a:ahLst/>
              <a:cxnLst/>
              <a:rect l="l" t="t" r="r" b="b"/>
              <a:pathLst>
                <a:path w="2033904" h="1181100">
                  <a:moveTo>
                    <a:pt x="153835" y="1095908"/>
                  </a:moveTo>
                  <a:lnTo>
                    <a:pt x="0" y="1095908"/>
                  </a:lnTo>
                  <a:lnTo>
                    <a:pt x="0" y="1180693"/>
                  </a:lnTo>
                  <a:lnTo>
                    <a:pt x="153835" y="1180693"/>
                  </a:lnTo>
                  <a:lnTo>
                    <a:pt x="153835" y="1095908"/>
                  </a:lnTo>
                  <a:close/>
                </a:path>
                <a:path w="2033904" h="1181100">
                  <a:moveTo>
                    <a:pt x="324739" y="1018235"/>
                  </a:moveTo>
                  <a:lnTo>
                    <a:pt x="170903" y="1018235"/>
                  </a:lnTo>
                  <a:lnTo>
                    <a:pt x="170903" y="1180693"/>
                  </a:lnTo>
                  <a:lnTo>
                    <a:pt x="324739" y="1180693"/>
                  </a:lnTo>
                  <a:lnTo>
                    <a:pt x="324739" y="1018235"/>
                  </a:lnTo>
                  <a:close/>
                </a:path>
                <a:path w="2033904" h="1181100">
                  <a:moveTo>
                    <a:pt x="495655" y="913638"/>
                  </a:moveTo>
                  <a:lnTo>
                    <a:pt x="341820" y="913638"/>
                  </a:lnTo>
                  <a:lnTo>
                    <a:pt x="341820" y="1180693"/>
                  </a:lnTo>
                  <a:lnTo>
                    <a:pt x="495655" y="1180693"/>
                  </a:lnTo>
                  <a:lnTo>
                    <a:pt x="495655" y="913638"/>
                  </a:lnTo>
                  <a:close/>
                </a:path>
                <a:path w="2033904" h="1181100">
                  <a:moveTo>
                    <a:pt x="666572" y="817410"/>
                  </a:moveTo>
                  <a:lnTo>
                    <a:pt x="512737" y="817410"/>
                  </a:lnTo>
                  <a:lnTo>
                    <a:pt x="512737" y="1180693"/>
                  </a:lnTo>
                  <a:lnTo>
                    <a:pt x="666572" y="1180693"/>
                  </a:lnTo>
                  <a:lnTo>
                    <a:pt x="666572" y="817410"/>
                  </a:lnTo>
                  <a:close/>
                </a:path>
                <a:path w="2033904" h="1181100">
                  <a:moveTo>
                    <a:pt x="837438" y="882650"/>
                  </a:moveTo>
                  <a:lnTo>
                    <a:pt x="683602" y="882650"/>
                  </a:lnTo>
                  <a:lnTo>
                    <a:pt x="683602" y="1180693"/>
                  </a:lnTo>
                  <a:lnTo>
                    <a:pt x="837438" y="1180693"/>
                  </a:lnTo>
                  <a:lnTo>
                    <a:pt x="837438" y="882650"/>
                  </a:lnTo>
                  <a:close/>
                </a:path>
                <a:path w="2033904" h="1181100">
                  <a:moveTo>
                    <a:pt x="1008354" y="0"/>
                  </a:moveTo>
                  <a:lnTo>
                    <a:pt x="854519" y="0"/>
                  </a:lnTo>
                  <a:lnTo>
                    <a:pt x="854519" y="1180706"/>
                  </a:lnTo>
                  <a:lnTo>
                    <a:pt x="1008354" y="1180706"/>
                  </a:lnTo>
                  <a:lnTo>
                    <a:pt x="1008354" y="0"/>
                  </a:lnTo>
                  <a:close/>
                </a:path>
                <a:path w="2033904" h="1181100">
                  <a:moveTo>
                    <a:pt x="1179283" y="915301"/>
                  </a:moveTo>
                  <a:lnTo>
                    <a:pt x="1025436" y="915301"/>
                  </a:lnTo>
                  <a:lnTo>
                    <a:pt x="1025436" y="1180706"/>
                  </a:lnTo>
                  <a:lnTo>
                    <a:pt x="1179283" y="1180706"/>
                  </a:lnTo>
                  <a:lnTo>
                    <a:pt x="1179283" y="915301"/>
                  </a:lnTo>
                  <a:close/>
                </a:path>
                <a:path w="2033904" h="1181100">
                  <a:moveTo>
                    <a:pt x="1350187" y="891374"/>
                  </a:moveTo>
                  <a:lnTo>
                    <a:pt x="1196352" y="891374"/>
                  </a:lnTo>
                  <a:lnTo>
                    <a:pt x="1196352" y="1180693"/>
                  </a:lnTo>
                  <a:lnTo>
                    <a:pt x="1350187" y="1180693"/>
                  </a:lnTo>
                  <a:lnTo>
                    <a:pt x="1350187" y="891374"/>
                  </a:lnTo>
                  <a:close/>
                </a:path>
                <a:path w="2033904" h="1181100">
                  <a:moveTo>
                    <a:pt x="1521104" y="943775"/>
                  </a:moveTo>
                  <a:lnTo>
                    <a:pt x="1367256" y="943775"/>
                  </a:lnTo>
                  <a:lnTo>
                    <a:pt x="1367256" y="1180693"/>
                  </a:lnTo>
                  <a:lnTo>
                    <a:pt x="1521104" y="1180693"/>
                  </a:lnTo>
                  <a:lnTo>
                    <a:pt x="1521104" y="943775"/>
                  </a:lnTo>
                  <a:close/>
                </a:path>
                <a:path w="2033904" h="1181100">
                  <a:moveTo>
                    <a:pt x="1692021" y="1014653"/>
                  </a:moveTo>
                  <a:lnTo>
                    <a:pt x="1538185" y="1014653"/>
                  </a:lnTo>
                  <a:lnTo>
                    <a:pt x="1538185" y="1180693"/>
                  </a:lnTo>
                  <a:lnTo>
                    <a:pt x="1692021" y="1180693"/>
                  </a:lnTo>
                  <a:lnTo>
                    <a:pt x="1692021" y="1014653"/>
                  </a:lnTo>
                  <a:close/>
                </a:path>
                <a:path w="2033904" h="1181100">
                  <a:moveTo>
                    <a:pt x="1862937" y="408584"/>
                  </a:moveTo>
                  <a:lnTo>
                    <a:pt x="1709102" y="408584"/>
                  </a:lnTo>
                  <a:lnTo>
                    <a:pt x="1709102" y="1180693"/>
                  </a:lnTo>
                  <a:lnTo>
                    <a:pt x="1862937" y="1180693"/>
                  </a:lnTo>
                  <a:lnTo>
                    <a:pt x="1862937" y="408584"/>
                  </a:lnTo>
                  <a:close/>
                </a:path>
                <a:path w="2033904" h="1181100">
                  <a:moveTo>
                    <a:pt x="2033841" y="1031468"/>
                  </a:moveTo>
                  <a:lnTo>
                    <a:pt x="1880006" y="1031468"/>
                  </a:lnTo>
                  <a:lnTo>
                    <a:pt x="1880006" y="1180693"/>
                  </a:lnTo>
                  <a:lnTo>
                    <a:pt x="2033841" y="1180693"/>
                  </a:lnTo>
                  <a:lnTo>
                    <a:pt x="2033841" y="1031468"/>
                  </a:lnTo>
                  <a:close/>
                </a:path>
              </a:pathLst>
            </a:custGeom>
            <a:solidFill>
              <a:srgbClr val="8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371628" y="5022852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684837" y="4614124"/>
            <a:ext cx="12763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solidFill>
                  <a:srgbClr val="FFFFFF"/>
                </a:solidFill>
                <a:latin typeface="Verdana"/>
                <a:cs typeface="Verdana"/>
              </a:rPr>
              <a:t>28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539410" y="4818398"/>
            <a:ext cx="12763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solidFill>
                  <a:srgbClr val="FFFFFF"/>
                </a:solidFill>
                <a:latin typeface="Verdana"/>
                <a:cs typeface="Verdana"/>
              </a:rPr>
              <a:t>18</a:t>
            </a:r>
            <a:endParaRPr sz="750">
              <a:latin typeface="Verdana"/>
              <a:cs typeface="Verdana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4778655" y="1515768"/>
            <a:ext cx="4241165" cy="3848100"/>
            <a:chOff x="4778655" y="1515768"/>
            <a:chExt cx="4241165" cy="3848100"/>
          </a:xfrm>
        </p:grpSpPr>
        <p:sp>
          <p:nvSpPr>
            <p:cNvPr id="68" name="object 68"/>
            <p:cNvSpPr/>
            <p:nvPr/>
          </p:nvSpPr>
          <p:spPr>
            <a:xfrm>
              <a:off x="4785005" y="3564485"/>
              <a:ext cx="2085339" cy="1793239"/>
            </a:xfrm>
            <a:custGeom>
              <a:avLst/>
              <a:gdLst/>
              <a:ahLst/>
              <a:cxnLst/>
              <a:rect l="l" t="t" r="r" b="b"/>
              <a:pathLst>
                <a:path w="2085340" h="1793239">
                  <a:moveTo>
                    <a:pt x="0" y="1792727"/>
                  </a:moveTo>
                  <a:lnTo>
                    <a:pt x="2085096" y="1792727"/>
                  </a:lnTo>
                  <a:lnTo>
                    <a:pt x="2085096" y="0"/>
                  </a:lnTo>
                  <a:lnTo>
                    <a:pt x="0" y="0"/>
                  </a:lnTo>
                  <a:lnTo>
                    <a:pt x="0" y="1792727"/>
                  </a:lnTo>
                  <a:close/>
                </a:path>
              </a:pathLst>
            </a:custGeom>
            <a:ln w="12214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932802" y="3016537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367444" y="0"/>
                  </a:lnTo>
                </a:path>
                <a:path w="2085340">
                  <a:moveTo>
                    <a:pt x="521285" y="0"/>
                  </a:moveTo>
                  <a:lnTo>
                    <a:pt x="538362" y="0"/>
                  </a:lnTo>
                </a:path>
                <a:path w="2085340">
                  <a:moveTo>
                    <a:pt x="692198" y="0"/>
                  </a:moveTo>
                  <a:lnTo>
                    <a:pt x="709280" y="0"/>
                  </a:lnTo>
                </a:path>
                <a:path w="2085340">
                  <a:moveTo>
                    <a:pt x="863116" y="0"/>
                  </a:moveTo>
                  <a:lnTo>
                    <a:pt x="880187" y="0"/>
                  </a:lnTo>
                </a:path>
                <a:path w="2085340">
                  <a:moveTo>
                    <a:pt x="1034024" y="0"/>
                  </a:moveTo>
                  <a:lnTo>
                    <a:pt x="1222023" y="0"/>
                  </a:lnTo>
                </a:path>
                <a:path w="2085340">
                  <a:moveTo>
                    <a:pt x="1375860" y="0"/>
                  </a:moveTo>
                  <a:lnTo>
                    <a:pt x="1392930" y="0"/>
                  </a:lnTo>
                </a:path>
                <a:path w="2085340">
                  <a:moveTo>
                    <a:pt x="1546766" y="0"/>
                  </a:moveTo>
                  <a:lnTo>
                    <a:pt x="1734765" y="0"/>
                  </a:lnTo>
                </a:path>
                <a:path w="2085340">
                  <a:moveTo>
                    <a:pt x="1888602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932802" y="2593009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880187" y="0"/>
                  </a:lnTo>
                </a:path>
                <a:path w="2085340">
                  <a:moveTo>
                    <a:pt x="1034024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932802" y="2169480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880187" y="0"/>
                  </a:lnTo>
                </a:path>
                <a:path w="2085340">
                  <a:moveTo>
                    <a:pt x="1034024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932802" y="1745951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932802" y="3228290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932802" y="2804750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538362" y="0"/>
                  </a:lnTo>
                </a:path>
                <a:path w="2085340">
                  <a:moveTo>
                    <a:pt x="692198" y="0"/>
                  </a:moveTo>
                  <a:lnTo>
                    <a:pt x="880187" y="0"/>
                  </a:lnTo>
                </a:path>
                <a:path w="2085340">
                  <a:moveTo>
                    <a:pt x="1034024" y="0"/>
                  </a:moveTo>
                  <a:lnTo>
                    <a:pt x="1734765" y="0"/>
                  </a:lnTo>
                </a:path>
                <a:path w="2085340">
                  <a:moveTo>
                    <a:pt x="1888602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932802" y="2381221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880187" y="0"/>
                  </a:lnTo>
                </a:path>
                <a:path w="2085340">
                  <a:moveTo>
                    <a:pt x="1034024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932802" y="1957693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932802" y="1534164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35387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1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54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206248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5587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377166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3308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548084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1308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718991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4195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889909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1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5420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060827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535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231733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1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449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02651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4896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73569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5429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744442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1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1496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915348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1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6028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958457" y="2059126"/>
              <a:ext cx="2033905" cy="1169670"/>
            </a:xfrm>
            <a:custGeom>
              <a:avLst/>
              <a:gdLst/>
              <a:ahLst/>
              <a:cxnLst/>
              <a:rect l="l" t="t" r="r" b="b"/>
              <a:pathLst>
                <a:path w="2033904" h="1169670">
                  <a:moveTo>
                    <a:pt x="153847" y="1004963"/>
                  </a:moveTo>
                  <a:lnTo>
                    <a:pt x="0" y="1004963"/>
                  </a:lnTo>
                  <a:lnTo>
                    <a:pt x="0" y="1169174"/>
                  </a:lnTo>
                  <a:lnTo>
                    <a:pt x="153847" y="1169174"/>
                  </a:lnTo>
                  <a:lnTo>
                    <a:pt x="153847" y="1004963"/>
                  </a:lnTo>
                  <a:close/>
                </a:path>
                <a:path w="2033904" h="1169670">
                  <a:moveTo>
                    <a:pt x="324764" y="1016711"/>
                  </a:moveTo>
                  <a:lnTo>
                    <a:pt x="170929" y="1016711"/>
                  </a:lnTo>
                  <a:lnTo>
                    <a:pt x="170929" y="1169162"/>
                  </a:lnTo>
                  <a:lnTo>
                    <a:pt x="324764" y="1169162"/>
                  </a:lnTo>
                  <a:lnTo>
                    <a:pt x="324764" y="1016711"/>
                  </a:lnTo>
                  <a:close/>
                </a:path>
                <a:path w="2033904" h="1169670">
                  <a:moveTo>
                    <a:pt x="495630" y="788746"/>
                  </a:moveTo>
                  <a:lnTo>
                    <a:pt x="341782" y="788746"/>
                  </a:lnTo>
                  <a:lnTo>
                    <a:pt x="341782" y="1169162"/>
                  </a:lnTo>
                  <a:lnTo>
                    <a:pt x="495630" y="1169162"/>
                  </a:lnTo>
                  <a:lnTo>
                    <a:pt x="495630" y="788746"/>
                  </a:lnTo>
                  <a:close/>
                </a:path>
                <a:path w="2033904" h="1169670">
                  <a:moveTo>
                    <a:pt x="666534" y="588797"/>
                  </a:moveTo>
                  <a:lnTo>
                    <a:pt x="512699" y="588797"/>
                  </a:lnTo>
                  <a:lnTo>
                    <a:pt x="512699" y="1169162"/>
                  </a:lnTo>
                  <a:lnTo>
                    <a:pt x="666534" y="1169162"/>
                  </a:lnTo>
                  <a:lnTo>
                    <a:pt x="666534" y="588797"/>
                  </a:lnTo>
                  <a:close/>
                </a:path>
                <a:path w="2033904" h="1169670">
                  <a:moveTo>
                    <a:pt x="837450" y="877468"/>
                  </a:moveTo>
                  <a:lnTo>
                    <a:pt x="683615" y="877468"/>
                  </a:lnTo>
                  <a:lnTo>
                    <a:pt x="683615" y="1169162"/>
                  </a:lnTo>
                  <a:lnTo>
                    <a:pt x="837450" y="1169162"/>
                  </a:lnTo>
                  <a:lnTo>
                    <a:pt x="837450" y="877468"/>
                  </a:lnTo>
                  <a:close/>
                </a:path>
                <a:path w="2033904" h="1169670">
                  <a:moveTo>
                    <a:pt x="1008367" y="0"/>
                  </a:moveTo>
                  <a:lnTo>
                    <a:pt x="854532" y="0"/>
                  </a:lnTo>
                  <a:lnTo>
                    <a:pt x="854532" y="1169174"/>
                  </a:lnTo>
                  <a:lnTo>
                    <a:pt x="1008367" y="1169174"/>
                  </a:lnTo>
                  <a:lnTo>
                    <a:pt x="1008367" y="0"/>
                  </a:lnTo>
                  <a:close/>
                </a:path>
                <a:path w="2033904" h="1169670">
                  <a:moveTo>
                    <a:pt x="1179283" y="993686"/>
                  </a:moveTo>
                  <a:lnTo>
                    <a:pt x="1025448" y="993686"/>
                  </a:lnTo>
                  <a:lnTo>
                    <a:pt x="1025448" y="1169162"/>
                  </a:lnTo>
                  <a:lnTo>
                    <a:pt x="1179283" y="1169162"/>
                  </a:lnTo>
                  <a:lnTo>
                    <a:pt x="1179283" y="993686"/>
                  </a:lnTo>
                  <a:close/>
                </a:path>
                <a:path w="2033904" h="1169670">
                  <a:moveTo>
                    <a:pt x="1350200" y="907605"/>
                  </a:moveTo>
                  <a:lnTo>
                    <a:pt x="1196365" y="907605"/>
                  </a:lnTo>
                  <a:lnTo>
                    <a:pt x="1196365" y="1169174"/>
                  </a:lnTo>
                  <a:lnTo>
                    <a:pt x="1350200" y="1169174"/>
                  </a:lnTo>
                  <a:lnTo>
                    <a:pt x="1350200" y="907605"/>
                  </a:lnTo>
                  <a:close/>
                </a:path>
                <a:path w="2033904" h="1169670">
                  <a:moveTo>
                    <a:pt x="1521104" y="947585"/>
                  </a:moveTo>
                  <a:lnTo>
                    <a:pt x="1367269" y="947585"/>
                  </a:lnTo>
                  <a:lnTo>
                    <a:pt x="1367269" y="1169162"/>
                  </a:lnTo>
                  <a:lnTo>
                    <a:pt x="1521104" y="1169162"/>
                  </a:lnTo>
                  <a:lnTo>
                    <a:pt x="1521104" y="947585"/>
                  </a:lnTo>
                  <a:close/>
                </a:path>
                <a:path w="2033904" h="1169670">
                  <a:moveTo>
                    <a:pt x="1692021" y="1000887"/>
                  </a:moveTo>
                  <a:lnTo>
                    <a:pt x="1538185" y="1000887"/>
                  </a:lnTo>
                  <a:lnTo>
                    <a:pt x="1538185" y="1169162"/>
                  </a:lnTo>
                  <a:lnTo>
                    <a:pt x="1692021" y="1169162"/>
                  </a:lnTo>
                  <a:lnTo>
                    <a:pt x="1692021" y="1000887"/>
                  </a:lnTo>
                  <a:close/>
                </a:path>
                <a:path w="2033904" h="1169670">
                  <a:moveTo>
                    <a:pt x="1862937" y="607542"/>
                  </a:moveTo>
                  <a:lnTo>
                    <a:pt x="1709102" y="607542"/>
                  </a:lnTo>
                  <a:lnTo>
                    <a:pt x="1709102" y="1169174"/>
                  </a:lnTo>
                  <a:lnTo>
                    <a:pt x="1862937" y="1169174"/>
                  </a:lnTo>
                  <a:lnTo>
                    <a:pt x="1862937" y="607542"/>
                  </a:lnTo>
                  <a:close/>
                </a:path>
                <a:path w="2033904" h="1169670">
                  <a:moveTo>
                    <a:pt x="2033816" y="1060716"/>
                  </a:moveTo>
                  <a:lnTo>
                    <a:pt x="1879981" y="1060716"/>
                  </a:lnTo>
                  <a:lnTo>
                    <a:pt x="1879981" y="1169174"/>
                  </a:lnTo>
                  <a:lnTo>
                    <a:pt x="2033816" y="1169174"/>
                  </a:lnTo>
                  <a:lnTo>
                    <a:pt x="2033816" y="1060716"/>
                  </a:lnTo>
                  <a:close/>
                </a:path>
              </a:pathLst>
            </a:custGeom>
            <a:solidFill>
              <a:srgbClr val="F8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7006767" y="3074950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177637" y="3080808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348552" y="2966865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490847" y="2866875"/>
            <a:ext cx="12763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solidFill>
                  <a:srgbClr val="FFFFFF"/>
                </a:solidFill>
                <a:latin typeface="Verdana"/>
                <a:cs typeface="Verdana"/>
              </a:rPr>
              <a:t>14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690381" y="3011182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832676" y="2572448"/>
            <a:ext cx="12763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solidFill>
                  <a:srgbClr val="FFFFFF"/>
                </a:solidFill>
                <a:latin typeface="Verdana"/>
                <a:cs typeface="Verdana"/>
              </a:rPr>
              <a:t>28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032210" y="3069316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177725" y="3026296"/>
            <a:ext cx="29718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75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750" spc="17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125" spc="-75" baseline="-11111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1125" baseline="-11111">
              <a:latin typeface="Verdana"/>
              <a:cs typeface="Verdan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544954" y="3072938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687204" y="2876221"/>
            <a:ext cx="12763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solidFill>
                  <a:srgbClr val="FFFFFF"/>
                </a:solidFill>
                <a:latin typeface="Verdana"/>
                <a:cs typeface="Verdana"/>
              </a:rPr>
              <a:t>13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886738" y="3102810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750">
              <a:latin typeface="Verdana"/>
              <a:cs typeface="Verdana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6926452" y="1510688"/>
            <a:ext cx="2098040" cy="3848100"/>
            <a:chOff x="6926452" y="1510688"/>
            <a:chExt cx="2098040" cy="3848100"/>
          </a:xfrm>
        </p:grpSpPr>
        <p:sp>
          <p:nvSpPr>
            <p:cNvPr id="103" name="object 103"/>
            <p:cNvSpPr/>
            <p:nvPr/>
          </p:nvSpPr>
          <p:spPr>
            <a:xfrm>
              <a:off x="6932802" y="1517038"/>
              <a:ext cx="2085339" cy="1793239"/>
            </a:xfrm>
            <a:custGeom>
              <a:avLst/>
              <a:gdLst/>
              <a:ahLst/>
              <a:cxnLst/>
              <a:rect l="l" t="t" r="r" b="b"/>
              <a:pathLst>
                <a:path w="2085340" h="1793239">
                  <a:moveTo>
                    <a:pt x="0" y="1792727"/>
                  </a:moveTo>
                  <a:lnTo>
                    <a:pt x="2085096" y="1792727"/>
                  </a:lnTo>
                  <a:lnTo>
                    <a:pt x="2085096" y="0"/>
                  </a:lnTo>
                  <a:lnTo>
                    <a:pt x="0" y="0"/>
                  </a:lnTo>
                  <a:lnTo>
                    <a:pt x="0" y="1792727"/>
                  </a:lnTo>
                  <a:close/>
                </a:path>
              </a:pathLst>
            </a:custGeom>
            <a:ln w="12214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932802" y="5063934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538362" y="0"/>
                  </a:lnTo>
                </a:path>
                <a:path w="2085340">
                  <a:moveTo>
                    <a:pt x="692198" y="0"/>
                  </a:moveTo>
                  <a:lnTo>
                    <a:pt x="880187" y="0"/>
                  </a:lnTo>
                </a:path>
                <a:path w="2085340">
                  <a:moveTo>
                    <a:pt x="1034024" y="0"/>
                  </a:moveTo>
                  <a:lnTo>
                    <a:pt x="1222023" y="0"/>
                  </a:lnTo>
                </a:path>
                <a:path w="2085340">
                  <a:moveTo>
                    <a:pt x="1375860" y="0"/>
                  </a:moveTo>
                  <a:lnTo>
                    <a:pt x="1392930" y="0"/>
                  </a:lnTo>
                </a:path>
                <a:path w="2085340">
                  <a:moveTo>
                    <a:pt x="1546766" y="0"/>
                  </a:moveTo>
                  <a:lnTo>
                    <a:pt x="1563847" y="0"/>
                  </a:lnTo>
                </a:path>
                <a:path w="2085340">
                  <a:moveTo>
                    <a:pt x="1717684" y="0"/>
                  </a:moveTo>
                  <a:lnTo>
                    <a:pt x="1734765" y="0"/>
                  </a:lnTo>
                </a:path>
                <a:path w="2085340">
                  <a:moveTo>
                    <a:pt x="1888602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932802" y="4640407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880187" y="0"/>
                  </a:lnTo>
                </a:path>
                <a:path w="2085340">
                  <a:moveTo>
                    <a:pt x="1034024" y="0"/>
                  </a:moveTo>
                  <a:lnTo>
                    <a:pt x="1734765" y="0"/>
                  </a:lnTo>
                </a:path>
                <a:path w="2085340">
                  <a:moveTo>
                    <a:pt x="1888602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932802" y="4216879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1734765" y="0"/>
                  </a:lnTo>
                </a:path>
                <a:path w="2085340">
                  <a:moveTo>
                    <a:pt x="1888602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932802" y="3793350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1734765" y="0"/>
                  </a:lnTo>
                </a:path>
                <a:path w="2085340">
                  <a:moveTo>
                    <a:pt x="1888602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932802" y="5275676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932802" y="4852149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880187" y="0"/>
                  </a:lnTo>
                </a:path>
                <a:path w="2085340">
                  <a:moveTo>
                    <a:pt x="1034024" y="0"/>
                  </a:moveTo>
                  <a:lnTo>
                    <a:pt x="1734765" y="0"/>
                  </a:lnTo>
                </a:path>
                <a:path w="2085340">
                  <a:moveTo>
                    <a:pt x="1888602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932802" y="4428620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880187" y="0"/>
                  </a:lnTo>
                </a:path>
                <a:path w="2085340">
                  <a:moveTo>
                    <a:pt x="1034024" y="0"/>
                  </a:moveTo>
                  <a:lnTo>
                    <a:pt x="1734765" y="0"/>
                  </a:lnTo>
                </a:path>
                <a:path w="2085340">
                  <a:moveTo>
                    <a:pt x="1888602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32802" y="4005092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1734765" y="0"/>
                  </a:lnTo>
                </a:path>
                <a:path w="2085340">
                  <a:moveTo>
                    <a:pt x="1888602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932802" y="3581563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035387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927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206248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6216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377166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558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548084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3982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718991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3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6019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889909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7977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060827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623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231733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4295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402651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3205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573569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4674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744441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814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915348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927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129386" y="3645915"/>
              <a:ext cx="1863089" cy="1630045"/>
            </a:xfrm>
            <a:custGeom>
              <a:avLst/>
              <a:gdLst/>
              <a:ahLst/>
              <a:cxnLst/>
              <a:rect l="l" t="t" r="r" b="b"/>
              <a:pathLst>
                <a:path w="1863090" h="1630045">
                  <a:moveTo>
                    <a:pt x="153835" y="1540205"/>
                  </a:moveTo>
                  <a:lnTo>
                    <a:pt x="0" y="1540205"/>
                  </a:lnTo>
                  <a:lnTo>
                    <a:pt x="0" y="1629765"/>
                  </a:lnTo>
                  <a:lnTo>
                    <a:pt x="153835" y="1629765"/>
                  </a:lnTo>
                  <a:lnTo>
                    <a:pt x="153835" y="1540205"/>
                  </a:lnTo>
                  <a:close/>
                </a:path>
                <a:path w="1863090" h="1630045">
                  <a:moveTo>
                    <a:pt x="324700" y="1476794"/>
                  </a:moveTo>
                  <a:lnTo>
                    <a:pt x="170853" y="1476794"/>
                  </a:lnTo>
                  <a:lnTo>
                    <a:pt x="170853" y="1629765"/>
                  </a:lnTo>
                  <a:lnTo>
                    <a:pt x="324700" y="1629765"/>
                  </a:lnTo>
                  <a:lnTo>
                    <a:pt x="324700" y="1476794"/>
                  </a:lnTo>
                  <a:close/>
                </a:path>
                <a:path w="1863090" h="1630045">
                  <a:moveTo>
                    <a:pt x="495604" y="1316824"/>
                  </a:moveTo>
                  <a:lnTo>
                    <a:pt x="341769" y="1316824"/>
                  </a:lnTo>
                  <a:lnTo>
                    <a:pt x="341769" y="1629765"/>
                  </a:lnTo>
                  <a:lnTo>
                    <a:pt x="495604" y="1629765"/>
                  </a:lnTo>
                  <a:lnTo>
                    <a:pt x="495604" y="1316824"/>
                  </a:lnTo>
                  <a:close/>
                </a:path>
                <a:path w="1863090" h="1630045">
                  <a:moveTo>
                    <a:pt x="666521" y="1520444"/>
                  </a:moveTo>
                  <a:lnTo>
                    <a:pt x="512686" y="1520444"/>
                  </a:lnTo>
                  <a:lnTo>
                    <a:pt x="512686" y="1629778"/>
                  </a:lnTo>
                  <a:lnTo>
                    <a:pt x="666521" y="1629778"/>
                  </a:lnTo>
                  <a:lnTo>
                    <a:pt x="666521" y="1520444"/>
                  </a:lnTo>
                  <a:close/>
                </a:path>
                <a:path w="1863090" h="1630045">
                  <a:moveTo>
                    <a:pt x="837438" y="716305"/>
                  </a:moveTo>
                  <a:lnTo>
                    <a:pt x="683602" y="716305"/>
                  </a:lnTo>
                  <a:lnTo>
                    <a:pt x="683602" y="1629765"/>
                  </a:lnTo>
                  <a:lnTo>
                    <a:pt x="837438" y="1629765"/>
                  </a:lnTo>
                  <a:lnTo>
                    <a:pt x="837438" y="716305"/>
                  </a:lnTo>
                  <a:close/>
                </a:path>
                <a:path w="1863090" h="1630045">
                  <a:moveTo>
                    <a:pt x="1008354" y="1541678"/>
                  </a:moveTo>
                  <a:lnTo>
                    <a:pt x="854519" y="1541678"/>
                  </a:lnTo>
                  <a:lnTo>
                    <a:pt x="854519" y="1629765"/>
                  </a:lnTo>
                  <a:lnTo>
                    <a:pt x="1008354" y="1629765"/>
                  </a:lnTo>
                  <a:lnTo>
                    <a:pt x="1008354" y="1541678"/>
                  </a:lnTo>
                  <a:close/>
                </a:path>
                <a:path w="1863090" h="1630045">
                  <a:moveTo>
                    <a:pt x="1179271" y="1348041"/>
                  </a:moveTo>
                  <a:lnTo>
                    <a:pt x="1025436" y="1348041"/>
                  </a:lnTo>
                  <a:lnTo>
                    <a:pt x="1025436" y="1629765"/>
                  </a:lnTo>
                  <a:lnTo>
                    <a:pt x="1179271" y="1629765"/>
                  </a:lnTo>
                  <a:lnTo>
                    <a:pt x="1179271" y="1348041"/>
                  </a:lnTo>
                  <a:close/>
                </a:path>
                <a:path w="1863090" h="1630045">
                  <a:moveTo>
                    <a:pt x="1350175" y="1239062"/>
                  </a:moveTo>
                  <a:lnTo>
                    <a:pt x="1196340" y="1239062"/>
                  </a:lnTo>
                  <a:lnTo>
                    <a:pt x="1196340" y="1629765"/>
                  </a:lnTo>
                  <a:lnTo>
                    <a:pt x="1350175" y="1629765"/>
                  </a:lnTo>
                  <a:lnTo>
                    <a:pt x="1350175" y="1239062"/>
                  </a:lnTo>
                  <a:close/>
                </a:path>
                <a:path w="1863090" h="1630045">
                  <a:moveTo>
                    <a:pt x="1521091" y="1385963"/>
                  </a:moveTo>
                  <a:lnTo>
                    <a:pt x="1367256" y="1385963"/>
                  </a:lnTo>
                  <a:lnTo>
                    <a:pt x="1367256" y="1629765"/>
                  </a:lnTo>
                  <a:lnTo>
                    <a:pt x="1521091" y="1629765"/>
                  </a:lnTo>
                  <a:lnTo>
                    <a:pt x="1521091" y="1385963"/>
                  </a:lnTo>
                  <a:close/>
                </a:path>
                <a:path w="1863090" h="1630045">
                  <a:moveTo>
                    <a:pt x="1692008" y="0"/>
                  </a:moveTo>
                  <a:lnTo>
                    <a:pt x="1538173" y="0"/>
                  </a:lnTo>
                  <a:lnTo>
                    <a:pt x="1538173" y="1629765"/>
                  </a:lnTo>
                  <a:lnTo>
                    <a:pt x="1692008" y="1629765"/>
                  </a:lnTo>
                  <a:lnTo>
                    <a:pt x="1692008" y="0"/>
                  </a:lnTo>
                  <a:close/>
                </a:path>
                <a:path w="1863090" h="1630045">
                  <a:moveTo>
                    <a:pt x="1862886" y="1606867"/>
                  </a:moveTo>
                  <a:lnTo>
                    <a:pt x="1709051" y="1606867"/>
                  </a:lnTo>
                  <a:lnTo>
                    <a:pt x="1709051" y="1629765"/>
                  </a:lnTo>
                  <a:lnTo>
                    <a:pt x="1862886" y="1629765"/>
                  </a:lnTo>
                  <a:lnTo>
                    <a:pt x="1862886" y="1606867"/>
                  </a:lnTo>
                  <a:close/>
                </a:path>
              </a:pathLst>
            </a:custGeom>
            <a:solidFill>
              <a:srgbClr val="499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5029843" y="5129863"/>
            <a:ext cx="239395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1367155" algn="l"/>
                <a:tab pos="1708785" algn="l"/>
                <a:tab pos="2318385" algn="l"/>
              </a:tabLst>
            </a:pPr>
            <a:r>
              <a:rPr sz="1125" spc="-75" baseline="3703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125" baseline="3703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125" spc="-75" baseline="3703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125" baseline="3703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7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542543" y="5055452"/>
            <a:ext cx="205232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1976755" algn="l"/>
              </a:tabLst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7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125" spc="-75" baseline="3703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1125" baseline="3703">
              <a:latin typeface="Verdana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832666" y="4747742"/>
            <a:ext cx="12763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solidFill>
                  <a:srgbClr val="FFFFFF"/>
                </a:solidFill>
                <a:latin typeface="Verdana"/>
                <a:cs typeface="Verdana"/>
              </a:rPr>
              <a:t>22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833529" y="5162106"/>
            <a:ext cx="331216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2343785" algn="l"/>
                <a:tab pos="2856230" algn="l"/>
                <a:tab pos="3198495" algn="l"/>
              </a:tabLst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7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7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125" spc="-75" baseline="7407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125" baseline="7407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203116" y="5063590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374030" y="5009123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162613" y="5071774"/>
            <a:ext cx="348297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721360" algn="l"/>
                <a:tab pos="3382010" algn="l"/>
              </a:tabLst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750" dirty="0">
                <a:solidFill>
                  <a:srgbClr val="FFFFFF"/>
                </a:solidFill>
                <a:latin typeface="Verdana"/>
                <a:cs typeface="Verdana"/>
              </a:rPr>
              <a:t>	6</a:t>
            </a:r>
            <a:r>
              <a:rPr sz="750" spc="17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125" baseline="7407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1125" spc="254" baseline="7407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125" spc="-75" baseline="-7407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125" baseline="-7407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125" spc="-75" baseline="-7407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1125" baseline="-7407">
              <a:latin typeface="Verdana"/>
              <a:cs typeface="Verdan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687195" y="4389590"/>
            <a:ext cx="12763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solidFill>
                  <a:srgbClr val="FFFFFF"/>
                </a:solidFill>
                <a:latin typeface="Verdana"/>
                <a:cs typeface="Verdana"/>
              </a:rPr>
              <a:t>38</a:t>
            </a:r>
            <a:endParaRPr sz="750">
              <a:latin typeface="Verdana"/>
              <a:cs typeface="Verdana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6926452" y="1515768"/>
            <a:ext cx="4241165" cy="3848100"/>
            <a:chOff x="6926452" y="1515768"/>
            <a:chExt cx="4241165" cy="3848100"/>
          </a:xfrm>
        </p:grpSpPr>
        <p:sp>
          <p:nvSpPr>
            <p:cNvPr id="135" name="object 135"/>
            <p:cNvSpPr/>
            <p:nvPr/>
          </p:nvSpPr>
          <p:spPr>
            <a:xfrm>
              <a:off x="6932802" y="3564485"/>
              <a:ext cx="2085339" cy="1793239"/>
            </a:xfrm>
            <a:custGeom>
              <a:avLst/>
              <a:gdLst/>
              <a:ahLst/>
              <a:cxnLst/>
              <a:rect l="l" t="t" r="r" b="b"/>
              <a:pathLst>
                <a:path w="2085340" h="1793239">
                  <a:moveTo>
                    <a:pt x="0" y="1792727"/>
                  </a:moveTo>
                  <a:lnTo>
                    <a:pt x="2085096" y="1792727"/>
                  </a:lnTo>
                  <a:lnTo>
                    <a:pt x="2085096" y="0"/>
                  </a:lnTo>
                  <a:lnTo>
                    <a:pt x="0" y="0"/>
                  </a:lnTo>
                  <a:lnTo>
                    <a:pt x="0" y="1792727"/>
                  </a:lnTo>
                  <a:close/>
                </a:path>
              </a:pathLst>
            </a:custGeom>
            <a:ln w="12214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80634" y="3016537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196537" y="0"/>
                  </a:lnTo>
                </a:path>
                <a:path w="2085340">
                  <a:moveTo>
                    <a:pt x="350374" y="0"/>
                  </a:moveTo>
                  <a:lnTo>
                    <a:pt x="538363" y="0"/>
                  </a:lnTo>
                </a:path>
                <a:path w="2085340">
                  <a:moveTo>
                    <a:pt x="692200" y="0"/>
                  </a:moveTo>
                  <a:lnTo>
                    <a:pt x="880199" y="0"/>
                  </a:lnTo>
                </a:path>
                <a:path w="2085340">
                  <a:moveTo>
                    <a:pt x="1034035" y="0"/>
                  </a:moveTo>
                  <a:lnTo>
                    <a:pt x="1051105" y="0"/>
                  </a:lnTo>
                </a:path>
                <a:path w="2085340">
                  <a:moveTo>
                    <a:pt x="1204942" y="0"/>
                  </a:moveTo>
                  <a:lnTo>
                    <a:pt x="1222023" y="0"/>
                  </a:lnTo>
                </a:path>
                <a:path w="2085340">
                  <a:moveTo>
                    <a:pt x="1375864" y="0"/>
                  </a:moveTo>
                  <a:lnTo>
                    <a:pt x="1392941" y="0"/>
                  </a:lnTo>
                </a:path>
                <a:path w="2085340">
                  <a:moveTo>
                    <a:pt x="1546777" y="0"/>
                  </a:moveTo>
                  <a:lnTo>
                    <a:pt x="1734720" y="0"/>
                  </a:lnTo>
                </a:path>
                <a:path w="2085340">
                  <a:moveTo>
                    <a:pt x="1888556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80634" y="2593009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880199" y="0"/>
                  </a:lnTo>
                </a:path>
                <a:path w="2085340">
                  <a:moveTo>
                    <a:pt x="1034035" y="0"/>
                  </a:moveTo>
                  <a:lnTo>
                    <a:pt x="1734720" y="0"/>
                  </a:lnTo>
                </a:path>
                <a:path w="2085340">
                  <a:moveTo>
                    <a:pt x="1888556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80634" y="2169480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880199" y="0"/>
                  </a:lnTo>
                </a:path>
                <a:path w="2085340">
                  <a:moveTo>
                    <a:pt x="1034035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80634" y="1745951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80634" y="3228290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80634" y="2804750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880199" y="0"/>
                  </a:lnTo>
                </a:path>
                <a:path w="2085340">
                  <a:moveTo>
                    <a:pt x="1034035" y="0"/>
                  </a:moveTo>
                  <a:lnTo>
                    <a:pt x="1734720" y="0"/>
                  </a:lnTo>
                </a:path>
                <a:path w="2085340">
                  <a:moveTo>
                    <a:pt x="1888556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80634" y="2381221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880199" y="0"/>
                  </a:lnTo>
                </a:path>
                <a:path w="2085340">
                  <a:moveTo>
                    <a:pt x="1034035" y="0"/>
                  </a:moveTo>
                  <a:lnTo>
                    <a:pt x="1734720" y="0"/>
                  </a:lnTo>
                </a:path>
                <a:path w="2085340">
                  <a:moveTo>
                    <a:pt x="1888556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80634" y="1957693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80634" y="1534164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183173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92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354091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4957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524998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5253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695916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3426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866834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5701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037740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1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6308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0208658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1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4090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0379576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4894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0550437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3297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0721355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40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5333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0892273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1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6930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1063180" y="1517038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1"/>
                  </a:moveTo>
                  <a:lnTo>
                    <a:pt x="0" y="1792727"/>
                  </a:lnTo>
                </a:path>
                <a:path h="1793239">
                  <a:moveTo>
                    <a:pt x="0" y="0"/>
                  </a:moveTo>
                  <a:lnTo>
                    <a:pt x="0" y="16151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106243" y="2147849"/>
              <a:ext cx="2033905" cy="1080770"/>
            </a:xfrm>
            <a:custGeom>
              <a:avLst/>
              <a:gdLst/>
              <a:ahLst/>
              <a:cxnLst/>
              <a:rect l="l" t="t" r="r" b="b"/>
              <a:pathLst>
                <a:path w="2033904" h="1080770">
                  <a:moveTo>
                    <a:pt x="153847" y="1034122"/>
                  </a:moveTo>
                  <a:lnTo>
                    <a:pt x="0" y="1034122"/>
                  </a:lnTo>
                  <a:lnTo>
                    <a:pt x="0" y="1080452"/>
                  </a:lnTo>
                  <a:lnTo>
                    <a:pt x="153847" y="1080452"/>
                  </a:lnTo>
                  <a:lnTo>
                    <a:pt x="153847" y="1034122"/>
                  </a:lnTo>
                  <a:close/>
                </a:path>
                <a:path w="2033904" h="1080770">
                  <a:moveTo>
                    <a:pt x="324764" y="864933"/>
                  </a:moveTo>
                  <a:lnTo>
                    <a:pt x="170929" y="864933"/>
                  </a:lnTo>
                  <a:lnTo>
                    <a:pt x="170929" y="1080439"/>
                  </a:lnTo>
                  <a:lnTo>
                    <a:pt x="324764" y="1080439"/>
                  </a:lnTo>
                  <a:lnTo>
                    <a:pt x="324764" y="864933"/>
                  </a:lnTo>
                  <a:close/>
                </a:path>
                <a:path w="2033904" h="1080770">
                  <a:moveTo>
                    <a:pt x="495668" y="894588"/>
                  </a:moveTo>
                  <a:lnTo>
                    <a:pt x="341833" y="894588"/>
                  </a:lnTo>
                  <a:lnTo>
                    <a:pt x="341833" y="1080439"/>
                  </a:lnTo>
                  <a:lnTo>
                    <a:pt x="495668" y="1080439"/>
                  </a:lnTo>
                  <a:lnTo>
                    <a:pt x="495668" y="894588"/>
                  </a:lnTo>
                  <a:close/>
                </a:path>
                <a:path w="2033904" h="1080770">
                  <a:moveTo>
                    <a:pt x="666584" y="711822"/>
                  </a:moveTo>
                  <a:lnTo>
                    <a:pt x="512749" y="711822"/>
                  </a:lnTo>
                  <a:lnTo>
                    <a:pt x="512749" y="1080439"/>
                  </a:lnTo>
                  <a:lnTo>
                    <a:pt x="666584" y="1080439"/>
                  </a:lnTo>
                  <a:lnTo>
                    <a:pt x="666584" y="711822"/>
                  </a:lnTo>
                  <a:close/>
                </a:path>
                <a:path w="2033904" h="1080770">
                  <a:moveTo>
                    <a:pt x="837501" y="939304"/>
                  </a:moveTo>
                  <a:lnTo>
                    <a:pt x="683666" y="939304"/>
                  </a:lnTo>
                  <a:lnTo>
                    <a:pt x="683666" y="1080439"/>
                  </a:lnTo>
                  <a:lnTo>
                    <a:pt x="837501" y="1080439"/>
                  </a:lnTo>
                  <a:lnTo>
                    <a:pt x="837501" y="939304"/>
                  </a:lnTo>
                  <a:close/>
                </a:path>
                <a:path w="2033904" h="1080770">
                  <a:moveTo>
                    <a:pt x="1008418" y="0"/>
                  </a:moveTo>
                  <a:lnTo>
                    <a:pt x="854583" y="0"/>
                  </a:lnTo>
                  <a:lnTo>
                    <a:pt x="854583" y="1080452"/>
                  </a:lnTo>
                  <a:lnTo>
                    <a:pt x="1008418" y="1080452"/>
                  </a:lnTo>
                  <a:lnTo>
                    <a:pt x="1008418" y="0"/>
                  </a:lnTo>
                  <a:close/>
                </a:path>
                <a:path w="2033904" h="1080770">
                  <a:moveTo>
                    <a:pt x="1179322" y="778281"/>
                  </a:moveTo>
                  <a:lnTo>
                    <a:pt x="1025486" y="778281"/>
                  </a:lnTo>
                  <a:lnTo>
                    <a:pt x="1025486" y="1080452"/>
                  </a:lnTo>
                  <a:lnTo>
                    <a:pt x="1179322" y="1080452"/>
                  </a:lnTo>
                  <a:lnTo>
                    <a:pt x="1179322" y="778281"/>
                  </a:lnTo>
                  <a:close/>
                </a:path>
                <a:path w="2033904" h="1080770">
                  <a:moveTo>
                    <a:pt x="1350251" y="858672"/>
                  </a:moveTo>
                  <a:lnTo>
                    <a:pt x="1196403" y="858672"/>
                  </a:lnTo>
                  <a:lnTo>
                    <a:pt x="1196403" y="1080439"/>
                  </a:lnTo>
                  <a:lnTo>
                    <a:pt x="1350251" y="1080439"/>
                  </a:lnTo>
                  <a:lnTo>
                    <a:pt x="1350251" y="858672"/>
                  </a:lnTo>
                  <a:close/>
                </a:path>
                <a:path w="2033904" h="1080770">
                  <a:moveTo>
                    <a:pt x="1521167" y="698982"/>
                  </a:moveTo>
                  <a:lnTo>
                    <a:pt x="1367332" y="698982"/>
                  </a:lnTo>
                  <a:lnTo>
                    <a:pt x="1367332" y="1080439"/>
                  </a:lnTo>
                  <a:lnTo>
                    <a:pt x="1521167" y="1080439"/>
                  </a:lnTo>
                  <a:lnTo>
                    <a:pt x="1521167" y="698982"/>
                  </a:lnTo>
                  <a:close/>
                </a:path>
                <a:path w="2033904" h="1080770">
                  <a:moveTo>
                    <a:pt x="1692021" y="902589"/>
                  </a:moveTo>
                  <a:lnTo>
                    <a:pt x="1538185" y="902589"/>
                  </a:lnTo>
                  <a:lnTo>
                    <a:pt x="1538185" y="1080439"/>
                  </a:lnTo>
                  <a:lnTo>
                    <a:pt x="1692021" y="1080439"/>
                  </a:lnTo>
                  <a:lnTo>
                    <a:pt x="1692021" y="902589"/>
                  </a:lnTo>
                  <a:close/>
                </a:path>
                <a:path w="2033904" h="1080770">
                  <a:moveTo>
                    <a:pt x="1862937" y="62293"/>
                  </a:moveTo>
                  <a:lnTo>
                    <a:pt x="1709102" y="62293"/>
                  </a:lnTo>
                  <a:lnTo>
                    <a:pt x="1709102" y="1080452"/>
                  </a:lnTo>
                  <a:lnTo>
                    <a:pt x="1862937" y="1080452"/>
                  </a:lnTo>
                  <a:lnTo>
                    <a:pt x="1862937" y="62293"/>
                  </a:lnTo>
                  <a:close/>
                </a:path>
                <a:path w="2033904" h="1080770">
                  <a:moveTo>
                    <a:pt x="2033854" y="984389"/>
                  </a:moveTo>
                  <a:lnTo>
                    <a:pt x="1880019" y="984389"/>
                  </a:lnTo>
                  <a:lnTo>
                    <a:pt x="1880019" y="1080452"/>
                  </a:lnTo>
                  <a:lnTo>
                    <a:pt x="2033854" y="1080452"/>
                  </a:lnTo>
                  <a:lnTo>
                    <a:pt x="2033854" y="984389"/>
                  </a:lnTo>
                  <a:close/>
                </a:path>
              </a:pathLst>
            </a:custGeom>
            <a:solidFill>
              <a:srgbClr val="48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9154553" y="3133896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9300068" y="3049289"/>
            <a:ext cx="29718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75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750" spc="17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125" spc="-75" baseline="-7407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1125" baseline="-7407">
              <a:latin typeface="Verdana"/>
              <a:cs typeface="Verdana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9667297" y="2972775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838211" y="3086495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9980507" y="2616816"/>
            <a:ext cx="12763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solidFill>
                  <a:srgbClr val="FFFFFF"/>
                </a:solidFill>
                <a:latin typeface="Verdana"/>
                <a:cs typeface="Verdana"/>
              </a:rPr>
              <a:t>26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0180041" y="3006001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0350955" y="3046203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10521825" y="2966336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0692740" y="3068160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0835035" y="2647985"/>
            <a:ext cx="12763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solidFill>
                  <a:srgbClr val="FFFFFF"/>
                </a:solidFill>
                <a:latin typeface="Verdana"/>
                <a:cs typeface="Verdana"/>
              </a:rPr>
              <a:t>24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1034569" y="3109033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750">
              <a:latin typeface="Verdana"/>
              <a:cs typeface="Verdana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9074284" y="1510688"/>
            <a:ext cx="2098040" cy="3848100"/>
            <a:chOff x="9074284" y="1510688"/>
            <a:chExt cx="2098040" cy="3848100"/>
          </a:xfrm>
        </p:grpSpPr>
        <p:sp>
          <p:nvSpPr>
            <p:cNvPr id="170" name="object 170"/>
            <p:cNvSpPr/>
            <p:nvPr/>
          </p:nvSpPr>
          <p:spPr>
            <a:xfrm>
              <a:off x="9080634" y="1517038"/>
              <a:ext cx="2085339" cy="1793239"/>
            </a:xfrm>
            <a:custGeom>
              <a:avLst/>
              <a:gdLst/>
              <a:ahLst/>
              <a:cxnLst/>
              <a:rect l="l" t="t" r="r" b="b"/>
              <a:pathLst>
                <a:path w="2085340" h="1793239">
                  <a:moveTo>
                    <a:pt x="0" y="1792727"/>
                  </a:moveTo>
                  <a:lnTo>
                    <a:pt x="2085096" y="1792727"/>
                  </a:lnTo>
                  <a:lnTo>
                    <a:pt x="2085096" y="0"/>
                  </a:lnTo>
                  <a:lnTo>
                    <a:pt x="0" y="0"/>
                  </a:lnTo>
                  <a:lnTo>
                    <a:pt x="0" y="1792727"/>
                  </a:lnTo>
                  <a:close/>
                </a:path>
              </a:pathLst>
            </a:custGeom>
            <a:ln w="12214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080634" y="5063934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367444" y="0"/>
                  </a:lnTo>
                </a:path>
                <a:path w="2085340">
                  <a:moveTo>
                    <a:pt x="521280" y="0"/>
                  </a:moveTo>
                  <a:lnTo>
                    <a:pt x="538363" y="0"/>
                  </a:lnTo>
                </a:path>
                <a:path w="2085340">
                  <a:moveTo>
                    <a:pt x="692200" y="0"/>
                  </a:moveTo>
                  <a:lnTo>
                    <a:pt x="709281" y="0"/>
                  </a:lnTo>
                </a:path>
                <a:path w="2085340">
                  <a:moveTo>
                    <a:pt x="863122" y="0"/>
                  </a:moveTo>
                  <a:lnTo>
                    <a:pt x="880199" y="0"/>
                  </a:lnTo>
                </a:path>
                <a:path w="2085340">
                  <a:moveTo>
                    <a:pt x="1034035" y="0"/>
                  </a:moveTo>
                  <a:lnTo>
                    <a:pt x="1051105" y="0"/>
                  </a:lnTo>
                </a:path>
                <a:path w="2085340">
                  <a:moveTo>
                    <a:pt x="1204942" y="0"/>
                  </a:moveTo>
                  <a:lnTo>
                    <a:pt x="1222023" y="0"/>
                  </a:lnTo>
                </a:path>
                <a:path w="2085340">
                  <a:moveTo>
                    <a:pt x="1375864" y="0"/>
                  </a:moveTo>
                  <a:lnTo>
                    <a:pt x="1392941" y="0"/>
                  </a:lnTo>
                </a:path>
                <a:path w="2085340">
                  <a:moveTo>
                    <a:pt x="1546777" y="0"/>
                  </a:moveTo>
                  <a:lnTo>
                    <a:pt x="1734720" y="0"/>
                  </a:lnTo>
                </a:path>
                <a:path w="2085340">
                  <a:moveTo>
                    <a:pt x="1888556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80634" y="4640407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880199" y="0"/>
                  </a:lnTo>
                </a:path>
                <a:path w="2085340">
                  <a:moveTo>
                    <a:pt x="1034035" y="0"/>
                  </a:moveTo>
                  <a:lnTo>
                    <a:pt x="1734720" y="0"/>
                  </a:lnTo>
                </a:path>
                <a:path w="2085340">
                  <a:moveTo>
                    <a:pt x="1888556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080634" y="4216879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080634" y="3793350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080634" y="5275676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080634" y="4852149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538363" y="0"/>
                  </a:lnTo>
                </a:path>
                <a:path w="2085340">
                  <a:moveTo>
                    <a:pt x="692200" y="0"/>
                  </a:moveTo>
                  <a:lnTo>
                    <a:pt x="880199" y="0"/>
                  </a:lnTo>
                </a:path>
                <a:path w="2085340">
                  <a:moveTo>
                    <a:pt x="1034035" y="0"/>
                  </a:moveTo>
                  <a:lnTo>
                    <a:pt x="1734720" y="0"/>
                  </a:lnTo>
                </a:path>
                <a:path w="2085340">
                  <a:moveTo>
                    <a:pt x="1888556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080634" y="4428620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880199" y="0"/>
                  </a:lnTo>
                </a:path>
                <a:path w="2085340">
                  <a:moveTo>
                    <a:pt x="1034035" y="0"/>
                  </a:moveTo>
                  <a:lnTo>
                    <a:pt x="1734720" y="0"/>
                  </a:lnTo>
                </a:path>
                <a:path w="2085340">
                  <a:moveTo>
                    <a:pt x="1888556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080634" y="4005092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080634" y="3581563"/>
              <a:ext cx="2085339" cy="0"/>
            </a:xfrm>
            <a:custGeom>
              <a:avLst/>
              <a:gdLst/>
              <a:ahLst/>
              <a:cxnLst/>
              <a:rect l="l" t="t" r="r" b="b"/>
              <a:pathLst>
                <a:path w="2085340">
                  <a:moveTo>
                    <a:pt x="0" y="0"/>
                  </a:moveTo>
                  <a:lnTo>
                    <a:pt x="2085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183173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587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354091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6365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524998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3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3662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695916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2396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866834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3722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0037740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8132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0208658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4808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0379576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4016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0550437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4340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0721355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53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15260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0892273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11239"/>
                  </a:moveTo>
                  <a:lnTo>
                    <a:pt x="0" y="1792761"/>
                  </a:lnTo>
                </a:path>
                <a:path h="1793239">
                  <a:moveTo>
                    <a:pt x="0" y="0"/>
                  </a:moveTo>
                  <a:lnTo>
                    <a:pt x="0" y="7768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1063180" y="3564437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h="1793239">
                  <a:moveTo>
                    <a:pt x="0" y="17927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106243" y="4341342"/>
              <a:ext cx="2033905" cy="934719"/>
            </a:xfrm>
            <a:custGeom>
              <a:avLst/>
              <a:gdLst/>
              <a:ahLst/>
              <a:cxnLst/>
              <a:rect l="l" t="t" r="r" b="b"/>
              <a:pathLst>
                <a:path w="2033904" h="934720">
                  <a:moveTo>
                    <a:pt x="153847" y="811009"/>
                  </a:moveTo>
                  <a:lnTo>
                    <a:pt x="0" y="811009"/>
                  </a:lnTo>
                  <a:lnTo>
                    <a:pt x="0" y="934339"/>
                  </a:lnTo>
                  <a:lnTo>
                    <a:pt x="153847" y="934339"/>
                  </a:lnTo>
                  <a:lnTo>
                    <a:pt x="153847" y="811009"/>
                  </a:lnTo>
                  <a:close/>
                </a:path>
                <a:path w="2033904" h="934720">
                  <a:moveTo>
                    <a:pt x="324764" y="859663"/>
                  </a:moveTo>
                  <a:lnTo>
                    <a:pt x="170929" y="859663"/>
                  </a:lnTo>
                  <a:lnTo>
                    <a:pt x="170929" y="934339"/>
                  </a:lnTo>
                  <a:lnTo>
                    <a:pt x="324764" y="934339"/>
                  </a:lnTo>
                  <a:lnTo>
                    <a:pt x="324764" y="859663"/>
                  </a:lnTo>
                  <a:close/>
                </a:path>
                <a:path w="2033904" h="934720">
                  <a:moveTo>
                    <a:pt x="495668" y="589394"/>
                  </a:moveTo>
                  <a:lnTo>
                    <a:pt x="341833" y="589394"/>
                  </a:lnTo>
                  <a:lnTo>
                    <a:pt x="341833" y="934351"/>
                  </a:lnTo>
                  <a:lnTo>
                    <a:pt x="495668" y="934351"/>
                  </a:lnTo>
                  <a:lnTo>
                    <a:pt x="495668" y="589394"/>
                  </a:lnTo>
                  <a:close/>
                </a:path>
                <a:path w="2033904" h="934720">
                  <a:moveTo>
                    <a:pt x="666584" y="462788"/>
                  </a:moveTo>
                  <a:lnTo>
                    <a:pt x="512749" y="462788"/>
                  </a:lnTo>
                  <a:lnTo>
                    <a:pt x="512749" y="934339"/>
                  </a:lnTo>
                  <a:lnTo>
                    <a:pt x="666584" y="934339"/>
                  </a:lnTo>
                  <a:lnTo>
                    <a:pt x="666584" y="462788"/>
                  </a:lnTo>
                  <a:close/>
                </a:path>
                <a:path w="2033904" h="934720">
                  <a:moveTo>
                    <a:pt x="837501" y="595376"/>
                  </a:moveTo>
                  <a:lnTo>
                    <a:pt x="683666" y="595376"/>
                  </a:lnTo>
                  <a:lnTo>
                    <a:pt x="683666" y="934339"/>
                  </a:lnTo>
                  <a:lnTo>
                    <a:pt x="837501" y="934339"/>
                  </a:lnTo>
                  <a:lnTo>
                    <a:pt x="837501" y="595376"/>
                  </a:lnTo>
                  <a:close/>
                </a:path>
                <a:path w="2033904" h="934720">
                  <a:moveTo>
                    <a:pt x="1008418" y="36309"/>
                  </a:moveTo>
                  <a:lnTo>
                    <a:pt x="854583" y="36309"/>
                  </a:lnTo>
                  <a:lnTo>
                    <a:pt x="854583" y="934339"/>
                  </a:lnTo>
                  <a:lnTo>
                    <a:pt x="1008418" y="934339"/>
                  </a:lnTo>
                  <a:lnTo>
                    <a:pt x="1008418" y="36309"/>
                  </a:lnTo>
                  <a:close/>
                </a:path>
                <a:path w="2033904" h="934720">
                  <a:moveTo>
                    <a:pt x="1179322" y="703948"/>
                  </a:moveTo>
                  <a:lnTo>
                    <a:pt x="1025486" y="703948"/>
                  </a:lnTo>
                  <a:lnTo>
                    <a:pt x="1025486" y="934339"/>
                  </a:lnTo>
                  <a:lnTo>
                    <a:pt x="1179322" y="934339"/>
                  </a:lnTo>
                  <a:lnTo>
                    <a:pt x="1179322" y="703948"/>
                  </a:lnTo>
                  <a:close/>
                </a:path>
                <a:path w="2033904" h="934720">
                  <a:moveTo>
                    <a:pt x="1350251" y="624713"/>
                  </a:moveTo>
                  <a:lnTo>
                    <a:pt x="1196403" y="624713"/>
                  </a:lnTo>
                  <a:lnTo>
                    <a:pt x="1196403" y="934339"/>
                  </a:lnTo>
                  <a:lnTo>
                    <a:pt x="1350251" y="934339"/>
                  </a:lnTo>
                  <a:lnTo>
                    <a:pt x="1350251" y="624713"/>
                  </a:lnTo>
                  <a:close/>
                </a:path>
                <a:path w="2033904" h="934720">
                  <a:moveTo>
                    <a:pt x="1521167" y="657174"/>
                  </a:moveTo>
                  <a:lnTo>
                    <a:pt x="1367332" y="657174"/>
                  </a:lnTo>
                  <a:lnTo>
                    <a:pt x="1367332" y="934339"/>
                  </a:lnTo>
                  <a:lnTo>
                    <a:pt x="1521167" y="934339"/>
                  </a:lnTo>
                  <a:lnTo>
                    <a:pt x="1521167" y="657174"/>
                  </a:lnTo>
                  <a:close/>
                </a:path>
                <a:path w="2033904" h="934720">
                  <a:moveTo>
                    <a:pt x="1692021" y="749122"/>
                  </a:moveTo>
                  <a:lnTo>
                    <a:pt x="1538185" y="749122"/>
                  </a:lnTo>
                  <a:lnTo>
                    <a:pt x="1538185" y="934351"/>
                  </a:lnTo>
                  <a:lnTo>
                    <a:pt x="1692021" y="934351"/>
                  </a:lnTo>
                  <a:lnTo>
                    <a:pt x="1692021" y="749122"/>
                  </a:lnTo>
                  <a:close/>
                </a:path>
                <a:path w="2033904" h="934720">
                  <a:moveTo>
                    <a:pt x="1862937" y="0"/>
                  </a:moveTo>
                  <a:lnTo>
                    <a:pt x="1709102" y="0"/>
                  </a:lnTo>
                  <a:lnTo>
                    <a:pt x="1709102" y="934339"/>
                  </a:lnTo>
                  <a:lnTo>
                    <a:pt x="1862937" y="934339"/>
                  </a:lnTo>
                  <a:lnTo>
                    <a:pt x="1862937" y="0"/>
                  </a:lnTo>
                  <a:close/>
                </a:path>
                <a:path w="2033904" h="934720">
                  <a:moveTo>
                    <a:pt x="2033854" y="887349"/>
                  </a:moveTo>
                  <a:lnTo>
                    <a:pt x="1880019" y="887349"/>
                  </a:lnTo>
                  <a:lnTo>
                    <a:pt x="1880019" y="934339"/>
                  </a:lnTo>
                  <a:lnTo>
                    <a:pt x="2033854" y="934339"/>
                  </a:lnTo>
                  <a:lnTo>
                    <a:pt x="2033854" y="887349"/>
                  </a:lnTo>
                  <a:close/>
                </a:path>
              </a:pathLst>
            </a:custGeom>
            <a:solidFill>
              <a:srgbClr val="C53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" name="object 193"/>
          <p:cNvSpPr txBox="1"/>
          <p:nvPr/>
        </p:nvSpPr>
        <p:spPr>
          <a:xfrm>
            <a:off x="9154553" y="5142787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9470983" y="4968697"/>
            <a:ext cx="46799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125" baseline="-37037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1125" spc="540" baseline="-370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FFFFFF"/>
                </a:solidFill>
                <a:latin typeface="Verdana"/>
                <a:cs typeface="Verdana"/>
              </a:rPr>
              <a:t>11</a:t>
            </a:r>
            <a:r>
              <a:rPr sz="750" spc="3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25" spc="-75" baseline="-37037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endParaRPr sz="1125" baseline="-37037">
              <a:latin typeface="Verdana"/>
              <a:cs typeface="Verdana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9980507" y="4755434"/>
            <a:ext cx="12763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solidFill>
                  <a:srgbClr val="FFFFFF"/>
                </a:solidFill>
                <a:latin typeface="Verdana"/>
                <a:cs typeface="Verdana"/>
              </a:rPr>
              <a:t>21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10180041" y="5089304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10325555" y="5049638"/>
            <a:ext cx="29654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75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750" spc="16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125" spc="-75" baseline="-11111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1125" baseline="-11111">
              <a:latin typeface="Verdana"/>
              <a:cs typeface="Verdana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10692740" y="5111842"/>
            <a:ext cx="7493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10835035" y="4737324"/>
            <a:ext cx="12763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solidFill>
                  <a:srgbClr val="FFFFFF"/>
                </a:solidFill>
                <a:latin typeface="Verdana"/>
                <a:cs typeface="Verdana"/>
              </a:rPr>
              <a:t>22</a:t>
            </a:r>
            <a:endParaRPr sz="750">
              <a:latin typeface="Verdana"/>
              <a:cs typeface="Verdana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4785004" y="3372499"/>
            <a:ext cx="6387465" cy="1991360"/>
            <a:chOff x="4785004" y="3372499"/>
            <a:chExt cx="6387465" cy="1991360"/>
          </a:xfrm>
        </p:grpSpPr>
        <p:sp>
          <p:nvSpPr>
            <p:cNvPr id="201" name="object 201"/>
            <p:cNvSpPr/>
            <p:nvPr/>
          </p:nvSpPr>
          <p:spPr>
            <a:xfrm>
              <a:off x="9080634" y="3564485"/>
              <a:ext cx="2085339" cy="1793239"/>
            </a:xfrm>
            <a:custGeom>
              <a:avLst/>
              <a:gdLst/>
              <a:ahLst/>
              <a:cxnLst/>
              <a:rect l="l" t="t" r="r" b="b"/>
              <a:pathLst>
                <a:path w="2085340" h="1793239">
                  <a:moveTo>
                    <a:pt x="0" y="1792727"/>
                  </a:moveTo>
                  <a:lnTo>
                    <a:pt x="2085096" y="1792727"/>
                  </a:lnTo>
                  <a:lnTo>
                    <a:pt x="2085096" y="0"/>
                  </a:lnTo>
                  <a:lnTo>
                    <a:pt x="0" y="0"/>
                  </a:lnTo>
                  <a:lnTo>
                    <a:pt x="0" y="1792727"/>
                  </a:lnTo>
                  <a:close/>
                </a:path>
              </a:pathLst>
            </a:custGeom>
            <a:ln w="12214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785004" y="3372499"/>
              <a:ext cx="2085339" cy="192405"/>
            </a:xfrm>
            <a:custGeom>
              <a:avLst/>
              <a:gdLst/>
              <a:ahLst/>
              <a:cxnLst/>
              <a:rect l="l" t="t" r="r" b="b"/>
              <a:pathLst>
                <a:path w="2085340" h="192404">
                  <a:moveTo>
                    <a:pt x="2085097" y="0"/>
                  </a:moveTo>
                  <a:lnTo>
                    <a:pt x="0" y="0"/>
                  </a:lnTo>
                  <a:lnTo>
                    <a:pt x="0" y="191936"/>
                  </a:lnTo>
                  <a:lnTo>
                    <a:pt x="2085097" y="191936"/>
                  </a:lnTo>
                  <a:lnTo>
                    <a:pt x="2085097" y="0"/>
                  </a:lnTo>
                  <a:close/>
                </a:path>
              </a:pathLst>
            </a:custGeom>
            <a:solidFill>
              <a:srgbClr val="2E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3" name="object 203"/>
          <p:cNvSpPr txBox="1"/>
          <p:nvPr/>
        </p:nvSpPr>
        <p:spPr>
          <a:xfrm>
            <a:off x="5529887" y="3404230"/>
            <a:ext cx="60452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Multilateralists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6932801" y="3372499"/>
            <a:ext cx="2085339" cy="192405"/>
          </a:xfrm>
          <a:custGeom>
            <a:avLst/>
            <a:gdLst/>
            <a:ahLst/>
            <a:cxnLst/>
            <a:rect l="l" t="t" r="r" b="b"/>
            <a:pathLst>
              <a:path w="2085340" h="192404">
                <a:moveTo>
                  <a:pt x="2085097" y="0"/>
                </a:moveTo>
                <a:lnTo>
                  <a:pt x="0" y="0"/>
                </a:lnTo>
                <a:lnTo>
                  <a:pt x="0" y="191936"/>
                </a:lnTo>
                <a:lnTo>
                  <a:pt x="2085097" y="191936"/>
                </a:lnTo>
                <a:lnTo>
                  <a:pt x="2085097" y="0"/>
                </a:lnTo>
                <a:close/>
              </a:path>
            </a:pathLst>
          </a:custGeom>
          <a:solidFill>
            <a:srgbClr val="2E3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 txBox="1"/>
          <p:nvPr/>
        </p:nvSpPr>
        <p:spPr>
          <a:xfrm>
            <a:off x="7523174" y="3404230"/>
            <a:ext cx="91376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Community</a:t>
            </a:r>
            <a:r>
              <a:rPr sz="60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champions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9080633" y="3372499"/>
            <a:ext cx="2085339" cy="192405"/>
          </a:xfrm>
          <a:custGeom>
            <a:avLst/>
            <a:gdLst/>
            <a:ahLst/>
            <a:cxnLst/>
            <a:rect l="l" t="t" r="r" b="b"/>
            <a:pathLst>
              <a:path w="2085340" h="192404">
                <a:moveTo>
                  <a:pt x="2085097" y="0"/>
                </a:moveTo>
                <a:lnTo>
                  <a:pt x="0" y="0"/>
                </a:lnTo>
                <a:lnTo>
                  <a:pt x="0" y="191936"/>
                </a:lnTo>
                <a:lnTo>
                  <a:pt x="2085097" y="191936"/>
                </a:lnTo>
                <a:lnTo>
                  <a:pt x="2085097" y="0"/>
                </a:lnTo>
                <a:close/>
              </a:path>
            </a:pathLst>
          </a:custGeom>
          <a:solidFill>
            <a:srgbClr val="2E3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 txBox="1"/>
          <p:nvPr/>
        </p:nvSpPr>
        <p:spPr>
          <a:xfrm>
            <a:off x="9837001" y="3404230"/>
            <a:ext cx="5816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Global</a:t>
            </a:r>
            <a:r>
              <a:rPr sz="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citizens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4785004" y="1325101"/>
            <a:ext cx="2085339" cy="192405"/>
          </a:xfrm>
          <a:custGeom>
            <a:avLst/>
            <a:gdLst/>
            <a:ahLst/>
            <a:cxnLst/>
            <a:rect l="l" t="t" r="r" b="b"/>
            <a:pathLst>
              <a:path w="2085340" h="192405">
                <a:moveTo>
                  <a:pt x="2085097" y="0"/>
                </a:moveTo>
                <a:lnTo>
                  <a:pt x="0" y="0"/>
                </a:lnTo>
                <a:lnTo>
                  <a:pt x="0" y="191936"/>
                </a:lnTo>
                <a:lnTo>
                  <a:pt x="2085097" y="191936"/>
                </a:lnTo>
                <a:lnTo>
                  <a:pt x="2085097" y="0"/>
                </a:lnTo>
                <a:close/>
              </a:path>
            </a:pathLst>
          </a:custGeom>
          <a:solidFill>
            <a:srgbClr val="2E3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 txBox="1"/>
          <p:nvPr/>
        </p:nvSpPr>
        <p:spPr>
          <a:xfrm>
            <a:off x="5604301" y="1356831"/>
            <a:ext cx="46482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Disengaged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6932801" y="1325101"/>
            <a:ext cx="2085339" cy="192405"/>
          </a:xfrm>
          <a:custGeom>
            <a:avLst/>
            <a:gdLst/>
            <a:ahLst/>
            <a:cxnLst/>
            <a:rect l="l" t="t" r="r" b="b"/>
            <a:pathLst>
              <a:path w="2085340" h="192405">
                <a:moveTo>
                  <a:pt x="2085097" y="0"/>
                </a:moveTo>
                <a:lnTo>
                  <a:pt x="0" y="0"/>
                </a:lnTo>
                <a:lnTo>
                  <a:pt x="0" y="191936"/>
                </a:lnTo>
                <a:lnTo>
                  <a:pt x="2085097" y="191936"/>
                </a:lnTo>
                <a:lnTo>
                  <a:pt x="2085097" y="0"/>
                </a:lnTo>
                <a:close/>
              </a:path>
            </a:pathLst>
          </a:custGeom>
          <a:solidFill>
            <a:srgbClr val="2E3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 txBox="1"/>
          <p:nvPr/>
        </p:nvSpPr>
        <p:spPr>
          <a:xfrm>
            <a:off x="7729237" y="1356831"/>
            <a:ext cx="50101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Empathisers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9080633" y="1325101"/>
            <a:ext cx="2085339" cy="192405"/>
          </a:xfrm>
          <a:custGeom>
            <a:avLst/>
            <a:gdLst/>
            <a:ahLst/>
            <a:cxnLst/>
            <a:rect l="l" t="t" r="r" b="b"/>
            <a:pathLst>
              <a:path w="2085340" h="192405">
                <a:moveTo>
                  <a:pt x="2085097" y="0"/>
                </a:moveTo>
                <a:lnTo>
                  <a:pt x="0" y="0"/>
                </a:lnTo>
                <a:lnTo>
                  <a:pt x="0" y="191936"/>
                </a:lnTo>
                <a:lnTo>
                  <a:pt x="2085097" y="191936"/>
                </a:lnTo>
                <a:lnTo>
                  <a:pt x="2085097" y="0"/>
                </a:lnTo>
                <a:close/>
              </a:path>
            </a:pathLst>
          </a:custGeom>
          <a:solidFill>
            <a:srgbClr val="2E3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 txBox="1"/>
          <p:nvPr/>
        </p:nvSpPr>
        <p:spPr>
          <a:xfrm>
            <a:off x="9882792" y="1356831"/>
            <a:ext cx="489584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Pragmatists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4887544" y="5357198"/>
            <a:ext cx="4027804" cy="31750"/>
          </a:xfrm>
          <a:custGeom>
            <a:avLst/>
            <a:gdLst/>
            <a:ahLst/>
            <a:cxnLst/>
            <a:rect l="l" t="t" r="r" b="b"/>
            <a:pathLst>
              <a:path w="4027804" h="31750">
                <a:moveTo>
                  <a:pt x="0" y="31357"/>
                </a:moveTo>
                <a:lnTo>
                  <a:pt x="0" y="0"/>
                </a:lnTo>
              </a:path>
              <a:path w="4027804" h="31750">
                <a:moveTo>
                  <a:pt x="170919" y="31357"/>
                </a:moveTo>
                <a:lnTo>
                  <a:pt x="170919" y="0"/>
                </a:lnTo>
              </a:path>
              <a:path w="4027804" h="31750">
                <a:moveTo>
                  <a:pt x="341787" y="31357"/>
                </a:moveTo>
                <a:lnTo>
                  <a:pt x="341787" y="0"/>
                </a:lnTo>
              </a:path>
              <a:path w="4027804" h="31750">
                <a:moveTo>
                  <a:pt x="512707" y="31357"/>
                </a:moveTo>
                <a:lnTo>
                  <a:pt x="512707" y="0"/>
                </a:lnTo>
              </a:path>
              <a:path w="4027804" h="31750">
                <a:moveTo>
                  <a:pt x="683614" y="31357"/>
                </a:moveTo>
                <a:lnTo>
                  <a:pt x="683614" y="0"/>
                </a:lnTo>
              </a:path>
              <a:path w="4027804" h="31750">
                <a:moveTo>
                  <a:pt x="854532" y="31357"/>
                </a:moveTo>
                <a:lnTo>
                  <a:pt x="854532" y="0"/>
                </a:lnTo>
              </a:path>
              <a:path w="4027804" h="31750">
                <a:moveTo>
                  <a:pt x="1025450" y="31357"/>
                </a:moveTo>
                <a:lnTo>
                  <a:pt x="1025450" y="0"/>
                </a:lnTo>
              </a:path>
              <a:path w="4027804" h="31750">
                <a:moveTo>
                  <a:pt x="1196357" y="31357"/>
                </a:moveTo>
                <a:lnTo>
                  <a:pt x="1196357" y="0"/>
                </a:lnTo>
              </a:path>
              <a:path w="4027804" h="31750">
                <a:moveTo>
                  <a:pt x="1367275" y="31357"/>
                </a:moveTo>
                <a:lnTo>
                  <a:pt x="1367275" y="0"/>
                </a:lnTo>
              </a:path>
              <a:path w="4027804" h="31750">
                <a:moveTo>
                  <a:pt x="1538193" y="31357"/>
                </a:moveTo>
                <a:lnTo>
                  <a:pt x="1538193" y="0"/>
                </a:lnTo>
              </a:path>
              <a:path w="4027804" h="31750">
                <a:moveTo>
                  <a:pt x="1709100" y="31357"/>
                </a:moveTo>
                <a:lnTo>
                  <a:pt x="1709100" y="0"/>
                </a:lnTo>
              </a:path>
              <a:path w="4027804" h="31750">
                <a:moveTo>
                  <a:pt x="1880018" y="31357"/>
                </a:moveTo>
                <a:lnTo>
                  <a:pt x="1880018" y="0"/>
                </a:lnTo>
              </a:path>
              <a:path w="4027804" h="31750">
                <a:moveTo>
                  <a:pt x="2147843" y="31357"/>
                </a:moveTo>
                <a:lnTo>
                  <a:pt x="2147843" y="0"/>
                </a:lnTo>
              </a:path>
              <a:path w="4027804" h="31750">
                <a:moveTo>
                  <a:pt x="2318703" y="31357"/>
                </a:moveTo>
                <a:lnTo>
                  <a:pt x="2318703" y="0"/>
                </a:lnTo>
              </a:path>
              <a:path w="4027804" h="31750">
                <a:moveTo>
                  <a:pt x="2489621" y="31357"/>
                </a:moveTo>
                <a:lnTo>
                  <a:pt x="2489621" y="0"/>
                </a:lnTo>
              </a:path>
              <a:path w="4027804" h="31750">
                <a:moveTo>
                  <a:pt x="2660539" y="31357"/>
                </a:moveTo>
                <a:lnTo>
                  <a:pt x="2660539" y="0"/>
                </a:lnTo>
              </a:path>
              <a:path w="4027804" h="31750">
                <a:moveTo>
                  <a:pt x="2831446" y="31357"/>
                </a:moveTo>
                <a:lnTo>
                  <a:pt x="2831446" y="0"/>
                </a:lnTo>
              </a:path>
              <a:path w="4027804" h="31750">
                <a:moveTo>
                  <a:pt x="3002364" y="31357"/>
                </a:moveTo>
                <a:lnTo>
                  <a:pt x="3002364" y="0"/>
                </a:lnTo>
              </a:path>
              <a:path w="4027804" h="31750">
                <a:moveTo>
                  <a:pt x="3173282" y="31357"/>
                </a:moveTo>
                <a:lnTo>
                  <a:pt x="3173282" y="0"/>
                </a:lnTo>
              </a:path>
              <a:path w="4027804" h="31750">
                <a:moveTo>
                  <a:pt x="3344189" y="31357"/>
                </a:moveTo>
                <a:lnTo>
                  <a:pt x="3344189" y="0"/>
                </a:lnTo>
              </a:path>
              <a:path w="4027804" h="31750">
                <a:moveTo>
                  <a:pt x="3515107" y="31357"/>
                </a:moveTo>
                <a:lnTo>
                  <a:pt x="3515107" y="0"/>
                </a:lnTo>
              </a:path>
              <a:path w="4027804" h="31750">
                <a:moveTo>
                  <a:pt x="3686025" y="31357"/>
                </a:moveTo>
                <a:lnTo>
                  <a:pt x="3686025" y="0"/>
                </a:lnTo>
              </a:path>
              <a:path w="4027804" h="31750">
                <a:moveTo>
                  <a:pt x="3856897" y="31357"/>
                </a:moveTo>
                <a:lnTo>
                  <a:pt x="3856897" y="0"/>
                </a:lnTo>
              </a:path>
              <a:path w="4027804" h="31750">
                <a:moveTo>
                  <a:pt x="4027804" y="31357"/>
                </a:moveTo>
                <a:lnTo>
                  <a:pt x="4027804" y="0"/>
                </a:lnTo>
              </a:path>
            </a:pathLst>
          </a:custGeom>
          <a:ln w="6107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 txBox="1"/>
          <p:nvPr/>
        </p:nvSpPr>
        <p:spPr>
          <a:xfrm>
            <a:off x="4864653" y="5193005"/>
            <a:ext cx="4116070" cy="3124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23495" algn="r"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7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0"/>
              </a:spcBef>
              <a:tabLst>
                <a:tab pos="2147570" algn="l"/>
              </a:tabLst>
            </a:pP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1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2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3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4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5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6</a:t>
            </a:r>
            <a:r>
              <a:rPr sz="600" spc="270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7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8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9</a:t>
            </a:r>
            <a:r>
              <a:rPr sz="600" spc="17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10</a:t>
            </a:r>
            <a:r>
              <a:rPr sz="600" spc="28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DK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	0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1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2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3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4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5</a:t>
            </a:r>
            <a:r>
              <a:rPr sz="600" spc="270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6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7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8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9</a:t>
            </a:r>
            <a:r>
              <a:rPr sz="600" spc="170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10</a:t>
            </a:r>
            <a:r>
              <a:rPr sz="600" spc="29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DK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9183173" y="5357198"/>
            <a:ext cx="1880235" cy="31750"/>
          </a:xfrm>
          <a:custGeom>
            <a:avLst/>
            <a:gdLst/>
            <a:ahLst/>
            <a:cxnLst/>
            <a:rect l="l" t="t" r="r" b="b"/>
            <a:pathLst>
              <a:path w="1880234" h="31750">
                <a:moveTo>
                  <a:pt x="0" y="31357"/>
                </a:moveTo>
                <a:lnTo>
                  <a:pt x="0" y="0"/>
                </a:lnTo>
              </a:path>
              <a:path w="1880234" h="31750">
                <a:moveTo>
                  <a:pt x="170918" y="31357"/>
                </a:moveTo>
                <a:lnTo>
                  <a:pt x="170918" y="0"/>
                </a:lnTo>
              </a:path>
              <a:path w="1880234" h="31750">
                <a:moveTo>
                  <a:pt x="341824" y="31357"/>
                </a:moveTo>
                <a:lnTo>
                  <a:pt x="341824" y="0"/>
                </a:lnTo>
              </a:path>
              <a:path w="1880234" h="31750">
                <a:moveTo>
                  <a:pt x="512742" y="31357"/>
                </a:moveTo>
                <a:lnTo>
                  <a:pt x="512742" y="0"/>
                </a:lnTo>
              </a:path>
              <a:path w="1880234" h="31750">
                <a:moveTo>
                  <a:pt x="683660" y="31357"/>
                </a:moveTo>
                <a:lnTo>
                  <a:pt x="683660" y="0"/>
                </a:lnTo>
              </a:path>
              <a:path w="1880234" h="31750">
                <a:moveTo>
                  <a:pt x="854567" y="31357"/>
                </a:moveTo>
                <a:lnTo>
                  <a:pt x="854567" y="0"/>
                </a:lnTo>
              </a:path>
              <a:path w="1880234" h="31750">
                <a:moveTo>
                  <a:pt x="1025485" y="31357"/>
                </a:moveTo>
                <a:lnTo>
                  <a:pt x="1025485" y="0"/>
                </a:lnTo>
              </a:path>
              <a:path w="1880234" h="31750">
                <a:moveTo>
                  <a:pt x="1196403" y="31357"/>
                </a:moveTo>
                <a:lnTo>
                  <a:pt x="1196403" y="0"/>
                </a:lnTo>
              </a:path>
              <a:path w="1880234" h="31750">
                <a:moveTo>
                  <a:pt x="1367264" y="31357"/>
                </a:moveTo>
                <a:lnTo>
                  <a:pt x="1367264" y="0"/>
                </a:lnTo>
              </a:path>
              <a:path w="1880234" h="31750">
                <a:moveTo>
                  <a:pt x="1538182" y="31357"/>
                </a:moveTo>
                <a:lnTo>
                  <a:pt x="1538182" y="0"/>
                </a:lnTo>
              </a:path>
              <a:path w="1880234" h="31750">
                <a:moveTo>
                  <a:pt x="1709100" y="31357"/>
                </a:moveTo>
                <a:lnTo>
                  <a:pt x="1709100" y="0"/>
                </a:lnTo>
              </a:path>
              <a:path w="1880234" h="31750">
                <a:moveTo>
                  <a:pt x="1880006" y="31357"/>
                </a:moveTo>
                <a:lnTo>
                  <a:pt x="1880006" y="0"/>
                </a:lnTo>
              </a:path>
            </a:pathLst>
          </a:custGeom>
          <a:ln w="6107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9134878" y="5167114"/>
            <a:ext cx="2019300" cy="3384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  <a:tabLst>
                <a:tab pos="1899285" algn="l"/>
              </a:tabLst>
            </a:pPr>
            <a:r>
              <a:rPr sz="750" spc="-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7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125" spc="-75" baseline="-7407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1125" baseline="-7407">
              <a:latin typeface="Verdana"/>
              <a:cs typeface="Verdana"/>
            </a:endParaRPr>
          </a:p>
          <a:p>
            <a:pPr marL="25400">
              <a:lnSpc>
                <a:spcPct val="100000"/>
              </a:lnSpc>
              <a:spcBef>
                <a:spcPts val="815"/>
              </a:spcBef>
            </a:pP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1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2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3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4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5</a:t>
            </a:r>
            <a:r>
              <a:rPr sz="600" spc="270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6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7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8</a:t>
            </a:r>
            <a:r>
              <a:rPr sz="600" spc="265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9</a:t>
            </a:r>
            <a:r>
              <a:rPr sz="600" spc="170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10</a:t>
            </a:r>
            <a:r>
              <a:rPr sz="600" spc="29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DK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4682740" y="3164041"/>
            <a:ext cx="6413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4636948" y="2740511"/>
            <a:ext cx="10477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10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636948" y="2316982"/>
            <a:ext cx="10477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20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636948" y="1893452"/>
            <a:ext cx="10477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30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4636948" y="1469922"/>
            <a:ext cx="10477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40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4753617" y="1534164"/>
            <a:ext cx="31750" cy="1694180"/>
          </a:xfrm>
          <a:custGeom>
            <a:avLst/>
            <a:gdLst/>
            <a:ahLst/>
            <a:cxnLst/>
            <a:rect l="l" t="t" r="r" b="b"/>
            <a:pathLst>
              <a:path w="31750" h="1694180">
                <a:moveTo>
                  <a:pt x="0" y="1694126"/>
                </a:moveTo>
                <a:lnTo>
                  <a:pt x="31388" y="1694126"/>
                </a:lnTo>
              </a:path>
              <a:path w="31750" h="1694180">
                <a:moveTo>
                  <a:pt x="0" y="1270586"/>
                </a:moveTo>
                <a:lnTo>
                  <a:pt x="31388" y="1270586"/>
                </a:lnTo>
              </a:path>
              <a:path w="31750" h="1694180">
                <a:moveTo>
                  <a:pt x="0" y="847057"/>
                </a:moveTo>
                <a:lnTo>
                  <a:pt x="31388" y="847057"/>
                </a:lnTo>
              </a:path>
              <a:path w="31750" h="1694180">
                <a:moveTo>
                  <a:pt x="0" y="423528"/>
                </a:moveTo>
                <a:lnTo>
                  <a:pt x="31388" y="423528"/>
                </a:lnTo>
              </a:path>
              <a:path w="31750" h="1694180">
                <a:moveTo>
                  <a:pt x="0" y="0"/>
                </a:moveTo>
                <a:lnTo>
                  <a:pt x="31388" y="0"/>
                </a:lnTo>
              </a:path>
            </a:pathLst>
          </a:custGeom>
          <a:ln w="6107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 txBox="1"/>
          <p:nvPr/>
        </p:nvSpPr>
        <p:spPr>
          <a:xfrm>
            <a:off x="4682738" y="5211443"/>
            <a:ext cx="6413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4636946" y="4787914"/>
            <a:ext cx="10477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10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4636946" y="4364384"/>
            <a:ext cx="10477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20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4636946" y="3940854"/>
            <a:ext cx="10477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30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4636946" y="3517324"/>
            <a:ext cx="10477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40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4753617" y="3581563"/>
            <a:ext cx="31750" cy="1694180"/>
          </a:xfrm>
          <a:custGeom>
            <a:avLst/>
            <a:gdLst/>
            <a:ahLst/>
            <a:cxnLst/>
            <a:rect l="l" t="t" r="r" b="b"/>
            <a:pathLst>
              <a:path w="31750" h="1694179">
                <a:moveTo>
                  <a:pt x="0" y="1694113"/>
                </a:moveTo>
                <a:lnTo>
                  <a:pt x="31388" y="1694113"/>
                </a:lnTo>
              </a:path>
              <a:path w="31750" h="1694179">
                <a:moveTo>
                  <a:pt x="0" y="1270586"/>
                </a:moveTo>
                <a:lnTo>
                  <a:pt x="31388" y="1270586"/>
                </a:lnTo>
              </a:path>
              <a:path w="31750" h="1694179">
                <a:moveTo>
                  <a:pt x="0" y="847057"/>
                </a:moveTo>
                <a:lnTo>
                  <a:pt x="31388" y="847057"/>
                </a:lnTo>
              </a:path>
              <a:path w="31750" h="1694179">
                <a:moveTo>
                  <a:pt x="0" y="423528"/>
                </a:moveTo>
                <a:lnTo>
                  <a:pt x="31388" y="423528"/>
                </a:lnTo>
              </a:path>
              <a:path w="31750" h="1694179">
                <a:moveTo>
                  <a:pt x="0" y="0"/>
                </a:moveTo>
                <a:lnTo>
                  <a:pt x="31388" y="0"/>
                </a:lnTo>
              </a:path>
            </a:pathLst>
          </a:custGeom>
          <a:ln w="6107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4785008" y="5687079"/>
            <a:ext cx="6174740" cy="3816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5080">
              <a:lnSpc>
                <a:spcPts val="680"/>
              </a:lnSpc>
              <a:spcBef>
                <a:spcPts val="185"/>
              </a:spcBef>
            </a:pPr>
            <a:r>
              <a:rPr sz="600" dirty="0">
                <a:latin typeface="Verdana"/>
                <a:cs typeface="Verdana"/>
              </a:rPr>
              <a:t>Question: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The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Irish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government</a:t>
            </a:r>
            <a:r>
              <a:rPr sz="600" spc="8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gives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55" dirty="0">
                <a:latin typeface="Verdana"/>
                <a:cs typeface="Verdana"/>
              </a:rPr>
              <a:t>ODA</a:t>
            </a:r>
            <a:r>
              <a:rPr sz="600" spc="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to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developing</a:t>
            </a:r>
            <a:r>
              <a:rPr sz="600" spc="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countries. </a:t>
            </a:r>
            <a:r>
              <a:rPr sz="600" spc="50" dirty="0">
                <a:latin typeface="Verdana"/>
                <a:cs typeface="Verdana"/>
              </a:rPr>
              <a:t>What</a:t>
            </a:r>
            <a:r>
              <a:rPr sz="600" spc="85" dirty="0">
                <a:latin typeface="Verdana"/>
                <a:cs typeface="Verdana"/>
              </a:rPr>
              <a:t> </a:t>
            </a:r>
            <a:r>
              <a:rPr sz="600" spc="50" dirty="0">
                <a:latin typeface="Verdana"/>
                <a:cs typeface="Verdana"/>
              </a:rPr>
              <a:t>do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you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think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the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primary</a:t>
            </a:r>
            <a:r>
              <a:rPr sz="600" spc="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purpose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of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Ireland’s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aid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spending</a:t>
            </a:r>
            <a:r>
              <a:rPr sz="600" spc="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should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be?</a:t>
            </a:r>
            <a:r>
              <a:rPr sz="600" spc="7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0</a:t>
            </a:r>
            <a:r>
              <a:rPr sz="600" spc="114" dirty="0">
                <a:latin typeface="Verdana"/>
                <a:cs typeface="Verdana"/>
              </a:rPr>
              <a:t> </a:t>
            </a:r>
            <a:r>
              <a:rPr sz="600" spc="-80" dirty="0">
                <a:latin typeface="Verdana"/>
                <a:cs typeface="Verdana"/>
              </a:rPr>
              <a:t>–</a:t>
            </a:r>
            <a:r>
              <a:rPr sz="600" spc="13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The</a:t>
            </a:r>
            <a:r>
              <a:rPr sz="600" dirty="0">
                <a:latin typeface="Verdana"/>
                <a:cs typeface="Verdana"/>
              </a:rPr>
              <a:t> primary</a:t>
            </a:r>
            <a:r>
              <a:rPr sz="600" spc="8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purpose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of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Irish</a:t>
            </a:r>
            <a:r>
              <a:rPr sz="600" spc="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aid</a:t>
            </a:r>
            <a:r>
              <a:rPr sz="600" spc="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spending</a:t>
            </a:r>
            <a:r>
              <a:rPr sz="600" spc="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should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be</a:t>
            </a:r>
            <a:r>
              <a:rPr sz="600" spc="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to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promote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Irish</a:t>
            </a:r>
            <a:r>
              <a:rPr sz="600" spc="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national</a:t>
            </a:r>
            <a:r>
              <a:rPr sz="600" spc="8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interests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-</a:t>
            </a:r>
            <a:r>
              <a:rPr sz="600" spc="105" dirty="0">
                <a:latin typeface="Verdana"/>
                <a:cs typeface="Verdana"/>
              </a:rPr>
              <a:t> </a:t>
            </a:r>
            <a:r>
              <a:rPr sz="600" spc="-50" dirty="0">
                <a:latin typeface="Verdana"/>
                <a:cs typeface="Verdana"/>
              </a:rPr>
              <a:t>10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spc="-80" dirty="0">
                <a:latin typeface="Verdana"/>
                <a:cs typeface="Verdana"/>
              </a:rPr>
              <a:t>–</a:t>
            </a:r>
            <a:r>
              <a:rPr sz="600" spc="13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The</a:t>
            </a:r>
            <a:r>
              <a:rPr sz="600" spc="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primary</a:t>
            </a:r>
            <a:r>
              <a:rPr sz="600" spc="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purpose</a:t>
            </a:r>
            <a:r>
              <a:rPr sz="600" spc="3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of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Ireland’s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aid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spending</a:t>
            </a:r>
            <a:r>
              <a:rPr sz="600" spc="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should</a:t>
            </a:r>
            <a:r>
              <a:rPr sz="600" spc="95" dirty="0">
                <a:latin typeface="Verdana"/>
                <a:cs typeface="Verdana"/>
              </a:rPr>
              <a:t> </a:t>
            </a:r>
            <a:r>
              <a:rPr sz="600" spc="25" dirty="0">
                <a:latin typeface="Verdana"/>
                <a:cs typeface="Verdana"/>
              </a:rPr>
              <a:t>be</a:t>
            </a:r>
            <a:endParaRPr sz="600">
              <a:latin typeface="Verdana"/>
              <a:cs typeface="Verdana"/>
            </a:endParaRPr>
          </a:p>
          <a:p>
            <a:pPr marR="280670">
              <a:lnSpc>
                <a:spcPts val="680"/>
              </a:lnSpc>
              <a:spcBef>
                <a:spcPts val="5"/>
              </a:spcBef>
            </a:pPr>
            <a:r>
              <a:rPr sz="600" dirty="0">
                <a:latin typeface="Verdana"/>
                <a:cs typeface="Verdana"/>
              </a:rPr>
              <a:t>to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reduce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poverty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in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developing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countries</a:t>
            </a:r>
            <a:r>
              <a:rPr sz="600" spc="10" dirty="0">
                <a:latin typeface="Verdana"/>
                <a:cs typeface="Verdana"/>
              </a:rPr>
              <a:t> </a:t>
            </a:r>
            <a:r>
              <a:rPr sz="600" spc="-100" dirty="0">
                <a:latin typeface="Verdana"/>
                <a:cs typeface="Verdana"/>
              </a:rPr>
              <a:t>|</a:t>
            </a:r>
            <a:r>
              <a:rPr sz="600" spc="60" dirty="0">
                <a:latin typeface="Verdana"/>
                <a:cs typeface="Verdana"/>
              </a:rPr>
              <a:t> </a:t>
            </a:r>
            <a:r>
              <a:rPr sz="600" spc="-40" dirty="0">
                <a:latin typeface="Verdana"/>
                <a:cs typeface="Verdana"/>
              </a:rPr>
              <a:t>Base: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IRL</a:t>
            </a:r>
            <a:r>
              <a:rPr sz="600" spc="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Adults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spc="-100" dirty="0">
                <a:latin typeface="Verdana"/>
                <a:cs typeface="Verdana"/>
              </a:rPr>
              <a:t>|</a:t>
            </a:r>
            <a:r>
              <a:rPr sz="600" spc="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Sample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size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spc="-35" dirty="0">
                <a:latin typeface="Verdana"/>
                <a:cs typeface="Verdana"/>
              </a:rPr>
              <a:t>n=</a:t>
            </a:r>
            <a:r>
              <a:rPr sz="600" spc="70" dirty="0">
                <a:latin typeface="Verdana"/>
                <a:cs typeface="Verdana"/>
              </a:rPr>
              <a:t> </a:t>
            </a:r>
            <a:r>
              <a:rPr sz="600" spc="-20" dirty="0">
                <a:latin typeface="Verdana"/>
                <a:cs typeface="Verdana"/>
              </a:rPr>
              <a:t>2,002</a:t>
            </a:r>
            <a:r>
              <a:rPr sz="600" spc="75" dirty="0">
                <a:latin typeface="Verdana"/>
                <a:cs typeface="Verdana"/>
              </a:rPr>
              <a:t> </a:t>
            </a:r>
            <a:r>
              <a:rPr sz="600" spc="-100" dirty="0">
                <a:latin typeface="Verdana"/>
                <a:cs typeface="Verdana"/>
              </a:rPr>
              <a:t>|</a:t>
            </a:r>
            <a:r>
              <a:rPr sz="600" spc="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Data</a:t>
            </a:r>
            <a:r>
              <a:rPr sz="600" spc="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are</a:t>
            </a:r>
            <a:r>
              <a:rPr sz="600" spc="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weighted</a:t>
            </a:r>
            <a:r>
              <a:rPr sz="600" spc="10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to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be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nationally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representative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spc="-100" dirty="0">
                <a:latin typeface="Verdana"/>
                <a:cs typeface="Verdana"/>
              </a:rPr>
              <a:t>|</a:t>
            </a:r>
            <a:r>
              <a:rPr sz="600" spc="6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Worldview </a:t>
            </a:r>
            <a:r>
              <a:rPr sz="600" dirty="0">
                <a:latin typeface="Verdana"/>
                <a:cs typeface="Verdana"/>
              </a:rPr>
              <a:t>Overseas</a:t>
            </a:r>
            <a:r>
              <a:rPr sz="600" spc="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Development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Aid</a:t>
            </a:r>
            <a:r>
              <a:rPr sz="600" spc="1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Survey</a:t>
            </a:r>
            <a:r>
              <a:rPr sz="600" spc="114" dirty="0">
                <a:latin typeface="Verdana"/>
                <a:cs typeface="Verdana"/>
              </a:rPr>
              <a:t> </a:t>
            </a:r>
            <a:r>
              <a:rPr sz="600" spc="-100" dirty="0">
                <a:latin typeface="Verdana"/>
                <a:cs typeface="Verdana"/>
              </a:rPr>
              <a:t>|</a:t>
            </a:r>
            <a:r>
              <a:rPr sz="600" spc="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Fieldwork</a:t>
            </a:r>
            <a:r>
              <a:rPr sz="600" spc="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by</a:t>
            </a:r>
            <a:r>
              <a:rPr sz="600" spc="11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B&amp;A</a:t>
            </a:r>
            <a:r>
              <a:rPr sz="600" spc="85" dirty="0">
                <a:latin typeface="Verdana"/>
                <a:cs typeface="Verdana"/>
              </a:rPr>
              <a:t> </a:t>
            </a:r>
            <a:r>
              <a:rPr sz="600" spc="-100" dirty="0">
                <a:latin typeface="Verdana"/>
                <a:cs typeface="Verdana"/>
              </a:rPr>
              <a:t>|</a:t>
            </a:r>
            <a:r>
              <a:rPr sz="600" spc="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Analysis</a:t>
            </a:r>
            <a:r>
              <a:rPr sz="600" spc="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by</a:t>
            </a:r>
            <a:r>
              <a:rPr sz="600" spc="11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the</a:t>
            </a:r>
            <a:r>
              <a:rPr sz="600" spc="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Development</a:t>
            </a:r>
            <a:r>
              <a:rPr sz="600" spc="10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Engagement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Lab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275" y="1262367"/>
            <a:ext cx="6992620" cy="4938395"/>
          </a:xfrm>
          <a:custGeom>
            <a:avLst/>
            <a:gdLst/>
            <a:ahLst/>
            <a:cxnLst/>
            <a:rect l="l" t="t" r="r" b="b"/>
            <a:pathLst>
              <a:path w="6992620" h="4938395">
                <a:moveTo>
                  <a:pt x="6992411" y="0"/>
                </a:moveTo>
                <a:lnTo>
                  <a:pt x="0" y="0"/>
                </a:lnTo>
                <a:lnTo>
                  <a:pt x="0" y="4937863"/>
                </a:lnTo>
                <a:lnTo>
                  <a:pt x="6992411" y="4937863"/>
                </a:lnTo>
                <a:lnTo>
                  <a:pt x="6992411" y="0"/>
                </a:lnTo>
                <a:close/>
              </a:path>
            </a:pathLst>
          </a:custGeom>
          <a:solidFill>
            <a:srgbClr val="E9E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983163" y="1263145"/>
            <a:ext cx="3420110" cy="2163445"/>
            <a:chOff x="7983163" y="1263145"/>
            <a:chExt cx="3420110" cy="2163445"/>
          </a:xfrm>
        </p:grpSpPr>
        <p:sp>
          <p:nvSpPr>
            <p:cNvPr id="4" name="object 4"/>
            <p:cNvSpPr/>
            <p:nvPr/>
          </p:nvSpPr>
          <p:spPr>
            <a:xfrm>
              <a:off x="7983163" y="1263145"/>
              <a:ext cx="3420110" cy="2163445"/>
            </a:xfrm>
            <a:custGeom>
              <a:avLst/>
              <a:gdLst/>
              <a:ahLst/>
              <a:cxnLst/>
              <a:rect l="l" t="t" r="r" b="b"/>
              <a:pathLst>
                <a:path w="3420109" h="2163445">
                  <a:moveTo>
                    <a:pt x="3419999" y="0"/>
                  </a:moveTo>
                  <a:lnTo>
                    <a:pt x="0" y="0"/>
                  </a:lnTo>
                  <a:lnTo>
                    <a:pt x="0" y="2163112"/>
                  </a:lnTo>
                  <a:lnTo>
                    <a:pt x="3419999" y="2163112"/>
                  </a:lnTo>
                  <a:lnTo>
                    <a:pt x="3419999" y="0"/>
                  </a:lnTo>
                  <a:close/>
                </a:path>
              </a:pathLst>
            </a:custGeom>
            <a:solidFill>
              <a:srgbClr val="E9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9172" y="1364087"/>
              <a:ext cx="900111" cy="9001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114908" y="5885224"/>
            <a:ext cx="28714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81F15"/>
                </a:solidFill>
                <a:latin typeface="Trebuchet MS"/>
                <a:cs typeface="Trebuchet MS"/>
              </a:rPr>
              <a:t>©2025</a:t>
            </a:r>
            <a:r>
              <a:rPr sz="1000" b="1" spc="430" dirty="0">
                <a:solidFill>
                  <a:srgbClr val="181F15"/>
                </a:solidFill>
                <a:latin typeface="Trebuchet MS"/>
                <a:cs typeface="Trebuchet MS"/>
              </a:rPr>
              <a:t> </a:t>
            </a:r>
            <a:r>
              <a:rPr sz="1500" spc="-292" baseline="2777" dirty="0">
                <a:solidFill>
                  <a:srgbClr val="0C1911"/>
                </a:solidFill>
                <a:latin typeface="Verdana"/>
                <a:cs typeface="Verdana"/>
              </a:rPr>
              <a:t>|</a:t>
            </a:r>
            <a:r>
              <a:rPr sz="1500" spc="187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b="1" baseline="2777" dirty="0">
                <a:solidFill>
                  <a:srgbClr val="0C1911"/>
                </a:solidFill>
                <a:latin typeface="Tahoma"/>
                <a:cs typeface="Tahoma"/>
              </a:rPr>
              <a:t>DEVELOPMENT</a:t>
            </a:r>
            <a:r>
              <a:rPr sz="1500" b="1" spc="330" baseline="2777" dirty="0">
                <a:solidFill>
                  <a:srgbClr val="0C1911"/>
                </a:solidFill>
                <a:latin typeface="Tahoma"/>
                <a:cs typeface="Tahoma"/>
              </a:rPr>
              <a:t> </a:t>
            </a:r>
            <a:r>
              <a:rPr sz="1500" baseline="2777" dirty="0">
                <a:solidFill>
                  <a:srgbClr val="0C1911"/>
                </a:solidFill>
                <a:latin typeface="Verdana"/>
                <a:cs typeface="Verdana"/>
              </a:rPr>
              <a:t>ENGAGEMENT</a:t>
            </a:r>
            <a:r>
              <a:rPr sz="1500" spc="240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spc="-37" baseline="2777" dirty="0">
                <a:solidFill>
                  <a:srgbClr val="0C1911"/>
                </a:solidFill>
                <a:latin typeface="Verdana"/>
                <a:cs typeface="Verdana"/>
              </a:rPr>
              <a:t>LAB</a:t>
            </a:r>
            <a:endParaRPr sz="1500" baseline="2777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62820" y="5818990"/>
            <a:ext cx="306680" cy="3187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061902" y="3547872"/>
            <a:ext cx="3230245" cy="20980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113030">
              <a:lnSpc>
                <a:spcPct val="68200"/>
              </a:lnSpc>
              <a:spcBef>
                <a:spcPts val="520"/>
              </a:spcBef>
            </a:pPr>
            <a:r>
              <a:rPr sz="1100" spc="70" dirty="0">
                <a:solidFill>
                  <a:srgbClr val="181F15"/>
                </a:solidFill>
                <a:latin typeface="Arial MT"/>
                <a:cs typeface="Arial MT"/>
              </a:rPr>
              <a:t>An</a:t>
            </a:r>
            <a:r>
              <a:rPr sz="11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55" dirty="0">
                <a:solidFill>
                  <a:srgbClr val="181F15"/>
                </a:solidFill>
                <a:latin typeface="Arial MT"/>
                <a:cs typeface="Arial MT"/>
              </a:rPr>
              <a:t>overwhelming</a:t>
            </a:r>
            <a:r>
              <a:rPr sz="11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60" dirty="0">
                <a:solidFill>
                  <a:srgbClr val="181F15"/>
                </a:solidFill>
                <a:latin typeface="Arial MT"/>
                <a:cs typeface="Arial MT"/>
              </a:rPr>
              <a:t>majority</a:t>
            </a:r>
            <a:r>
              <a:rPr sz="11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181F15"/>
                </a:solidFill>
                <a:latin typeface="Arial MT"/>
                <a:cs typeface="Arial MT"/>
              </a:rPr>
              <a:t>(71%)</a:t>
            </a:r>
            <a:r>
              <a:rPr sz="11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95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1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55" dirty="0">
                <a:solidFill>
                  <a:srgbClr val="181F15"/>
                </a:solidFill>
                <a:latin typeface="Arial MT"/>
                <a:cs typeface="Arial MT"/>
              </a:rPr>
              <a:t>people</a:t>
            </a:r>
            <a:r>
              <a:rPr sz="11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81F15"/>
                </a:solidFill>
                <a:latin typeface="Arial MT"/>
                <a:cs typeface="Arial MT"/>
              </a:rPr>
              <a:t>in </a:t>
            </a:r>
            <a:r>
              <a:rPr sz="1100" spc="10" dirty="0">
                <a:solidFill>
                  <a:srgbClr val="181F15"/>
                </a:solidFill>
                <a:latin typeface="Arial MT"/>
                <a:cs typeface="Arial MT"/>
              </a:rPr>
              <a:t>Ireland</a:t>
            </a:r>
            <a:r>
              <a:rPr sz="11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10" dirty="0">
                <a:solidFill>
                  <a:srgbClr val="181F15"/>
                </a:solidFill>
                <a:latin typeface="Arial MT"/>
                <a:cs typeface="Arial MT"/>
              </a:rPr>
              <a:t>believe</a:t>
            </a:r>
            <a:r>
              <a:rPr sz="1100" spc="60" dirty="0">
                <a:solidFill>
                  <a:srgbClr val="181F15"/>
                </a:solidFill>
                <a:latin typeface="Arial MT"/>
                <a:cs typeface="Arial MT"/>
              </a:rPr>
              <a:t> their </a:t>
            </a:r>
            <a:r>
              <a:rPr sz="1100" spc="65" dirty="0">
                <a:solidFill>
                  <a:srgbClr val="181F15"/>
                </a:solidFill>
                <a:latin typeface="Arial MT"/>
                <a:cs typeface="Arial MT"/>
              </a:rPr>
              <a:t>country </a:t>
            </a:r>
            <a:r>
              <a:rPr sz="1100" spc="10" dirty="0">
                <a:solidFill>
                  <a:srgbClr val="181F15"/>
                </a:solidFill>
                <a:latin typeface="Arial MT"/>
                <a:cs typeface="Arial MT"/>
              </a:rPr>
              <a:t>has</a:t>
            </a:r>
            <a:r>
              <a:rPr sz="1100" spc="6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1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1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10" dirty="0">
                <a:solidFill>
                  <a:srgbClr val="181F15"/>
                </a:solidFill>
                <a:latin typeface="Arial MT"/>
                <a:cs typeface="Arial MT"/>
              </a:rPr>
              <a:t>role</a:t>
            </a:r>
            <a:r>
              <a:rPr sz="11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114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100" spc="7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40" dirty="0">
                <a:solidFill>
                  <a:srgbClr val="181F15"/>
                </a:solidFill>
                <a:latin typeface="Arial MT"/>
                <a:cs typeface="Arial MT"/>
              </a:rPr>
              <a:t>play </a:t>
            </a:r>
            <a:r>
              <a:rPr sz="110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1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75" dirty="0">
                <a:solidFill>
                  <a:srgbClr val="181F15"/>
                </a:solidFill>
                <a:latin typeface="Arial MT"/>
                <a:cs typeface="Arial MT"/>
              </a:rPr>
              <a:t>promoting</a:t>
            </a:r>
            <a:r>
              <a:rPr sz="11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65" dirty="0">
                <a:solidFill>
                  <a:srgbClr val="181F15"/>
                </a:solidFill>
                <a:latin typeface="Arial MT"/>
                <a:cs typeface="Arial MT"/>
              </a:rPr>
              <a:t>global</a:t>
            </a:r>
            <a:r>
              <a:rPr sz="11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F15"/>
                </a:solidFill>
                <a:latin typeface="Arial MT"/>
                <a:cs typeface="Arial MT"/>
              </a:rPr>
              <a:t>peace</a:t>
            </a:r>
            <a:r>
              <a:rPr sz="11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5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1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50" dirty="0">
                <a:solidFill>
                  <a:srgbClr val="181F15"/>
                </a:solidFill>
                <a:latin typeface="Arial MT"/>
                <a:cs typeface="Arial MT"/>
              </a:rPr>
              <a:t>stability.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68200"/>
              </a:lnSpc>
              <a:spcBef>
                <a:spcPts val="1090"/>
              </a:spcBef>
            </a:pPr>
            <a:r>
              <a:rPr sz="1100" spc="60" dirty="0">
                <a:solidFill>
                  <a:srgbClr val="181F15"/>
                </a:solidFill>
                <a:latin typeface="Arial MT"/>
                <a:cs typeface="Arial MT"/>
              </a:rPr>
              <a:t>Only</a:t>
            </a:r>
            <a:r>
              <a:rPr sz="1100" spc="8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50" dirty="0">
                <a:solidFill>
                  <a:srgbClr val="181F15"/>
                </a:solidFill>
                <a:latin typeface="Arial MT"/>
                <a:cs typeface="Arial MT"/>
              </a:rPr>
              <a:t>around</a:t>
            </a:r>
            <a:r>
              <a:rPr sz="1100" spc="8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F15"/>
                </a:solidFill>
                <a:latin typeface="Arial MT"/>
                <a:cs typeface="Arial MT"/>
              </a:rPr>
              <a:t>one</a:t>
            </a:r>
            <a:r>
              <a:rPr sz="1100" spc="8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100" spc="9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F15"/>
                </a:solidFill>
                <a:latin typeface="Arial MT"/>
                <a:cs typeface="Arial MT"/>
              </a:rPr>
              <a:t>five</a:t>
            </a:r>
            <a:r>
              <a:rPr sz="1100" spc="8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181F15"/>
                </a:solidFill>
                <a:latin typeface="Arial MT"/>
                <a:cs typeface="Arial MT"/>
              </a:rPr>
              <a:t>(17%)</a:t>
            </a:r>
            <a:r>
              <a:rPr sz="1100" spc="8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F15"/>
                </a:solidFill>
                <a:latin typeface="Arial MT"/>
                <a:cs typeface="Arial MT"/>
              </a:rPr>
              <a:t>disagree,</a:t>
            </a:r>
            <a:r>
              <a:rPr sz="1100" spc="8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45" dirty="0">
                <a:solidFill>
                  <a:srgbClr val="181F15"/>
                </a:solidFill>
                <a:latin typeface="Arial MT"/>
                <a:cs typeface="Arial MT"/>
              </a:rPr>
              <a:t>showing </a:t>
            </a:r>
            <a:r>
              <a:rPr sz="1100" spc="60" dirty="0">
                <a:solidFill>
                  <a:srgbClr val="181F15"/>
                </a:solidFill>
                <a:latin typeface="Arial MT"/>
                <a:cs typeface="Arial MT"/>
              </a:rPr>
              <a:t>broad</a:t>
            </a:r>
            <a:r>
              <a:rPr sz="1100" spc="6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60" dirty="0">
                <a:solidFill>
                  <a:srgbClr val="181F15"/>
                </a:solidFill>
                <a:latin typeface="Arial MT"/>
                <a:cs typeface="Arial MT"/>
              </a:rPr>
              <a:t>national</a:t>
            </a:r>
            <a:r>
              <a:rPr sz="1100" spc="7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10" dirty="0">
                <a:solidFill>
                  <a:srgbClr val="181F15"/>
                </a:solidFill>
                <a:latin typeface="Arial MT"/>
                <a:cs typeface="Arial MT"/>
              </a:rPr>
              <a:t>consensus</a:t>
            </a:r>
            <a:r>
              <a:rPr sz="1100" spc="7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105" dirty="0">
                <a:solidFill>
                  <a:srgbClr val="181F15"/>
                </a:solidFill>
                <a:latin typeface="Arial MT"/>
                <a:cs typeface="Arial MT"/>
              </a:rPr>
              <a:t>that</a:t>
            </a:r>
            <a:r>
              <a:rPr sz="1100" spc="7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10" dirty="0">
                <a:solidFill>
                  <a:srgbClr val="181F15"/>
                </a:solidFill>
                <a:latin typeface="Arial MT"/>
                <a:cs typeface="Arial MT"/>
              </a:rPr>
              <a:t>Ireland</a:t>
            </a:r>
            <a:r>
              <a:rPr sz="1100" spc="7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45" dirty="0">
                <a:solidFill>
                  <a:srgbClr val="181F15"/>
                </a:solidFill>
                <a:latin typeface="Arial MT"/>
                <a:cs typeface="Arial MT"/>
              </a:rPr>
              <a:t>should </a:t>
            </a:r>
            <a:r>
              <a:rPr sz="1100" spc="10" dirty="0">
                <a:solidFill>
                  <a:srgbClr val="181F15"/>
                </a:solidFill>
                <a:latin typeface="Arial MT"/>
                <a:cs typeface="Arial MT"/>
              </a:rPr>
              <a:t>be</a:t>
            </a:r>
            <a:r>
              <a:rPr sz="11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10" dirty="0">
                <a:solidFill>
                  <a:srgbClr val="181F15"/>
                </a:solidFill>
                <a:latin typeface="Arial MT"/>
                <a:cs typeface="Arial MT"/>
              </a:rPr>
              <a:t>an</a:t>
            </a:r>
            <a:r>
              <a:rPr sz="1100" spc="7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10" dirty="0">
                <a:solidFill>
                  <a:srgbClr val="181F15"/>
                </a:solidFill>
                <a:latin typeface="Arial MT"/>
                <a:cs typeface="Arial MT"/>
              </a:rPr>
              <a:t>active,</a:t>
            </a:r>
            <a:r>
              <a:rPr sz="11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55" dirty="0">
                <a:solidFill>
                  <a:srgbClr val="181F15"/>
                </a:solidFill>
                <a:latin typeface="Arial MT"/>
                <a:cs typeface="Arial MT"/>
              </a:rPr>
              <a:t>positive</a:t>
            </a:r>
            <a:r>
              <a:rPr sz="11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65" dirty="0">
                <a:solidFill>
                  <a:srgbClr val="181F15"/>
                </a:solidFill>
                <a:latin typeface="Arial MT"/>
                <a:cs typeface="Arial MT"/>
              </a:rPr>
              <a:t>actor</a:t>
            </a:r>
            <a:r>
              <a:rPr sz="11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45" dirty="0">
                <a:solidFill>
                  <a:srgbClr val="181F15"/>
                </a:solidFill>
                <a:latin typeface="Arial MT"/>
                <a:cs typeface="Arial MT"/>
              </a:rPr>
              <a:t>internationally.</a:t>
            </a:r>
            <a:endParaRPr sz="1100">
              <a:latin typeface="Arial MT"/>
              <a:cs typeface="Arial MT"/>
            </a:endParaRPr>
          </a:p>
          <a:p>
            <a:pPr marL="12700" marR="208915">
              <a:lnSpc>
                <a:spcPct val="70900"/>
              </a:lnSpc>
              <a:spcBef>
                <a:spcPts val="960"/>
              </a:spcBef>
            </a:pPr>
            <a:r>
              <a:rPr sz="1100" spc="10" dirty="0">
                <a:solidFill>
                  <a:srgbClr val="181F15"/>
                </a:solidFill>
                <a:latin typeface="Arial MT"/>
                <a:cs typeface="Arial MT"/>
              </a:rPr>
              <a:t>This</a:t>
            </a:r>
            <a:r>
              <a:rPr sz="1100" spc="6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55" dirty="0">
                <a:solidFill>
                  <a:srgbClr val="181F15"/>
                </a:solidFill>
                <a:latin typeface="Arial MT"/>
                <a:cs typeface="Arial MT"/>
              </a:rPr>
              <a:t>finding</a:t>
            </a:r>
            <a:r>
              <a:rPr sz="1100" spc="7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10" dirty="0">
                <a:solidFill>
                  <a:srgbClr val="181F15"/>
                </a:solidFill>
                <a:latin typeface="Arial MT"/>
                <a:cs typeface="Arial MT"/>
              </a:rPr>
              <a:t>aligns</a:t>
            </a:r>
            <a:r>
              <a:rPr sz="1100" spc="7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85" dirty="0">
                <a:solidFill>
                  <a:srgbClr val="181F15"/>
                </a:solidFill>
                <a:latin typeface="Arial MT"/>
                <a:cs typeface="Arial MT"/>
              </a:rPr>
              <a:t>with</a:t>
            </a:r>
            <a:r>
              <a:rPr sz="1100" spc="7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10" dirty="0">
                <a:solidFill>
                  <a:srgbClr val="181F15"/>
                </a:solidFill>
                <a:latin typeface="Arial MT"/>
                <a:cs typeface="Arial MT"/>
              </a:rPr>
              <a:t>Ireland’s</a:t>
            </a:r>
            <a:r>
              <a:rPr sz="1100" spc="7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65" dirty="0">
                <a:solidFill>
                  <a:srgbClr val="181F15"/>
                </a:solidFill>
                <a:latin typeface="Arial MT"/>
                <a:cs typeface="Arial MT"/>
              </a:rPr>
              <a:t>strong </a:t>
            </a:r>
            <a:r>
              <a:rPr sz="1100" spc="50" dirty="0">
                <a:solidFill>
                  <a:srgbClr val="181F15"/>
                </a:solidFill>
                <a:latin typeface="Arial MT"/>
                <a:cs typeface="Arial MT"/>
              </a:rPr>
              <a:t>self- image</a:t>
            </a:r>
            <a:r>
              <a:rPr sz="11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F15"/>
                </a:solidFill>
                <a:latin typeface="Arial MT"/>
                <a:cs typeface="Arial MT"/>
              </a:rPr>
              <a:t>as</a:t>
            </a:r>
            <a:r>
              <a:rPr sz="11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1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60" dirty="0">
                <a:solidFill>
                  <a:srgbClr val="181F15"/>
                </a:solidFill>
                <a:latin typeface="Arial MT"/>
                <a:cs typeface="Arial MT"/>
              </a:rPr>
              <a:t>neutral</a:t>
            </a:r>
            <a:r>
              <a:rPr sz="11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100" dirty="0">
                <a:solidFill>
                  <a:srgbClr val="181F15"/>
                </a:solidFill>
                <a:latin typeface="Arial MT"/>
                <a:cs typeface="Arial MT"/>
              </a:rPr>
              <a:t>but</a:t>
            </a:r>
            <a:r>
              <a:rPr sz="11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50" dirty="0">
                <a:solidFill>
                  <a:srgbClr val="181F15"/>
                </a:solidFill>
                <a:latin typeface="Arial MT"/>
                <a:cs typeface="Arial MT"/>
              </a:rPr>
              <a:t>principled</a:t>
            </a:r>
            <a:r>
              <a:rPr sz="11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81F15"/>
                </a:solidFill>
                <a:latin typeface="Arial MT"/>
                <a:cs typeface="Arial MT"/>
              </a:rPr>
              <a:t>country— </a:t>
            </a:r>
            <a:r>
              <a:rPr sz="1100" spc="55" dirty="0">
                <a:solidFill>
                  <a:srgbClr val="181F15"/>
                </a:solidFill>
                <a:latin typeface="Arial MT"/>
                <a:cs typeface="Arial MT"/>
              </a:rPr>
              <a:t>valuing</a:t>
            </a:r>
            <a:r>
              <a:rPr sz="11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20" dirty="0">
                <a:solidFill>
                  <a:srgbClr val="181F15"/>
                </a:solidFill>
                <a:latin typeface="Arial MT"/>
                <a:cs typeface="Arial MT"/>
              </a:rPr>
              <a:t>peacekeeping,</a:t>
            </a:r>
            <a:r>
              <a:rPr sz="11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50" dirty="0">
                <a:solidFill>
                  <a:srgbClr val="181F15"/>
                </a:solidFill>
                <a:latin typeface="Arial MT"/>
                <a:cs typeface="Arial MT"/>
              </a:rPr>
              <a:t>diplomacy,</a:t>
            </a:r>
            <a:r>
              <a:rPr sz="11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30" dirty="0">
                <a:solidFill>
                  <a:srgbClr val="181F15"/>
                </a:solidFill>
                <a:latin typeface="Arial MT"/>
                <a:cs typeface="Arial MT"/>
              </a:rPr>
              <a:t>and </a:t>
            </a:r>
            <a:r>
              <a:rPr sz="1100" spc="55" dirty="0">
                <a:solidFill>
                  <a:srgbClr val="181F15"/>
                </a:solidFill>
                <a:latin typeface="Arial MT"/>
                <a:cs typeface="Arial MT"/>
              </a:rPr>
              <a:t>humanitarian</a:t>
            </a:r>
            <a:r>
              <a:rPr sz="11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181F15"/>
                </a:solidFill>
                <a:latin typeface="Arial MT"/>
                <a:cs typeface="Arial MT"/>
              </a:rPr>
              <a:t>work.</a:t>
            </a:r>
            <a:endParaRPr sz="1100">
              <a:latin typeface="Arial MT"/>
              <a:cs typeface="Arial MT"/>
            </a:endParaRPr>
          </a:p>
          <a:p>
            <a:pPr marL="12700" marR="105410">
              <a:lnSpc>
                <a:spcPct val="70900"/>
              </a:lnSpc>
              <a:spcBef>
                <a:spcPts val="960"/>
              </a:spcBef>
            </a:pPr>
            <a:r>
              <a:rPr sz="1100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1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55" dirty="0">
                <a:solidFill>
                  <a:srgbClr val="181F15"/>
                </a:solidFill>
                <a:latin typeface="Arial MT"/>
                <a:cs typeface="Arial MT"/>
              </a:rPr>
              <a:t>result</a:t>
            </a:r>
            <a:r>
              <a:rPr sz="11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45" dirty="0">
                <a:solidFill>
                  <a:srgbClr val="181F15"/>
                </a:solidFill>
                <a:latin typeface="Arial MT"/>
                <a:cs typeface="Arial MT"/>
              </a:rPr>
              <a:t>provides</a:t>
            </a:r>
            <a:r>
              <a:rPr sz="11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1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F15"/>
                </a:solidFill>
                <a:latin typeface="Arial MT"/>
                <a:cs typeface="Arial MT"/>
              </a:rPr>
              <a:t>clear</a:t>
            </a:r>
            <a:r>
              <a:rPr sz="11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55" dirty="0">
                <a:solidFill>
                  <a:srgbClr val="181F15"/>
                </a:solidFill>
                <a:latin typeface="Arial MT"/>
                <a:cs typeface="Arial MT"/>
              </a:rPr>
              <a:t>public</a:t>
            </a:r>
            <a:r>
              <a:rPr sz="11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65" dirty="0">
                <a:solidFill>
                  <a:srgbClr val="181F15"/>
                </a:solidFill>
                <a:latin typeface="Arial MT"/>
                <a:cs typeface="Arial MT"/>
              </a:rPr>
              <a:t>mandate</a:t>
            </a:r>
            <a:r>
              <a:rPr sz="11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45" dirty="0">
                <a:solidFill>
                  <a:srgbClr val="181F15"/>
                </a:solidFill>
                <a:latin typeface="Arial MT"/>
                <a:cs typeface="Arial MT"/>
              </a:rPr>
              <a:t>for </a:t>
            </a:r>
            <a:r>
              <a:rPr sz="1100" spc="60" dirty="0">
                <a:solidFill>
                  <a:srgbClr val="181F15"/>
                </a:solidFill>
                <a:latin typeface="Arial MT"/>
                <a:cs typeface="Arial MT"/>
              </a:rPr>
              <a:t>maintaining</a:t>
            </a:r>
            <a:r>
              <a:rPr sz="1100" spc="9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F15"/>
                </a:solidFill>
                <a:latin typeface="Arial MT"/>
                <a:cs typeface="Arial MT"/>
              </a:rPr>
              <a:t>Ireland’s</a:t>
            </a:r>
            <a:r>
              <a:rPr sz="1100" spc="9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65" dirty="0">
                <a:solidFill>
                  <a:srgbClr val="181F15"/>
                </a:solidFill>
                <a:latin typeface="Arial MT"/>
                <a:cs typeface="Arial MT"/>
              </a:rPr>
              <a:t>global</a:t>
            </a:r>
            <a:r>
              <a:rPr sz="1100" spc="9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50" dirty="0">
                <a:solidFill>
                  <a:srgbClr val="181F15"/>
                </a:solidFill>
                <a:latin typeface="Arial MT"/>
                <a:cs typeface="Arial MT"/>
              </a:rPr>
              <a:t>engagement </a:t>
            </a:r>
            <a:r>
              <a:rPr sz="1100" spc="70" dirty="0">
                <a:solidFill>
                  <a:srgbClr val="181F15"/>
                </a:solidFill>
                <a:latin typeface="Arial MT"/>
                <a:cs typeface="Arial MT"/>
              </a:rPr>
              <a:t>through</a:t>
            </a:r>
            <a:r>
              <a:rPr sz="11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30" dirty="0">
                <a:solidFill>
                  <a:srgbClr val="181F15"/>
                </a:solidFill>
                <a:latin typeface="Arial MT"/>
                <a:cs typeface="Arial MT"/>
              </a:rPr>
              <a:t>aid,</a:t>
            </a:r>
            <a:r>
              <a:rPr sz="11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30" dirty="0">
                <a:solidFill>
                  <a:srgbClr val="181F15"/>
                </a:solidFill>
                <a:latin typeface="Arial MT"/>
                <a:cs typeface="Arial MT"/>
              </a:rPr>
              <a:t>peacebuilding,</a:t>
            </a:r>
            <a:r>
              <a:rPr sz="11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5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1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100" spc="50" dirty="0">
                <a:solidFill>
                  <a:srgbClr val="181F15"/>
                </a:solidFill>
                <a:latin typeface="Arial MT"/>
                <a:cs typeface="Arial MT"/>
              </a:rPr>
              <a:t>international </a:t>
            </a:r>
            <a:r>
              <a:rPr sz="1100" spc="35" dirty="0">
                <a:solidFill>
                  <a:srgbClr val="181F15"/>
                </a:solidFill>
                <a:latin typeface="Arial MT"/>
                <a:cs typeface="Arial MT"/>
              </a:rPr>
              <a:t>cooperation.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3163" y="1263145"/>
            <a:ext cx="3420110" cy="216344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49120">
              <a:lnSpc>
                <a:spcPct val="100000"/>
              </a:lnSpc>
              <a:spcBef>
                <a:spcPts val="155"/>
              </a:spcBef>
            </a:pPr>
            <a:r>
              <a:rPr sz="6000" b="1" spc="-25" dirty="0">
                <a:solidFill>
                  <a:srgbClr val="333A78"/>
                </a:solidFill>
                <a:latin typeface="Trebuchet MS"/>
                <a:cs typeface="Trebuchet MS"/>
              </a:rPr>
              <a:t>71%</a:t>
            </a:r>
            <a:endParaRPr sz="6000">
              <a:latin typeface="Trebuchet MS"/>
              <a:cs typeface="Trebuchet MS"/>
            </a:endParaRPr>
          </a:p>
          <a:p>
            <a:pPr marL="225425" marR="210185" indent="226695" algn="r">
              <a:lnSpc>
                <a:spcPct val="90000"/>
              </a:lnSpc>
              <a:spcBef>
                <a:spcPts val="2595"/>
              </a:spcBef>
            </a:pPr>
            <a:r>
              <a:rPr sz="1800" spc="65" dirty="0">
                <a:solidFill>
                  <a:srgbClr val="181F15"/>
                </a:solidFill>
                <a:latin typeface="Arial MT"/>
                <a:cs typeface="Arial MT"/>
              </a:rPr>
              <a:t>believe</a:t>
            </a:r>
            <a:r>
              <a:rPr sz="18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65" dirty="0">
                <a:solidFill>
                  <a:srgbClr val="181F15"/>
                </a:solidFill>
                <a:latin typeface="Arial MT"/>
                <a:cs typeface="Arial MT"/>
              </a:rPr>
              <a:t>Ireland</a:t>
            </a:r>
            <a:r>
              <a:rPr sz="18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55" dirty="0">
                <a:solidFill>
                  <a:srgbClr val="181F15"/>
                </a:solidFill>
                <a:latin typeface="Arial MT"/>
                <a:cs typeface="Arial MT"/>
              </a:rPr>
              <a:t>has</a:t>
            </a:r>
            <a:r>
              <a:rPr sz="18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50" dirty="0">
                <a:solidFill>
                  <a:srgbClr val="181F15"/>
                </a:solidFill>
                <a:latin typeface="Arial MT"/>
                <a:cs typeface="Arial MT"/>
              </a:rPr>
              <a:t>role </a:t>
            </a:r>
            <a:r>
              <a:rPr sz="1800" spc="180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800" spc="-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181F15"/>
                </a:solidFill>
                <a:latin typeface="Arial MT"/>
                <a:cs typeface="Arial MT"/>
              </a:rPr>
              <a:t>play</a:t>
            </a:r>
            <a:r>
              <a:rPr sz="18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8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20" dirty="0">
                <a:solidFill>
                  <a:srgbClr val="181F15"/>
                </a:solidFill>
                <a:latin typeface="Arial MT"/>
                <a:cs typeface="Arial MT"/>
              </a:rPr>
              <a:t>promoting</a:t>
            </a:r>
            <a:r>
              <a:rPr sz="18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30" dirty="0">
                <a:solidFill>
                  <a:srgbClr val="181F15"/>
                </a:solidFill>
                <a:latin typeface="Arial MT"/>
                <a:cs typeface="Arial MT"/>
              </a:rPr>
              <a:t>peace </a:t>
            </a:r>
            <a:r>
              <a:rPr sz="1800" spc="100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8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20" dirty="0">
                <a:solidFill>
                  <a:srgbClr val="181F15"/>
                </a:solidFill>
                <a:latin typeface="Arial MT"/>
                <a:cs typeface="Arial MT"/>
              </a:rPr>
              <a:t>stability</a:t>
            </a:r>
            <a:r>
              <a:rPr sz="18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05" dirty="0">
                <a:solidFill>
                  <a:srgbClr val="181F15"/>
                </a:solidFill>
                <a:latin typeface="Arial MT"/>
                <a:cs typeface="Arial MT"/>
              </a:rPr>
              <a:t>globally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IRELAND</a:t>
            </a:r>
            <a:r>
              <a:rPr spc="20" dirty="0"/>
              <a:t> </a:t>
            </a:r>
            <a:r>
              <a:rPr spc="120" dirty="0"/>
              <a:t>HAS</a:t>
            </a:r>
            <a:r>
              <a:rPr spc="20" dirty="0"/>
              <a:t> </a:t>
            </a:r>
            <a:r>
              <a:rPr spc="245" dirty="0"/>
              <a:t>A</a:t>
            </a:r>
            <a:r>
              <a:rPr spc="25" dirty="0"/>
              <a:t> </a:t>
            </a:r>
            <a:r>
              <a:rPr spc="110" dirty="0"/>
              <a:t>ROLE</a:t>
            </a:r>
            <a:r>
              <a:rPr spc="25" dirty="0"/>
              <a:t> </a:t>
            </a:r>
            <a:r>
              <a:rPr spc="85" dirty="0"/>
              <a:t>TO</a:t>
            </a:r>
            <a:r>
              <a:rPr spc="35" dirty="0"/>
              <a:t> </a:t>
            </a:r>
            <a:r>
              <a:rPr spc="125" dirty="0"/>
              <a:t>PROMOTE</a:t>
            </a:r>
            <a:r>
              <a:rPr spc="25" dirty="0"/>
              <a:t> </a:t>
            </a:r>
            <a:r>
              <a:rPr spc="160" dirty="0"/>
              <a:t>PEACE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826993" y="1294320"/>
            <a:ext cx="7033259" cy="4953000"/>
            <a:chOff x="826993" y="1294320"/>
            <a:chExt cx="7033259" cy="4953000"/>
          </a:xfrm>
        </p:grpSpPr>
        <p:sp>
          <p:nvSpPr>
            <p:cNvPr id="12" name="object 12"/>
            <p:cNvSpPr/>
            <p:nvPr/>
          </p:nvSpPr>
          <p:spPr>
            <a:xfrm>
              <a:off x="833978" y="1301306"/>
              <a:ext cx="7019290" cy="4939030"/>
            </a:xfrm>
            <a:custGeom>
              <a:avLst/>
              <a:gdLst/>
              <a:ahLst/>
              <a:cxnLst/>
              <a:rect l="l" t="t" r="r" b="b"/>
              <a:pathLst>
                <a:path w="7019290" h="4939030">
                  <a:moveTo>
                    <a:pt x="7018976" y="0"/>
                  </a:moveTo>
                  <a:lnTo>
                    <a:pt x="0" y="0"/>
                  </a:lnTo>
                  <a:lnTo>
                    <a:pt x="0" y="4938805"/>
                  </a:lnTo>
                  <a:lnTo>
                    <a:pt x="7018976" y="4938805"/>
                  </a:lnTo>
                  <a:lnTo>
                    <a:pt x="7018976" y="0"/>
                  </a:lnTo>
                  <a:close/>
                </a:path>
              </a:pathLst>
            </a:custGeom>
            <a:solidFill>
              <a:srgbClr val="E9E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3978" y="1301305"/>
              <a:ext cx="7019290" cy="4939030"/>
            </a:xfrm>
            <a:custGeom>
              <a:avLst/>
              <a:gdLst/>
              <a:ahLst/>
              <a:cxnLst/>
              <a:rect l="l" t="t" r="r" b="b"/>
              <a:pathLst>
                <a:path w="7019290" h="4939030">
                  <a:moveTo>
                    <a:pt x="0" y="4938805"/>
                  </a:moveTo>
                  <a:lnTo>
                    <a:pt x="7018974" y="4938805"/>
                  </a:lnTo>
                  <a:lnTo>
                    <a:pt x="7018974" y="0"/>
                  </a:lnTo>
                  <a:lnTo>
                    <a:pt x="0" y="0"/>
                  </a:lnTo>
                  <a:lnTo>
                    <a:pt x="0" y="4938805"/>
                  </a:lnTo>
                  <a:close/>
                </a:path>
              </a:pathLst>
            </a:custGeom>
            <a:ln w="136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27148" y="1817366"/>
              <a:ext cx="0" cy="3660775"/>
            </a:xfrm>
            <a:custGeom>
              <a:avLst/>
              <a:gdLst/>
              <a:ahLst/>
              <a:cxnLst/>
              <a:rect l="l" t="t" r="r" b="b"/>
              <a:pathLst>
                <a:path h="3660775">
                  <a:moveTo>
                    <a:pt x="0" y="3660229"/>
                  </a:moveTo>
                  <a:lnTo>
                    <a:pt x="0" y="0"/>
                  </a:lnTo>
                </a:path>
              </a:pathLst>
            </a:custGeom>
            <a:ln w="680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92812" y="1817366"/>
              <a:ext cx="0" cy="3660775"/>
            </a:xfrm>
            <a:custGeom>
              <a:avLst/>
              <a:gdLst/>
              <a:ahLst/>
              <a:cxnLst/>
              <a:rect l="l" t="t" r="r" b="b"/>
              <a:pathLst>
                <a:path h="3660775">
                  <a:moveTo>
                    <a:pt x="0" y="1200998"/>
                  </a:moveTo>
                  <a:lnTo>
                    <a:pt x="0" y="3660229"/>
                  </a:lnTo>
                </a:path>
                <a:path h="3660775">
                  <a:moveTo>
                    <a:pt x="0" y="0"/>
                  </a:moveTo>
                  <a:lnTo>
                    <a:pt x="0" y="171581"/>
                  </a:lnTo>
                </a:path>
              </a:pathLst>
            </a:custGeom>
            <a:ln w="680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58527" y="1817366"/>
              <a:ext cx="0" cy="3660775"/>
            </a:xfrm>
            <a:custGeom>
              <a:avLst/>
              <a:gdLst/>
              <a:ahLst/>
              <a:cxnLst/>
              <a:rect l="l" t="t" r="r" b="b"/>
              <a:pathLst>
                <a:path h="3660775">
                  <a:moveTo>
                    <a:pt x="0" y="1200998"/>
                  </a:moveTo>
                  <a:lnTo>
                    <a:pt x="0" y="3660229"/>
                  </a:lnTo>
                </a:path>
                <a:path h="3660775">
                  <a:moveTo>
                    <a:pt x="0" y="0"/>
                  </a:moveTo>
                  <a:lnTo>
                    <a:pt x="0" y="171581"/>
                  </a:lnTo>
                </a:path>
              </a:pathLst>
            </a:custGeom>
            <a:ln w="680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24178" y="1817366"/>
              <a:ext cx="0" cy="3660775"/>
            </a:xfrm>
            <a:custGeom>
              <a:avLst/>
              <a:gdLst/>
              <a:ahLst/>
              <a:cxnLst/>
              <a:rect l="l" t="t" r="r" b="b"/>
              <a:pathLst>
                <a:path h="3660775">
                  <a:moveTo>
                    <a:pt x="0" y="3660229"/>
                  </a:moveTo>
                  <a:lnTo>
                    <a:pt x="0" y="0"/>
                  </a:lnTo>
                </a:path>
              </a:pathLst>
            </a:custGeom>
            <a:ln w="680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89894" y="1817366"/>
              <a:ext cx="0" cy="3660775"/>
            </a:xfrm>
            <a:custGeom>
              <a:avLst/>
              <a:gdLst/>
              <a:ahLst/>
              <a:cxnLst/>
              <a:rect l="l" t="t" r="r" b="b"/>
              <a:pathLst>
                <a:path h="3660775">
                  <a:moveTo>
                    <a:pt x="0" y="3660229"/>
                  </a:moveTo>
                  <a:lnTo>
                    <a:pt x="0" y="0"/>
                  </a:lnTo>
                </a:path>
              </a:pathLst>
            </a:custGeom>
            <a:ln w="680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7148" y="1988947"/>
              <a:ext cx="4157345" cy="1029969"/>
            </a:xfrm>
            <a:custGeom>
              <a:avLst/>
              <a:gdLst/>
              <a:ahLst/>
              <a:cxnLst/>
              <a:rect l="l" t="t" r="r" b="b"/>
              <a:pathLst>
                <a:path w="4157345" h="1029969">
                  <a:moveTo>
                    <a:pt x="4157097" y="0"/>
                  </a:moveTo>
                  <a:lnTo>
                    <a:pt x="0" y="0"/>
                  </a:lnTo>
                  <a:lnTo>
                    <a:pt x="0" y="1029416"/>
                  </a:lnTo>
                  <a:lnTo>
                    <a:pt x="4157097" y="1029416"/>
                  </a:lnTo>
                  <a:lnTo>
                    <a:pt x="4157097" y="0"/>
                  </a:lnTo>
                  <a:close/>
                </a:path>
              </a:pathLst>
            </a:custGeom>
            <a:solidFill>
              <a:srgbClr val="E88B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27148" y="3132771"/>
              <a:ext cx="972185" cy="1029969"/>
            </a:xfrm>
            <a:custGeom>
              <a:avLst/>
              <a:gdLst/>
              <a:ahLst/>
              <a:cxnLst/>
              <a:rect l="l" t="t" r="r" b="b"/>
              <a:pathLst>
                <a:path w="972185" h="1029970">
                  <a:moveTo>
                    <a:pt x="971884" y="0"/>
                  </a:moveTo>
                  <a:lnTo>
                    <a:pt x="0" y="0"/>
                  </a:lnTo>
                  <a:lnTo>
                    <a:pt x="0" y="1029416"/>
                  </a:lnTo>
                  <a:lnTo>
                    <a:pt x="971884" y="1029416"/>
                  </a:lnTo>
                  <a:lnTo>
                    <a:pt x="971884" y="0"/>
                  </a:lnTo>
                  <a:close/>
                </a:path>
              </a:pathLst>
            </a:custGeom>
            <a:solidFill>
              <a:srgbClr val="2E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27148" y="4276598"/>
              <a:ext cx="734060" cy="1029969"/>
            </a:xfrm>
            <a:custGeom>
              <a:avLst/>
              <a:gdLst/>
              <a:ahLst/>
              <a:cxnLst/>
              <a:rect l="l" t="t" r="r" b="b"/>
              <a:pathLst>
                <a:path w="734060" h="1029970">
                  <a:moveTo>
                    <a:pt x="733752" y="0"/>
                  </a:moveTo>
                  <a:lnTo>
                    <a:pt x="0" y="0"/>
                  </a:lnTo>
                  <a:lnTo>
                    <a:pt x="0" y="1029416"/>
                  </a:lnTo>
                  <a:lnTo>
                    <a:pt x="733752" y="1029416"/>
                  </a:lnTo>
                  <a:lnTo>
                    <a:pt x="73375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46149" y="2397579"/>
            <a:ext cx="326390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150" spc="-65" dirty="0">
                <a:solidFill>
                  <a:srgbClr val="FFFFFF"/>
                </a:solidFill>
                <a:latin typeface="Verdana"/>
                <a:cs typeface="Verdana"/>
              </a:rPr>
              <a:t>71%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53569" y="3541403"/>
            <a:ext cx="326390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150" spc="-65" dirty="0">
                <a:solidFill>
                  <a:srgbClr val="FFFFFF"/>
                </a:solidFill>
                <a:latin typeface="Verdana"/>
                <a:cs typeface="Verdana"/>
              </a:rPr>
              <a:t>17%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4476" y="4685226"/>
            <a:ext cx="326390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150" spc="-65" dirty="0">
                <a:solidFill>
                  <a:srgbClr val="FFFFFF"/>
                </a:solidFill>
                <a:latin typeface="Verdana"/>
                <a:cs typeface="Verdana"/>
              </a:rPr>
              <a:t>13%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27148" y="1817366"/>
            <a:ext cx="6156325" cy="3660775"/>
          </a:xfrm>
          <a:custGeom>
            <a:avLst/>
            <a:gdLst/>
            <a:ahLst/>
            <a:cxnLst/>
            <a:rect l="l" t="t" r="r" b="b"/>
            <a:pathLst>
              <a:path w="6156325" h="3660775">
                <a:moveTo>
                  <a:pt x="0" y="3660229"/>
                </a:moveTo>
                <a:lnTo>
                  <a:pt x="6155908" y="3660229"/>
                </a:lnTo>
                <a:lnTo>
                  <a:pt x="6155908" y="0"/>
                </a:lnTo>
                <a:lnTo>
                  <a:pt x="0" y="0"/>
                </a:lnTo>
                <a:lnTo>
                  <a:pt x="0" y="3660229"/>
                </a:lnTo>
                <a:close/>
              </a:path>
            </a:pathLst>
          </a:custGeom>
          <a:ln w="13616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79244" y="4721152"/>
            <a:ext cx="49466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Don’t know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49336" y="3577328"/>
            <a:ext cx="12827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No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11050" y="2433505"/>
            <a:ext cx="16192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Yes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01630" y="5508645"/>
            <a:ext cx="6985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41766" y="5508645"/>
            <a:ext cx="12065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25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07461" y="5508645"/>
            <a:ext cx="12065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50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73156" y="5508645"/>
            <a:ext cx="12065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75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13390" y="5508645"/>
            <a:ext cx="17208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100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27139" y="5846836"/>
            <a:ext cx="5756275" cy="325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800"/>
              </a:lnSpc>
              <a:spcBef>
                <a:spcPts val="100"/>
              </a:spcBef>
            </a:pPr>
            <a:r>
              <a:rPr sz="700" spc="-10" dirty="0">
                <a:latin typeface="Verdana"/>
                <a:cs typeface="Verdana"/>
              </a:rPr>
              <a:t>Question:</a:t>
            </a:r>
            <a:r>
              <a:rPr sz="700" spc="-6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Do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believe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Ireland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has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a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role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play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in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promoting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peace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stability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globally?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14" dirty="0">
                <a:latin typeface="Verdana"/>
                <a:cs typeface="Verdana"/>
              </a:rPr>
              <a:t>|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60" dirty="0">
                <a:latin typeface="Verdana"/>
                <a:cs typeface="Verdana"/>
              </a:rPr>
              <a:t>Base: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IRL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Adults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spc="-114" dirty="0">
                <a:latin typeface="Verdana"/>
                <a:cs typeface="Verdana"/>
              </a:rPr>
              <a:t>|</a:t>
            </a:r>
            <a:r>
              <a:rPr sz="700" spc="-10" dirty="0">
                <a:latin typeface="Verdana"/>
                <a:cs typeface="Verdana"/>
              </a:rPr>
              <a:t> Sample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size</a:t>
            </a:r>
            <a:endParaRPr sz="700">
              <a:latin typeface="Verdana"/>
              <a:cs typeface="Verdana"/>
            </a:endParaRPr>
          </a:p>
          <a:p>
            <a:pPr marR="5080">
              <a:lnSpc>
                <a:spcPts val="760"/>
              </a:lnSpc>
              <a:spcBef>
                <a:spcPts val="55"/>
              </a:spcBef>
            </a:pPr>
            <a:r>
              <a:rPr sz="700" spc="-60" dirty="0">
                <a:latin typeface="Verdana"/>
                <a:cs typeface="Verdana"/>
              </a:rPr>
              <a:t>n=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35" dirty="0">
                <a:latin typeface="Verdana"/>
                <a:cs typeface="Verdana"/>
              </a:rPr>
              <a:t>2,002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14" dirty="0">
                <a:latin typeface="Verdana"/>
                <a:cs typeface="Verdana"/>
              </a:rPr>
              <a:t>|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Data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are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weighted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nationally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representative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114" dirty="0">
                <a:latin typeface="Verdana"/>
                <a:cs typeface="Verdana"/>
              </a:rPr>
              <a:t>|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Worldview</a:t>
            </a:r>
            <a:r>
              <a:rPr sz="700" spc="-20" dirty="0">
                <a:latin typeface="Verdana"/>
                <a:cs typeface="Verdana"/>
              </a:rPr>
              <a:t> Overseas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Development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Aid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Survey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spc="-114" dirty="0">
                <a:latin typeface="Verdana"/>
                <a:cs typeface="Verdana"/>
              </a:rPr>
              <a:t>|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Fieldwork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by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B&amp;A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50" dirty="0">
                <a:latin typeface="Verdana"/>
                <a:cs typeface="Verdana"/>
              </a:rPr>
              <a:t>|</a:t>
            </a:r>
            <a:r>
              <a:rPr sz="700" spc="-10" dirty="0">
                <a:latin typeface="Verdana"/>
                <a:cs typeface="Verdana"/>
              </a:rPr>
              <a:t> Analysis</a:t>
            </a:r>
            <a:r>
              <a:rPr sz="700" dirty="0">
                <a:latin typeface="Verdana"/>
                <a:cs typeface="Verdana"/>
              </a:rPr>
              <a:t> by</a:t>
            </a:r>
            <a:r>
              <a:rPr sz="700" spc="1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Development</a:t>
            </a:r>
            <a:r>
              <a:rPr sz="700" spc="10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Engagement</a:t>
            </a:r>
            <a:r>
              <a:rPr sz="700" spc="10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Lab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3275" y="1262367"/>
            <a:ext cx="6992620" cy="4938395"/>
            <a:chOff x="803275" y="1262367"/>
            <a:chExt cx="6992620" cy="4938395"/>
          </a:xfrm>
        </p:grpSpPr>
        <p:sp>
          <p:nvSpPr>
            <p:cNvPr id="3" name="object 3"/>
            <p:cNvSpPr/>
            <p:nvPr/>
          </p:nvSpPr>
          <p:spPr>
            <a:xfrm>
              <a:off x="803275" y="1262367"/>
              <a:ext cx="6992620" cy="4938395"/>
            </a:xfrm>
            <a:custGeom>
              <a:avLst/>
              <a:gdLst/>
              <a:ahLst/>
              <a:cxnLst/>
              <a:rect l="l" t="t" r="r" b="b"/>
              <a:pathLst>
                <a:path w="6992620" h="4938395">
                  <a:moveTo>
                    <a:pt x="6992411" y="0"/>
                  </a:moveTo>
                  <a:lnTo>
                    <a:pt x="0" y="0"/>
                  </a:lnTo>
                  <a:lnTo>
                    <a:pt x="0" y="4937863"/>
                  </a:lnTo>
                  <a:lnTo>
                    <a:pt x="6992411" y="4937863"/>
                  </a:lnTo>
                  <a:lnTo>
                    <a:pt x="6992411" y="0"/>
                  </a:lnTo>
                  <a:close/>
                </a:path>
              </a:pathLst>
            </a:custGeom>
            <a:solidFill>
              <a:srgbClr val="E9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0284" y="1279393"/>
              <a:ext cx="6880225" cy="4914265"/>
            </a:xfrm>
            <a:custGeom>
              <a:avLst/>
              <a:gdLst/>
              <a:ahLst/>
              <a:cxnLst/>
              <a:rect l="l" t="t" r="r" b="b"/>
              <a:pathLst>
                <a:path w="6880225" h="4914265">
                  <a:moveTo>
                    <a:pt x="0" y="4914192"/>
                  </a:moveTo>
                  <a:lnTo>
                    <a:pt x="6879870" y="4914192"/>
                  </a:lnTo>
                  <a:lnTo>
                    <a:pt x="6879870" y="0"/>
                  </a:lnTo>
                  <a:lnTo>
                    <a:pt x="0" y="0"/>
                  </a:lnTo>
                  <a:lnTo>
                    <a:pt x="0" y="4914192"/>
                  </a:lnTo>
                  <a:close/>
                </a:path>
              </a:pathLst>
            </a:custGeom>
            <a:ln w="123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8935" y="194086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1652301"/>
                  </a:moveTo>
                  <a:lnTo>
                    <a:pt x="0" y="0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62837" y="194086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1058493"/>
                  </a:moveTo>
                  <a:lnTo>
                    <a:pt x="0" y="1652301"/>
                  </a:lnTo>
                </a:path>
                <a:path h="1652904">
                  <a:moveTo>
                    <a:pt x="0" y="542133"/>
                  </a:moveTo>
                  <a:lnTo>
                    <a:pt x="0" y="593772"/>
                  </a:lnTo>
                </a:path>
                <a:path h="1652904">
                  <a:moveTo>
                    <a:pt x="0" y="0"/>
                  </a:moveTo>
                  <a:lnTo>
                    <a:pt x="0" y="77412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36727" y="194086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1652301"/>
                  </a:moveTo>
                  <a:lnTo>
                    <a:pt x="0" y="0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10617" y="194086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1652301"/>
                  </a:moveTo>
                  <a:lnTo>
                    <a:pt x="0" y="0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84518" y="194086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1652301"/>
                  </a:moveTo>
                  <a:lnTo>
                    <a:pt x="0" y="0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88935" y="2018283"/>
              <a:ext cx="933450" cy="1497965"/>
            </a:xfrm>
            <a:custGeom>
              <a:avLst/>
              <a:gdLst/>
              <a:ahLst/>
              <a:cxnLst/>
              <a:rect l="l" t="t" r="r" b="b"/>
              <a:pathLst>
                <a:path w="933450" h="1497964">
                  <a:moveTo>
                    <a:pt x="362546" y="1032713"/>
                  </a:moveTo>
                  <a:lnTo>
                    <a:pt x="0" y="1032713"/>
                  </a:lnTo>
                  <a:lnTo>
                    <a:pt x="0" y="1497431"/>
                  </a:lnTo>
                  <a:lnTo>
                    <a:pt x="362546" y="1497431"/>
                  </a:lnTo>
                  <a:lnTo>
                    <a:pt x="362546" y="1032713"/>
                  </a:lnTo>
                  <a:close/>
                </a:path>
                <a:path w="933450" h="1497964">
                  <a:moveTo>
                    <a:pt x="599808" y="0"/>
                  </a:moveTo>
                  <a:lnTo>
                    <a:pt x="0" y="0"/>
                  </a:lnTo>
                  <a:lnTo>
                    <a:pt x="0" y="464718"/>
                  </a:lnTo>
                  <a:lnTo>
                    <a:pt x="599808" y="464718"/>
                  </a:lnTo>
                  <a:lnTo>
                    <a:pt x="599808" y="0"/>
                  </a:lnTo>
                  <a:close/>
                </a:path>
                <a:path w="933450" h="1497964">
                  <a:moveTo>
                    <a:pt x="933234" y="516356"/>
                  </a:moveTo>
                  <a:lnTo>
                    <a:pt x="0" y="516356"/>
                  </a:lnTo>
                  <a:lnTo>
                    <a:pt x="0" y="981087"/>
                  </a:lnTo>
                  <a:lnTo>
                    <a:pt x="933234" y="981087"/>
                  </a:lnTo>
                  <a:lnTo>
                    <a:pt x="933234" y="516356"/>
                  </a:lnTo>
                  <a:close/>
                </a:path>
              </a:pathLst>
            </a:custGeom>
            <a:solidFill>
              <a:srgbClr val="905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114908" y="5886196"/>
            <a:ext cx="4394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181F15"/>
                </a:solidFill>
                <a:latin typeface="Trebuchet MS"/>
                <a:cs typeface="Trebuchet MS"/>
              </a:rPr>
              <a:t>©2025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2820" y="5818990"/>
            <a:ext cx="306680" cy="31872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582407" y="5876058"/>
            <a:ext cx="240411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95" dirty="0">
                <a:solidFill>
                  <a:srgbClr val="0C1911"/>
                </a:solidFill>
                <a:latin typeface="Verdana"/>
                <a:cs typeface="Verdana"/>
              </a:rPr>
              <a:t>|</a:t>
            </a:r>
            <a:r>
              <a:rPr sz="1000" spc="165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000" b="1" dirty="0">
                <a:solidFill>
                  <a:srgbClr val="0C1911"/>
                </a:solidFill>
                <a:latin typeface="Tahoma"/>
                <a:cs typeface="Tahoma"/>
              </a:rPr>
              <a:t>DEVELOPMENT</a:t>
            </a:r>
            <a:r>
              <a:rPr sz="1000" b="1" spc="260" dirty="0">
                <a:solidFill>
                  <a:srgbClr val="0C1911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C1911"/>
                </a:solidFill>
                <a:latin typeface="Verdana"/>
                <a:cs typeface="Verdana"/>
              </a:rPr>
              <a:t>ENGAGEMENT</a:t>
            </a:r>
            <a:r>
              <a:rPr sz="1000" spc="204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0C1911"/>
                </a:solidFill>
                <a:latin typeface="Verdana"/>
                <a:cs typeface="Verdana"/>
              </a:rPr>
              <a:t>LAB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61902" y="1340103"/>
            <a:ext cx="3214370" cy="42468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113030">
              <a:lnSpc>
                <a:spcPct val="80300"/>
              </a:lnSpc>
              <a:spcBef>
                <a:spcPts val="405"/>
              </a:spcBef>
            </a:pP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Overwhelming</a:t>
            </a:r>
            <a:r>
              <a:rPr sz="1300" spc="1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consensus</a:t>
            </a:r>
            <a:r>
              <a:rPr sz="1300" spc="1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among engaged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segments: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Support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is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near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universal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among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Community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Champions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(93%),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Pragmatists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(83%),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Multilateralists</a:t>
            </a:r>
            <a:r>
              <a:rPr sz="13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(78%),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Global</a:t>
            </a:r>
            <a:r>
              <a:rPr sz="1300" spc="-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Citizens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(78%),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Empathisers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(78%)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50" dirty="0">
                <a:solidFill>
                  <a:srgbClr val="181F15"/>
                </a:solidFill>
                <a:latin typeface="Arial MT"/>
                <a:cs typeface="Arial MT"/>
              </a:rPr>
              <a:t>—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showing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20" dirty="0">
                <a:solidFill>
                  <a:srgbClr val="181F15"/>
                </a:solidFill>
                <a:latin typeface="Arial MT"/>
                <a:cs typeface="Arial MT"/>
              </a:rPr>
              <a:t>that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across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most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Worldview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segments,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there’s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strong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belief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0" dirty="0">
                <a:solidFill>
                  <a:srgbClr val="181F15"/>
                </a:solidFill>
                <a:latin typeface="Arial MT"/>
                <a:cs typeface="Arial MT"/>
              </a:rPr>
              <a:t>that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Ireland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should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play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role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promoting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peace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stability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globally.</a:t>
            </a:r>
            <a:endParaRPr sz="1300">
              <a:latin typeface="Arial MT"/>
              <a:cs typeface="Arial MT"/>
            </a:endParaRPr>
          </a:p>
          <a:p>
            <a:pPr marL="12700" marR="163830">
              <a:lnSpc>
                <a:spcPct val="80000"/>
              </a:lnSpc>
              <a:spcBef>
                <a:spcPts val="960"/>
              </a:spcBef>
            </a:pP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Only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among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Disengaged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does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0" dirty="0">
                <a:solidFill>
                  <a:srgbClr val="181F15"/>
                </a:solidFill>
                <a:latin typeface="Arial MT"/>
                <a:cs typeface="Arial MT"/>
              </a:rPr>
              <a:t>it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come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close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30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majority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(49%)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saying 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No.</a:t>
            </a:r>
            <a:endParaRPr sz="1300">
              <a:latin typeface="Arial MT"/>
              <a:cs typeface="Arial MT"/>
            </a:endParaRPr>
          </a:p>
          <a:p>
            <a:pPr marL="12700" marR="36195">
              <a:lnSpc>
                <a:spcPct val="80300"/>
              </a:lnSpc>
              <a:spcBef>
                <a:spcPts val="1050"/>
              </a:spcBef>
            </a:pP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scale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agreement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is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striking: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Even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least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enthusiastic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engaged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segments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still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show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more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than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four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in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five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favour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30" dirty="0">
                <a:solidFill>
                  <a:srgbClr val="181F15"/>
                </a:solidFill>
                <a:latin typeface="Arial MT"/>
                <a:cs typeface="Arial MT"/>
              </a:rPr>
              <a:t>—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suggesting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20" dirty="0">
                <a:solidFill>
                  <a:srgbClr val="181F15"/>
                </a:solidFill>
                <a:latin typeface="Arial MT"/>
                <a:cs typeface="Arial MT"/>
              </a:rPr>
              <a:t>that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the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principle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Ireland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as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peaceful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actor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has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deep,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 cross-</a:t>
            </a:r>
            <a:r>
              <a:rPr sz="1300" spc="100" dirty="0">
                <a:solidFill>
                  <a:srgbClr val="181F15"/>
                </a:solidFill>
                <a:latin typeface="Arial MT"/>
                <a:cs typeface="Arial MT"/>
              </a:rPr>
              <a:t>cutting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resonance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across</a:t>
            </a:r>
            <a:r>
              <a:rPr sz="1300" spc="1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values</a:t>
            </a:r>
            <a:r>
              <a:rPr sz="1300" spc="1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1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politics.</a:t>
            </a:r>
            <a:endParaRPr sz="1300">
              <a:latin typeface="Arial MT"/>
              <a:cs typeface="Arial MT"/>
            </a:endParaRPr>
          </a:p>
          <a:p>
            <a:pPr marL="12700" marR="5080" algn="just">
              <a:lnSpc>
                <a:spcPct val="79000"/>
              </a:lnSpc>
              <a:spcBef>
                <a:spcPts val="955"/>
              </a:spcBef>
            </a:pPr>
            <a:r>
              <a:rPr sz="1300" spc="95" dirty="0">
                <a:solidFill>
                  <a:srgbClr val="181F15"/>
                </a:solidFill>
                <a:latin typeface="Arial MT"/>
                <a:cs typeface="Arial MT"/>
              </a:rPr>
              <a:t>It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is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one</a:t>
            </a:r>
            <a:r>
              <a:rPr sz="13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most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unifying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findings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data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30" dirty="0">
                <a:solidFill>
                  <a:srgbClr val="181F15"/>
                </a:solidFill>
                <a:latin typeface="Arial MT"/>
                <a:cs typeface="Arial MT"/>
              </a:rPr>
              <a:t>—</a:t>
            </a:r>
            <a:r>
              <a:rPr sz="13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bridging</a:t>
            </a:r>
            <a:r>
              <a:rPr sz="13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ideological</a:t>
            </a:r>
            <a:r>
              <a:rPr sz="13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divides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reaffirming</a:t>
            </a:r>
            <a:r>
              <a:rPr sz="13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Ireland’s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self-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image</a:t>
            </a:r>
            <a:r>
              <a:rPr sz="13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as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positive,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0" dirty="0">
                <a:solidFill>
                  <a:srgbClr val="181F15"/>
                </a:solidFill>
                <a:latin typeface="Arial MT"/>
                <a:cs typeface="Arial MT"/>
              </a:rPr>
              <a:t>outward-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looking</a:t>
            </a:r>
            <a:r>
              <a:rPr sz="13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force.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OVERWHELMING</a:t>
            </a:r>
            <a:r>
              <a:rPr spc="-10" dirty="0"/>
              <a:t> </a:t>
            </a:r>
            <a:r>
              <a:rPr spc="85" dirty="0"/>
              <a:t>CONSENSUS</a:t>
            </a:r>
            <a:r>
              <a:rPr spc="-10" dirty="0"/>
              <a:t> </a:t>
            </a:r>
            <a:r>
              <a:rPr spc="100" dirty="0"/>
              <a:t>ACROSS</a:t>
            </a:r>
            <a:r>
              <a:rPr spc="-10" dirty="0"/>
              <a:t> </a:t>
            </a:r>
            <a:r>
              <a:rPr spc="60" dirty="0"/>
              <a:t>SEGMENTS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54739" y="2160324"/>
            <a:ext cx="2736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32%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1407" y="2676676"/>
            <a:ext cx="2736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49%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36085" y="3193028"/>
            <a:ext cx="2736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19%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82585" y="1934516"/>
            <a:ext cx="2003425" cy="3571875"/>
            <a:chOff x="1582585" y="1934516"/>
            <a:chExt cx="2003425" cy="3571875"/>
          </a:xfrm>
        </p:grpSpPr>
        <p:sp>
          <p:nvSpPr>
            <p:cNvPr id="20" name="object 20"/>
            <p:cNvSpPr/>
            <p:nvPr/>
          </p:nvSpPr>
          <p:spPr>
            <a:xfrm>
              <a:off x="1588935" y="1940866"/>
              <a:ext cx="1990725" cy="1652905"/>
            </a:xfrm>
            <a:custGeom>
              <a:avLst/>
              <a:gdLst/>
              <a:ahLst/>
              <a:cxnLst/>
              <a:rect l="l" t="t" r="r" b="b"/>
              <a:pathLst>
                <a:path w="1990725" h="1652904">
                  <a:moveTo>
                    <a:pt x="0" y="1652301"/>
                  </a:moveTo>
                  <a:lnTo>
                    <a:pt x="1990386" y="1652301"/>
                  </a:lnTo>
                  <a:lnTo>
                    <a:pt x="1990386" y="0"/>
                  </a:lnTo>
                  <a:lnTo>
                    <a:pt x="0" y="0"/>
                  </a:lnTo>
                  <a:lnTo>
                    <a:pt x="0" y="1652301"/>
                  </a:lnTo>
                  <a:close/>
                </a:path>
              </a:pathLst>
            </a:custGeom>
            <a:ln w="12337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88935" y="385040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1652301"/>
                  </a:moveTo>
                  <a:lnTo>
                    <a:pt x="0" y="0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62837" y="385040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542133"/>
                  </a:moveTo>
                  <a:lnTo>
                    <a:pt x="0" y="1652301"/>
                  </a:lnTo>
                </a:path>
                <a:path h="1652904">
                  <a:moveTo>
                    <a:pt x="0" y="0"/>
                  </a:moveTo>
                  <a:lnTo>
                    <a:pt x="0" y="77413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36727" y="385040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542133"/>
                  </a:moveTo>
                  <a:lnTo>
                    <a:pt x="0" y="1652301"/>
                  </a:lnTo>
                </a:path>
                <a:path h="1652904">
                  <a:moveTo>
                    <a:pt x="0" y="0"/>
                  </a:moveTo>
                  <a:lnTo>
                    <a:pt x="0" y="77413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10617" y="385040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542133"/>
                  </a:moveTo>
                  <a:lnTo>
                    <a:pt x="0" y="1652301"/>
                  </a:lnTo>
                </a:path>
                <a:path h="1652904">
                  <a:moveTo>
                    <a:pt x="0" y="0"/>
                  </a:moveTo>
                  <a:lnTo>
                    <a:pt x="0" y="77413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84518" y="385040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1652301"/>
                  </a:moveTo>
                  <a:lnTo>
                    <a:pt x="0" y="0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88935" y="3927830"/>
              <a:ext cx="1476375" cy="1497965"/>
            </a:xfrm>
            <a:custGeom>
              <a:avLst/>
              <a:gdLst/>
              <a:ahLst/>
              <a:cxnLst/>
              <a:rect l="l" t="t" r="r" b="b"/>
              <a:pathLst>
                <a:path w="1476375" h="1497964">
                  <a:moveTo>
                    <a:pt x="186397" y="516343"/>
                  </a:moveTo>
                  <a:lnTo>
                    <a:pt x="0" y="516343"/>
                  </a:lnTo>
                  <a:lnTo>
                    <a:pt x="0" y="981062"/>
                  </a:lnTo>
                  <a:lnTo>
                    <a:pt x="186397" y="981062"/>
                  </a:lnTo>
                  <a:lnTo>
                    <a:pt x="186397" y="516343"/>
                  </a:lnTo>
                  <a:close/>
                </a:path>
                <a:path w="1476375" h="1497964">
                  <a:moveTo>
                    <a:pt x="233286" y="1032687"/>
                  </a:moveTo>
                  <a:lnTo>
                    <a:pt x="0" y="1032687"/>
                  </a:lnTo>
                  <a:lnTo>
                    <a:pt x="0" y="1497406"/>
                  </a:lnTo>
                  <a:lnTo>
                    <a:pt x="233286" y="1497406"/>
                  </a:lnTo>
                  <a:lnTo>
                    <a:pt x="233286" y="1032687"/>
                  </a:lnTo>
                  <a:close/>
                </a:path>
                <a:path w="1476375" h="1497964">
                  <a:moveTo>
                    <a:pt x="1475930" y="0"/>
                  </a:moveTo>
                  <a:lnTo>
                    <a:pt x="0" y="0"/>
                  </a:lnTo>
                  <a:lnTo>
                    <a:pt x="0" y="464718"/>
                  </a:lnTo>
                  <a:lnTo>
                    <a:pt x="1475930" y="464718"/>
                  </a:lnTo>
                  <a:lnTo>
                    <a:pt x="1475930" y="0"/>
                  </a:lnTo>
                  <a:close/>
                </a:path>
              </a:pathLst>
            </a:custGeom>
            <a:solidFill>
              <a:srgbClr val="8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192776" y="4069852"/>
            <a:ext cx="2736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78%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17325" y="4586213"/>
            <a:ext cx="20447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582585" y="1937691"/>
            <a:ext cx="3959225" cy="3571875"/>
            <a:chOff x="1582585" y="1937691"/>
            <a:chExt cx="3959225" cy="3571875"/>
          </a:xfrm>
        </p:grpSpPr>
        <p:sp>
          <p:nvSpPr>
            <p:cNvPr id="30" name="object 30"/>
            <p:cNvSpPr/>
            <p:nvPr/>
          </p:nvSpPr>
          <p:spPr>
            <a:xfrm>
              <a:off x="1588935" y="3850406"/>
              <a:ext cx="1990725" cy="1652905"/>
            </a:xfrm>
            <a:custGeom>
              <a:avLst/>
              <a:gdLst/>
              <a:ahLst/>
              <a:cxnLst/>
              <a:rect l="l" t="t" r="r" b="b"/>
              <a:pathLst>
                <a:path w="1990725" h="1652904">
                  <a:moveTo>
                    <a:pt x="0" y="1652301"/>
                  </a:moveTo>
                  <a:lnTo>
                    <a:pt x="1990386" y="1652301"/>
                  </a:lnTo>
                  <a:lnTo>
                    <a:pt x="1990386" y="0"/>
                  </a:lnTo>
                  <a:lnTo>
                    <a:pt x="0" y="0"/>
                  </a:lnTo>
                  <a:lnTo>
                    <a:pt x="0" y="1652301"/>
                  </a:lnTo>
                  <a:close/>
                </a:path>
              </a:pathLst>
            </a:custGeom>
            <a:ln w="12337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42651" y="194086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1652301"/>
                  </a:moveTo>
                  <a:lnTo>
                    <a:pt x="0" y="0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16588" y="194086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542133"/>
                  </a:moveTo>
                  <a:lnTo>
                    <a:pt x="0" y="1652301"/>
                  </a:lnTo>
                </a:path>
                <a:path h="1652904">
                  <a:moveTo>
                    <a:pt x="0" y="0"/>
                  </a:moveTo>
                  <a:lnTo>
                    <a:pt x="0" y="77412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90478" y="194086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542133"/>
                  </a:moveTo>
                  <a:lnTo>
                    <a:pt x="0" y="1652301"/>
                  </a:lnTo>
                </a:path>
                <a:path h="1652904">
                  <a:moveTo>
                    <a:pt x="0" y="0"/>
                  </a:moveTo>
                  <a:lnTo>
                    <a:pt x="0" y="77412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64380" y="194086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1652301"/>
                  </a:moveTo>
                  <a:lnTo>
                    <a:pt x="0" y="0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38270" y="194086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1652301"/>
                  </a:moveTo>
                  <a:lnTo>
                    <a:pt x="0" y="0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42652" y="2018283"/>
              <a:ext cx="1365250" cy="1497965"/>
            </a:xfrm>
            <a:custGeom>
              <a:avLst/>
              <a:gdLst/>
              <a:ahLst/>
              <a:cxnLst/>
              <a:rect l="l" t="t" r="r" b="b"/>
              <a:pathLst>
                <a:path w="1365250" h="1497964">
                  <a:moveTo>
                    <a:pt x="233959" y="516356"/>
                  </a:moveTo>
                  <a:lnTo>
                    <a:pt x="0" y="516356"/>
                  </a:lnTo>
                  <a:lnTo>
                    <a:pt x="0" y="981087"/>
                  </a:lnTo>
                  <a:lnTo>
                    <a:pt x="233959" y="981087"/>
                  </a:lnTo>
                  <a:lnTo>
                    <a:pt x="233959" y="516356"/>
                  </a:lnTo>
                  <a:close/>
                </a:path>
                <a:path w="1365250" h="1497964">
                  <a:moveTo>
                    <a:pt x="296887" y="1032713"/>
                  </a:moveTo>
                  <a:lnTo>
                    <a:pt x="0" y="1032713"/>
                  </a:lnTo>
                  <a:lnTo>
                    <a:pt x="0" y="1497431"/>
                  </a:lnTo>
                  <a:lnTo>
                    <a:pt x="296887" y="1497431"/>
                  </a:lnTo>
                  <a:lnTo>
                    <a:pt x="296887" y="1032713"/>
                  </a:lnTo>
                  <a:close/>
                </a:path>
                <a:path w="1365250" h="1497964">
                  <a:moveTo>
                    <a:pt x="1364716" y="0"/>
                  </a:moveTo>
                  <a:lnTo>
                    <a:pt x="0" y="0"/>
                  </a:lnTo>
                  <a:lnTo>
                    <a:pt x="0" y="464718"/>
                  </a:lnTo>
                  <a:lnTo>
                    <a:pt x="1364716" y="464718"/>
                  </a:lnTo>
                  <a:lnTo>
                    <a:pt x="1364716" y="0"/>
                  </a:lnTo>
                  <a:close/>
                </a:path>
              </a:pathLst>
            </a:custGeom>
            <a:solidFill>
              <a:srgbClr val="F8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190921" y="2160324"/>
            <a:ext cx="2736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72%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25518" y="2676676"/>
            <a:ext cx="2736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12%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57000" y="3193028"/>
            <a:ext cx="2736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16%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636302" y="1934516"/>
            <a:ext cx="2003425" cy="3571875"/>
            <a:chOff x="3636302" y="1934516"/>
            <a:chExt cx="2003425" cy="3571875"/>
          </a:xfrm>
        </p:grpSpPr>
        <p:sp>
          <p:nvSpPr>
            <p:cNvPr id="41" name="object 41"/>
            <p:cNvSpPr/>
            <p:nvPr/>
          </p:nvSpPr>
          <p:spPr>
            <a:xfrm>
              <a:off x="3642652" y="1940866"/>
              <a:ext cx="1990725" cy="1652905"/>
            </a:xfrm>
            <a:custGeom>
              <a:avLst/>
              <a:gdLst/>
              <a:ahLst/>
              <a:cxnLst/>
              <a:rect l="l" t="t" r="r" b="b"/>
              <a:pathLst>
                <a:path w="1990725" h="1652904">
                  <a:moveTo>
                    <a:pt x="0" y="1652301"/>
                  </a:moveTo>
                  <a:lnTo>
                    <a:pt x="1990386" y="1652301"/>
                  </a:lnTo>
                  <a:lnTo>
                    <a:pt x="1990386" y="0"/>
                  </a:lnTo>
                  <a:lnTo>
                    <a:pt x="0" y="0"/>
                  </a:lnTo>
                  <a:lnTo>
                    <a:pt x="0" y="1652301"/>
                  </a:lnTo>
                  <a:close/>
                </a:path>
              </a:pathLst>
            </a:custGeom>
            <a:ln w="12337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42652" y="385040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1652301"/>
                  </a:moveTo>
                  <a:lnTo>
                    <a:pt x="0" y="0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116588" y="385040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542133"/>
                  </a:moveTo>
                  <a:lnTo>
                    <a:pt x="0" y="1652301"/>
                  </a:lnTo>
                </a:path>
                <a:path h="1652904">
                  <a:moveTo>
                    <a:pt x="0" y="0"/>
                  </a:moveTo>
                  <a:lnTo>
                    <a:pt x="0" y="77413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90478" y="385040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542133"/>
                  </a:moveTo>
                  <a:lnTo>
                    <a:pt x="0" y="1652301"/>
                  </a:lnTo>
                </a:path>
                <a:path h="1652904">
                  <a:moveTo>
                    <a:pt x="0" y="0"/>
                  </a:moveTo>
                  <a:lnTo>
                    <a:pt x="0" y="77413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64380" y="385040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542133"/>
                  </a:moveTo>
                  <a:lnTo>
                    <a:pt x="0" y="1652301"/>
                  </a:lnTo>
                </a:path>
                <a:path h="1652904">
                  <a:moveTo>
                    <a:pt x="0" y="0"/>
                  </a:moveTo>
                  <a:lnTo>
                    <a:pt x="0" y="77413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38270" y="385040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1652301"/>
                  </a:moveTo>
                  <a:lnTo>
                    <a:pt x="0" y="0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642652" y="3927830"/>
              <a:ext cx="1770380" cy="1497965"/>
            </a:xfrm>
            <a:custGeom>
              <a:avLst/>
              <a:gdLst/>
              <a:ahLst/>
              <a:cxnLst/>
              <a:rect l="l" t="t" r="r" b="b"/>
              <a:pathLst>
                <a:path w="1770379" h="1497964">
                  <a:moveTo>
                    <a:pt x="57315" y="1032687"/>
                  </a:moveTo>
                  <a:lnTo>
                    <a:pt x="0" y="1032687"/>
                  </a:lnTo>
                  <a:lnTo>
                    <a:pt x="0" y="1497406"/>
                  </a:lnTo>
                  <a:lnTo>
                    <a:pt x="57315" y="1497406"/>
                  </a:lnTo>
                  <a:lnTo>
                    <a:pt x="57315" y="1032687"/>
                  </a:lnTo>
                  <a:close/>
                </a:path>
                <a:path w="1770379" h="1497964">
                  <a:moveTo>
                    <a:pt x="68465" y="516343"/>
                  </a:moveTo>
                  <a:lnTo>
                    <a:pt x="0" y="516343"/>
                  </a:lnTo>
                  <a:lnTo>
                    <a:pt x="0" y="981062"/>
                  </a:lnTo>
                  <a:lnTo>
                    <a:pt x="68465" y="981062"/>
                  </a:lnTo>
                  <a:lnTo>
                    <a:pt x="68465" y="516343"/>
                  </a:lnTo>
                  <a:close/>
                </a:path>
                <a:path w="1770379" h="1497964">
                  <a:moveTo>
                    <a:pt x="1769821" y="0"/>
                  </a:moveTo>
                  <a:lnTo>
                    <a:pt x="0" y="0"/>
                  </a:lnTo>
                  <a:lnTo>
                    <a:pt x="0" y="464718"/>
                  </a:lnTo>
                  <a:lnTo>
                    <a:pt x="1769821" y="464718"/>
                  </a:lnTo>
                  <a:lnTo>
                    <a:pt x="1769821" y="0"/>
                  </a:lnTo>
                  <a:close/>
                </a:path>
              </a:pathLst>
            </a:custGeom>
            <a:solidFill>
              <a:srgbClr val="499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393455" y="4069852"/>
            <a:ext cx="2736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93%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46788" y="4586213"/>
            <a:ext cx="13144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85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41226" y="5102561"/>
            <a:ext cx="13144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85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636302" y="1937691"/>
            <a:ext cx="3959225" cy="3571875"/>
            <a:chOff x="3636302" y="1937691"/>
            <a:chExt cx="3959225" cy="3571875"/>
          </a:xfrm>
        </p:grpSpPr>
        <p:sp>
          <p:nvSpPr>
            <p:cNvPr id="52" name="object 52"/>
            <p:cNvSpPr/>
            <p:nvPr/>
          </p:nvSpPr>
          <p:spPr>
            <a:xfrm>
              <a:off x="3642652" y="3850406"/>
              <a:ext cx="1990725" cy="1652905"/>
            </a:xfrm>
            <a:custGeom>
              <a:avLst/>
              <a:gdLst/>
              <a:ahLst/>
              <a:cxnLst/>
              <a:rect l="l" t="t" r="r" b="b"/>
              <a:pathLst>
                <a:path w="1990725" h="1652904">
                  <a:moveTo>
                    <a:pt x="0" y="1652301"/>
                  </a:moveTo>
                  <a:lnTo>
                    <a:pt x="1990386" y="1652301"/>
                  </a:lnTo>
                  <a:lnTo>
                    <a:pt x="1990386" y="0"/>
                  </a:lnTo>
                  <a:lnTo>
                    <a:pt x="0" y="0"/>
                  </a:lnTo>
                  <a:lnTo>
                    <a:pt x="0" y="1652301"/>
                  </a:lnTo>
                  <a:close/>
                </a:path>
              </a:pathLst>
            </a:custGeom>
            <a:ln w="12337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96403" y="194086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1652301"/>
                  </a:moveTo>
                  <a:lnTo>
                    <a:pt x="0" y="0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70293" y="194086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542133"/>
                  </a:moveTo>
                  <a:lnTo>
                    <a:pt x="0" y="1652301"/>
                  </a:lnTo>
                </a:path>
                <a:path h="1652904">
                  <a:moveTo>
                    <a:pt x="0" y="0"/>
                  </a:moveTo>
                  <a:lnTo>
                    <a:pt x="0" y="77412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644229" y="194086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542133"/>
                  </a:moveTo>
                  <a:lnTo>
                    <a:pt x="0" y="1652301"/>
                  </a:lnTo>
                </a:path>
                <a:path h="1652904">
                  <a:moveTo>
                    <a:pt x="0" y="0"/>
                  </a:moveTo>
                  <a:lnTo>
                    <a:pt x="0" y="77412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118131" y="194086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542133"/>
                  </a:moveTo>
                  <a:lnTo>
                    <a:pt x="0" y="1652301"/>
                  </a:lnTo>
                </a:path>
                <a:path h="1652904">
                  <a:moveTo>
                    <a:pt x="0" y="0"/>
                  </a:moveTo>
                  <a:lnTo>
                    <a:pt x="0" y="77412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592021" y="194086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1652301"/>
                  </a:moveTo>
                  <a:lnTo>
                    <a:pt x="0" y="0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96394" y="2018283"/>
              <a:ext cx="1572260" cy="1497965"/>
            </a:xfrm>
            <a:custGeom>
              <a:avLst/>
              <a:gdLst/>
              <a:ahLst/>
              <a:cxnLst/>
              <a:rect l="l" t="t" r="r" b="b"/>
              <a:pathLst>
                <a:path w="1572259" h="1497964">
                  <a:moveTo>
                    <a:pt x="152171" y="516356"/>
                  </a:moveTo>
                  <a:lnTo>
                    <a:pt x="0" y="516356"/>
                  </a:lnTo>
                  <a:lnTo>
                    <a:pt x="0" y="981087"/>
                  </a:lnTo>
                  <a:lnTo>
                    <a:pt x="152171" y="981087"/>
                  </a:lnTo>
                  <a:lnTo>
                    <a:pt x="152171" y="516356"/>
                  </a:lnTo>
                  <a:close/>
                </a:path>
                <a:path w="1572259" h="1497964">
                  <a:moveTo>
                    <a:pt x="171678" y="1032713"/>
                  </a:moveTo>
                  <a:lnTo>
                    <a:pt x="0" y="1032713"/>
                  </a:lnTo>
                  <a:lnTo>
                    <a:pt x="0" y="1497431"/>
                  </a:lnTo>
                  <a:lnTo>
                    <a:pt x="171678" y="1497431"/>
                  </a:lnTo>
                  <a:lnTo>
                    <a:pt x="171678" y="1032713"/>
                  </a:lnTo>
                  <a:close/>
                </a:path>
                <a:path w="1572259" h="1497964">
                  <a:moveTo>
                    <a:pt x="1571777" y="0"/>
                  </a:moveTo>
                  <a:lnTo>
                    <a:pt x="0" y="0"/>
                  </a:lnTo>
                  <a:lnTo>
                    <a:pt x="0" y="464718"/>
                  </a:lnTo>
                  <a:lnTo>
                    <a:pt x="1571777" y="464718"/>
                  </a:lnTo>
                  <a:lnTo>
                    <a:pt x="1571777" y="0"/>
                  </a:lnTo>
                  <a:close/>
                </a:path>
              </a:pathLst>
            </a:custGeom>
            <a:solidFill>
              <a:srgbClr val="48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348205" y="2160324"/>
            <a:ext cx="2736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83%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673088" y="2676673"/>
            <a:ext cx="20066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60" dirty="0">
                <a:solidFill>
                  <a:srgbClr val="FFFFFF"/>
                </a:solidFill>
                <a:latin typeface="Verdana"/>
                <a:cs typeface="Verdana"/>
              </a:rPr>
              <a:t>8%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682847" y="3193021"/>
            <a:ext cx="20066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60" dirty="0">
                <a:solidFill>
                  <a:srgbClr val="FFFFFF"/>
                </a:solidFill>
                <a:latin typeface="Verdana"/>
                <a:cs typeface="Verdana"/>
              </a:rPr>
              <a:t>9%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690053" y="1934516"/>
            <a:ext cx="2003425" cy="3571875"/>
            <a:chOff x="5690053" y="1934516"/>
            <a:chExt cx="2003425" cy="3571875"/>
          </a:xfrm>
        </p:grpSpPr>
        <p:sp>
          <p:nvSpPr>
            <p:cNvPr id="63" name="object 63"/>
            <p:cNvSpPr/>
            <p:nvPr/>
          </p:nvSpPr>
          <p:spPr>
            <a:xfrm>
              <a:off x="5696403" y="1940866"/>
              <a:ext cx="1990725" cy="1652905"/>
            </a:xfrm>
            <a:custGeom>
              <a:avLst/>
              <a:gdLst/>
              <a:ahLst/>
              <a:cxnLst/>
              <a:rect l="l" t="t" r="r" b="b"/>
              <a:pathLst>
                <a:path w="1990725" h="1652904">
                  <a:moveTo>
                    <a:pt x="0" y="1652301"/>
                  </a:moveTo>
                  <a:lnTo>
                    <a:pt x="1990386" y="1652301"/>
                  </a:lnTo>
                  <a:lnTo>
                    <a:pt x="1990386" y="0"/>
                  </a:lnTo>
                  <a:lnTo>
                    <a:pt x="0" y="0"/>
                  </a:lnTo>
                  <a:lnTo>
                    <a:pt x="0" y="1652301"/>
                  </a:lnTo>
                  <a:close/>
                </a:path>
              </a:pathLst>
            </a:custGeom>
            <a:ln w="12337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96403" y="385040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1652301"/>
                  </a:moveTo>
                  <a:lnTo>
                    <a:pt x="0" y="0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170293" y="385040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542133"/>
                  </a:moveTo>
                  <a:lnTo>
                    <a:pt x="0" y="1652301"/>
                  </a:lnTo>
                </a:path>
                <a:path h="1652904">
                  <a:moveTo>
                    <a:pt x="0" y="0"/>
                  </a:moveTo>
                  <a:lnTo>
                    <a:pt x="0" y="77413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644229" y="385040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542133"/>
                  </a:moveTo>
                  <a:lnTo>
                    <a:pt x="0" y="1652301"/>
                  </a:lnTo>
                </a:path>
                <a:path h="1652904">
                  <a:moveTo>
                    <a:pt x="0" y="0"/>
                  </a:moveTo>
                  <a:lnTo>
                    <a:pt x="0" y="77413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118131" y="385040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542133"/>
                  </a:moveTo>
                  <a:lnTo>
                    <a:pt x="0" y="1652301"/>
                  </a:lnTo>
                </a:path>
                <a:path h="1652904">
                  <a:moveTo>
                    <a:pt x="0" y="0"/>
                  </a:moveTo>
                  <a:lnTo>
                    <a:pt x="0" y="77413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92021" y="3850406"/>
              <a:ext cx="0" cy="1652905"/>
            </a:xfrm>
            <a:custGeom>
              <a:avLst/>
              <a:gdLst/>
              <a:ahLst/>
              <a:cxnLst/>
              <a:rect l="l" t="t" r="r" b="b"/>
              <a:pathLst>
                <a:path h="1652904">
                  <a:moveTo>
                    <a:pt x="0" y="1652301"/>
                  </a:moveTo>
                  <a:lnTo>
                    <a:pt x="0" y="0"/>
                  </a:lnTo>
                </a:path>
              </a:pathLst>
            </a:custGeom>
            <a:ln w="6168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696394" y="3927830"/>
              <a:ext cx="1480185" cy="1497965"/>
            </a:xfrm>
            <a:custGeom>
              <a:avLst/>
              <a:gdLst/>
              <a:ahLst/>
              <a:cxnLst/>
              <a:rect l="l" t="t" r="r" b="b"/>
              <a:pathLst>
                <a:path w="1480184" h="1497964">
                  <a:moveTo>
                    <a:pt x="179908" y="1032687"/>
                  </a:moveTo>
                  <a:lnTo>
                    <a:pt x="0" y="1032687"/>
                  </a:lnTo>
                  <a:lnTo>
                    <a:pt x="0" y="1497406"/>
                  </a:lnTo>
                  <a:lnTo>
                    <a:pt x="179908" y="1497406"/>
                  </a:lnTo>
                  <a:lnTo>
                    <a:pt x="179908" y="1032687"/>
                  </a:lnTo>
                  <a:close/>
                </a:path>
                <a:path w="1480184" h="1497964">
                  <a:moveTo>
                    <a:pt x="236093" y="516343"/>
                  </a:moveTo>
                  <a:lnTo>
                    <a:pt x="0" y="516343"/>
                  </a:lnTo>
                  <a:lnTo>
                    <a:pt x="0" y="981062"/>
                  </a:lnTo>
                  <a:lnTo>
                    <a:pt x="236093" y="981062"/>
                  </a:lnTo>
                  <a:lnTo>
                    <a:pt x="236093" y="516343"/>
                  </a:lnTo>
                  <a:close/>
                </a:path>
                <a:path w="1480184" h="1497964">
                  <a:moveTo>
                    <a:pt x="1479638" y="0"/>
                  </a:moveTo>
                  <a:lnTo>
                    <a:pt x="0" y="0"/>
                  </a:lnTo>
                  <a:lnTo>
                    <a:pt x="0" y="464718"/>
                  </a:lnTo>
                  <a:lnTo>
                    <a:pt x="1479638" y="464718"/>
                  </a:lnTo>
                  <a:lnTo>
                    <a:pt x="1479638" y="0"/>
                  </a:lnTo>
                  <a:close/>
                </a:path>
              </a:pathLst>
            </a:custGeom>
            <a:solidFill>
              <a:srgbClr val="C53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302128" y="4069852"/>
            <a:ext cx="2736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78%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680356" y="4586204"/>
            <a:ext cx="2736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12%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686950" y="5102557"/>
            <a:ext cx="20066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60" dirty="0">
                <a:solidFill>
                  <a:srgbClr val="FFFFFF"/>
                </a:solidFill>
                <a:latin typeface="Verdana"/>
                <a:cs typeface="Verdana"/>
              </a:rPr>
              <a:t>9%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1588935" y="3656544"/>
            <a:ext cx="6104255" cy="1852930"/>
            <a:chOff x="1588935" y="3656544"/>
            <a:chExt cx="6104255" cy="1852930"/>
          </a:xfrm>
        </p:grpSpPr>
        <p:sp>
          <p:nvSpPr>
            <p:cNvPr id="74" name="object 74"/>
            <p:cNvSpPr/>
            <p:nvPr/>
          </p:nvSpPr>
          <p:spPr>
            <a:xfrm>
              <a:off x="5696402" y="3850406"/>
              <a:ext cx="1990725" cy="1652905"/>
            </a:xfrm>
            <a:custGeom>
              <a:avLst/>
              <a:gdLst/>
              <a:ahLst/>
              <a:cxnLst/>
              <a:rect l="l" t="t" r="r" b="b"/>
              <a:pathLst>
                <a:path w="1990725" h="1652904">
                  <a:moveTo>
                    <a:pt x="0" y="1652301"/>
                  </a:moveTo>
                  <a:lnTo>
                    <a:pt x="1990386" y="1652301"/>
                  </a:lnTo>
                  <a:lnTo>
                    <a:pt x="1990386" y="0"/>
                  </a:lnTo>
                  <a:lnTo>
                    <a:pt x="0" y="0"/>
                  </a:lnTo>
                  <a:lnTo>
                    <a:pt x="0" y="1652301"/>
                  </a:lnTo>
                  <a:close/>
                </a:path>
              </a:pathLst>
            </a:custGeom>
            <a:ln w="12337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88935" y="3656544"/>
              <a:ext cx="1990725" cy="194310"/>
            </a:xfrm>
            <a:custGeom>
              <a:avLst/>
              <a:gdLst/>
              <a:ahLst/>
              <a:cxnLst/>
              <a:rect l="l" t="t" r="r" b="b"/>
              <a:pathLst>
                <a:path w="1990725" h="194310">
                  <a:moveTo>
                    <a:pt x="1990387" y="0"/>
                  </a:moveTo>
                  <a:lnTo>
                    <a:pt x="0" y="0"/>
                  </a:lnTo>
                  <a:lnTo>
                    <a:pt x="0" y="193862"/>
                  </a:lnTo>
                  <a:lnTo>
                    <a:pt x="1990387" y="193862"/>
                  </a:lnTo>
                  <a:lnTo>
                    <a:pt x="1990387" y="0"/>
                  </a:lnTo>
                  <a:close/>
                </a:path>
              </a:pathLst>
            </a:custGeom>
            <a:solidFill>
              <a:srgbClr val="2E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2270778" y="3688719"/>
            <a:ext cx="62293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Multilateralists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642652" y="3656544"/>
            <a:ext cx="1990725" cy="194310"/>
          </a:xfrm>
          <a:custGeom>
            <a:avLst/>
            <a:gdLst/>
            <a:ahLst/>
            <a:cxnLst/>
            <a:rect l="l" t="t" r="r" b="b"/>
            <a:pathLst>
              <a:path w="1990725" h="194310">
                <a:moveTo>
                  <a:pt x="1990387" y="0"/>
                </a:moveTo>
                <a:lnTo>
                  <a:pt x="0" y="0"/>
                </a:lnTo>
                <a:lnTo>
                  <a:pt x="0" y="193862"/>
                </a:lnTo>
                <a:lnTo>
                  <a:pt x="1990387" y="193862"/>
                </a:lnTo>
                <a:lnTo>
                  <a:pt x="1990387" y="0"/>
                </a:lnTo>
                <a:close/>
              </a:path>
            </a:pathLst>
          </a:custGeom>
          <a:solidFill>
            <a:srgbClr val="2E3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4168431" y="3688719"/>
            <a:ext cx="93535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Community</a:t>
            </a:r>
            <a:r>
              <a:rPr sz="600" spc="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champions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696403" y="3656544"/>
            <a:ext cx="1990725" cy="194310"/>
          </a:xfrm>
          <a:custGeom>
            <a:avLst/>
            <a:gdLst/>
            <a:ahLst/>
            <a:cxnLst/>
            <a:rect l="l" t="t" r="r" b="b"/>
            <a:pathLst>
              <a:path w="1990725" h="194310">
                <a:moveTo>
                  <a:pt x="1990387" y="0"/>
                </a:moveTo>
                <a:lnTo>
                  <a:pt x="0" y="0"/>
                </a:lnTo>
                <a:lnTo>
                  <a:pt x="0" y="193862"/>
                </a:lnTo>
                <a:lnTo>
                  <a:pt x="1990387" y="193862"/>
                </a:lnTo>
                <a:lnTo>
                  <a:pt x="1990387" y="0"/>
                </a:lnTo>
                <a:close/>
              </a:path>
            </a:pathLst>
          </a:custGeom>
          <a:solidFill>
            <a:srgbClr val="2E3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389843" y="3688719"/>
            <a:ext cx="60007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Global</a:t>
            </a:r>
            <a:r>
              <a:rPr sz="6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citizens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588935" y="1747004"/>
            <a:ext cx="1990725" cy="194310"/>
          </a:xfrm>
          <a:custGeom>
            <a:avLst/>
            <a:gdLst/>
            <a:ahLst/>
            <a:cxnLst/>
            <a:rect l="l" t="t" r="r" b="b"/>
            <a:pathLst>
              <a:path w="1990725" h="194310">
                <a:moveTo>
                  <a:pt x="1990387" y="0"/>
                </a:moveTo>
                <a:lnTo>
                  <a:pt x="0" y="0"/>
                </a:lnTo>
                <a:lnTo>
                  <a:pt x="0" y="193862"/>
                </a:lnTo>
                <a:lnTo>
                  <a:pt x="1990387" y="193862"/>
                </a:lnTo>
                <a:lnTo>
                  <a:pt x="1990387" y="0"/>
                </a:lnTo>
                <a:close/>
              </a:path>
            </a:pathLst>
          </a:custGeom>
          <a:solidFill>
            <a:srgbClr val="2E3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345936" y="1779133"/>
            <a:ext cx="48196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Disengaged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642652" y="1747004"/>
            <a:ext cx="1990725" cy="194310"/>
          </a:xfrm>
          <a:custGeom>
            <a:avLst/>
            <a:gdLst/>
            <a:ahLst/>
            <a:cxnLst/>
            <a:rect l="l" t="t" r="r" b="b"/>
            <a:pathLst>
              <a:path w="1990725" h="194310">
                <a:moveTo>
                  <a:pt x="1990387" y="0"/>
                </a:moveTo>
                <a:lnTo>
                  <a:pt x="0" y="0"/>
                </a:lnTo>
                <a:lnTo>
                  <a:pt x="0" y="193862"/>
                </a:lnTo>
                <a:lnTo>
                  <a:pt x="1990387" y="193862"/>
                </a:lnTo>
                <a:lnTo>
                  <a:pt x="1990387" y="0"/>
                </a:lnTo>
                <a:close/>
              </a:path>
            </a:pathLst>
          </a:custGeom>
          <a:solidFill>
            <a:srgbClr val="2E3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4376562" y="1779133"/>
            <a:ext cx="5187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Empathisers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696403" y="1747004"/>
            <a:ext cx="1990725" cy="194310"/>
          </a:xfrm>
          <a:custGeom>
            <a:avLst/>
            <a:gdLst/>
            <a:ahLst/>
            <a:cxnLst/>
            <a:rect l="l" t="t" r="r" b="b"/>
            <a:pathLst>
              <a:path w="1990725" h="194310">
                <a:moveTo>
                  <a:pt x="1990387" y="0"/>
                </a:moveTo>
                <a:lnTo>
                  <a:pt x="0" y="0"/>
                </a:lnTo>
                <a:lnTo>
                  <a:pt x="0" y="193862"/>
                </a:lnTo>
                <a:lnTo>
                  <a:pt x="1990387" y="193862"/>
                </a:lnTo>
                <a:lnTo>
                  <a:pt x="1990387" y="0"/>
                </a:lnTo>
                <a:close/>
              </a:path>
            </a:pathLst>
          </a:custGeom>
          <a:solidFill>
            <a:srgbClr val="2E3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436094" y="1779133"/>
            <a:ext cx="50736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Pragmatists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553113" y="5529641"/>
            <a:ext cx="774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003866" y="5529641"/>
            <a:ext cx="12318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25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477686" y="5529641"/>
            <a:ext cx="12318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50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951669" y="5529641"/>
            <a:ext cx="12318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75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402422" y="5529641"/>
            <a:ext cx="28130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100</a:t>
            </a:r>
            <a:r>
              <a:rPr sz="600" spc="21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057548" y="5529641"/>
            <a:ext cx="12318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25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531530" y="5529641"/>
            <a:ext cx="12318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50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005351" y="5529641"/>
            <a:ext cx="12318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75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456104" y="5529641"/>
            <a:ext cx="28130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100</a:t>
            </a:r>
            <a:r>
              <a:rPr sz="600" spc="21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60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111391" y="5529641"/>
            <a:ext cx="12318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25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585293" y="5529641"/>
            <a:ext cx="12318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50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059114" y="5529641"/>
            <a:ext cx="12318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75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510028" y="5529641"/>
            <a:ext cx="16954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100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079806" y="3218618"/>
            <a:ext cx="4622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solidFill>
                  <a:srgbClr val="4D4D4D"/>
                </a:solidFill>
                <a:latin typeface="Verdana"/>
                <a:cs typeface="Verdana"/>
              </a:rPr>
              <a:t>Don’t</a:t>
            </a:r>
            <a:r>
              <a:rPr sz="600" spc="-20" dirty="0">
                <a:solidFill>
                  <a:srgbClr val="4D4D4D"/>
                </a:solidFill>
                <a:latin typeface="Verdana"/>
                <a:cs typeface="Verdana"/>
              </a:rPr>
              <a:t> know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415127" y="2702266"/>
            <a:ext cx="13017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No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380439" y="2185914"/>
            <a:ext cx="16065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Yes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54406" y="5102561"/>
            <a:ext cx="81661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900" baseline="4629" dirty="0">
                <a:solidFill>
                  <a:srgbClr val="4D4D4D"/>
                </a:solidFill>
                <a:latin typeface="Verdana"/>
                <a:cs typeface="Verdana"/>
              </a:rPr>
              <a:t>Don’t</a:t>
            </a:r>
            <a:r>
              <a:rPr sz="900" spc="-15" baseline="4629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900" baseline="4629" dirty="0">
                <a:solidFill>
                  <a:srgbClr val="4D4D4D"/>
                </a:solidFill>
                <a:latin typeface="Verdana"/>
                <a:cs typeface="Verdana"/>
              </a:rPr>
              <a:t>know</a:t>
            </a:r>
            <a:r>
              <a:rPr sz="900" spc="345" baseline="4629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12%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415127" y="4611799"/>
            <a:ext cx="13017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No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380439" y="4095446"/>
            <a:ext cx="16065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solidFill>
                  <a:srgbClr val="4D4D4D"/>
                </a:solidFill>
                <a:latin typeface="Verdana"/>
                <a:cs typeface="Verdana"/>
              </a:rPr>
              <a:t>Yes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576227" y="5836065"/>
            <a:ext cx="522986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705"/>
              </a:lnSpc>
              <a:spcBef>
                <a:spcPts val="135"/>
              </a:spcBef>
            </a:pPr>
            <a:r>
              <a:rPr sz="600" dirty="0">
                <a:latin typeface="Verdana"/>
                <a:cs typeface="Verdana"/>
              </a:rPr>
              <a:t>Question: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55" dirty="0">
                <a:latin typeface="Verdana"/>
                <a:cs typeface="Verdana"/>
              </a:rPr>
              <a:t>Do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you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believe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Ireland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has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</a:t>
            </a:r>
            <a:r>
              <a:rPr sz="600" spc="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role</a:t>
            </a:r>
            <a:r>
              <a:rPr sz="600" spc="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to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play</a:t>
            </a:r>
            <a:r>
              <a:rPr sz="600" spc="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in</a:t>
            </a:r>
            <a:r>
              <a:rPr sz="600" spc="10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promoting</a:t>
            </a:r>
            <a:r>
              <a:rPr sz="600" spc="9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peace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and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stability</a:t>
            </a:r>
            <a:r>
              <a:rPr sz="600" spc="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globally?</a:t>
            </a:r>
            <a:r>
              <a:rPr sz="600" spc="70" dirty="0">
                <a:latin typeface="Verdana"/>
                <a:cs typeface="Verdana"/>
              </a:rPr>
              <a:t> </a:t>
            </a:r>
            <a:r>
              <a:rPr sz="600" spc="-95" dirty="0">
                <a:latin typeface="Verdana"/>
                <a:cs typeface="Verdana"/>
              </a:rPr>
              <a:t>|</a:t>
            </a:r>
            <a:r>
              <a:rPr sz="600" spc="60" dirty="0">
                <a:latin typeface="Verdana"/>
                <a:cs typeface="Verdana"/>
              </a:rPr>
              <a:t> </a:t>
            </a:r>
            <a:r>
              <a:rPr sz="600" spc="-35" dirty="0">
                <a:latin typeface="Verdana"/>
                <a:cs typeface="Verdana"/>
              </a:rPr>
              <a:t>Base:</a:t>
            </a:r>
            <a:r>
              <a:rPr sz="600" dirty="0">
                <a:latin typeface="Verdana"/>
                <a:cs typeface="Verdana"/>
              </a:rPr>
              <a:t> IRL</a:t>
            </a:r>
            <a:r>
              <a:rPr sz="600" spc="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Adults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95" dirty="0">
                <a:latin typeface="Verdana"/>
                <a:cs typeface="Verdana"/>
              </a:rPr>
              <a:t>|</a:t>
            </a:r>
            <a:r>
              <a:rPr sz="600" spc="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Sample</a:t>
            </a:r>
            <a:r>
              <a:rPr sz="600" spc="40" dirty="0">
                <a:latin typeface="Verdana"/>
                <a:cs typeface="Verdana"/>
              </a:rPr>
              <a:t> </a:t>
            </a:r>
            <a:r>
              <a:rPr sz="600" spc="-20" dirty="0">
                <a:latin typeface="Verdana"/>
                <a:cs typeface="Verdana"/>
              </a:rPr>
              <a:t>size</a:t>
            </a:r>
            <a:endParaRPr sz="600">
              <a:latin typeface="Verdana"/>
              <a:cs typeface="Verdana"/>
            </a:endParaRPr>
          </a:p>
          <a:p>
            <a:pPr marL="12700" marR="5080">
              <a:lnSpc>
                <a:spcPts val="690"/>
              </a:lnSpc>
              <a:spcBef>
                <a:spcPts val="35"/>
              </a:spcBef>
            </a:pPr>
            <a:r>
              <a:rPr sz="600" spc="-25" dirty="0">
                <a:latin typeface="Verdana"/>
                <a:cs typeface="Verdana"/>
              </a:rPr>
              <a:t>n=</a:t>
            </a:r>
            <a:r>
              <a:rPr sz="600" spc="7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2,002</a:t>
            </a:r>
            <a:r>
              <a:rPr sz="600" spc="80" dirty="0">
                <a:latin typeface="Verdana"/>
                <a:cs typeface="Verdana"/>
              </a:rPr>
              <a:t> </a:t>
            </a:r>
            <a:r>
              <a:rPr sz="600" spc="-95" dirty="0">
                <a:latin typeface="Verdana"/>
                <a:cs typeface="Verdana"/>
              </a:rPr>
              <a:t>|</a:t>
            </a:r>
            <a:r>
              <a:rPr sz="600" spc="8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Data</a:t>
            </a:r>
            <a:r>
              <a:rPr sz="600" spc="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are</a:t>
            </a:r>
            <a:r>
              <a:rPr sz="600" spc="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weighted</a:t>
            </a:r>
            <a:r>
              <a:rPr sz="600" spc="11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to</a:t>
            </a:r>
            <a:r>
              <a:rPr sz="600" spc="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be</a:t>
            </a:r>
            <a:r>
              <a:rPr sz="600" spc="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nationally</a:t>
            </a:r>
            <a:r>
              <a:rPr sz="600" spc="10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representative</a:t>
            </a:r>
            <a:r>
              <a:rPr sz="600" spc="50" dirty="0">
                <a:latin typeface="Verdana"/>
                <a:cs typeface="Verdana"/>
              </a:rPr>
              <a:t> </a:t>
            </a:r>
            <a:r>
              <a:rPr sz="600" spc="-95" dirty="0">
                <a:latin typeface="Verdana"/>
                <a:cs typeface="Verdana"/>
              </a:rPr>
              <a:t>|</a:t>
            </a:r>
            <a:r>
              <a:rPr sz="600" spc="8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Worldview</a:t>
            </a:r>
            <a:r>
              <a:rPr sz="600" spc="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Overseas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Development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Aid</a:t>
            </a:r>
            <a:r>
              <a:rPr sz="600" spc="11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Survey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spc="-95" dirty="0">
                <a:latin typeface="Verdana"/>
                <a:cs typeface="Verdana"/>
              </a:rPr>
              <a:t>|</a:t>
            </a:r>
            <a:r>
              <a:rPr sz="600" spc="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Fieldwork</a:t>
            </a:r>
            <a:r>
              <a:rPr sz="600" spc="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by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B&amp;A</a:t>
            </a:r>
            <a:r>
              <a:rPr sz="600" spc="75" dirty="0">
                <a:latin typeface="Verdana"/>
                <a:cs typeface="Verdana"/>
              </a:rPr>
              <a:t> </a:t>
            </a:r>
            <a:r>
              <a:rPr sz="600" spc="-50" dirty="0">
                <a:latin typeface="Verdana"/>
                <a:cs typeface="Verdana"/>
              </a:rPr>
              <a:t>|</a:t>
            </a:r>
            <a:r>
              <a:rPr sz="600" dirty="0">
                <a:latin typeface="Verdana"/>
                <a:cs typeface="Verdana"/>
              </a:rPr>
              <a:t> Analysis</a:t>
            </a:r>
            <a:r>
              <a:rPr sz="600" spc="9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by</a:t>
            </a:r>
            <a:r>
              <a:rPr sz="600" spc="2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the</a:t>
            </a:r>
            <a:r>
              <a:rPr sz="600" spc="1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Development</a:t>
            </a:r>
            <a:r>
              <a:rPr sz="600" spc="2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Engagement</a:t>
            </a:r>
            <a:r>
              <a:rPr sz="600" spc="21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Lab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61815" y="1255381"/>
            <a:ext cx="7026909" cy="4932680"/>
            <a:chOff x="4361815" y="1255381"/>
            <a:chExt cx="7026909" cy="4932680"/>
          </a:xfrm>
        </p:grpSpPr>
        <p:sp>
          <p:nvSpPr>
            <p:cNvPr id="3" name="object 3"/>
            <p:cNvSpPr/>
            <p:nvPr/>
          </p:nvSpPr>
          <p:spPr>
            <a:xfrm>
              <a:off x="4375687" y="1262367"/>
              <a:ext cx="7013575" cy="4925695"/>
            </a:xfrm>
            <a:custGeom>
              <a:avLst/>
              <a:gdLst/>
              <a:ahLst/>
              <a:cxnLst/>
              <a:rect l="l" t="t" r="r" b="b"/>
              <a:pathLst>
                <a:path w="7013575" h="4925695">
                  <a:moveTo>
                    <a:pt x="7013037" y="0"/>
                  </a:moveTo>
                  <a:lnTo>
                    <a:pt x="0" y="0"/>
                  </a:lnTo>
                  <a:lnTo>
                    <a:pt x="0" y="4925550"/>
                  </a:lnTo>
                  <a:lnTo>
                    <a:pt x="7013037" y="4925550"/>
                  </a:lnTo>
                  <a:lnTo>
                    <a:pt x="7013037" y="0"/>
                  </a:lnTo>
                  <a:close/>
                </a:path>
              </a:pathLst>
            </a:custGeom>
            <a:solidFill>
              <a:srgbClr val="E9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68800" y="1262366"/>
              <a:ext cx="6985000" cy="4914900"/>
            </a:xfrm>
            <a:custGeom>
              <a:avLst/>
              <a:gdLst/>
              <a:ahLst/>
              <a:cxnLst/>
              <a:rect l="l" t="t" r="r" b="b"/>
              <a:pathLst>
                <a:path w="6985000" h="4914900">
                  <a:moveTo>
                    <a:pt x="0" y="4914900"/>
                  </a:moveTo>
                  <a:lnTo>
                    <a:pt x="6985000" y="4914900"/>
                  </a:lnTo>
                  <a:lnTo>
                    <a:pt x="6985000" y="0"/>
                  </a:lnTo>
                  <a:lnTo>
                    <a:pt x="0" y="0"/>
                  </a:lnTo>
                  <a:lnTo>
                    <a:pt x="0" y="4914900"/>
                  </a:lnTo>
                  <a:close/>
                </a:path>
              </a:pathLst>
            </a:custGeom>
            <a:ln w="135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8530" y="1775929"/>
              <a:ext cx="0" cy="3547110"/>
            </a:xfrm>
            <a:custGeom>
              <a:avLst/>
              <a:gdLst/>
              <a:ahLst/>
              <a:cxnLst/>
              <a:rect l="l" t="t" r="r" b="b"/>
              <a:pathLst>
                <a:path h="3547110">
                  <a:moveTo>
                    <a:pt x="0" y="3546513"/>
                  </a:moveTo>
                  <a:lnTo>
                    <a:pt x="0" y="0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87474" y="1775929"/>
              <a:ext cx="0" cy="3547110"/>
            </a:xfrm>
            <a:custGeom>
              <a:avLst/>
              <a:gdLst/>
              <a:ahLst/>
              <a:cxnLst/>
              <a:rect l="l" t="t" r="r" b="b"/>
              <a:pathLst>
                <a:path h="3547110">
                  <a:moveTo>
                    <a:pt x="0" y="3103207"/>
                  </a:moveTo>
                  <a:lnTo>
                    <a:pt x="0" y="3546513"/>
                  </a:lnTo>
                </a:path>
                <a:path h="3547110">
                  <a:moveTo>
                    <a:pt x="0" y="2717686"/>
                  </a:moveTo>
                  <a:lnTo>
                    <a:pt x="0" y="2756294"/>
                  </a:lnTo>
                </a:path>
                <a:path h="3547110">
                  <a:moveTo>
                    <a:pt x="0" y="2332228"/>
                  </a:moveTo>
                  <a:lnTo>
                    <a:pt x="0" y="2370773"/>
                  </a:lnTo>
                </a:path>
                <a:path h="3547110">
                  <a:moveTo>
                    <a:pt x="0" y="1946707"/>
                  </a:moveTo>
                  <a:lnTo>
                    <a:pt x="0" y="1985315"/>
                  </a:lnTo>
                </a:path>
                <a:path h="3547110">
                  <a:moveTo>
                    <a:pt x="0" y="1561249"/>
                  </a:moveTo>
                  <a:lnTo>
                    <a:pt x="0" y="1599794"/>
                  </a:lnTo>
                </a:path>
                <a:path h="3547110">
                  <a:moveTo>
                    <a:pt x="0" y="1175728"/>
                  </a:moveTo>
                  <a:lnTo>
                    <a:pt x="0" y="1214336"/>
                  </a:lnTo>
                </a:path>
                <a:path h="3547110">
                  <a:moveTo>
                    <a:pt x="0" y="790270"/>
                  </a:moveTo>
                  <a:lnTo>
                    <a:pt x="0" y="828815"/>
                  </a:lnTo>
                </a:path>
                <a:path h="3547110">
                  <a:moveTo>
                    <a:pt x="0" y="404749"/>
                  </a:moveTo>
                  <a:lnTo>
                    <a:pt x="0" y="443357"/>
                  </a:lnTo>
                </a:path>
                <a:path h="3547110">
                  <a:moveTo>
                    <a:pt x="0" y="0"/>
                  </a:moveTo>
                  <a:lnTo>
                    <a:pt x="0" y="57836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86456" y="1775929"/>
              <a:ext cx="0" cy="3547110"/>
            </a:xfrm>
            <a:custGeom>
              <a:avLst/>
              <a:gdLst/>
              <a:ahLst/>
              <a:cxnLst/>
              <a:rect l="l" t="t" r="r" b="b"/>
              <a:pathLst>
                <a:path h="3547110">
                  <a:moveTo>
                    <a:pt x="0" y="1946707"/>
                  </a:moveTo>
                  <a:lnTo>
                    <a:pt x="0" y="3546513"/>
                  </a:lnTo>
                </a:path>
                <a:path h="3547110">
                  <a:moveTo>
                    <a:pt x="0" y="1561249"/>
                  </a:moveTo>
                  <a:lnTo>
                    <a:pt x="0" y="1599794"/>
                  </a:lnTo>
                </a:path>
                <a:path h="3547110">
                  <a:moveTo>
                    <a:pt x="0" y="1175728"/>
                  </a:moveTo>
                  <a:lnTo>
                    <a:pt x="0" y="1214336"/>
                  </a:lnTo>
                </a:path>
                <a:path h="3547110">
                  <a:moveTo>
                    <a:pt x="0" y="790270"/>
                  </a:moveTo>
                  <a:lnTo>
                    <a:pt x="0" y="828815"/>
                  </a:lnTo>
                </a:path>
                <a:path h="3547110">
                  <a:moveTo>
                    <a:pt x="0" y="404749"/>
                  </a:moveTo>
                  <a:lnTo>
                    <a:pt x="0" y="443357"/>
                  </a:lnTo>
                </a:path>
                <a:path h="3547110">
                  <a:moveTo>
                    <a:pt x="0" y="0"/>
                  </a:moveTo>
                  <a:lnTo>
                    <a:pt x="0" y="57836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5438" y="1775929"/>
              <a:ext cx="0" cy="3547110"/>
            </a:xfrm>
            <a:custGeom>
              <a:avLst/>
              <a:gdLst/>
              <a:ahLst/>
              <a:cxnLst/>
              <a:rect l="l" t="t" r="r" b="b"/>
              <a:pathLst>
                <a:path h="3547110">
                  <a:moveTo>
                    <a:pt x="0" y="3546513"/>
                  </a:moveTo>
                  <a:lnTo>
                    <a:pt x="0" y="0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084420" y="1775929"/>
              <a:ext cx="0" cy="3547110"/>
            </a:xfrm>
            <a:custGeom>
              <a:avLst/>
              <a:gdLst/>
              <a:ahLst/>
              <a:cxnLst/>
              <a:rect l="l" t="t" r="r" b="b"/>
              <a:pathLst>
                <a:path h="3547110">
                  <a:moveTo>
                    <a:pt x="0" y="3546513"/>
                  </a:moveTo>
                  <a:lnTo>
                    <a:pt x="0" y="0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88530" y="1833765"/>
              <a:ext cx="2662555" cy="3430904"/>
            </a:xfrm>
            <a:custGeom>
              <a:avLst/>
              <a:gdLst/>
              <a:ahLst/>
              <a:cxnLst/>
              <a:rect l="l" t="t" r="r" b="b"/>
              <a:pathLst>
                <a:path w="2662554" h="3430904">
                  <a:moveTo>
                    <a:pt x="36614" y="3083915"/>
                  </a:moveTo>
                  <a:lnTo>
                    <a:pt x="0" y="3083915"/>
                  </a:lnTo>
                  <a:lnTo>
                    <a:pt x="0" y="3430828"/>
                  </a:lnTo>
                  <a:lnTo>
                    <a:pt x="36614" y="3430828"/>
                  </a:lnTo>
                  <a:lnTo>
                    <a:pt x="36614" y="3083915"/>
                  </a:lnTo>
                  <a:close/>
                </a:path>
                <a:path w="2662554" h="3430904">
                  <a:moveTo>
                    <a:pt x="1338160" y="2698458"/>
                  </a:moveTo>
                  <a:lnTo>
                    <a:pt x="0" y="2698458"/>
                  </a:lnTo>
                  <a:lnTo>
                    <a:pt x="0" y="3045371"/>
                  </a:lnTo>
                  <a:lnTo>
                    <a:pt x="1338160" y="3045371"/>
                  </a:lnTo>
                  <a:lnTo>
                    <a:pt x="1338160" y="2698458"/>
                  </a:lnTo>
                  <a:close/>
                </a:path>
                <a:path w="2662554" h="3430904">
                  <a:moveTo>
                    <a:pt x="1664449" y="2312936"/>
                  </a:moveTo>
                  <a:lnTo>
                    <a:pt x="0" y="2312936"/>
                  </a:lnTo>
                  <a:lnTo>
                    <a:pt x="0" y="2659850"/>
                  </a:lnTo>
                  <a:lnTo>
                    <a:pt x="1664449" y="2659850"/>
                  </a:lnTo>
                  <a:lnTo>
                    <a:pt x="1664449" y="2312936"/>
                  </a:lnTo>
                  <a:close/>
                </a:path>
                <a:path w="2662554" h="3430904">
                  <a:moveTo>
                    <a:pt x="1970532" y="1927479"/>
                  </a:moveTo>
                  <a:lnTo>
                    <a:pt x="0" y="1927479"/>
                  </a:lnTo>
                  <a:lnTo>
                    <a:pt x="0" y="2274392"/>
                  </a:lnTo>
                  <a:lnTo>
                    <a:pt x="1970532" y="2274392"/>
                  </a:lnTo>
                  <a:lnTo>
                    <a:pt x="1970532" y="1927479"/>
                  </a:lnTo>
                  <a:close/>
                </a:path>
                <a:path w="2662554" h="3430904">
                  <a:moveTo>
                    <a:pt x="2222500" y="1541957"/>
                  </a:moveTo>
                  <a:lnTo>
                    <a:pt x="0" y="1541957"/>
                  </a:lnTo>
                  <a:lnTo>
                    <a:pt x="0" y="1888871"/>
                  </a:lnTo>
                  <a:lnTo>
                    <a:pt x="2222500" y="1888871"/>
                  </a:lnTo>
                  <a:lnTo>
                    <a:pt x="2222500" y="1541957"/>
                  </a:lnTo>
                  <a:close/>
                </a:path>
                <a:path w="2662554" h="3430904">
                  <a:moveTo>
                    <a:pt x="2228507" y="1156500"/>
                  </a:moveTo>
                  <a:lnTo>
                    <a:pt x="0" y="1156500"/>
                  </a:lnTo>
                  <a:lnTo>
                    <a:pt x="0" y="1503413"/>
                  </a:lnTo>
                  <a:lnTo>
                    <a:pt x="2228507" y="1503413"/>
                  </a:lnTo>
                  <a:lnTo>
                    <a:pt x="2228507" y="1156500"/>
                  </a:lnTo>
                  <a:close/>
                </a:path>
                <a:path w="2662554" h="3430904">
                  <a:moveTo>
                    <a:pt x="2290267" y="770978"/>
                  </a:moveTo>
                  <a:lnTo>
                    <a:pt x="0" y="770978"/>
                  </a:lnTo>
                  <a:lnTo>
                    <a:pt x="0" y="1117892"/>
                  </a:lnTo>
                  <a:lnTo>
                    <a:pt x="2290267" y="1117892"/>
                  </a:lnTo>
                  <a:lnTo>
                    <a:pt x="2290267" y="770978"/>
                  </a:lnTo>
                  <a:close/>
                </a:path>
                <a:path w="2662554" h="3430904">
                  <a:moveTo>
                    <a:pt x="2565946" y="385521"/>
                  </a:moveTo>
                  <a:lnTo>
                    <a:pt x="0" y="385521"/>
                  </a:lnTo>
                  <a:lnTo>
                    <a:pt x="0" y="732434"/>
                  </a:lnTo>
                  <a:lnTo>
                    <a:pt x="2565946" y="732434"/>
                  </a:lnTo>
                  <a:lnTo>
                    <a:pt x="2565946" y="385521"/>
                  </a:lnTo>
                  <a:close/>
                </a:path>
                <a:path w="2662554" h="3430904">
                  <a:moveTo>
                    <a:pt x="2662440" y="0"/>
                  </a:moveTo>
                  <a:lnTo>
                    <a:pt x="0" y="0"/>
                  </a:lnTo>
                  <a:lnTo>
                    <a:pt x="0" y="346913"/>
                  </a:lnTo>
                  <a:lnTo>
                    <a:pt x="2662440" y="346913"/>
                  </a:lnTo>
                  <a:lnTo>
                    <a:pt x="2662440" y="0"/>
                  </a:lnTo>
                  <a:close/>
                </a:path>
              </a:pathLst>
            </a:custGeom>
            <a:solidFill>
              <a:srgbClr val="E88B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82014" y="5885224"/>
            <a:ext cx="28714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81F15"/>
                </a:solidFill>
                <a:latin typeface="Trebuchet MS"/>
                <a:cs typeface="Trebuchet MS"/>
              </a:rPr>
              <a:t>©2025</a:t>
            </a:r>
            <a:r>
              <a:rPr sz="1000" b="1" spc="430" dirty="0">
                <a:solidFill>
                  <a:srgbClr val="181F15"/>
                </a:solidFill>
                <a:latin typeface="Trebuchet MS"/>
                <a:cs typeface="Trebuchet MS"/>
              </a:rPr>
              <a:t> </a:t>
            </a:r>
            <a:r>
              <a:rPr sz="1500" spc="-292" baseline="2777" dirty="0">
                <a:solidFill>
                  <a:srgbClr val="0C1911"/>
                </a:solidFill>
                <a:latin typeface="Verdana"/>
                <a:cs typeface="Verdana"/>
              </a:rPr>
              <a:t>|</a:t>
            </a:r>
            <a:r>
              <a:rPr sz="1500" spc="187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b="1" baseline="2777" dirty="0">
                <a:solidFill>
                  <a:srgbClr val="0C1911"/>
                </a:solidFill>
                <a:latin typeface="Tahoma"/>
                <a:cs typeface="Tahoma"/>
              </a:rPr>
              <a:t>DEVELOPMENT</a:t>
            </a:r>
            <a:r>
              <a:rPr sz="1500" b="1" spc="330" baseline="2777" dirty="0">
                <a:solidFill>
                  <a:srgbClr val="0C1911"/>
                </a:solidFill>
                <a:latin typeface="Tahoma"/>
                <a:cs typeface="Tahoma"/>
              </a:rPr>
              <a:t> </a:t>
            </a:r>
            <a:r>
              <a:rPr sz="1500" baseline="2777" dirty="0">
                <a:solidFill>
                  <a:srgbClr val="0C1911"/>
                </a:solidFill>
                <a:latin typeface="Verdana"/>
                <a:cs typeface="Verdana"/>
              </a:rPr>
              <a:t>ENGAGEMENT</a:t>
            </a:r>
            <a:r>
              <a:rPr sz="1500" spc="240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spc="-37" baseline="2777" dirty="0">
                <a:solidFill>
                  <a:srgbClr val="0C1911"/>
                </a:solidFill>
                <a:latin typeface="Verdana"/>
                <a:cs typeface="Verdana"/>
              </a:rPr>
              <a:t>LAB</a:t>
            </a:r>
            <a:endParaRPr sz="1500" baseline="2777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9927" y="5818990"/>
            <a:ext cx="306680" cy="31872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5" dirty="0"/>
              <a:t>HUMAN</a:t>
            </a:r>
            <a:r>
              <a:rPr spc="-40" dirty="0"/>
              <a:t> RIGHTS,</a:t>
            </a:r>
            <a:r>
              <a:rPr spc="-35" dirty="0"/>
              <a:t> </a:t>
            </a:r>
            <a:r>
              <a:rPr spc="95" dirty="0"/>
              <a:t>DEMOCRACY,</a:t>
            </a:r>
            <a:r>
              <a:rPr spc="-40" dirty="0"/>
              <a:t> </a:t>
            </a:r>
            <a:r>
              <a:rPr spc="95" dirty="0"/>
              <a:t>RULE</a:t>
            </a:r>
            <a:r>
              <a:rPr spc="-40" dirty="0"/>
              <a:t> </a:t>
            </a:r>
            <a:r>
              <a:rPr spc="190" dirty="0"/>
              <a:t>OF</a:t>
            </a:r>
            <a:r>
              <a:rPr spc="-45" dirty="0"/>
              <a:t> </a:t>
            </a:r>
            <a:r>
              <a:rPr spc="180" dirty="0"/>
              <a:t>LAW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8052" y="1285240"/>
            <a:ext cx="3215640" cy="174752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444500" algn="r">
              <a:lnSpc>
                <a:spcPct val="80400"/>
              </a:lnSpc>
              <a:spcBef>
                <a:spcPts val="405"/>
              </a:spcBef>
            </a:pP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Ireland’s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history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promoting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human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rights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a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20" dirty="0">
                <a:solidFill>
                  <a:srgbClr val="181F15"/>
                </a:solidFill>
                <a:latin typeface="Arial MT"/>
                <a:cs typeface="Arial MT"/>
              </a:rPr>
              <a:t>soft-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power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identity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is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clear.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People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 overwhelmingly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0" dirty="0">
                <a:solidFill>
                  <a:srgbClr val="181F15"/>
                </a:solidFill>
                <a:latin typeface="Arial MT"/>
                <a:cs typeface="Arial MT"/>
              </a:rPr>
              <a:t>want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Ireland’s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contribution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30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peace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30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come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through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values-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driven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humanitarian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means.</a:t>
            </a:r>
            <a:endParaRPr sz="1300">
              <a:latin typeface="Arial MT"/>
              <a:cs typeface="Arial MT"/>
            </a:endParaRPr>
          </a:p>
          <a:p>
            <a:pPr marL="227965" marR="6350" indent="-227965" algn="r">
              <a:lnSpc>
                <a:spcPts val="1380"/>
              </a:lnSpc>
              <a:spcBef>
                <a:spcPts val="720"/>
              </a:spcBef>
              <a:buChar char="•"/>
              <a:tabLst>
                <a:tab pos="227965" algn="l"/>
              </a:tabLst>
            </a:pP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Promoting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human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rights,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democracy,</a:t>
            </a:r>
            <a:endParaRPr sz="1300">
              <a:latin typeface="Arial MT"/>
              <a:cs typeface="Arial MT"/>
            </a:endParaRPr>
          </a:p>
          <a:p>
            <a:pPr marR="6350" algn="r">
              <a:lnSpc>
                <a:spcPts val="1380"/>
              </a:lnSpc>
            </a:pP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rule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law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(67%)</a:t>
            </a:r>
            <a:endParaRPr sz="1300">
              <a:latin typeface="Arial MT"/>
              <a:cs typeface="Arial MT"/>
            </a:endParaRPr>
          </a:p>
          <a:p>
            <a:pPr marL="227965" marR="6350" lvl="1" indent="-227965" algn="r">
              <a:lnSpc>
                <a:spcPts val="1380"/>
              </a:lnSpc>
              <a:spcBef>
                <a:spcPts val="745"/>
              </a:spcBef>
              <a:buChar char="•"/>
              <a:tabLst>
                <a:tab pos="227965" algn="l"/>
              </a:tabLst>
            </a:pP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Supporting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humanitarian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relief</a:t>
            </a:r>
            <a:endParaRPr sz="1300">
              <a:latin typeface="Arial MT"/>
              <a:cs typeface="Arial MT"/>
            </a:endParaRPr>
          </a:p>
          <a:p>
            <a:pPr marR="6350" algn="r">
              <a:lnSpc>
                <a:spcPts val="1380"/>
              </a:lnSpc>
            </a:pP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efforts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(64%)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5702" y="3101847"/>
            <a:ext cx="2967990" cy="5410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266065" algn="r">
              <a:lnSpc>
                <a:spcPct val="76900"/>
              </a:lnSpc>
              <a:spcBef>
                <a:spcPts val="459"/>
              </a:spcBef>
              <a:buChar char="•"/>
              <a:tabLst>
                <a:tab pos="278765" algn="l"/>
              </a:tabLst>
            </a:pP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Contributing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30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UN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peacekeeping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(57%)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supporting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diplomacy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endParaRPr sz="1300">
              <a:latin typeface="Arial MT"/>
              <a:cs typeface="Arial MT"/>
            </a:endParaRPr>
          </a:p>
          <a:p>
            <a:pPr marR="5715" algn="r">
              <a:lnSpc>
                <a:spcPts val="1295"/>
              </a:lnSpc>
            </a:pP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mediation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(56%)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6627" y="3699255"/>
            <a:ext cx="3187700" cy="19367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10820" marR="5080" indent="191770" algn="r">
              <a:lnSpc>
                <a:spcPct val="80000"/>
              </a:lnSpc>
              <a:spcBef>
                <a:spcPts val="409"/>
              </a:spcBef>
            </a:pPr>
            <a:r>
              <a:rPr sz="1300" spc="105" dirty="0">
                <a:solidFill>
                  <a:srgbClr val="181F15"/>
                </a:solidFill>
                <a:latin typeface="Arial MT"/>
                <a:cs typeface="Arial MT"/>
              </a:rPr>
              <a:t>About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half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(49%)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favour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5" dirty="0">
                <a:solidFill>
                  <a:srgbClr val="181F15"/>
                </a:solidFill>
                <a:latin typeface="Arial MT"/>
                <a:cs typeface="Arial MT"/>
              </a:rPr>
              <a:t>long-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term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development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aid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just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over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25" dirty="0">
                <a:solidFill>
                  <a:srgbClr val="181F15"/>
                </a:solidFill>
                <a:latin typeface="Arial MT"/>
                <a:cs typeface="Arial MT"/>
              </a:rPr>
              <a:t>two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in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five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(42%)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back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advocating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nuclear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disarmament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30" dirty="0">
                <a:solidFill>
                  <a:srgbClr val="181F15"/>
                </a:solidFill>
                <a:latin typeface="Arial MT"/>
                <a:cs typeface="Arial MT"/>
              </a:rPr>
              <a:t>—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0" dirty="0">
                <a:solidFill>
                  <a:srgbClr val="181F15"/>
                </a:solidFill>
                <a:latin typeface="Arial MT"/>
                <a:cs typeface="Arial MT"/>
              </a:rPr>
              <a:t>both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consistent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with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Ireland’s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tradition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neutrality.</a:t>
            </a:r>
            <a:endParaRPr sz="1300">
              <a:latin typeface="Arial MT"/>
              <a:cs typeface="Arial MT"/>
            </a:endParaRPr>
          </a:p>
          <a:p>
            <a:pPr marL="117475" marR="5080" indent="-104775" algn="r">
              <a:lnSpc>
                <a:spcPct val="78500"/>
              </a:lnSpc>
              <a:spcBef>
                <a:spcPts val="1080"/>
              </a:spcBef>
            </a:pP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Much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less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emphasis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on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asylum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or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direct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protection.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Only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one-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third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(33%)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mention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offering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asylum,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suggesting </a:t>
            </a:r>
            <a:r>
              <a:rPr sz="1300" spc="95" dirty="0">
                <a:solidFill>
                  <a:srgbClr val="181F15"/>
                </a:solidFill>
                <a:latin typeface="Arial MT"/>
                <a:cs typeface="Arial MT"/>
              </a:rPr>
              <a:t>most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see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Ireland’s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role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as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principled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influence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abroad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rather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than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domestic</a:t>
            </a:r>
            <a:endParaRPr sz="1300">
              <a:latin typeface="Arial MT"/>
              <a:cs typeface="Arial MT"/>
            </a:endParaRPr>
          </a:p>
          <a:p>
            <a:pPr marR="6350" algn="r">
              <a:lnSpc>
                <a:spcPts val="1295"/>
              </a:lnSpc>
            </a:pP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action.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04247" y="1916410"/>
            <a:ext cx="27813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latin typeface="Verdana"/>
                <a:cs typeface="Verdana"/>
              </a:rPr>
              <a:t>67%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07806" y="2301875"/>
            <a:ext cx="27813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latin typeface="Verdana"/>
                <a:cs typeface="Verdana"/>
              </a:rPr>
              <a:t>64%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32128" y="2687341"/>
            <a:ext cx="27813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latin typeface="Verdana"/>
                <a:cs typeface="Verdana"/>
              </a:rPr>
              <a:t>57%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70364" y="3072855"/>
            <a:ext cx="27813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latin typeface="Verdana"/>
                <a:cs typeface="Verdana"/>
              </a:rPr>
              <a:t>56%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64361" y="3458321"/>
            <a:ext cx="27813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latin typeface="Verdana"/>
                <a:cs typeface="Verdana"/>
              </a:rPr>
              <a:t>56%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12345" y="3843836"/>
            <a:ext cx="27813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latin typeface="Verdana"/>
                <a:cs typeface="Verdana"/>
              </a:rPr>
              <a:t>49%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06304" y="4229301"/>
            <a:ext cx="27813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latin typeface="Verdana"/>
                <a:cs typeface="Verdana"/>
              </a:rPr>
              <a:t>42%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79973" y="4614816"/>
            <a:ext cx="27813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latin typeface="Verdana"/>
                <a:cs typeface="Verdana"/>
              </a:rPr>
              <a:t>33%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088530" y="1775967"/>
            <a:ext cx="4196080" cy="3546475"/>
          </a:xfrm>
          <a:custGeom>
            <a:avLst/>
            <a:gdLst/>
            <a:ahLst/>
            <a:cxnLst/>
            <a:rect l="l" t="t" r="r" b="b"/>
            <a:pathLst>
              <a:path w="4196080" h="3546475">
                <a:moveTo>
                  <a:pt x="0" y="3546475"/>
                </a:moveTo>
                <a:lnTo>
                  <a:pt x="4195711" y="3546475"/>
                </a:lnTo>
                <a:lnTo>
                  <a:pt x="4195711" y="0"/>
                </a:lnTo>
                <a:lnTo>
                  <a:pt x="0" y="0"/>
                </a:lnTo>
                <a:lnTo>
                  <a:pt x="0" y="3546475"/>
                </a:lnTo>
                <a:close/>
              </a:path>
            </a:pathLst>
          </a:custGeom>
          <a:ln w="13550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39881" y="4635779"/>
            <a:ext cx="22942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Offering</a:t>
            </a:r>
            <a:r>
              <a:rPr sz="700" spc="-7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asylum</a:t>
            </a:r>
            <a:r>
              <a:rPr sz="700" spc="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and</a:t>
            </a:r>
            <a:r>
              <a:rPr sz="700" spc="-6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safe</a:t>
            </a: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haven</a:t>
            </a:r>
            <a:r>
              <a:rPr sz="700" spc="-6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for</a:t>
            </a:r>
            <a:r>
              <a:rPr sz="700" spc="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people</a:t>
            </a:r>
            <a:r>
              <a:rPr sz="700" spc="-5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fleeing</a:t>
            </a:r>
            <a:r>
              <a:rPr sz="700" spc="-6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war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14481" y="4250263"/>
            <a:ext cx="23285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Advocating</a:t>
            </a:r>
            <a:r>
              <a:rPr sz="700" spc="-6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for</a:t>
            </a:r>
            <a:r>
              <a:rPr sz="700" spc="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nuclear</a:t>
            </a:r>
            <a:r>
              <a:rPr sz="700" spc="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disarmament</a:t>
            </a:r>
            <a:r>
              <a:rPr sz="700" spc="2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and</a:t>
            </a:r>
            <a:r>
              <a:rPr sz="700" spc="-6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65" dirty="0">
                <a:solidFill>
                  <a:srgbClr val="4D4D4D"/>
                </a:solidFill>
                <a:latin typeface="Verdana"/>
                <a:cs typeface="Verdana"/>
              </a:rPr>
              <a:t>non-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violence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62181" y="3864798"/>
            <a:ext cx="16744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Providing</a:t>
            </a: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long-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term</a:t>
            </a:r>
            <a:r>
              <a:rPr sz="700" spc="2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development</a:t>
            </a:r>
            <a:r>
              <a:rPr sz="700" spc="3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ODA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25581" y="3479283"/>
            <a:ext cx="24155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Leading</a:t>
            </a:r>
            <a:r>
              <a:rPr sz="700" spc="-6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by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example</a:t>
            </a: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through</a:t>
            </a:r>
            <a:r>
              <a:rPr sz="700" spc="-6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neutrality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&amp;</a:t>
            </a:r>
            <a:r>
              <a:rPr sz="700" spc="-6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peaceful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 policy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12881" y="3093818"/>
            <a:ext cx="24320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Supporting</a:t>
            </a:r>
            <a:r>
              <a:rPr sz="700" spc="-4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diplomacy,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mediation,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and</a:t>
            </a: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conflict</a:t>
            </a:r>
            <a:r>
              <a:rPr sz="700" spc="5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resolution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65281" y="2708303"/>
            <a:ext cx="22675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Contributing</a:t>
            </a:r>
            <a:r>
              <a:rPr sz="700" spc="-4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to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 international</a:t>
            </a:r>
            <a:r>
              <a:rPr sz="700" spc="1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peacekeeping</a:t>
            </a: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(e.g.,</a:t>
            </a:r>
            <a:r>
              <a:rPr sz="700" spc="-1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UN)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25681" y="2322838"/>
            <a:ext cx="16090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Supporting</a:t>
            </a: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humanitarian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relief</a:t>
            </a: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efforts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77981" y="1937372"/>
            <a:ext cx="22580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Promoting</a:t>
            </a:r>
            <a:r>
              <a:rPr sz="700" spc="-7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human</a:t>
            </a:r>
            <a:r>
              <a:rPr sz="700" spc="-7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rights,</a:t>
            </a: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democracy,</a:t>
            </a:r>
            <a:r>
              <a:rPr sz="700" spc="-4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and</a:t>
            </a:r>
            <a:r>
              <a:rPr sz="700" spc="-7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rule</a:t>
            </a:r>
            <a:r>
              <a:rPr sz="700" spc="-5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of</a:t>
            </a:r>
            <a:r>
              <a:rPr sz="700" spc="-7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law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89281" y="5000281"/>
            <a:ext cx="4890135" cy="1109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873760" algn="l"/>
              </a:tabLst>
            </a:pPr>
            <a:r>
              <a:rPr sz="1050" baseline="3968" dirty="0">
                <a:solidFill>
                  <a:srgbClr val="4D4D4D"/>
                </a:solidFill>
                <a:latin typeface="Verdana"/>
                <a:cs typeface="Verdana"/>
              </a:rPr>
              <a:t>Other</a:t>
            </a:r>
            <a:r>
              <a:rPr sz="1050" spc="-60" baseline="3968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1050" spc="-15" baseline="3968" dirty="0">
                <a:solidFill>
                  <a:srgbClr val="4D4D4D"/>
                </a:solidFill>
                <a:latin typeface="Verdana"/>
                <a:cs typeface="Verdana"/>
              </a:rPr>
              <a:t>(specified)</a:t>
            </a:r>
            <a:r>
              <a:rPr sz="1050" baseline="3968" dirty="0">
                <a:solidFill>
                  <a:srgbClr val="4D4D4D"/>
                </a:solidFill>
                <a:latin typeface="Verdana"/>
                <a:cs typeface="Verdana"/>
              </a:rPr>
              <a:t>	</a:t>
            </a:r>
            <a:r>
              <a:rPr sz="900" spc="-25" dirty="0">
                <a:latin typeface="Verdana"/>
                <a:cs typeface="Verdana"/>
              </a:rPr>
              <a:t>1%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700">
              <a:latin typeface="Verdana"/>
              <a:cs typeface="Verdana"/>
            </a:endParaRPr>
          </a:p>
          <a:p>
            <a:pPr marL="773430">
              <a:lnSpc>
                <a:spcPct val="100000"/>
              </a:lnSpc>
              <a:tabLst>
                <a:tab pos="1746885" algn="l"/>
                <a:tab pos="2745740" algn="l"/>
                <a:tab pos="3745229" algn="l"/>
                <a:tab pos="4718685" algn="l"/>
              </a:tabLst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	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25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	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50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	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75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	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100</a:t>
            </a:r>
            <a:endParaRPr sz="700">
              <a:latin typeface="Verdana"/>
              <a:cs typeface="Verdana"/>
            </a:endParaRPr>
          </a:p>
          <a:p>
            <a:pPr marL="1430020">
              <a:lnSpc>
                <a:spcPct val="100000"/>
              </a:lnSpc>
              <a:spcBef>
                <a:spcPts val="35"/>
              </a:spcBef>
            </a:pPr>
            <a:r>
              <a:rPr sz="1100" spc="-100" dirty="0">
                <a:latin typeface="Verdana"/>
                <a:cs typeface="Verdana"/>
              </a:rPr>
              <a:t>Weighted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spc="-80" dirty="0">
                <a:latin typeface="Verdana"/>
                <a:cs typeface="Verdana"/>
              </a:rPr>
              <a:t>percent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-110" dirty="0">
                <a:latin typeface="Verdana"/>
                <a:cs typeface="Verdana"/>
              </a:rPr>
              <a:t>(among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spc="-75" dirty="0">
                <a:latin typeface="Verdana"/>
                <a:cs typeface="Verdana"/>
              </a:rPr>
              <a:t>those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spc="-95" dirty="0">
                <a:latin typeface="Verdana"/>
                <a:cs typeface="Verdana"/>
              </a:rPr>
              <a:t>who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-70" dirty="0">
                <a:latin typeface="Verdana"/>
                <a:cs typeface="Verdana"/>
              </a:rPr>
              <a:t>said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'Yes')</a:t>
            </a:r>
            <a:endParaRPr sz="1100">
              <a:latin typeface="Verdana"/>
              <a:cs typeface="Verdana"/>
            </a:endParaRPr>
          </a:p>
          <a:p>
            <a:pPr marL="798830" marR="26034">
              <a:lnSpc>
                <a:spcPts val="760"/>
              </a:lnSpc>
              <a:spcBef>
                <a:spcPts val="550"/>
              </a:spcBef>
            </a:pPr>
            <a:r>
              <a:rPr sz="700" spc="-10" dirty="0">
                <a:latin typeface="Verdana"/>
                <a:cs typeface="Verdana"/>
              </a:rPr>
              <a:t>Question:</a:t>
            </a:r>
            <a:r>
              <a:rPr sz="700" spc="-60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In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your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opinion,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in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what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way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should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Ireland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contribute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global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peace</a:t>
            </a:r>
            <a:r>
              <a:rPr sz="700" spc="-25" dirty="0">
                <a:latin typeface="Verdana"/>
                <a:cs typeface="Verdana"/>
              </a:rPr>
              <a:t> and </a:t>
            </a:r>
            <a:r>
              <a:rPr sz="700" dirty="0">
                <a:latin typeface="Verdana"/>
                <a:cs typeface="Verdana"/>
              </a:rPr>
              <a:t>stability?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60" dirty="0">
                <a:latin typeface="Verdana"/>
                <a:cs typeface="Verdana"/>
              </a:rPr>
              <a:t>Base: </a:t>
            </a:r>
            <a:r>
              <a:rPr sz="700" spc="-30" dirty="0">
                <a:latin typeface="Verdana"/>
                <a:cs typeface="Verdana"/>
              </a:rPr>
              <a:t>IRL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Adults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10" dirty="0">
                <a:latin typeface="Verdana"/>
                <a:cs typeface="Verdana"/>
              </a:rPr>
              <a:t> Sample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size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60" dirty="0">
                <a:latin typeface="Verdana"/>
                <a:cs typeface="Verdana"/>
              </a:rPr>
              <a:t>n=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40" dirty="0">
                <a:latin typeface="Verdana"/>
                <a:cs typeface="Verdana"/>
              </a:rPr>
              <a:t>2,002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Data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are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weighted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nationally </a:t>
            </a:r>
            <a:r>
              <a:rPr sz="700" dirty="0">
                <a:latin typeface="Verdana"/>
                <a:cs typeface="Verdana"/>
              </a:rPr>
              <a:t>representative</a:t>
            </a:r>
            <a:r>
              <a:rPr sz="700" spc="-4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Worldview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Overseas</a:t>
            </a:r>
            <a:r>
              <a:rPr sz="700" spc="-6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Development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Aid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Survey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Fieldwork</a:t>
            </a:r>
            <a:r>
              <a:rPr sz="700" spc="-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by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B&amp;A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Analysis </a:t>
            </a:r>
            <a:r>
              <a:rPr sz="700" spc="10" dirty="0">
                <a:latin typeface="Verdana"/>
                <a:cs typeface="Verdana"/>
              </a:rPr>
              <a:t>by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spc="10" dirty="0">
                <a:latin typeface="Verdana"/>
                <a:cs typeface="Verdana"/>
              </a:rPr>
              <a:t>the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10" dirty="0">
                <a:latin typeface="Verdana"/>
                <a:cs typeface="Verdana"/>
              </a:rPr>
              <a:t>Development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spc="10" dirty="0">
                <a:latin typeface="Verdana"/>
                <a:cs typeface="Verdana"/>
              </a:rPr>
              <a:t>Engagement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Lab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9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599858" y="2"/>
            <a:ext cx="5592445" cy="6856095"/>
            <a:chOff x="6599858" y="2"/>
            <a:chExt cx="5592445" cy="6856095"/>
          </a:xfrm>
        </p:grpSpPr>
        <p:sp>
          <p:nvSpPr>
            <p:cNvPr id="4" name="object 4"/>
            <p:cNvSpPr/>
            <p:nvPr/>
          </p:nvSpPr>
          <p:spPr>
            <a:xfrm>
              <a:off x="8465823" y="2"/>
              <a:ext cx="3726179" cy="6856095"/>
            </a:xfrm>
            <a:custGeom>
              <a:avLst/>
              <a:gdLst/>
              <a:ahLst/>
              <a:cxnLst/>
              <a:rect l="l" t="t" r="r" b="b"/>
              <a:pathLst>
                <a:path w="3726179" h="6856095">
                  <a:moveTo>
                    <a:pt x="3726176" y="0"/>
                  </a:moveTo>
                  <a:lnTo>
                    <a:pt x="2910201" y="0"/>
                  </a:lnTo>
                  <a:lnTo>
                    <a:pt x="0" y="6856012"/>
                  </a:lnTo>
                  <a:lnTo>
                    <a:pt x="3726176" y="6856012"/>
                  </a:lnTo>
                  <a:lnTo>
                    <a:pt x="3726176" y="0"/>
                  </a:lnTo>
                  <a:close/>
                </a:path>
              </a:pathLst>
            </a:custGeom>
            <a:solidFill>
              <a:srgbClr val="FFFFFF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99858" y="1125000"/>
              <a:ext cx="4608195" cy="4608195"/>
            </a:xfrm>
            <a:custGeom>
              <a:avLst/>
              <a:gdLst/>
              <a:ahLst/>
              <a:cxnLst/>
              <a:rect l="l" t="t" r="r" b="b"/>
              <a:pathLst>
                <a:path w="4608195" h="4608195">
                  <a:moveTo>
                    <a:pt x="2303999" y="0"/>
                  </a:moveTo>
                  <a:lnTo>
                    <a:pt x="2255795" y="494"/>
                  </a:lnTo>
                  <a:lnTo>
                    <a:pt x="2207832" y="1970"/>
                  </a:lnTo>
                  <a:lnTo>
                    <a:pt x="2160121" y="4419"/>
                  </a:lnTo>
                  <a:lnTo>
                    <a:pt x="2112669" y="7830"/>
                  </a:lnTo>
                  <a:lnTo>
                    <a:pt x="2065488" y="12195"/>
                  </a:lnTo>
                  <a:lnTo>
                    <a:pt x="2018586" y="17504"/>
                  </a:lnTo>
                  <a:lnTo>
                    <a:pt x="1971974" y="23746"/>
                  </a:lnTo>
                  <a:lnTo>
                    <a:pt x="1925661" y="30913"/>
                  </a:lnTo>
                  <a:lnTo>
                    <a:pt x="1879656" y="38994"/>
                  </a:lnTo>
                  <a:lnTo>
                    <a:pt x="1833970" y="47981"/>
                  </a:lnTo>
                  <a:lnTo>
                    <a:pt x="1788611" y="57863"/>
                  </a:lnTo>
                  <a:lnTo>
                    <a:pt x="1743590" y="68631"/>
                  </a:lnTo>
                  <a:lnTo>
                    <a:pt x="1698916" y="80275"/>
                  </a:lnTo>
                  <a:lnTo>
                    <a:pt x="1654599" y="92786"/>
                  </a:lnTo>
                  <a:lnTo>
                    <a:pt x="1610648" y="106154"/>
                  </a:lnTo>
                  <a:lnTo>
                    <a:pt x="1567073" y="120369"/>
                  </a:lnTo>
                  <a:lnTo>
                    <a:pt x="1523883" y="135422"/>
                  </a:lnTo>
                  <a:lnTo>
                    <a:pt x="1481089" y="151303"/>
                  </a:lnTo>
                  <a:lnTo>
                    <a:pt x="1438699" y="168003"/>
                  </a:lnTo>
                  <a:lnTo>
                    <a:pt x="1396724" y="185512"/>
                  </a:lnTo>
                  <a:lnTo>
                    <a:pt x="1355173" y="203820"/>
                  </a:lnTo>
                  <a:lnTo>
                    <a:pt x="1314056" y="222917"/>
                  </a:lnTo>
                  <a:lnTo>
                    <a:pt x="1273382" y="242795"/>
                  </a:lnTo>
                  <a:lnTo>
                    <a:pt x="1233161" y="263442"/>
                  </a:lnTo>
                  <a:lnTo>
                    <a:pt x="1193402" y="284851"/>
                  </a:lnTo>
                  <a:lnTo>
                    <a:pt x="1154115" y="307011"/>
                  </a:lnTo>
                  <a:lnTo>
                    <a:pt x="1115311" y="329913"/>
                  </a:lnTo>
                  <a:lnTo>
                    <a:pt x="1076997" y="353546"/>
                  </a:lnTo>
                  <a:lnTo>
                    <a:pt x="1039185" y="377902"/>
                  </a:lnTo>
                  <a:lnTo>
                    <a:pt x="1001883" y="402970"/>
                  </a:lnTo>
                  <a:lnTo>
                    <a:pt x="965102" y="428741"/>
                  </a:lnTo>
                  <a:lnTo>
                    <a:pt x="928851" y="455206"/>
                  </a:lnTo>
                  <a:lnTo>
                    <a:pt x="893139" y="482355"/>
                  </a:lnTo>
                  <a:lnTo>
                    <a:pt x="857976" y="510178"/>
                  </a:lnTo>
                  <a:lnTo>
                    <a:pt x="823372" y="538665"/>
                  </a:lnTo>
                  <a:lnTo>
                    <a:pt x="789336" y="567808"/>
                  </a:lnTo>
                  <a:lnTo>
                    <a:pt x="755878" y="597596"/>
                  </a:lnTo>
                  <a:lnTo>
                    <a:pt x="723008" y="628019"/>
                  </a:lnTo>
                  <a:lnTo>
                    <a:pt x="690735" y="659069"/>
                  </a:lnTo>
                  <a:lnTo>
                    <a:pt x="659069" y="690735"/>
                  </a:lnTo>
                  <a:lnTo>
                    <a:pt x="628019" y="723008"/>
                  </a:lnTo>
                  <a:lnTo>
                    <a:pt x="597596" y="755878"/>
                  </a:lnTo>
                  <a:lnTo>
                    <a:pt x="567808" y="789336"/>
                  </a:lnTo>
                  <a:lnTo>
                    <a:pt x="538665" y="823372"/>
                  </a:lnTo>
                  <a:lnTo>
                    <a:pt x="510178" y="857976"/>
                  </a:lnTo>
                  <a:lnTo>
                    <a:pt x="482355" y="893139"/>
                  </a:lnTo>
                  <a:lnTo>
                    <a:pt x="455206" y="928851"/>
                  </a:lnTo>
                  <a:lnTo>
                    <a:pt x="428741" y="965102"/>
                  </a:lnTo>
                  <a:lnTo>
                    <a:pt x="402970" y="1001883"/>
                  </a:lnTo>
                  <a:lnTo>
                    <a:pt x="377902" y="1039185"/>
                  </a:lnTo>
                  <a:lnTo>
                    <a:pt x="353546" y="1076997"/>
                  </a:lnTo>
                  <a:lnTo>
                    <a:pt x="329913" y="1115311"/>
                  </a:lnTo>
                  <a:lnTo>
                    <a:pt x="307011" y="1154115"/>
                  </a:lnTo>
                  <a:lnTo>
                    <a:pt x="284851" y="1193402"/>
                  </a:lnTo>
                  <a:lnTo>
                    <a:pt x="263442" y="1233161"/>
                  </a:lnTo>
                  <a:lnTo>
                    <a:pt x="242795" y="1273382"/>
                  </a:lnTo>
                  <a:lnTo>
                    <a:pt x="222917" y="1314056"/>
                  </a:lnTo>
                  <a:lnTo>
                    <a:pt x="203820" y="1355173"/>
                  </a:lnTo>
                  <a:lnTo>
                    <a:pt x="185512" y="1396724"/>
                  </a:lnTo>
                  <a:lnTo>
                    <a:pt x="168003" y="1438699"/>
                  </a:lnTo>
                  <a:lnTo>
                    <a:pt x="151303" y="1481089"/>
                  </a:lnTo>
                  <a:lnTo>
                    <a:pt x="135422" y="1523883"/>
                  </a:lnTo>
                  <a:lnTo>
                    <a:pt x="120369" y="1567073"/>
                  </a:lnTo>
                  <a:lnTo>
                    <a:pt x="106154" y="1610648"/>
                  </a:lnTo>
                  <a:lnTo>
                    <a:pt x="92786" y="1654599"/>
                  </a:lnTo>
                  <a:lnTo>
                    <a:pt x="80275" y="1698916"/>
                  </a:lnTo>
                  <a:lnTo>
                    <a:pt x="68631" y="1743590"/>
                  </a:lnTo>
                  <a:lnTo>
                    <a:pt x="57863" y="1788611"/>
                  </a:lnTo>
                  <a:lnTo>
                    <a:pt x="47981" y="1833970"/>
                  </a:lnTo>
                  <a:lnTo>
                    <a:pt x="38994" y="1879656"/>
                  </a:lnTo>
                  <a:lnTo>
                    <a:pt x="30913" y="1925661"/>
                  </a:lnTo>
                  <a:lnTo>
                    <a:pt x="23746" y="1971974"/>
                  </a:lnTo>
                  <a:lnTo>
                    <a:pt x="17504" y="2018586"/>
                  </a:lnTo>
                  <a:lnTo>
                    <a:pt x="12195" y="2065488"/>
                  </a:lnTo>
                  <a:lnTo>
                    <a:pt x="7830" y="2112669"/>
                  </a:lnTo>
                  <a:lnTo>
                    <a:pt x="4419" y="2160121"/>
                  </a:lnTo>
                  <a:lnTo>
                    <a:pt x="1970" y="2207832"/>
                  </a:lnTo>
                  <a:lnTo>
                    <a:pt x="494" y="2255795"/>
                  </a:lnTo>
                  <a:lnTo>
                    <a:pt x="0" y="2303999"/>
                  </a:lnTo>
                  <a:lnTo>
                    <a:pt x="494" y="2352203"/>
                  </a:lnTo>
                  <a:lnTo>
                    <a:pt x="1970" y="2400166"/>
                  </a:lnTo>
                  <a:lnTo>
                    <a:pt x="4419" y="2447878"/>
                  </a:lnTo>
                  <a:lnTo>
                    <a:pt x="7830" y="2495329"/>
                  </a:lnTo>
                  <a:lnTo>
                    <a:pt x="12195" y="2542511"/>
                  </a:lnTo>
                  <a:lnTo>
                    <a:pt x="17504" y="2589412"/>
                  </a:lnTo>
                  <a:lnTo>
                    <a:pt x="23746" y="2636024"/>
                  </a:lnTo>
                  <a:lnTo>
                    <a:pt x="30913" y="2682338"/>
                  </a:lnTo>
                  <a:lnTo>
                    <a:pt x="38994" y="2728342"/>
                  </a:lnTo>
                  <a:lnTo>
                    <a:pt x="47981" y="2774029"/>
                  </a:lnTo>
                  <a:lnTo>
                    <a:pt x="57863" y="2819387"/>
                  </a:lnTo>
                  <a:lnTo>
                    <a:pt x="68631" y="2864408"/>
                  </a:lnTo>
                  <a:lnTo>
                    <a:pt x="80275" y="2909082"/>
                  </a:lnTo>
                  <a:lnTo>
                    <a:pt x="92786" y="2953400"/>
                  </a:lnTo>
                  <a:lnTo>
                    <a:pt x="106154" y="2997351"/>
                  </a:lnTo>
                  <a:lnTo>
                    <a:pt x="120369" y="3040926"/>
                  </a:lnTo>
                  <a:lnTo>
                    <a:pt x="135422" y="3084115"/>
                  </a:lnTo>
                  <a:lnTo>
                    <a:pt x="151303" y="3126910"/>
                  </a:lnTo>
                  <a:lnTo>
                    <a:pt x="168003" y="3169299"/>
                  </a:lnTo>
                  <a:lnTo>
                    <a:pt x="185512" y="3211274"/>
                  </a:lnTo>
                  <a:lnTo>
                    <a:pt x="203820" y="3252825"/>
                  </a:lnTo>
                  <a:lnTo>
                    <a:pt x="222917" y="3293943"/>
                  </a:lnTo>
                  <a:lnTo>
                    <a:pt x="242795" y="3334617"/>
                  </a:lnTo>
                  <a:lnTo>
                    <a:pt x="263442" y="3374838"/>
                  </a:lnTo>
                  <a:lnTo>
                    <a:pt x="284851" y="3414597"/>
                  </a:lnTo>
                  <a:lnTo>
                    <a:pt x="307011" y="3453883"/>
                  </a:lnTo>
                  <a:lnTo>
                    <a:pt x="329913" y="3492688"/>
                  </a:lnTo>
                  <a:lnTo>
                    <a:pt x="353546" y="3531001"/>
                  </a:lnTo>
                  <a:lnTo>
                    <a:pt x="377902" y="3568813"/>
                  </a:lnTo>
                  <a:lnTo>
                    <a:pt x="402970" y="3606115"/>
                  </a:lnTo>
                  <a:lnTo>
                    <a:pt x="428741" y="3642896"/>
                  </a:lnTo>
                  <a:lnTo>
                    <a:pt x="455206" y="3679148"/>
                  </a:lnTo>
                  <a:lnTo>
                    <a:pt x="482355" y="3714860"/>
                  </a:lnTo>
                  <a:lnTo>
                    <a:pt x="510178" y="3750023"/>
                  </a:lnTo>
                  <a:lnTo>
                    <a:pt x="538665" y="3784627"/>
                  </a:lnTo>
                  <a:lnTo>
                    <a:pt x="567808" y="3818663"/>
                  </a:lnTo>
                  <a:lnTo>
                    <a:pt x="597596" y="3852120"/>
                  </a:lnTo>
                  <a:lnTo>
                    <a:pt x="628019" y="3884991"/>
                  </a:lnTo>
                  <a:lnTo>
                    <a:pt x="659069" y="3917264"/>
                  </a:lnTo>
                  <a:lnTo>
                    <a:pt x="690735" y="3948930"/>
                  </a:lnTo>
                  <a:lnTo>
                    <a:pt x="723008" y="3979979"/>
                  </a:lnTo>
                  <a:lnTo>
                    <a:pt x="755878" y="4010403"/>
                  </a:lnTo>
                  <a:lnTo>
                    <a:pt x="789336" y="4040191"/>
                  </a:lnTo>
                  <a:lnTo>
                    <a:pt x="823372" y="4069333"/>
                  </a:lnTo>
                  <a:lnTo>
                    <a:pt x="857976" y="4097820"/>
                  </a:lnTo>
                  <a:lnTo>
                    <a:pt x="893139" y="4125643"/>
                  </a:lnTo>
                  <a:lnTo>
                    <a:pt x="928851" y="4152792"/>
                  </a:lnTo>
                  <a:lnTo>
                    <a:pt x="965102" y="4179257"/>
                  </a:lnTo>
                  <a:lnTo>
                    <a:pt x="1001883" y="4205028"/>
                  </a:lnTo>
                  <a:lnTo>
                    <a:pt x="1039185" y="4230097"/>
                  </a:lnTo>
                  <a:lnTo>
                    <a:pt x="1076997" y="4254453"/>
                  </a:lnTo>
                  <a:lnTo>
                    <a:pt x="1115311" y="4278086"/>
                  </a:lnTo>
                  <a:lnTo>
                    <a:pt x="1154115" y="4300987"/>
                  </a:lnTo>
                  <a:lnTo>
                    <a:pt x="1193402" y="4323147"/>
                  </a:lnTo>
                  <a:lnTo>
                    <a:pt x="1233161" y="4344556"/>
                  </a:lnTo>
                  <a:lnTo>
                    <a:pt x="1273382" y="4365204"/>
                  </a:lnTo>
                  <a:lnTo>
                    <a:pt x="1314056" y="4385082"/>
                  </a:lnTo>
                  <a:lnTo>
                    <a:pt x="1355173" y="4404179"/>
                  </a:lnTo>
                  <a:lnTo>
                    <a:pt x="1396724" y="4422487"/>
                  </a:lnTo>
                  <a:lnTo>
                    <a:pt x="1438699" y="4439995"/>
                  </a:lnTo>
                  <a:lnTo>
                    <a:pt x="1481089" y="4456695"/>
                  </a:lnTo>
                  <a:lnTo>
                    <a:pt x="1523883" y="4472576"/>
                  </a:lnTo>
                  <a:lnTo>
                    <a:pt x="1567073" y="4487629"/>
                  </a:lnTo>
                  <a:lnTo>
                    <a:pt x="1610648" y="4501844"/>
                  </a:lnTo>
                  <a:lnTo>
                    <a:pt x="1654599" y="4515212"/>
                  </a:lnTo>
                  <a:lnTo>
                    <a:pt x="1698916" y="4527723"/>
                  </a:lnTo>
                  <a:lnTo>
                    <a:pt x="1743590" y="4539367"/>
                  </a:lnTo>
                  <a:lnTo>
                    <a:pt x="1788611" y="4550135"/>
                  </a:lnTo>
                  <a:lnTo>
                    <a:pt x="1833970" y="4560017"/>
                  </a:lnTo>
                  <a:lnTo>
                    <a:pt x="1879656" y="4569004"/>
                  </a:lnTo>
                  <a:lnTo>
                    <a:pt x="1925661" y="4577086"/>
                  </a:lnTo>
                  <a:lnTo>
                    <a:pt x="1971974" y="4584252"/>
                  </a:lnTo>
                  <a:lnTo>
                    <a:pt x="2018586" y="4590495"/>
                  </a:lnTo>
                  <a:lnTo>
                    <a:pt x="2065488" y="4595803"/>
                  </a:lnTo>
                  <a:lnTo>
                    <a:pt x="2112669" y="4600168"/>
                  </a:lnTo>
                  <a:lnTo>
                    <a:pt x="2160121" y="4603580"/>
                  </a:lnTo>
                  <a:lnTo>
                    <a:pt x="2207832" y="4606028"/>
                  </a:lnTo>
                  <a:lnTo>
                    <a:pt x="2255795" y="4607505"/>
                  </a:lnTo>
                  <a:lnTo>
                    <a:pt x="2303999" y="4607999"/>
                  </a:lnTo>
                  <a:lnTo>
                    <a:pt x="2352203" y="4607505"/>
                  </a:lnTo>
                  <a:lnTo>
                    <a:pt x="2400166" y="4606028"/>
                  </a:lnTo>
                  <a:lnTo>
                    <a:pt x="2447878" y="4603580"/>
                  </a:lnTo>
                  <a:lnTo>
                    <a:pt x="2495329" y="4600168"/>
                  </a:lnTo>
                  <a:lnTo>
                    <a:pt x="2542511" y="4595803"/>
                  </a:lnTo>
                  <a:lnTo>
                    <a:pt x="2589412" y="4590495"/>
                  </a:lnTo>
                  <a:lnTo>
                    <a:pt x="2636024" y="4584252"/>
                  </a:lnTo>
                  <a:lnTo>
                    <a:pt x="2682338" y="4577086"/>
                  </a:lnTo>
                  <a:lnTo>
                    <a:pt x="2728342" y="4569004"/>
                  </a:lnTo>
                  <a:lnTo>
                    <a:pt x="2774029" y="4560017"/>
                  </a:lnTo>
                  <a:lnTo>
                    <a:pt x="2819387" y="4550135"/>
                  </a:lnTo>
                  <a:lnTo>
                    <a:pt x="2864408" y="4539367"/>
                  </a:lnTo>
                  <a:lnTo>
                    <a:pt x="2909082" y="4527723"/>
                  </a:lnTo>
                  <a:lnTo>
                    <a:pt x="2953400" y="4515212"/>
                  </a:lnTo>
                  <a:lnTo>
                    <a:pt x="2997351" y="4501844"/>
                  </a:lnTo>
                  <a:lnTo>
                    <a:pt x="3040926" y="4487629"/>
                  </a:lnTo>
                  <a:lnTo>
                    <a:pt x="3084115" y="4472576"/>
                  </a:lnTo>
                  <a:lnTo>
                    <a:pt x="3126910" y="4456695"/>
                  </a:lnTo>
                  <a:lnTo>
                    <a:pt x="3169299" y="4439995"/>
                  </a:lnTo>
                  <a:lnTo>
                    <a:pt x="3211274" y="4422487"/>
                  </a:lnTo>
                  <a:lnTo>
                    <a:pt x="3252825" y="4404179"/>
                  </a:lnTo>
                  <a:lnTo>
                    <a:pt x="3293943" y="4385082"/>
                  </a:lnTo>
                  <a:lnTo>
                    <a:pt x="3334617" y="4365204"/>
                  </a:lnTo>
                  <a:lnTo>
                    <a:pt x="3374838" y="4344556"/>
                  </a:lnTo>
                  <a:lnTo>
                    <a:pt x="3414597" y="4323147"/>
                  </a:lnTo>
                  <a:lnTo>
                    <a:pt x="3453883" y="4300987"/>
                  </a:lnTo>
                  <a:lnTo>
                    <a:pt x="3492688" y="4278086"/>
                  </a:lnTo>
                  <a:lnTo>
                    <a:pt x="3531001" y="4254453"/>
                  </a:lnTo>
                  <a:lnTo>
                    <a:pt x="3568813" y="4230097"/>
                  </a:lnTo>
                  <a:lnTo>
                    <a:pt x="3606115" y="4205028"/>
                  </a:lnTo>
                  <a:lnTo>
                    <a:pt x="3642896" y="4179257"/>
                  </a:lnTo>
                  <a:lnTo>
                    <a:pt x="3679148" y="4152792"/>
                  </a:lnTo>
                  <a:lnTo>
                    <a:pt x="3714860" y="4125643"/>
                  </a:lnTo>
                  <a:lnTo>
                    <a:pt x="3750023" y="4097820"/>
                  </a:lnTo>
                  <a:lnTo>
                    <a:pt x="3784627" y="4069333"/>
                  </a:lnTo>
                  <a:lnTo>
                    <a:pt x="3818663" y="4040191"/>
                  </a:lnTo>
                  <a:lnTo>
                    <a:pt x="3852120" y="4010403"/>
                  </a:lnTo>
                  <a:lnTo>
                    <a:pt x="3884991" y="3979979"/>
                  </a:lnTo>
                  <a:lnTo>
                    <a:pt x="3917263" y="3948930"/>
                  </a:lnTo>
                  <a:lnTo>
                    <a:pt x="3948930" y="3917264"/>
                  </a:lnTo>
                  <a:lnTo>
                    <a:pt x="3979979" y="3884991"/>
                  </a:lnTo>
                  <a:lnTo>
                    <a:pt x="4010403" y="3852120"/>
                  </a:lnTo>
                  <a:lnTo>
                    <a:pt x="4040190" y="3818663"/>
                  </a:lnTo>
                  <a:lnTo>
                    <a:pt x="4069333" y="3784627"/>
                  </a:lnTo>
                  <a:lnTo>
                    <a:pt x="4097820" y="3750023"/>
                  </a:lnTo>
                  <a:lnTo>
                    <a:pt x="4125643" y="3714860"/>
                  </a:lnTo>
                  <a:lnTo>
                    <a:pt x="4152792" y="3679148"/>
                  </a:lnTo>
                  <a:lnTo>
                    <a:pt x="4179257" y="3642896"/>
                  </a:lnTo>
                  <a:lnTo>
                    <a:pt x="4205028" y="3606115"/>
                  </a:lnTo>
                  <a:lnTo>
                    <a:pt x="4230097" y="3568813"/>
                  </a:lnTo>
                  <a:lnTo>
                    <a:pt x="4254452" y="3531001"/>
                  </a:lnTo>
                  <a:lnTo>
                    <a:pt x="4278086" y="3492688"/>
                  </a:lnTo>
                  <a:lnTo>
                    <a:pt x="4300987" y="3453883"/>
                  </a:lnTo>
                  <a:lnTo>
                    <a:pt x="4323147" y="3414597"/>
                  </a:lnTo>
                  <a:lnTo>
                    <a:pt x="4344556" y="3374838"/>
                  </a:lnTo>
                  <a:lnTo>
                    <a:pt x="4365204" y="3334617"/>
                  </a:lnTo>
                  <a:lnTo>
                    <a:pt x="4385081" y="3293943"/>
                  </a:lnTo>
                  <a:lnTo>
                    <a:pt x="4404179" y="3252825"/>
                  </a:lnTo>
                  <a:lnTo>
                    <a:pt x="4422487" y="3211274"/>
                  </a:lnTo>
                  <a:lnTo>
                    <a:pt x="4439995" y="3169299"/>
                  </a:lnTo>
                  <a:lnTo>
                    <a:pt x="4456695" y="3126910"/>
                  </a:lnTo>
                  <a:lnTo>
                    <a:pt x="4472576" y="3084115"/>
                  </a:lnTo>
                  <a:lnTo>
                    <a:pt x="4487629" y="3040926"/>
                  </a:lnTo>
                  <a:lnTo>
                    <a:pt x="4501844" y="2997351"/>
                  </a:lnTo>
                  <a:lnTo>
                    <a:pt x="4515212" y="2953400"/>
                  </a:lnTo>
                  <a:lnTo>
                    <a:pt x="4527723" y="2909082"/>
                  </a:lnTo>
                  <a:lnTo>
                    <a:pt x="4539367" y="2864408"/>
                  </a:lnTo>
                  <a:lnTo>
                    <a:pt x="4550135" y="2819387"/>
                  </a:lnTo>
                  <a:lnTo>
                    <a:pt x="4560017" y="2774029"/>
                  </a:lnTo>
                  <a:lnTo>
                    <a:pt x="4569004" y="2728342"/>
                  </a:lnTo>
                  <a:lnTo>
                    <a:pt x="4577085" y="2682338"/>
                  </a:lnTo>
                  <a:lnTo>
                    <a:pt x="4584252" y="2636024"/>
                  </a:lnTo>
                  <a:lnTo>
                    <a:pt x="4590495" y="2589412"/>
                  </a:lnTo>
                  <a:lnTo>
                    <a:pt x="4595803" y="2542511"/>
                  </a:lnTo>
                  <a:lnTo>
                    <a:pt x="4600168" y="2495329"/>
                  </a:lnTo>
                  <a:lnTo>
                    <a:pt x="4603580" y="2447878"/>
                  </a:lnTo>
                  <a:lnTo>
                    <a:pt x="4606028" y="2400166"/>
                  </a:lnTo>
                  <a:lnTo>
                    <a:pt x="4607505" y="2352203"/>
                  </a:lnTo>
                  <a:lnTo>
                    <a:pt x="4607999" y="2303999"/>
                  </a:lnTo>
                  <a:lnTo>
                    <a:pt x="4607505" y="2255795"/>
                  </a:lnTo>
                  <a:lnTo>
                    <a:pt x="4606028" y="2207832"/>
                  </a:lnTo>
                  <a:lnTo>
                    <a:pt x="4603580" y="2160121"/>
                  </a:lnTo>
                  <a:lnTo>
                    <a:pt x="4600168" y="2112669"/>
                  </a:lnTo>
                  <a:lnTo>
                    <a:pt x="4595803" y="2065488"/>
                  </a:lnTo>
                  <a:lnTo>
                    <a:pt x="4590495" y="2018586"/>
                  </a:lnTo>
                  <a:lnTo>
                    <a:pt x="4584252" y="1971974"/>
                  </a:lnTo>
                  <a:lnTo>
                    <a:pt x="4577085" y="1925661"/>
                  </a:lnTo>
                  <a:lnTo>
                    <a:pt x="4569004" y="1879656"/>
                  </a:lnTo>
                  <a:lnTo>
                    <a:pt x="4560017" y="1833970"/>
                  </a:lnTo>
                  <a:lnTo>
                    <a:pt x="4550135" y="1788611"/>
                  </a:lnTo>
                  <a:lnTo>
                    <a:pt x="4539367" y="1743590"/>
                  </a:lnTo>
                  <a:lnTo>
                    <a:pt x="4527723" y="1698916"/>
                  </a:lnTo>
                  <a:lnTo>
                    <a:pt x="4515212" y="1654599"/>
                  </a:lnTo>
                  <a:lnTo>
                    <a:pt x="4501844" y="1610648"/>
                  </a:lnTo>
                  <a:lnTo>
                    <a:pt x="4487629" y="1567073"/>
                  </a:lnTo>
                  <a:lnTo>
                    <a:pt x="4472576" y="1523883"/>
                  </a:lnTo>
                  <a:lnTo>
                    <a:pt x="4456695" y="1481089"/>
                  </a:lnTo>
                  <a:lnTo>
                    <a:pt x="4439995" y="1438699"/>
                  </a:lnTo>
                  <a:lnTo>
                    <a:pt x="4422487" y="1396724"/>
                  </a:lnTo>
                  <a:lnTo>
                    <a:pt x="4404179" y="1355173"/>
                  </a:lnTo>
                  <a:lnTo>
                    <a:pt x="4385081" y="1314056"/>
                  </a:lnTo>
                  <a:lnTo>
                    <a:pt x="4365204" y="1273382"/>
                  </a:lnTo>
                  <a:lnTo>
                    <a:pt x="4344556" y="1233161"/>
                  </a:lnTo>
                  <a:lnTo>
                    <a:pt x="4323147" y="1193402"/>
                  </a:lnTo>
                  <a:lnTo>
                    <a:pt x="4300987" y="1154115"/>
                  </a:lnTo>
                  <a:lnTo>
                    <a:pt x="4278086" y="1115311"/>
                  </a:lnTo>
                  <a:lnTo>
                    <a:pt x="4254452" y="1076997"/>
                  </a:lnTo>
                  <a:lnTo>
                    <a:pt x="4230097" y="1039185"/>
                  </a:lnTo>
                  <a:lnTo>
                    <a:pt x="4205028" y="1001883"/>
                  </a:lnTo>
                  <a:lnTo>
                    <a:pt x="4179257" y="965102"/>
                  </a:lnTo>
                  <a:lnTo>
                    <a:pt x="4152792" y="928851"/>
                  </a:lnTo>
                  <a:lnTo>
                    <a:pt x="4125643" y="893139"/>
                  </a:lnTo>
                  <a:lnTo>
                    <a:pt x="4097820" y="857976"/>
                  </a:lnTo>
                  <a:lnTo>
                    <a:pt x="4069333" y="823372"/>
                  </a:lnTo>
                  <a:lnTo>
                    <a:pt x="4040190" y="789336"/>
                  </a:lnTo>
                  <a:lnTo>
                    <a:pt x="4010403" y="755878"/>
                  </a:lnTo>
                  <a:lnTo>
                    <a:pt x="3979979" y="723008"/>
                  </a:lnTo>
                  <a:lnTo>
                    <a:pt x="3948930" y="690735"/>
                  </a:lnTo>
                  <a:lnTo>
                    <a:pt x="3917263" y="659069"/>
                  </a:lnTo>
                  <a:lnTo>
                    <a:pt x="3884991" y="628019"/>
                  </a:lnTo>
                  <a:lnTo>
                    <a:pt x="3852120" y="597596"/>
                  </a:lnTo>
                  <a:lnTo>
                    <a:pt x="3818663" y="567808"/>
                  </a:lnTo>
                  <a:lnTo>
                    <a:pt x="3784627" y="538665"/>
                  </a:lnTo>
                  <a:lnTo>
                    <a:pt x="3750023" y="510178"/>
                  </a:lnTo>
                  <a:lnTo>
                    <a:pt x="3714860" y="482355"/>
                  </a:lnTo>
                  <a:lnTo>
                    <a:pt x="3679148" y="455206"/>
                  </a:lnTo>
                  <a:lnTo>
                    <a:pt x="3642896" y="428741"/>
                  </a:lnTo>
                  <a:lnTo>
                    <a:pt x="3606115" y="402970"/>
                  </a:lnTo>
                  <a:lnTo>
                    <a:pt x="3568813" y="377902"/>
                  </a:lnTo>
                  <a:lnTo>
                    <a:pt x="3531001" y="353546"/>
                  </a:lnTo>
                  <a:lnTo>
                    <a:pt x="3492688" y="329913"/>
                  </a:lnTo>
                  <a:lnTo>
                    <a:pt x="3453883" y="307011"/>
                  </a:lnTo>
                  <a:lnTo>
                    <a:pt x="3414597" y="284851"/>
                  </a:lnTo>
                  <a:lnTo>
                    <a:pt x="3374838" y="263442"/>
                  </a:lnTo>
                  <a:lnTo>
                    <a:pt x="3334617" y="242795"/>
                  </a:lnTo>
                  <a:lnTo>
                    <a:pt x="3293943" y="222917"/>
                  </a:lnTo>
                  <a:lnTo>
                    <a:pt x="3252825" y="203820"/>
                  </a:lnTo>
                  <a:lnTo>
                    <a:pt x="3211274" y="185512"/>
                  </a:lnTo>
                  <a:lnTo>
                    <a:pt x="3169299" y="168003"/>
                  </a:lnTo>
                  <a:lnTo>
                    <a:pt x="3126910" y="151303"/>
                  </a:lnTo>
                  <a:lnTo>
                    <a:pt x="3084115" y="135422"/>
                  </a:lnTo>
                  <a:lnTo>
                    <a:pt x="3040926" y="120369"/>
                  </a:lnTo>
                  <a:lnTo>
                    <a:pt x="2997351" y="106154"/>
                  </a:lnTo>
                  <a:lnTo>
                    <a:pt x="2953400" y="92786"/>
                  </a:lnTo>
                  <a:lnTo>
                    <a:pt x="2909082" y="80275"/>
                  </a:lnTo>
                  <a:lnTo>
                    <a:pt x="2864408" y="68631"/>
                  </a:lnTo>
                  <a:lnTo>
                    <a:pt x="2819387" y="57863"/>
                  </a:lnTo>
                  <a:lnTo>
                    <a:pt x="2774029" y="47981"/>
                  </a:lnTo>
                  <a:lnTo>
                    <a:pt x="2728342" y="38994"/>
                  </a:lnTo>
                  <a:lnTo>
                    <a:pt x="2682338" y="30913"/>
                  </a:lnTo>
                  <a:lnTo>
                    <a:pt x="2636024" y="23746"/>
                  </a:lnTo>
                  <a:lnTo>
                    <a:pt x="2589412" y="17504"/>
                  </a:lnTo>
                  <a:lnTo>
                    <a:pt x="2542511" y="12195"/>
                  </a:lnTo>
                  <a:lnTo>
                    <a:pt x="2495329" y="7830"/>
                  </a:lnTo>
                  <a:lnTo>
                    <a:pt x="2447878" y="4419"/>
                  </a:lnTo>
                  <a:lnTo>
                    <a:pt x="2400166" y="1970"/>
                  </a:lnTo>
                  <a:lnTo>
                    <a:pt x="2352203" y="494"/>
                  </a:lnTo>
                  <a:lnTo>
                    <a:pt x="2303999" y="0"/>
                  </a:lnTo>
                  <a:close/>
                </a:path>
              </a:pathLst>
            </a:custGeom>
            <a:solidFill>
              <a:srgbClr val="181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48207" y="3279140"/>
            <a:ext cx="151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13cm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13cm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42577" y="587755"/>
            <a:ext cx="2931160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3395"/>
              </a:lnSpc>
              <a:spcBef>
                <a:spcPts val="100"/>
              </a:spcBef>
            </a:pPr>
            <a:r>
              <a:rPr spc="-25" dirty="0">
                <a:solidFill>
                  <a:srgbClr val="FFFFFF"/>
                </a:solidFill>
              </a:rPr>
              <a:t>IMPLICATIONS</a:t>
            </a:r>
          </a:p>
          <a:p>
            <a:pPr marR="5080" algn="r">
              <a:lnSpc>
                <a:spcPts val="3395"/>
              </a:lnSpc>
            </a:pPr>
            <a:r>
              <a:rPr dirty="0">
                <a:solidFill>
                  <a:srgbClr val="FFFFFF"/>
                </a:solidFill>
              </a:rPr>
              <a:t>AID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35" dirty="0">
                <a:solidFill>
                  <a:srgbClr val="FFFFFF"/>
                </a:solidFill>
              </a:rPr>
              <a:t>CUTS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6442" y="1095399"/>
            <a:ext cx="4679999" cy="46735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20114" y="1635252"/>
            <a:ext cx="4855210" cy="432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r">
              <a:lnSpc>
                <a:spcPts val="2005"/>
              </a:lnSpc>
              <a:spcBef>
                <a:spcPts val="100"/>
              </a:spcBef>
            </a:pP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public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MT"/>
                <a:cs typeface="Arial MT"/>
              </a:rPr>
              <a:t>believes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aid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Arial MT"/>
                <a:cs typeface="Arial MT"/>
              </a:rPr>
              <a:t>matters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endParaRPr sz="2000">
              <a:latin typeface="Arial MT"/>
              <a:cs typeface="Arial MT"/>
            </a:endParaRPr>
          </a:p>
          <a:p>
            <a:pPr marR="6985" algn="r">
              <a:lnSpc>
                <a:spcPts val="1645"/>
              </a:lnSpc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peace: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 MT"/>
                <a:cs typeface="Arial MT"/>
              </a:rPr>
              <a:t>around</a:t>
            </a:r>
            <a:r>
              <a:rPr sz="20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56%</a:t>
            </a:r>
            <a:r>
              <a:rPr sz="20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say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5" dirty="0">
                <a:solidFill>
                  <a:srgbClr val="FFFFFF"/>
                </a:solidFill>
                <a:latin typeface="Arial MT"/>
                <a:cs typeface="Arial MT"/>
              </a:rPr>
              <a:t>cutting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 MT"/>
                <a:cs typeface="Arial MT"/>
              </a:rPr>
              <a:t>aid</a:t>
            </a:r>
            <a:endParaRPr sz="2000">
              <a:latin typeface="Arial MT"/>
              <a:cs typeface="Arial MT"/>
            </a:endParaRPr>
          </a:p>
          <a:p>
            <a:pPr marR="6350" algn="r">
              <a:lnSpc>
                <a:spcPts val="1689"/>
              </a:lnSpc>
            </a:pP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threatens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peace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Arial MT"/>
                <a:cs typeface="Arial MT"/>
              </a:rPr>
              <a:t>—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MT"/>
                <a:cs typeface="Arial MT"/>
              </a:rPr>
              <a:t>reinforcing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75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endParaRPr sz="2000">
              <a:latin typeface="Arial MT"/>
              <a:cs typeface="Arial MT"/>
            </a:endParaRPr>
          </a:p>
          <a:p>
            <a:pPr marR="5715" algn="r">
              <a:lnSpc>
                <a:spcPts val="1705"/>
              </a:lnSpc>
            </a:pP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ODA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is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seen</a:t>
            </a:r>
            <a:r>
              <a:rPr sz="2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 MT"/>
                <a:cs typeface="Arial MT"/>
              </a:rPr>
              <a:t>just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charity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85" dirty="0">
                <a:solidFill>
                  <a:srgbClr val="FFFFFF"/>
                </a:solidFill>
                <a:latin typeface="Arial MT"/>
                <a:cs typeface="Arial MT"/>
              </a:rPr>
              <a:t>but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2000">
              <a:latin typeface="Arial MT"/>
              <a:cs typeface="Arial MT"/>
            </a:endParaRPr>
          </a:p>
          <a:p>
            <a:pPr marR="6350" algn="r">
              <a:lnSpc>
                <a:spcPts val="1705"/>
              </a:lnSpc>
            </a:pP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serious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Arial MT"/>
                <a:cs typeface="Arial MT"/>
              </a:rPr>
              <a:t>international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public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endParaRPr sz="2000">
              <a:latin typeface="Arial MT"/>
              <a:cs typeface="Arial MT"/>
            </a:endParaRPr>
          </a:p>
          <a:p>
            <a:pPr marR="6985" algn="r">
              <a:lnSpc>
                <a:spcPts val="2050"/>
              </a:lnSpc>
            </a:pPr>
            <a:r>
              <a:rPr sz="2000" spc="130" dirty="0">
                <a:solidFill>
                  <a:srgbClr val="FFFFFF"/>
                </a:solidFill>
                <a:latin typeface="Arial MT"/>
                <a:cs typeface="Arial MT"/>
              </a:rPr>
              <a:t>diplomatic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policy</a:t>
            </a:r>
            <a:endParaRPr sz="2000">
              <a:latin typeface="Arial MT"/>
              <a:cs typeface="Arial MT"/>
            </a:endParaRPr>
          </a:p>
          <a:p>
            <a:pPr marR="7620" algn="r">
              <a:lnSpc>
                <a:spcPts val="2050"/>
              </a:lnSpc>
              <a:spcBef>
                <a:spcPts val="190"/>
              </a:spcBef>
            </a:pPr>
            <a:r>
              <a:rPr sz="2000" spc="75" dirty="0">
                <a:solidFill>
                  <a:srgbClr val="FFFFFF"/>
                </a:solidFill>
                <a:latin typeface="Arial MT"/>
                <a:cs typeface="Arial MT"/>
              </a:rPr>
              <a:t>Ireland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should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lead,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follow: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Arial MT"/>
                <a:cs typeface="Arial MT"/>
              </a:rPr>
              <a:t>69%</a:t>
            </a:r>
            <a:endParaRPr sz="2000">
              <a:latin typeface="Arial MT"/>
              <a:cs typeface="Arial MT"/>
            </a:endParaRPr>
          </a:p>
          <a:p>
            <a:pPr marR="5080" algn="r">
              <a:lnSpc>
                <a:spcPts val="1705"/>
              </a:lnSpc>
            </a:pP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want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 MT"/>
                <a:cs typeface="Arial MT"/>
              </a:rPr>
              <a:t>Ireland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 MT"/>
                <a:cs typeface="Arial MT"/>
              </a:rPr>
              <a:t>maintain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increase</a:t>
            </a:r>
            <a:endParaRPr sz="2000">
              <a:latin typeface="Arial MT"/>
              <a:cs typeface="Arial MT"/>
            </a:endParaRPr>
          </a:p>
          <a:p>
            <a:pPr marR="6350" algn="r">
              <a:lnSpc>
                <a:spcPts val="2050"/>
              </a:lnSpc>
            </a:pPr>
            <a:r>
              <a:rPr sz="2000" spc="100" dirty="0">
                <a:solidFill>
                  <a:srgbClr val="FFFFFF"/>
                </a:solidFill>
                <a:latin typeface="Arial MT"/>
                <a:cs typeface="Arial MT"/>
              </a:rPr>
              <a:t>aid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even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others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 MT"/>
                <a:cs typeface="Arial MT"/>
              </a:rPr>
              <a:t>cut</a:t>
            </a:r>
            <a:endParaRPr sz="2000">
              <a:latin typeface="Arial MT"/>
              <a:cs typeface="Arial MT"/>
            </a:endParaRPr>
          </a:p>
          <a:p>
            <a:pPr marR="5715" algn="r">
              <a:lnSpc>
                <a:spcPts val="2050"/>
              </a:lnSpc>
              <a:spcBef>
                <a:spcPts val="290"/>
              </a:spcBef>
            </a:pPr>
            <a:r>
              <a:rPr sz="2000" spc="170" dirty="0">
                <a:solidFill>
                  <a:srgbClr val="FFFFFF"/>
                </a:solidFill>
                <a:latin typeface="Arial MT"/>
                <a:cs typeface="Arial MT"/>
              </a:rPr>
              <a:t>But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 MT"/>
                <a:cs typeface="Arial MT"/>
              </a:rPr>
              <a:t>multilateralism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 MT"/>
                <a:cs typeface="Arial MT"/>
              </a:rPr>
              <a:t>matters:</a:t>
            </a:r>
            <a:r>
              <a:rPr sz="2000" spc="-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endParaRPr sz="2000">
              <a:latin typeface="Arial MT"/>
              <a:cs typeface="Arial MT"/>
            </a:endParaRPr>
          </a:p>
          <a:p>
            <a:pPr marR="5715" algn="r">
              <a:lnSpc>
                <a:spcPts val="1655"/>
              </a:lnSpc>
            </a:pP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instinctive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public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MT"/>
                <a:cs typeface="Arial MT"/>
              </a:rPr>
              <a:t>response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is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collective</a:t>
            </a:r>
            <a:endParaRPr sz="2000">
              <a:latin typeface="Arial MT"/>
              <a:cs typeface="Arial MT"/>
            </a:endParaRPr>
          </a:p>
          <a:p>
            <a:pPr marR="6985" algn="r">
              <a:lnSpc>
                <a:spcPts val="1655"/>
              </a:lnSpc>
            </a:pPr>
            <a:r>
              <a:rPr sz="2000" spc="114" dirty="0">
                <a:solidFill>
                  <a:srgbClr val="FFFFFF"/>
                </a:solidFill>
                <a:latin typeface="Arial MT"/>
                <a:cs typeface="Arial MT"/>
              </a:rPr>
              <a:t>action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Arial MT"/>
                <a:cs typeface="Arial MT"/>
              </a:rPr>
              <a:t>—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UN,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World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Bank,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business,</a:t>
            </a:r>
            <a:endParaRPr sz="2000">
              <a:latin typeface="Arial MT"/>
              <a:cs typeface="Arial MT"/>
            </a:endParaRPr>
          </a:p>
          <a:p>
            <a:pPr marL="450850" marR="7620" indent="280670" algn="r">
              <a:lnSpc>
                <a:spcPct val="71000"/>
              </a:lnSpc>
              <a:spcBef>
                <a:spcPts val="345"/>
              </a:spcBef>
            </a:pP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Arial MT"/>
                <a:cs typeface="Arial MT"/>
              </a:rPr>
              <a:t>philanthropy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Arial MT"/>
                <a:cs typeface="Arial MT"/>
              </a:rPr>
              <a:t>—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 MT"/>
                <a:cs typeface="Arial MT"/>
              </a:rPr>
              <a:t>showing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70" dirty="0">
                <a:solidFill>
                  <a:srgbClr val="FFFFFF"/>
                </a:solidFill>
                <a:latin typeface="Arial MT"/>
                <a:cs typeface="Arial MT"/>
              </a:rPr>
              <a:t>that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collaboration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legitimises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leadership</a:t>
            </a:r>
            <a:endParaRPr sz="2000">
              <a:latin typeface="Arial MT"/>
              <a:cs typeface="Arial MT"/>
            </a:endParaRPr>
          </a:p>
          <a:p>
            <a:pPr marR="6350" algn="r">
              <a:lnSpc>
                <a:spcPts val="2050"/>
              </a:lnSpc>
              <a:spcBef>
                <a:spcPts val="290"/>
              </a:spcBef>
            </a:pP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Frame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Ireland’s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 MT"/>
                <a:cs typeface="Arial MT"/>
              </a:rPr>
              <a:t>aid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 MT"/>
                <a:cs typeface="Arial MT"/>
              </a:rPr>
              <a:t>stance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as</a:t>
            </a:r>
            <a:endParaRPr sz="2000">
              <a:latin typeface="Arial MT"/>
              <a:cs typeface="Arial MT"/>
            </a:endParaRPr>
          </a:p>
          <a:p>
            <a:pPr marR="7620" algn="r">
              <a:lnSpc>
                <a:spcPts val="1655"/>
              </a:lnSpc>
            </a:pPr>
            <a:r>
              <a:rPr sz="2000" spc="130" dirty="0">
                <a:solidFill>
                  <a:srgbClr val="FFFFFF"/>
                </a:solidFill>
                <a:latin typeface="Arial MT"/>
                <a:cs typeface="Arial MT"/>
              </a:rPr>
              <a:t>protecting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peace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35" dirty="0">
                <a:solidFill>
                  <a:srgbClr val="FFFFFF"/>
                </a:solidFill>
                <a:latin typeface="Arial MT"/>
                <a:cs typeface="Arial MT"/>
              </a:rPr>
              <a:t>through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partnership</a:t>
            </a:r>
            <a:endParaRPr sz="2000">
              <a:latin typeface="Arial MT"/>
              <a:cs typeface="Arial MT"/>
            </a:endParaRPr>
          </a:p>
          <a:p>
            <a:pPr marL="514350" marR="5715" indent="765175" algn="r">
              <a:lnSpc>
                <a:spcPct val="70000"/>
              </a:lnSpc>
              <a:spcBef>
                <a:spcPts val="325"/>
              </a:spcBef>
            </a:pPr>
            <a:r>
              <a:rPr sz="2000" spc="-200" dirty="0">
                <a:solidFill>
                  <a:srgbClr val="FFFFFF"/>
                </a:solidFill>
                <a:latin typeface="Arial MT"/>
                <a:cs typeface="Arial MT"/>
              </a:rPr>
              <a:t>—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Arial MT"/>
                <a:cs typeface="Arial MT"/>
              </a:rPr>
              <a:t>quiet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85" dirty="0">
                <a:solidFill>
                  <a:srgbClr val="FFFFFF"/>
                </a:solidFill>
                <a:latin typeface="Arial MT"/>
                <a:cs typeface="Arial MT"/>
              </a:rPr>
              <a:t>but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firm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 MT"/>
                <a:cs typeface="Arial MT"/>
              </a:rPr>
              <a:t>defence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2000" spc="114" dirty="0">
                <a:solidFill>
                  <a:srgbClr val="FFFFFF"/>
                </a:solidFill>
                <a:latin typeface="Arial MT"/>
                <a:cs typeface="Arial MT"/>
              </a:rPr>
              <a:t>multilateralism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Arial MT"/>
                <a:cs typeface="Arial MT"/>
              </a:rPr>
              <a:t>stability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9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599858" y="2"/>
            <a:ext cx="5592445" cy="6856095"/>
            <a:chOff x="6599858" y="2"/>
            <a:chExt cx="5592445" cy="6856095"/>
          </a:xfrm>
        </p:grpSpPr>
        <p:sp>
          <p:nvSpPr>
            <p:cNvPr id="4" name="object 4"/>
            <p:cNvSpPr/>
            <p:nvPr/>
          </p:nvSpPr>
          <p:spPr>
            <a:xfrm>
              <a:off x="8465823" y="2"/>
              <a:ext cx="3726179" cy="6856095"/>
            </a:xfrm>
            <a:custGeom>
              <a:avLst/>
              <a:gdLst/>
              <a:ahLst/>
              <a:cxnLst/>
              <a:rect l="l" t="t" r="r" b="b"/>
              <a:pathLst>
                <a:path w="3726179" h="6856095">
                  <a:moveTo>
                    <a:pt x="3726176" y="0"/>
                  </a:moveTo>
                  <a:lnTo>
                    <a:pt x="2910201" y="0"/>
                  </a:lnTo>
                  <a:lnTo>
                    <a:pt x="0" y="6856012"/>
                  </a:lnTo>
                  <a:lnTo>
                    <a:pt x="3726176" y="6856012"/>
                  </a:lnTo>
                  <a:lnTo>
                    <a:pt x="3726176" y="0"/>
                  </a:lnTo>
                  <a:close/>
                </a:path>
              </a:pathLst>
            </a:custGeom>
            <a:solidFill>
              <a:srgbClr val="FFFFFF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99858" y="1125000"/>
              <a:ext cx="4608195" cy="4608195"/>
            </a:xfrm>
            <a:custGeom>
              <a:avLst/>
              <a:gdLst/>
              <a:ahLst/>
              <a:cxnLst/>
              <a:rect l="l" t="t" r="r" b="b"/>
              <a:pathLst>
                <a:path w="4608195" h="4608195">
                  <a:moveTo>
                    <a:pt x="2303999" y="0"/>
                  </a:moveTo>
                  <a:lnTo>
                    <a:pt x="2255795" y="494"/>
                  </a:lnTo>
                  <a:lnTo>
                    <a:pt x="2207832" y="1970"/>
                  </a:lnTo>
                  <a:lnTo>
                    <a:pt x="2160121" y="4419"/>
                  </a:lnTo>
                  <a:lnTo>
                    <a:pt x="2112669" y="7830"/>
                  </a:lnTo>
                  <a:lnTo>
                    <a:pt x="2065488" y="12195"/>
                  </a:lnTo>
                  <a:lnTo>
                    <a:pt x="2018586" y="17504"/>
                  </a:lnTo>
                  <a:lnTo>
                    <a:pt x="1971974" y="23746"/>
                  </a:lnTo>
                  <a:lnTo>
                    <a:pt x="1925661" y="30913"/>
                  </a:lnTo>
                  <a:lnTo>
                    <a:pt x="1879656" y="38994"/>
                  </a:lnTo>
                  <a:lnTo>
                    <a:pt x="1833970" y="47981"/>
                  </a:lnTo>
                  <a:lnTo>
                    <a:pt x="1788611" y="57863"/>
                  </a:lnTo>
                  <a:lnTo>
                    <a:pt x="1743590" y="68631"/>
                  </a:lnTo>
                  <a:lnTo>
                    <a:pt x="1698916" y="80275"/>
                  </a:lnTo>
                  <a:lnTo>
                    <a:pt x="1654599" y="92786"/>
                  </a:lnTo>
                  <a:lnTo>
                    <a:pt x="1610648" y="106154"/>
                  </a:lnTo>
                  <a:lnTo>
                    <a:pt x="1567073" y="120369"/>
                  </a:lnTo>
                  <a:lnTo>
                    <a:pt x="1523883" y="135422"/>
                  </a:lnTo>
                  <a:lnTo>
                    <a:pt x="1481089" y="151303"/>
                  </a:lnTo>
                  <a:lnTo>
                    <a:pt x="1438699" y="168003"/>
                  </a:lnTo>
                  <a:lnTo>
                    <a:pt x="1396724" y="185512"/>
                  </a:lnTo>
                  <a:lnTo>
                    <a:pt x="1355173" y="203820"/>
                  </a:lnTo>
                  <a:lnTo>
                    <a:pt x="1314056" y="222917"/>
                  </a:lnTo>
                  <a:lnTo>
                    <a:pt x="1273382" y="242795"/>
                  </a:lnTo>
                  <a:lnTo>
                    <a:pt x="1233161" y="263442"/>
                  </a:lnTo>
                  <a:lnTo>
                    <a:pt x="1193402" y="284851"/>
                  </a:lnTo>
                  <a:lnTo>
                    <a:pt x="1154115" y="307011"/>
                  </a:lnTo>
                  <a:lnTo>
                    <a:pt x="1115311" y="329913"/>
                  </a:lnTo>
                  <a:lnTo>
                    <a:pt x="1076997" y="353546"/>
                  </a:lnTo>
                  <a:lnTo>
                    <a:pt x="1039185" y="377902"/>
                  </a:lnTo>
                  <a:lnTo>
                    <a:pt x="1001883" y="402970"/>
                  </a:lnTo>
                  <a:lnTo>
                    <a:pt x="965102" y="428741"/>
                  </a:lnTo>
                  <a:lnTo>
                    <a:pt x="928851" y="455206"/>
                  </a:lnTo>
                  <a:lnTo>
                    <a:pt x="893139" y="482355"/>
                  </a:lnTo>
                  <a:lnTo>
                    <a:pt x="857976" y="510178"/>
                  </a:lnTo>
                  <a:lnTo>
                    <a:pt x="823372" y="538665"/>
                  </a:lnTo>
                  <a:lnTo>
                    <a:pt x="789336" y="567808"/>
                  </a:lnTo>
                  <a:lnTo>
                    <a:pt x="755878" y="597596"/>
                  </a:lnTo>
                  <a:lnTo>
                    <a:pt x="723008" y="628019"/>
                  </a:lnTo>
                  <a:lnTo>
                    <a:pt x="690735" y="659069"/>
                  </a:lnTo>
                  <a:lnTo>
                    <a:pt x="659069" y="690735"/>
                  </a:lnTo>
                  <a:lnTo>
                    <a:pt x="628019" y="723008"/>
                  </a:lnTo>
                  <a:lnTo>
                    <a:pt x="597596" y="755878"/>
                  </a:lnTo>
                  <a:lnTo>
                    <a:pt x="567808" y="789336"/>
                  </a:lnTo>
                  <a:lnTo>
                    <a:pt x="538665" y="823372"/>
                  </a:lnTo>
                  <a:lnTo>
                    <a:pt x="510178" y="857976"/>
                  </a:lnTo>
                  <a:lnTo>
                    <a:pt x="482355" y="893139"/>
                  </a:lnTo>
                  <a:lnTo>
                    <a:pt x="455206" y="928851"/>
                  </a:lnTo>
                  <a:lnTo>
                    <a:pt x="428741" y="965102"/>
                  </a:lnTo>
                  <a:lnTo>
                    <a:pt x="402970" y="1001883"/>
                  </a:lnTo>
                  <a:lnTo>
                    <a:pt x="377902" y="1039185"/>
                  </a:lnTo>
                  <a:lnTo>
                    <a:pt x="353546" y="1076997"/>
                  </a:lnTo>
                  <a:lnTo>
                    <a:pt x="329913" y="1115311"/>
                  </a:lnTo>
                  <a:lnTo>
                    <a:pt x="307011" y="1154115"/>
                  </a:lnTo>
                  <a:lnTo>
                    <a:pt x="284851" y="1193402"/>
                  </a:lnTo>
                  <a:lnTo>
                    <a:pt x="263442" y="1233161"/>
                  </a:lnTo>
                  <a:lnTo>
                    <a:pt x="242795" y="1273382"/>
                  </a:lnTo>
                  <a:lnTo>
                    <a:pt x="222917" y="1314056"/>
                  </a:lnTo>
                  <a:lnTo>
                    <a:pt x="203820" y="1355173"/>
                  </a:lnTo>
                  <a:lnTo>
                    <a:pt x="185512" y="1396724"/>
                  </a:lnTo>
                  <a:lnTo>
                    <a:pt x="168003" y="1438699"/>
                  </a:lnTo>
                  <a:lnTo>
                    <a:pt x="151303" y="1481089"/>
                  </a:lnTo>
                  <a:lnTo>
                    <a:pt x="135422" y="1523883"/>
                  </a:lnTo>
                  <a:lnTo>
                    <a:pt x="120369" y="1567073"/>
                  </a:lnTo>
                  <a:lnTo>
                    <a:pt x="106154" y="1610648"/>
                  </a:lnTo>
                  <a:lnTo>
                    <a:pt x="92786" y="1654599"/>
                  </a:lnTo>
                  <a:lnTo>
                    <a:pt x="80275" y="1698916"/>
                  </a:lnTo>
                  <a:lnTo>
                    <a:pt x="68631" y="1743590"/>
                  </a:lnTo>
                  <a:lnTo>
                    <a:pt x="57863" y="1788611"/>
                  </a:lnTo>
                  <a:lnTo>
                    <a:pt x="47981" y="1833970"/>
                  </a:lnTo>
                  <a:lnTo>
                    <a:pt x="38994" y="1879656"/>
                  </a:lnTo>
                  <a:lnTo>
                    <a:pt x="30913" y="1925661"/>
                  </a:lnTo>
                  <a:lnTo>
                    <a:pt x="23746" y="1971974"/>
                  </a:lnTo>
                  <a:lnTo>
                    <a:pt x="17504" y="2018586"/>
                  </a:lnTo>
                  <a:lnTo>
                    <a:pt x="12195" y="2065488"/>
                  </a:lnTo>
                  <a:lnTo>
                    <a:pt x="7830" y="2112669"/>
                  </a:lnTo>
                  <a:lnTo>
                    <a:pt x="4419" y="2160121"/>
                  </a:lnTo>
                  <a:lnTo>
                    <a:pt x="1970" y="2207832"/>
                  </a:lnTo>
                  <a:lnTo>
                    <a:pt x="494" y="2255795"/>
                  </a:lnTo>
                  <a:lnTo>
                    <a:pt x="0" y="2303999"/>
                  </a:lnTo>
                  <a:lnTo>
                    <a:pt x="494" y="2352203"/>
                  </a:lnTo>
                  <a:lnTo>
                    <a:pt x="1970" y="2400166"/>
                  </a:lnTo>
                  <a:lnTo>
                    <a:pt x="4419" y="2447878"/>
                  </a:lnTo>
                  <a:lnTo>
                    <a:pt x="7830" y="2495329"/>
                  </a:lnTo>
                  <a:lnTo>
                    <a:pt x="12195" y="2542511"/>
                  </a:lnTo>
                  <a:lnTo>
                    <a:pt x="17504" y="2589412"/>
                  </a:lnTo>
                  <a:lnTo>
                    <a:pt x="23746" y="2636024"/>
                  </a:lnTo>
                  <a:lnTo>
                    <a:pt x="30913" y="2682338"/>
                  </a:lnTo>
                  <a:lnTo>
                    <a:pt x="38994" y="2728342"/>
                  </a:lnTo>
                  <a:lnTo>
                    <a:pt x="47981" y="2774029"/>
                  </a:lnTo>
                  <a:lnTo>
                    <a:pt x="57863" y="2819387"/>
                  </a:lnTo>
                  <a:lnTo>
                    <a:pt x="68631" y="2864408"/>
                  </a:lnTo>
                  <a:lnTo>
                    <a:pt x="80275" y="2909082"/>
                  </a:lnTo>
                  <a:lnTo>
                    <a:pt x="92786" y="2953400"/>
                  </a:lnTo>
                  <a:lnTo>
                    <a:pt x="106154" y="2997351"/>
                  </a:lnTo>
                  <a:lnTo>
                    <a:pt x="120369" y="3040926"/>
                  </a:lnTo>
                  <a:lnTo>
                    <a:pt x="135422" y="3084115"/>
                  </a:lnTo>
                  <a:lnTo>
                    <a:pt x="151303" y="3126910"/>
                  </a:lnTo>
                  <a:lnTo>
                    <a:pt x="168003" y="3169299"/>
                  </a:lnTo>
                  <a:lnTo>
                    <a:pt x="185512" y="3211274"/>
                  </a:lnTo>
                  <a:lnTo>
                    <a:pt x="203820" y="3252825"/>
                  </a:lnTo>
                  <a:lnTo>
                    <a:pt x="222917" y="3293943"/>
                  </a:lnTo>
                  <a:lnTo>
                    <a:pt x="242795" y="3334617"/>
                  </a:lnTo>
                  <a:lnTo>
                    <a:pt x="263442" y="3374838"/>
                  </a:lnTo>
                  <a:lnTo>
                    <a:pt x="284851" y="3414597"/>
                  </a:lnTo>
                  <a:lnTo>
                    <a:pt x="307011" y="3453883"/>
                  </a:lnTo>
                  <a:lnTo>
                    <a:pt x="329913" y="3492688"/>
                  </a:lnTo>
                  <a:lnTo>
                    <a:pt x="353546" y="3531001"/>
                  </a:lnTo>
                  <a:lnTo>
                    <a:pt x="377902" y="3568813"/>
                  </a:lnTo>
                  <a:lnTo>
                    <a:pt x="402970" y="3606115"/>
                  </a:lnTo>
                  <a:lnTo>
                    <a:pt x="428741" y="3642896"/>
                  </a:lnTo>
                  <a:lnTo>
                    <a:pt x="455206" y="3679148"/>
                  </a:lnTo>
                  <a:lnTo>
                    <a:pt x="482355" y="3714860"/>
                  </a:lnTo>
                  <a:lnTo>
                    <a:pt x="510178" y="3750023"/>
                  </a:lnTo>
                  <a:lnTo>
                    <a:pt x="538665" y="3784627"/>
                  </a:lnTo>
                  <a:lnTo>
                    <a:pt x="567808" y="3818663"/>
                  </a:lnTo>
                  <a:lnTo>
                    <a:pt x="597596" y="3852120"/>
                  </a:lnTo>
                  <a:lnTo>
                    <a:pt x="628019" y="3884991"/>
                  </a:lnTo>
                  <a:lnTo>
                    <a:pt x="659069" y="3917264"/>
                  </a:lnTo>
                  <a:lnTo>
                    <a:pt x="690735" y="3948930"/>
                  </a:lnTo>
                  <a:lnTo>
                    <a:pt x="723008" y="3979979"/>
                  </a:lnTo>
                  <a:lnTo>
                    <a:pt x="755878" y="4010403"/>
                  </a:lnTo>
                  <a:lnTo>
                    <a:pt x="789336" y="4040191"/>
                  </a:lnTo>
                  <a:lnTo>
                    <a:pt x="823372" y="4069333"/>
                  </a:lnTo>
                  <a:lnTo>
                    <a:pt x="857976" y="4097820"/>
                  </a:lnTo>
                  <a:lnTo>
                    <a:pt x="893139" y="4125643"/>
                  </a:lnTo>
                  <a:lnTo>
                    <a:pt x="928851" y="4152792"/>
                  </a:lnTo>
                  <a:lnTo>
                    <a:pt x="965102" y="4179257"/>
                  </a:lnTo>
                  <a:lnTo>
                    <a:pt x="1001883" y="4205028"/>
                  </a:lnTo>
                  <a:lnTo>
                    <a:pt x="1039185" y="4230097"/>
                  </a:lnTo>
                  <a:lnTo>
                    <a:pt x="1076997" y="4254453"/>
                  </a:lnTo>
                  <a:lnTo>
                    <a:pt x="1115311" y="4278086"/>
                  </a:lnTo>
                  <a:lnTo>
                    <a:pt x="1154115" y="4300987"/>
                  </a:lnTo>
                  <a:lnTo>
                    <a:pt x="1193402" y="4323147"/>
                  </a:lnTo>
                  <a:lnTo>
                    <a:pt x="1233161" y="4344556"/>
                  </a:lnTo>
                  <a:lnTo>
                    <a:pt x="1273382" y="4365204"/>
                  </a:lnTo>
                  <a:lnTo>
                    <a:pt x="1314056" y="4385082"/>
                  </a:lnTo>
                  <a:lnTo>
                    <a:pt x="1355173" y="4404179"/>
                  </a:lnTo>
                  <a:lnTo>
                    <a:pt x="1396724" y="4422487"/>
                  </a:lnTo>
                  <a:lnTo>
                    <a:pt x="1438699" y="4439995"/>
                  </a:lnTo>
                  <a:lnTo>
                    <a:pt x="1481089" y="4456695"/>
                  </a:lnTo>
                  <a:lnTo>
                    <a:pt x="1523883" y="4472576"/>
                  </a:lnTo>
                  <a:lnTo>
                    <a:pt x="1567073" y="4487629"/>
                  </a:lnTo>
                  <a:lnTo>
                    <a:pt x="1610648" y="4501844"/>
                  </a:lnTo>
                  <a:lnTo>
                    <a:pt x="1654599" y="4515212"/>
                  </a:lnTo>
                  <a:lnTo>
                    <a:pt x="1698916" y="4527723"/>
                  </a:lnTo>
                  <a:lnTo>
                    <a:pt x="1743590" y="4539367"/>
                  </a:lnTo>
                  <a:lnTo>
                    <a:pt x="1788611" y="4550135"/>
                  </a:lnTo>
                  <a:lnTo>
                    <a:pt x="1833970" y="4560017"/>
                  </a:lnTo>
                  <a:lnTo>
                    <a:pt x="1879656" y="4569004"/>
                  </a:lnTo>
                  <a:lnTo>
                    <a:pt x="1925661" y="4577086"/>
                  </a:lnTo>
                  <a:lnTo>
                    <a:pt x="1971974" y="4584252"/>
                  </a:lnTo>
                  <a:lnTo>
                    <a:pt x="2018586" y="4590495"/>
                  </a:lnTo>
                  <a:lnTo>
                    <a:pt x="2065488" y="4595803"/>
                  </a:lnTo>
                  <a:lnTo>
                    <a:pt x="2112669" y="4600168"/>
                  </a:lnTo>
                  <a:lnTo>
                    <a:pt x="2160121" y="4603580"/>
                  </a:lnTo>
                  <a:lnTo>
                    <a:pt x="2207832" y="4606028"/>
                  </a:lnTo>
                  <a:lnTo>
                    <a:pt x="2255795" y="4607505"/>
                  </a:lnTo>
                  <a:lnTo>
                    <a:pt x="2303999" y="4607999"/>
                  </a:lnTo>
                  <a:lnTo>
                    <a:pt x="2352203" y="4607505"/>
                  </a:lnTo>
                  <a:lnTo>
                    <a:pt x="2400166" y="4606028"/>
                  </a:lnTo>
                  <a:lnTo>
                    <a:pt x="2447878" y="4603580"/>
                  </a:lnTo>
                  <a:lnTo>
                    <a:pt x="2495329" y="4600168"/>
                  </a:lnTo>
                  <a:lnTo>
                    <a:pt x="2542511" y="4595803"/>
                  </a:lnTo>
                  <a:lnTo>
                    <a:pt x="2589412" y="4590495"/>
                  </a:lnTo>
                  <a:lnTo>
                    <a:pt x="2636024" y="4584252"/>
                  </a:lnTo>
                  <a:lnTo>
                    <a:pt x="2682338" y="4577086"/>
                  </a:lnTo>
                  <a:lnTo>
                    <a:pt x="2728342" y="4569004"/>
                  </a:lnTo>
                  <a:lnTo>
                    <a:pt x="2774029" y="4560017"/>
                  </a:lnTo>
                  <a:lnTo>
                    <a:pt x="2819387" y="4550135"/>
                  </a:lnTo>
                  <a:lnTo>
                    <a:pt x="2864408" y="4539367"/>
                  </a:lnTo>
                  <a:lnTo>
                    <a:pt x="2909082" y="4527723"/>
                  </a:lnTo>
                  <a:lnTo>
                    <a:pt x="2953400" y="4515212"/>
                  </a:lnTo>
                  <a:lnTo>
                    <a:pt x="2997351" y="4501844"/>
                  </a:lnTo>
                  <a:lnTo>
                    <a:pt x="3040926" y="4487629"/>
                  </a:lnTo>
                  <a:lnTo>
                    <a:pt x="3084115" y="4472576"/>
                  </a:lnTo>
                  <a:lnTo>
                    <a:pt x="3126910" y="4456695"/>
                  </a:lnTo>
                  <a:lnTo>
                    <a:pt x="3169299" y="4439995"/>
                  </a:lnTo>
                  <a:lnTo>
                    <a:pt x="3211274" y="4422487"/>
                  </a:lnTo>
                  <a:lnTo>
                    <a:pt x="3252825" y="4404179"/>
                  </a:lnTo>
                  <a:lnTo>
                    <a:pt x="3293943" y="4385082"/>
                  </a:lnTo>
                  <a:lnTo>
                    <a:pt x="3334617" y="4365204"/>
                  </a:lnTo>
                  <a:lnTo>
                    <a:pt x="3374838" y="4344556"/>
                  </a:lnTo>
                  <a:lnTo>
                    <a:pt x="3414597" y="4323147"/>
                  </a:lnTo>
                  <a:lnTo>
                    <a:pt x="3453883" y="4300987"/>
                  </a:lnTo>
                  <a:lnTo>
                    <a:pt x="3492688" y="4278086"/>
                  </a:lnTo>
                  <a:lnTo>
                    <a:pt x="3531001" y="4254453"/>
                  </a:lnTo>
                  <a:lnTo>
                    <a:pt x="3568813" y="4230097"/>
                  </a:lnTo>
                  <a:lnTo>
                    <a:pt x="3606115" y="4205028"/>
                  </a:lnTo>
                  <a:lnTo>
                    <a:pt x="3642896" y="4179257"/>
                  </a:lnTo>
                  <a:lnTo>
                    <a:pt x="3679148" y="4152792"/>
                  </a:lnTo>
                  <a:lnTo>
                    <a:pt x="3714860" y="4125643"/>
                  </a:lnTo>
                  <a:lnTo>
                    <a:pt x="3750023" y="4097820"/>
                  </a:lnTo>
                  <a:lnTo>
                    <a:pt x="3784627" y="4069333"/>
                  </a:lnTo>
                  <a:lnTo>
                    <a:pt x="3818663" y="4040191"/>
                  </a:lnTo>
                  <a:lnTo>
                    <a:pt x="3852120" y="4010403"/>
                  </a:lnTo>
                  <a:lnTo>
                    <a:pt x="3884991" y="3979979"/>
                  </a:lnTo>
                  <a:lnTo>
                    <a:pt x="3917263" y="3948930"/>
                  </a:lnTo>
                  <a:lnTo>
                    <a:pt x="3948930" y="3917264"/>
                  </a:lnTo>
                  <a:lnTo>
                    <a:pt x="3979979" y="3884991"/>
                  </a:lnTo>
                  <a:lnTo>
                    <a:pt x="4010403" y="3852120"/>
                  </a:lnTo>
                  <a:lnTo>
                    <a:pt x="4040190" y="3818663"/>
                  </a:lnTo>
                  <a:lnTo>
                    <a:pt x="4069333" y="3784627"/>
                  </a:lnTo>
                  <a:lnTo>
                    <a:pt x="4097820" y="3750023"/>
                  </a:lnTo>
                  <a:lnTo>
                    <a:pt x="4125643" y="3714860"/>
                  </a:lnTo>
                  <a:lnTo>
                    <a:pt x="4152792" y="3679148"/>
                  </a:lnTo>
                  <a:lnTo>
                    <a:pt x="4179257" y="3642896"/>
                  </a:lnTo>
                  <a:lnTo>
                    <a:pt x="4205028" y="3606115"/>
                  </a:lnTo>
                  <a:lnTo>
                    <a:pt x="4230097" y="3568813"/>
                  </a:lnTo>
                  <a:lnTo>
                    <a:pt x="4254452" y="3531001"/>
                  </a:lnTo>
                  <a:lnTo>
                    <a:pt x="4278086" y="3492688"/>
                  </a:lnTo>
                  <a:lnTo>
                    <a:pt x="4300987" y="3453883"/>
                  </a:lnTo>
                  <a:lnTo>
                    <a:pt x="4323147" y="3414597"/>
                  </a:lnTo>
                  <a:lnTo>
                    <a:pt x="4344556" y="3374838"/>
                  </a:lnTo>
                  <a:lnTo>
                    <a:pt x="4365204" y="3334617"/>
                  </a:lnTo>
                  <a:lnTo>
                    <a:pt x="4385081" y="3293943"/>
                  </a:lnTo>
                  <a:lnTo>
                    <a:pt x="4404179" y="3252825"/>
                  </a:lnTo>
                  <a:lnTo>
                    <a:pt x="4422487" y="3211274"/>
                  </a:lnTo>
                  <a:lnTo>
                    <a:pt x="4439995" y="3169299"/>
                  </a:lnTo>
                  <a:lnTo>
                    <a:pt x="4456695" y="3126910"/>
                  </a:lnTo>
                  <a:lnTo>
                    <a:pt x="4472576" y="3084115"/>
                  </a:lnTo>
                  <a:lnTo>
                    <a:pt x="4487629" y="3040926"/>
                  </a:lnTo>
                  <a:lnTo>
                    <a:pt x="4501844" y="2997351"/>
                  </a:lnTo>
                  <a:lnTo>
                    <a:pt x="4515212" y="2953400"/>
                  </a:lnTo>
                  <a:lnTo>
                    <a:pt x="4527723" y="2909082"/>
                  </a:lnTo>
                  <a:lnTo>
                    <a:pt x="4539367" y="2864408"/>
                  </a:lnTo>
                  <a:lnTo>
                    <a:pt x="4550135" y="2819387"/>
                  </a:lnTo>
                  <a:lnTo>
                    <a:pt x="4560017" y="2774029"/>
                  </a:lnTo>
                  <a:lnTo>
                    <a:pt x="4569004" y="2728342"/>
                  </a:lnTo>
                  <a:lnTo>
                    <a:pt x="4577085" y="2682338"/>
                  </a:lnTo>
                  <a:lnTo>
                    <a:pt x="4584252" y="2636024"/>
                  </a:lnTo>
                  <a:lnTo>
                    <a:pt x="4590495" y="2589412"/>
                  </a:lnTo>
                  <a:lnTo>
                    <a:pt x="4595803" y="2542511"/>
                  </a:lnTo>
                  <a:lnTo>
                    <a:pt x="4600168" y="2495329"/>
                  </a:lnTo>
                  <a:lnTo>
                    <a:pt x="4603580" y="2447878"/>
                  </a:lnTo>
                  <a:lnTo>
                    <a:pt x="4606028" y="2400166"/>
                  </a:lnTo>
                  <a:lnTo>
                    <a:pt x="4607505" y="2352203"/>
                  </a:lnTo>
                  <a:lnTo>
                    <a:pt x="4607999" y="2303999"/>
                  </a:lnTo>
                  <a:lnTo>
                    <a:pt x="4607505" y="2255795"/>
                  </a:lnTo>
                  <a:lnTo>
                    <a:pt x="4606028" y="2207832"/>
                  </a:lnTo>
                  <a:lnTo>
                    <a:pt x="4603580" y="2160121"/>
                  </a:lnTo>
                  <a:lnTo>
                    <a:pt x="4600168" y="2112669"/>
                  </a:lnTo>
                  <a:lnTo>
                    <a:pt x="4595803" y="2065488"/>
                  </a:lnTo>
                  <a:lnTo>
                    <a:pt x="4590495" y="2018586"/>
                  </a:lnTo>
                  <a:lnTo>
                    <a:pt x="4584252" y="1971974"/>
                  </a:lnTo>
                  <a:lnTo>
                    <a:pt x="4577085" y="1925661"/>
                  </a:lnTo>
                  <a:lnTo>
                    <a:pt x="4569004" y="1879656"/>
                  </a:lnTo>
                  <a:lnTo>
                    <a:pt x="4560017" y="1833970"/>
                  </a:lnTo>
                  <a:lnTo>
                    <a:pt x="4550135" y="1788611"/>
                  </a:lnTo>
                  <a:lnTo>
                    <a:pt x="4539367" y="1743590"/>
                  </a:lnTo>
                  <a:lnTo>
                    <a:pt x="4527723" y="1698916"/>
                  </a:lnTo>
                  <a:lnTo>
                    <a:pt x="4515212" y="1654599"/>
                  </a:lnTo>
                  <a:lnTo>
                    <a:pt x="4501844" y="1610648"/>
                  </a:lnTo>
                  <a:lnTo>
                    <a:pt x="4487629" y="1567073"/>
                  </a:lnTo>
                  <a:lnTo>
                    <a:pt x="4472576" y="1523883"/>
                  </a:lnTo>
                  <a:lnTo>
                    <a:pt x="4456695" y="1481089"/>
                  </a:lnTo>
                  <a:lnTo>
                    <a:pt x="4439995" y="1438699"/>
                  </a:lnTo>
                  <a:lnTo>
                    <a:pt x="4422487" y="1396724"/>
                  </a:lnTo>
                  <a:lnTo>
                    <a:pt x="4404179" y="1355173"/>
                  </a:lnTo>
                  <a:lnTo>
                    <a:pt x="4385081" y="1314056"/>
                  </a:lnTo>
                  <a:lnTo>
                    <a:pt x="4365204" y="1273382"/>
                  </a:lnTo>
                  <a:lnTo>
                    <a:pt x="4344556" y="1233161"/>
                  </a:lnTo>
                  <a:lnTo>
                    <a:pt x="4323147" y="1193402"/>
                  </a:lnTo>
                  <a:lnTo>
                    <a:pt x="4300987" y="1154115"/>
                  </a:lnTo>
                  <a:lnTo>
                    <a:pt x="4278086" y="1115311"/>
                  </a:lnTo>
                  <a:lnTo>
                    <a:pt x="4254452" y="1076997"/>
                  </a:lnTo>
                  <a:lnTo>
                    <a:pt x="4230097" y="1039185"/>
                  </a:lnTo>
                  <a:lnTo>
                    <a:pt x="4205028" y="1001883"/>
                  </a:lnTo>
                  <a:lnTo>
                    <a:pt x="4179257" y="965102"/>
                  </a:lnTo>
                  <a:lnTo>
                    <a:pt x="4152792" y="928851"/>
                  </a:lnTo>
                  <a:lnTo>
                    <a:pt x="4125643" y="893139"/>
                  </a:lnTo>
                  <a:lnTo>
                    <a:pt x="4097820" y="857976"/>
                  </a:lnTo>
                  <a:lnTo>
                    <a:pt x="4069333" y="823372"/>
                  </a:lnTo>
                  <a:lnTo>
                    <a:pt x="4040190" y="789336"/>
                  </a:lnTo>
                  <a:lnTo>
                    <a:pt x="4010403" y="755878"/>
                  </a:lnTo>
                  <a:lnTo>
                    <a:pt x="3979979" y="723008"/>
                  </a:lnTo>
                  <a:lnTo>
                    <a:pt x="3948930" y="690735"/>
                  </a:lnTo>
                  <a:lnTo>
                    <a:pt x="3917263" y="659069"/>
                  </a:lnTo>
                  <a:lnTo>
                    <a:pt x="3884991" y="628019"/>
                  </a:lnTo>
                  <a:lnTo>
                    <a:pt x="3852120" y="597596"/>
                  </a:lnTo>
                  <a:lnTo>
                    <a:pt x="3818663" y="567808"/>
                  </a:lnTo>
                  <a:lnTo>
                    <a:pt x="3784627" y="538665"/>
                  </a:lnTo>
                  <a:lnTo>
                    <a:pt x="3750023" y="510178"/>
                  </a:lnTo>
                  <a:lnTo>
                    <a:pt x="3714860" y="482355"/>
                  </a:lnTo>
                  <a:lnTo>
                    <a:pt x="3679148" y="455206"/>
                  </a:lnTo>
                  <a:lnTo>
                    <a:pt x="3642896" y="428741"/>
                  </a:lnTo>
                  <a:lnTo>
                    <a:pt x="3606115" y="402970"/>
                  </a:lnTo>
                  <a:lnTo>
                    <a:pt x="3568813" y="377902"/>
                  </a:lnTo>
                  <a:lnTo>
                    <a:pt x="3531001" y="353546"/>
                  </a:lnTo>
                  <a:lnTo>
                    <a:pt x="3492688" y="329913"/>
                  </a:lnTo>
                  <a:lnTo>
                    <a:pt x="3453883" y="307011"/>
                  </a:lnTo>
                  <a:lnTo>
                    <a:pt x="3414597" y="284851"/>
                  </a:lnTo>
                  <a:lnTo>
                    <a:pt x="3374838" y="263442"/>
                  </a:lnTo>
                  <a:lnTo>
                    <a:pt x="3334617" y="242795"/>
                  </a:lnTo>
                  <a:lnTo>
                    <a:pt x="3293943" y="222917"/>
                  </a:lnTo>
                  <a:lnTo>
                    <a:pt x="3252825" y="203820"/>
                  </a:lnTo>
                  <a:lnTo>
                    <a:pt x="3211274" y="185512"/>
                  </a:lnTo>
                  <a:lnTo>
                    <a:pt x="3169299" y="168003"/>
                  </a:lnTo>
                  <a:lnTo>
                    <a:pt x="3126910" y="151303"/>
                  </a:lnTo>
                  <a:lnTo>
                    <a:pt x="3084115" y="135422"/>
                  </a:lnTo>
                  <a:lnTo>
                    <a:pt x="3040926" y="120369"/>
                  </a:lnTo>
                  <a:lnTo>
                    <a:pt x="2997351" y="106154"/>
                  </a:lnTo>
                  <a:lnTo>
                    <a:pt x="2953400" y="92786"/>
                  </a:lnTo>
                  <a:lnTo>
                    <a:pt x="2909082" y="80275"/>
                  </a:lnTo>
                  <a:lnTo>
                    <a:pt x="2864408" y="68631"/>
                  </a:lnTo>
                  <a:lnTo>
                    <a:pt x="2819387" y="57863"/>
                  </a:lnTo>
                  <a:lnTo>
                    <a:pt x="2774029" y="47981"/>
                  </a:lnTo>
                  <a:lnTo>
                    <a:pt x="2728342" y="38994"/>
                  </a:lnTo>
                  <a:lnTo>
                    <a:pt x="2682338" y="30913"/>
                  </a:lnTo>
                  <a:lnTo>
                    <a:pt x="2636024" y="23746"/>
                  </a:lnTo>
                  <a:lnTo>
                    <a:pt x="2589412" y="17504"/>
                  </a:lnTo>
                  <a:lnTo>
                    <a:pt x="2542511" y="12195"/>
                  </a:lnTo>
                  <a:lnTo>
                    <a:pt x="2495329" y="7830"/>
                  </a:lnTo>
                  <a:lnTo>
                    <a:pt x="2447878" y="4419"/>
                  </a:lnTo>
                  <a:lnTo>
                    <a:pt x="2400166" y="1970"/>
                  </a:lnTo>
                  <a:lnTo>
                    <a:pt x="2352203" y="494"/>
                  </a:lnTo>
                  <a:lnTo>
                    <a:pt x="2303999" y="0"/>
                  </a:lnTo>
                  <a:close/>
                </a:path>
              </a:pathLst>
            </a:custGeom>
            <a:solidFill>
              <a:srgbClr val="181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48207" y="3279140"/>
            <a:ext cx="151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13cm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13cm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9489" y="1673859"/>
            <a:ext cx="4774565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3180"/>
              </a:lnSpc>
              <a:spcBef>
                <a:spcPts val="100"/>
              </a:spcBef>
              <a:tabLst>
                <a:tab pos="513715" algn="l"/>
              </a:tabLst>
            </a:pPr>
            <a:r>
              <a:rPr sz="2800" b="0" spc="-350" dirty="0">
                <a:solidFill>
                  <a:srgbClr val="FFFFFF"/>
                </a:solidFill>
                <a:latin typeface="Arial MT"/>
                <a:cs typeface="Arial MT"/>
              </a:rPr>
              <a:t>1.</a:t>
            </a:r>
            <a:r>
              <a:rPr sz="2800" b="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800" b="0" spc="70" dirty="0">
                <a:solidFill>
                  <a:srgbClr val="FFFFFF"/>
                </a:solidFill>
                <a:latin typeface="Arial MT"/>
                <a:cs typeface="Arial MT"/>
              </a:rPr>
              <a:t>Irish</a:t>
            </a:r>
            <a:r>
              <a:rPr sz="2800" b="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b="0" spc="90" dirty="0">
                <a:solidFill>
                  <a:srgbClr val="FFFFFF"/>
                </a:solidFill>
                <a:latin typeface="Arial MT"/>
                <a:cs typeface="Arial MT"/>
              </a:rPr>
              <a:t>public’s</a:t>
            </a:r>
            <a:r>
              <a:rPr sz="2800" b="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b="0" spc="90" dirty="0">
                <a:solidFill>
                  <a:srgbClr val="FFFFFF"/>
                </a:solidFill>
                <a:latin typeface="Arial MT"/>
                <a:cs typeface="Arial MT"/>
              </a:rPr>
              <a:t>response</a:t>
            </a:r>
            <a:r>
              <a:rPr sz="2800" b="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b="0" spc="254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endParaRPr sz="2800">
              <a:latin typeface="Arial MT"/>
              <a:cs typeface="Arial MT"/>
            </a:endParaRPr>
          </a:p>
          <a:p>
            <a:pPr marR="5080" algn="r">
              <a:lnSpc>
                <a:spcPts val="3180"/>
              </a:lnSpc>
            </a:pPr>
            <a:r>
              <a:rPr sz="2800" b="0" spc="140" dirty="0">
                <a:solidFill>
                  <a:srgbClr val="FFFFFF"/>
                </a:solidFill>
                <a:latin typeface="Arial MT"/>
                <a:cs typeface="Arial MT"/>
              </a:rPr>
              <a:t>aid</a:t>
            </a:r>
            <a:r>
              <a:rPr sz="2800" b="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b="0" spc="135" dirty="0">
                <a:solidFill>
                  <a:srgbClr val="FFFFFF"/>
                </a:solidFill>
                <a:latin typeface="Arial MT"/>
                <a:cs typeface="Arial MT"/>
              </a:rPr>
              <a:t>cuts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5177" y="1095399"/>
            <a:ext cx="4680000" cy="46736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47102" y="2560827"/>
            <a:ext cx="4826000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3180"/>
              </a:lnSpc>
              <a:spcBef>
                <a:spcPts val="100"/>
              </a:spcBef>
              <a:tabLst>
                <a:tab pos="513715" algn="l"/>
              </a:tabLst>
            </a:pP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2.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800" spc="110" dirty="0">
                <a:solidFill>
                  <a:srgbClr val="FFFFFF"/>
                </a:solidFill>
                <a:latin typeface="Arial MT"/>
                <a:cs typeface="Arial MT"/>
              </a:rPr>
              <a:t>Geopolitics,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Arial MT"/>
                <a:cs typeface="Arial MT"/>
              </a:rPr>
              <a:t>far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Arial MT"/>
                <a:cs typeface="Arial MT"/>
              </a:rPr>
              <a:t>right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12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endParaRPr sz="2800">
              <a:latin typeface="Arial MT"/>
              <a:cs typeface="Arial MT"/>
            </a:endParaRPr>
          </a:p>
          <a:p>
            <a:pPr marR="5080" algn="r">
              <a:lnSpc>
                <a:spcPts val="3180"/>
              </a:lnSpc>
            </a:pPr>
            <a:r>
              <a:rPr sz="2800" spc="150" dirty="0">
                <a:solidFill>
                  <a:srgbClr val="FFFFFF"/>
                </a:solidFill>
                <a:latin typeface="Arial MT"/>
                <a:cs typeface="Arial MT"/>
              </a:rPr>
              <a:t>disinformation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7327" y="3463035"/>
            <a:ext cx="4295775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3180"/>
              </a:lnSpc>
              <a:spcBef>
                <a:spcPts val="100"/>
              </a:spcBef>
              <a:tabLst>
                <a:tab pos="513715" algn="l"/>
              </a:tabLst>
            </a:pP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3.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800" spc="70" dirty="0">
                <a:solidFill>
                  <a:srgbClr val="FFFFFF"/>
                </a:solidFill>
                <a:latin typeface="Arial MT"/>
                <a:cs typeface="Arial MT"/>
              </a:rPr>
              <a:t>Ireland’s</a:t>
            </a:r>
            <a:r>
              <a:rPr sz="2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 MT"/>
                <a:cs typeface="Arial MT"/>
              </a:rPr>
              <a:t>international</a:t>
            </a:r>
            <a:endParaRPr sz="2800">
              <a:latin typeface="Arial MT"/>
              <a:cs typeface="Arial MT"/>
            </a:endParaRPr>
          </a:p>
          <a:p>
            <a:pPr marR="5080" algn="r">
              <a:lnSpc>
                <a:spcPts val="3180"/>
              </a:lnSpc>
            </a:pPr>
            <a:r>
              <a:rPr sz="2800" spc="90" dirty="0">
                <a:solidFill>
                  <a:srgbClr val="FFFFFF"/>
                </a:solidFill>
                <a:latin typeface="Arial MT"/>
                <a:cs typeface="Arial MT"/>
              </a:rPr>
              <a:t>role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45177" y="1088999"/>
            <a:ext cx="4680585" cy="4680585"/>
          </a:xfrm>
          <a:custGeom>
            <a:avLst/>
            <a:gdLst/>
            <a:ahLst/>
            <a:cxnLst/>
            <a:rect l="l" t="t" r="r" b="b"/>
            <a:pathLst>
              <a:path w="4680584" h="4680585">
                <a:moveTo>
                  <a:pt x="0" y="2340000"/>
                </a:moveTo>
                <a:lnTo>
                  <a:pt x="489" y="2291653"/>
                </a:lnTo>
                <a:lnTo>
                  <a:pt x="1951" y="2243545"/>
                </a:lnTo>
                <a:lnTo>
                  <a:pt x="4377" y="2195685"/>
                </a:lnTo>
                <a:lnTo>
                  <a:pt x="7757" y="2148083"/>
                </a:lnTo>
                <a:lnTo>
                  <a:pt x="12081" y="2100748"/>
                </a:lnTo>
                <a:lnTo>
                  <a:pt x="17340" y="2053690"/>
                </a:lnTo>
                <a:lnTo>
                  <a:pt x="23525" y="2006917"/>
                </a:lnTo>
                <a:lnTo>
                  <a:pt x="30626" y="1960439"/>
                </a:lnTo>
                <a:lnTo>
                  <a:pt x="38634" y="1914267"/>
                </a:lnTo>
                <a:lnTo>
                  <a:pt x="47540" y="1868408"/>
                </a:lnTo>
                <a:lnTo>
                  <a:pt x="57334" y="1822873"/>
                </a:lnTo>
                <a:lnTo>
                  <a:pt x="68006" y="1777671"/>
                </a:lnTo>
                <a:lnTo>
                  <a:pt x="79548" y="1732811"/>
                </a:lnTo>
                <a:lnTo>
                  <a:pt x="91949" y="1688302"/>
                </a:lnTo>
                <a:lnTo>
                  <a:pt x="105201" y="1644155"/>
                </a:lnTo>
                <a:lnTo>
                  <a:pt x="119294" y="1600379"/>
                </a:lnTo>
                <a:lnTo>
                  <a:pt x="134219" y="1556982"/>
                </a:lnTo>
                <a:lnTo>
                  <a:pt x="149966" y="1513975"/>
                </a:lnTo>
                <a:lnTo>
                  <a:pt x="166525" y="1471366"/>
                </a:lnTo>
                <a:lnTo>
                  <a:pt x="183888" y="1429166"/>
                </a:lnTo>
                <a:lnTo>
                  <a:pt x="202045" y="1387383"/>
                </a:lnTo>
                <a:lnTo>
                  <a:pt x="220987" y="1346028"/>
                </a:lnTo>
                <a:lnTo>
                  <a:pt x="240704" y="1305108"/>
                </a:lnTo>
                <a:lnTo>
                  <a:pt x="261186" y="1264635"/>
                </a:lnTo>
                <a:lnTo>
                  <a:pt x="282425" y="1224617"/>
                </a:lnTo>
                <a:lnTo>
                  <a:pt x="304411" y="1185063"/>
                </a:lnTo>
                <a:lnTo>
                  <a:pt x="327134" y="1145984"/>
                </a:lnTo>
                <a:lnTo>
                  <a:pt x="350585" y="1107388"/>
                </a:lnTo>
                <a:lnTo>
                  <a:pt x="374755" y="1069284"/>
                </a:lnTo>
                <a:lnTo>
                  <a:pt x="399635" y="1031683"/>
                </a:lnTo>
                <a:lnTo>
                  <a:pt x="425214" y="994594"/>
                </a:lnTo>
                <a:lnTo>
                  <a:pt x="451484" y="958026"/>
                </a:lnTo>
                <a:lnTo>
                  <a:pt x="478435" y="921988"/>
                </a:lnTo>
                <a:lnTo>
                  <a:pt x="506057" y="886491"/>
                </a:lnTo>
                <a:lnTo>
                  <a:pt x="534342" y="851542"/>
                </a:lnTo>
                <a:lnTo>
                  <a:pt x="563279" y="817153"/>
                </a:lnTo>
                <a:lnTo>
                  <a:pt x="592860" y="783331"/>
                </a:lnTo>
                <a:lnTo>
                  <a:pt x="623075" y="750087"/>
                </a:lnTo>
                <a:lnTo>
                  <a:pt x="653915" y="717430"/>
                </a:lnTo>
                <a:lnTo>
                  <a:pt x="685370" y="685370"/>
                </a:lnTo>
                <a:lnTo>
                  <a:pt x="717430" y="653915"/>
                </a:lnTo>
                <a:lnTo>
                  <a:pt x="750087" y="623075"/>
                </a:lnTo>
                <a:lnTo>
                  <a:pt x="783331" y="592860"/>
                </a:lnTo>
                <a:lnTo>
                  <a:pt x="817153" y="563279"/>
                </a:lnTo>
                <a:lnTo>
                  <a:pt x="851542" y="534342"/>
                </a:lnTo>
                <a:lnTo>
                  <a:pt x="886491" y="506057"/>
                </a:lnTo>
                <a:lnTo>
                  <a:pt x="921988" y="478435"/>
                </a:lnTo>
                <a:lnTo>
                  <a:pt x="958026" y="451484"/>
                </a:lnTo>
                <a:lnTo>
                  <a:pt x="994594" y="425214"/>
                </a:lnTo>
                <a:lnTo>
                  <a:pt x="1031683" y="399635"/>
                </a:lnTo>
                <a:lnTo>
                  <a:pt x="1069284" y="374755"/>
                </a:lnTo>
                <a:lnTo>
                  <a:pt x="1107388" y="350585"/>
                </a:lnTo>
                <a:lnTo>
                  <a:pt x="1145984" y="327134"/>
                </a:lnTo>
                <a:lnTo>
                  <a:pt x="1185063" y="304411"/>
                </a:lnTo>
                <a:lnTo>
                  <a:pt x="1224617" y="282425"/>
                </a:lnTo>
                <a:lnTo>
                  <a:pt x="1264635" y="261186"/>
                </a:lnTo>
                <a:lnTo>
                  <a:pt x="1305108" y="240704"/>
                </a:lnTo>
                <a:lnTo>
                  <a:pt x="1346028" y="220987"/>
                </a:lnTo>
                <a:lnTo>
                  <a:pt x="1387383" y="202045"/>
                </a:lnTo>
                <a:lnTo>
                  <a:pt x="1429166" y="183888"/>
                </a:lnTo>
                <a:lnTo>
                  <a:pt x="1471366" y="166525"/>
                </a:lnTo>
                <a:lnTo>
                  <a:pt x="1513975" y="149966"/>
                </a:lnTo>
                <a:lnTo>
                  <a:pt x="1556982" y="134219"/>
                </a:lnTo>
                <a:lnTo>
                  <a:pt x="1600379" y="119294"/>
                </a:lnTo>
                <a:lnTo>
                  <a:pt x="1644155" y="105201"/>
                </a:lnTo>
                <a:lnTo>
                  <a:pt x="1688302" y="91949"/>
                </a:lnTo>
                <a:lnTo>
                  <a:pt x="1732811" y="79548"/>
                </a:lnTo>
                <a:lnTo>
                  <a:pt x="1777671" y="68006"/>
                </a:lnTo>
                <a:lnTo>
                  <a:pt x="1822873" y="57334"/>
                </a:lnTo>
                <a:lnTo>
                  <a:pt x="1868408" y="47540"/>
                </a:lnTo>
                <a:lnTo>
                  <a:pt x="1914267" y="38634"/>
                </a:lnTo>
                <a:lnTo>
                  <a:pt x="1960439" y="30626"/>
                </a:lnTo>
                <a:lnTo>
                  <a:pt x="2006917" y="23525"/>
                </a:lnTo>
                <a:lnTo>
                  <a:pt x="2053690" y="17340"/>
                </a:lnTo>
                <a:lnTo>
                  <a:pt x="2100748" y="12081"/>
                </a:lnTo>
                <a:lnTo>
                  <a:pt x="2148083" y="7757"/>
                </a:lnTo>
                <a:lnTo>
                  <a:pt x="2195685" y="4377"/>
                </a:lnTo>
                <a:lnTo>
                  <a:pt x="2243545" y="1951"/>
                </a:lnTo>
                <a:lnTo>
                  <a:pt x="2291653" y="489"/>
                </a:lnTo>
                <a:lnTo>
                  <a:pt x="2340000" y="0"/>
                </a:lnTo>
                <a:lnTo>
                  <a:pt x="2388346" y="489"/>
                </a:lnTo>
                <a:lnTo>
                  <a:pt x="2436454" y="1951"/>
                </a:lnTo>
                <a:lnTo>
                  <a:pt x="2484314" y="4377"/>
                </a:lnTo>
                <a:lnTo>
                  <a:pt x="2531916" y="7757"/>
                </a:lnTo>
                <a:lnTo>
                  <a:pt x="2579251" y="12081"/>
                </a:lnTo>
                <a:lnTo>
                  <a:pt x="2626309" y="17340"/>
                </a:lnTo>
                <a:lnTo>
                  <a:pt x="2673082" y="23525"/>
                </a:lnTo>
                <a:lnTo>
                  <a:pt x="2719560" y="30626"/>
                </a:lnTo>
                <a:lnTo>
                  <a:pt x="2765732" y="38634"/>
                </a:lnTo>
                <a:lnTo>
                  <a:pt x="2811591" y="47540"/>
                </a:lnTo>
                <a:lnTo>
                  <a:pt x="2857126" y="57334"/>
                </a:lnTo>
                <a:lnTo>
                  <a:pt x="2902329" y="68006"/>
                </a:lnTo>
                <a:lnTo>
                  <a:pt x="2947189" y="79548"/>
                </a:lnTo>
                <a:lnTo>
                  <a:pt x="2991697" y="91949"/>
                </a:lnTo>
                <a:lnTo>
                  <a:pt x="3035844" y="105201"/>
                </a:lnTo>
                <a:lnTo>
                  <a:pt x="3079620" y="119294"/>
                </a:lnTo>
                <a:lnTo>
                  <a:pt x="3123017" y="134219"/>
                </a:lnTo>
                <a:lnTo>
                  <a:pt x="3166024" y="149966"/>
                </a:lnTo>
                <a:lnTo>
                  <a:pt x="3208633" y="166525"/>
                </a:lnTo>
                <a:lnTo>
                  <a:pt x="3250833" y="183888"/>
                </a:lnTo>
                <a:lnTo>
                  <a:pt x="3292616" y="202045"/>
                </a:lnTo>
                <a:lnTo>
                  <a:pt x="3333971" y="220987"/>
                </a:lnTo>
                <a:lnTo>
                  <a:pt x="3374891" y="240704"/>
                </a:lnTo>
                <a:lnTo>
                  <a:pt x="3415364" y="261186"/>
                </a:lnTo>
                <a:lnTo>
                  <a:pt x="3455382" y="282425"/>
                </a:lnTo>
                <a:lnTo>
                  <a:pt x="3494936" y="304411"/>
                </a:lnTo>
                <a:lnTo>
                  <a:pt x="3534015" y="327134"/>
                </a:lnTo>
                <a:lnTo>
                  <a:pt x="3572612" y="350585"/>
                </a:lnTo>
                <a:lnTo>
                  <a:pt x="3610715" y="374755"/>
                </a:lnTo>
                <a:lnTo>
                  <a:pt x="3648316" y="399635"/>
                </a:lnTo>
                <a:lnTo>
                  <a:pt x="3685405" y="425214"/>
                </a:lnTo>
                <a:lnTo>
                  <a:pt x="3721973" y="451484"/>
                </a:lnTo>
                <a:lnTo>
                  <a:pt x="3758011" y="478435"/>
                </a:lnTo>
                <a:lnTo>
                  <a:pt x="3793508" y="506057"/>
                </a:lnTo>
                <a:lnTo>
                  <a:pt x="3828457" y="534342"/>
                </a:lnTo>
                <a:lnTo>
                  <a:pt x="3862846" y="563279"/>
                </a:lnTo>
                <a:lnTo>
                  <a:pt x="3896668" y="592860"/>
                </a:lnTo>
                <a:lnTo>
                  <a:pt x="3929912" y="623075"/>
                </a:lnTo>
                <a:lnTo>
                  <a:pt x="3962569" y="653915"/>
                </a:lnTo>
                <a:lnTo>
                  <a:pt x="3994629" y="685370"/>
                </a:lnTo>
                <a:lnTo>
                  <a:pt x="4026084" y="717430"/>
                </a:lnTo>
                <a:lnTo>
                  <a:pt x="4056924" y="750087"/>
                </a:lnTo>
                <a:lnTo>
                  <a:pt x="4087139" y="783331"/>
                </a:lnTo>
                <a:lnTo>
                  <a:pt x="4116720" y="817153"/>
                </a:lnTo>
                <a:lnTo>
                  <a:pt x="4145657" y="851542"/>
                </a:lnTo>
                <a:lnTo>
                  <a:pt x="4173942" y="886491"/>
                </a:lnTo>
                <a:lnTo>
                  <a:pt x="4201564" y="921988"/>
                </a:lnTo>
                <a:lnTo>
                  <a:pt x="4228515" y="958026"/>
                </a:lnTo>
                <a:lnTo>
                  <a:pt x="4254785" y="994594"/>
                </a:lnTo>
                <a:lnTo>
                  <a:pt x="4280364" y="1031683"/>
                </a:lnTo>
                <a:lnTo>
                  <a:pt x="4305244" y="1069284"/>
                </a:lnTo>
                <a:lnTo>
                  <a:pt x="4329414" y="1107388"/>
                </a:lnTo>
                <a:lnTo>
                  <a:pt x="4352865" y="1145984"/>
                </a:lnTo>
                <a:lnTo>
                  <a:pt x="4375588" y="1185063"/>
                </a:lnTo>
                <a:lnTo>
                  <a:pt x="4397574" y="1224617"/>
                </a:lnTo>
                <a:lnTo>
                  <a:pt x="4418813" y="1264635"/>
                </a:lnTo>
                <a:lnTo>
                  <a:pt x="4439295" y="1305108"/>
                </a:lnTo>
                <a:lnTo>
                  <a:pt x="4459012" y="1346028"/>
                </a:lnTo>
                <a:lnTo>
                  <a:pt x="4477954" y="1387383"/>
                </a:lnTo>
                <a:lnTo>
                  <a:pt x="4496111" y="1429166"/>
                </a:lnTo>
                <a:lnTo>
                  <a:pt x="4513474" y="1471366"/>
                </a:lnTo>
                <a:lnTo>
                  <a:pt x="4530033" y="1513975"/>
                </a:lnTo>
                <a:lnTo>
                  <a:pt x="4545780" y="1556982"/>
                </a:lnTo>
                <a:lnTo>
                  <a:pt x="4560705" y="1600379"/>
                </a:lnTo>
                <a:lnTo>
                  <a:pt x="4574798" y="1644155"/>
                </a:lnTo>
                <a:lnTo>
                  <a:pt x="4588050" y="1688302"/>
                </a:lnTo>
                <a:lnTo>
                  <a:pt x="4600451" y="1732811"/>
                </a:lnTo>
                <a:lnTo>
                  <a:pt x="4611993" y="1777671"/>
                </a:lnTo>
                <a:lnTo>
                  <a:pt x="4622665" y="1822873"/>
                </a:lnTo>
                <a:lnTo>
                  <a:pt x="4632459" y="1868408"/>
                </a:lnTo>
                <a:lnTo>
                  <a:pt x="4641365" y="1914267"/>
                </a:lnTo>
                <a:lnTo>
                  <a:pt x="4649373" y="1960439"/>
                </a:lnTo>
                <a:lnTo>
                  <a:pt x="4656474" y="2006917"/>
                </a:lnTo>
                <a:lnTo>
                  <a:pt x="4662659" y="2053690"/>
                </a:lnTo>
                <a:lnTo>
                  <a:pt x="4667918" y="2100748"/>
                </a:lnTo>
                <a:lnTo>
                  <a:pt x="4672243" y="2148083"/>
                </a:lnTo>
                <a:lnTo>
                  <a:pt x="4675622" y="2195685"/>
                </a:lnTo>
                <a:lnTo>
                  <a:pt x="4678048" y="2243545"/>
                </a:lnTo>
                <a:lnTo>
                  <a:pt x="4679510" y="2291653"/>
                </a:lnTo>
                <a:lnTo>
                  <a:pt x="4680000" y="2340000"/>
                </a:lnTo>
                <a:lnTo>
                  <a:pt x="4679510" y="2388346"/>
                </a:lnTo>
                <a:lnTo>
                  <a:pt x="4678048" y="2436454"/>
                </a:lnTo>
                <a:lnTo>
                  <a:pt x="4675622" y="2484314"/>
                </a:lnTo>
                <a:lnTo>
                  <a:pt x="4672243" y="2531916"/>
                </a:lnTo>
                <a:lnTo>
                  <a:pt x="4667918" y="2579251"/>
                </a:lnTo>
                <a:lnTo>
                  <a:pt x="4662659" y="2626309"/>
                </a:lnTo>
                <a:lnTo>
                  <a:pt x="4656474" y="2673082"/>
                </a:lnTo>
                <a:lnTo>
                  <a:pt x="4649373" y="2719560"/>
                </a:lnTo>
                <a:lnTo>
                  <a:pt x="4641365" y="2765732"/>
                </a:lnTo>
                <a:lnTo>
                  <a:pt x="4632459" y="2811591"/>
                </a:lnTo>
                <a:lnTo>
                  <a:pt x="4622665" y="2857126"/>
                </a:lnTo>
                <a:lnTo>
                  <a:pt x="4611993" y="2902329"/>
                </a:lnTo>
                <a:lnTo>
                  <a:pt x="4600451" y="2947189"/>
                </a:lnTo>
                <a:lnTo>
                  <a:pt x="4588050" y="2991697"/>
                </a:lnTo>
                <a:lnTo>
                  <a:pt x="4574798" y="3035844"/>
                </a:lnTo>
                <a:lnTo>
                  <a:pt x="4560705" y="3079620"/>
                </a:lnTo>
                <a:lnTo>
                  <a:pt x="4545780" y="3123017"/>
                </a:lnTo>
                <a:lnTo>
                  <a:pt x="4530033" y="3166024"/>
                </a:lnTo>
                <a:lnTo>
                  <a:pt x="4513474" y="3208633"/>
                </a:lnTo>
                <a:lnTo>
                  <a:pt x="4496111" y="3250833"/>
                </a:lnTo>
                <a:lnTo>
                  <a:pt x="4477954" y="3292616"/>
                </a:lnTo>
                <a:lnTo>
                  <a:pt x="4459012" y="3333971"/>
                </a:lnTo>
                <a:lnTo>
                  <a:pt x="4439295" y="3374891"/>
                </a:lnTo>
                <a:lnTo>
                  <a:pt x="4418813" y="3415364"/>
                </a:lnTo>
                <a:lnTo>
                  <a:pt x="4397574" y="3455382"/>
                </a:lnTo>
                <a:lnTo>
                  <a:pt x="4375588" y="3494936"/>
                </a:lnTo>
                <a:lnTo>
                  <a:pt x="4352865" y="3534015"/>
                </a:lnTo>
                <a:lnTo>
                  <a:pt x="4329414" y="3572612"/>
                </a:lnTo>
                <a:lnTo>
                  <a:pt x="4305244" y="3610715"/>
                </a:lnTo>
                <a:lnTo>
                  <a:pt x="4280364" y="3648316"/>
                </a:lnTo>
                <a:lnTo>
                  <a:pt x="4254785" y="3685405"/>
                </a:lnTo>
                <a:lnTo>
                  <a:pt x="4228515" y="3721973"/>
                </a:lnTo>
                <a:lnTo>
                  <a:pt x="4201564" y="3758011"/>
                </a:lnTo>
                <a:lnTo>
                  <a:pt x="4173942" y="3793508"/>
                </a:lnTo>
                <a:lnTo>
                  <a:pt x="4145657" y="3828457"/>
                </a:lnTo>
                <a:lnTo>
                  <a:pt x="4116720" y="3862846"/>
                </a:lnTo>
                <a:lnTo>
                  <a:pt x="4087139" y="3896668"/>
                </a:lnTo>
                <a:lnTo>
                  <a:pt x="4056924" y="3929912"/>
                </a:lnTo>
                <a:lnTo>
                  <a:pt x="4026084" y="3962569"/>
                </a:lnTo>
                <a:lnTo>
                  <a:pt x="3994629" y="3994629"/>
                </a:lnTo>
                <a:lnTo>
                  <a:pt x="3962569" y="4026084"/>
                </a:lnTo>
                <a:lnTo>
                  <a:pt x="3929912" y="4056924"/>
                </a:lnTo>
                <a:lnTo>
                  <a:pt x="3896668" y="4087139"/>
                </a:lnTo>
                <a:lnTo>
                  <a:pt x="3862846" y="4116720"/>
                </a:lnTo>
                <a:lnTo>
                  <a:pt x="3828457" y="4145657"/>
                </a:lnTo>
                <a:lnTo>
                  <a:pt x="3793508" y="4173942"/>
                </a:lnTo>
                <a:lnTo>
                  <a:pt x="3758011" y="4201564"/>
                </a:lnTo>
                <a:lnTo>
                  <a:pt x="3721973" y="4228515"/>
                </a:lnTo>
                <a:lnTo>
                  <a:pt x="3685405" y="4254785"/>
                </a:lnTo>
                <a:lnTo>
                  <a:pt x="3648316" y="4280364"/>
                </a:lnTo>
                <a:lnTo>
                  <a:pt x="3610715" y="4305244"/>
                </a:lnTo>
                <a:lnTo>
                  <a:pt x="3572612" y="4329414"/>
                </a:lnTo>
                <a:lnTo>
                  <a:pt x="3534015" y="4352865"/>
                </a:lnTo>
                <a:lnTo>
                  <a:pt x="3494936" y="4375588"/>
                </a:lnTo>
                <a:lnTo>
                  <a:pt x="3455382" y="4397574"/>
                </a:lnTo>
                <a:lnTo>
                  <a:pt x="3415364" y="4418813"/>
                </a:lnTo>
                <a:lnTo>
                  <a:pt x="3374891" y="4439295"/>
                </a:lnTo>
                <a:lnTo>
                  <a:pt x="3333971" y="4459012"/>
                </a:lnTo>
                <a:lnTo>
                  <a:pt x="3292616" y="4477954"/>
                </a:lnTo>
                <a:lnTo>
                  <a:pt x="3250833" y="4496111"/>
                </a:lnTo>
                <a:lnTo>
                  <a:pt x="3208633" y="4513474"/>
                </a:lnTo>
                <a:lnTo>
                  <a:pt x="3166024" y="4530033"/>
                </a:lnTo>
                <a:lnTo>
                  <a:pt x="3123017" y="4545780"/>
                </a:lnTo>
                <a:lnTo>
                  <a:pt x="3079620" y="4560705"/>
                </a:lnTo>
                <a:lnTo>
                  <a:pt x="3035844" y="4574798"/>
                </a:lnTo>
                <a:lnTo>
                  <a:pt x="2991697" y="4588050"/>
                </a:lnTo>
                <a:lnTo>
                  <a:pt x="2947189" y="4600451"/>
                </a:lnTo>
                <a:lnTo>
                  <a:pt x="2902329" y="4611993"/>
                </a:lnTo>
                <a:lnTo>
                  <a:pt x="2857126" y="4622665"/>
                </a:lnTo>
                <a:lnTo>
                  <a:pt x="2811591" y="4632459"/>
                </a:lnTo>
                <a:lnTo>
                  <a:pt x="2765732" y="4641365"/>
                </a:lnTo>
                <a:lnTo>
                  <a:pt x="2719560" y="4649373"/>
                </a:lnTo>
                <a:lnTo>
                  <a:pt x="2673082" y="4656474"/>
                </a:lnTo>
                <a:lnTo>
                  <a:pt x="2626309" y="4662659"/>
                </a:lnTo>
                <a:lnTo>
                  <a:pt x="2579251" y="4667918"/>
                </a:lnTo>
                <a:lnTo>
                  <a:pt x="2531916" y="4672243"/>
                </a:lnTo>
                <a:lnTo>
                  <a:pt x="2484314" y="4675622"/>
                </a:lnTo>
                <a:lnTo>
                  <a:pt x="2436454" y="4678048"/>
                </a:lnTo>
                <a:lnTo>
                  <a:pt x="2388346" y="4679510"/>
                </a:lnTo>
                <a:lnTo>
                  <a:pt x="2340000" y="4680000"/>
                </a:lnTo>
                <a:lnTo>
                  <a:pt x="2291653" y="4679510"/>
                </a:lnTo>
                <a:lnTo>
                  <a:pt x="2243545" y="4678048"/>
                </a:lnTo>
                <a:lnTo>
                  <a:pt x="2195685" y="4675622"/>
                </a:lnTo>
                <a:lnTo>
                  <a:pt x="2148083" y="4672243"/>
                </a:lnTo>
                <a:lnTo>
                  <a:pt x="2100748" y="4667918"/>
                </a:lnTo>
                <a:lnTo>
                  <a:pt x="2053690" y="4662659"/>
                </a:lnTo>
                <a:lnTo>
                  <a:pt x="2006917" y="4656474"/>
                </a:lnTo>
                <a:lnTo>
                  <a:pt x="1960439" y="4649373"/>
                </a:lnTo>
                <a:lnTo>
                  <a:pt x="1914267" y="4641365"/>
                </a:lnTo>
                <a:lnTo>
                  <a:pt x="1868408" y="4632459"/>
                </a:lnTo>
                <a:lnTo>
                  <a:pt x="1822873" y="4622665"/>
                </a:lnTo>
                <a:lnTo>
                  <a:pt x="1777671" y="4611993"/>
                </a:lnTo>
                <a:lnTo>
                  <a:pt x="1732811" y="4600451"/>
                </a:lnTo>
                <a:lnTo>
                  <a:pt x="1688302" y="4588050"/>
                </a:lnTo>
                <a:lnTo>
                  <a:pt x="1644155" y="4574798"/>
                </a:lnTo>
                <a:lnTo>
                  <a:pt x="1600379" y="4560705"/>
                </a:lnTo>
                <a:lnTo>
                  <a:pt x="1556982" y="4545780"/>
                </a:lnTo>
                <a:lnTo>
                  <a:pt x="1513975" y="4530033"/>
                </a:lnTo>
                <a:lnTo>
                  <a:pt x="1471366" y="4513474"/>
                </a:lnTo>
                <a:lnTo>
                  <a:pt x="1429166" y="4496111"/>
                </a:lnTo>
                <a:lnTo>
                  <a:pt x="1387383" y="4477954"/>
                </a:lnTo>
                <a:lnTo>
                  <a:pt x="1346028" y="4459012"/>
                </a:lnTo>
                <a:lnTo>
                  <a:pt x="1305108" y="4439295"/>
                </a:lnTo>
                <a:lnTo>
                  <a:pt x="1264635" y="4418813"/>
                </a:lnTo>
                <a:lnTo>
                  <a:pt x="1224617" y="4397574"/>
                </a:lnTo>
                <a:lnTo>
                  <a:pt x="1185063" y="4375588"/>
                </a:lnTo>
                <a:lnTo>
                  <a:pt x="1145984" y="4352865"/>
                </a:lnTo>
                <a:lnTo>
                  <a:pt x="1107388" y="4329414"/>
                </a:lnTo>
                <a:lnTo>
                  <a:pt x="1069284" y="4305244"/>
                </a:lnTo>
                <a:lnTo>
                  <a:pt x="1031683" y="4280364"/>
                </a:lnTo>
                <a:lnTo>
                  <a:pt x="994594" y="4254785"/>
                </a:lnTo>
                <a:lnTo>
                  <a:pt x="958026" y="4228515"/>
                </a:lnTo>
                <a:lnTo>
                  <a:pt x="921988" y="4201564"/>
                </a:lnTo>
                <a:lnTo>
                  <a:pt x="886491" y="4173942"/>
                </a:lnTo>
                <a:lnTo>
                  <a:pt x="851542" y="4145657"/>
                </a:lnTo>
                <a:lnTo>
                  <a:pt x="817153" y="4116720"/>
                </a:lnTo>
                <a:lnTo>
                  <a:pt x="783331" y="4087139"/>
                </a:lnTo>
                <a:lnTo>
                  <a:pt x="750087" y="4056924"/>
                </a:lnTo>
                <a:lnTo>
                  <a:pt x="717430" y="4026084"/>
                </a:lnTo>
                <a:lnTo>
                  <a:pt x="685370" y="3994629"/>
                </a:lnTo>
                <a:lnTo>
                  <a:pt x="653915" y="3962569"/>
                </a:lnTo>
                <a:lnTo>
                  <a:pt x="623075" y="3929912"/>
                </a:lnTo>
                <a:lnTo>
                  <a:pt x="592860" y="3896668"/>
                </a:lnTo>
                <a:lnTo>
                  <a:pt x="563279" y="3862846"/>
                </a:lnTo>
                <a:lnTo>
                  <a:pt x="534342" y="3828457"/>
                </a:lnTo>
                <a:lnTo>
                  <a:pt x="506057" y="3793508"/>
                </a:lnTo>
                <a:lnTo>
                  <a:pt x="478435" y="3758011"/>
                </a:lnTo>
                <a:lnTo>
                  <a:pt x="451484" y="3721973"/>
                </a:lnTo>
                <a:lnTo>
                  <a:pt x="425214" y="3685405"/>
                </a:lnTo>
                <a:lnTo>
                  <a:pt x="399635" y="3648316"/>
                </a:lnTo>
                <a:lnTo>
                  <a:pt x="374755" y="3610715"/>
                </a:lnTo>
                <a:lnTo>
                  <a:pt x="350585" y="3572612"/>
                </a:lnTo>
                <a:lnTo>
                  <a:pt x="327134" y="3534015"/>
                </a:lnTo>
                <a:lnTo>
                  <a:pt x="304411" y="3494936"/>
                </a:lnTo>
                <a:lnTo>
                  <a:pt x="282425" y="3455382"/>
                </a:lnTo>
                <a:lnTo>
                  <a:pt x="261186" y="3415364"/>
                </a:lnTo>
                <a:lnTo>
                  <a:pt x="240704" y="3374891"/>
                </a:lnTo>
                <a:lnTo>
                  <a:pt x="220987" y="3333971"/>
                </a:lnTo>
                <a:lnTo>
                  <a:pt x="202045" y="3292616"/>
                </a:lnTo>
                <a:lnTo>
                  <a:pt x="183888" y="3250833"/>
                </a:lnTo>
                <a:lnTo>
                  <a:pt x="166525" y="3208633"/>
                </a:lnTo>
                <a:lnTo>
                  <a:pt x="149966" y="3166024"/>
                </a:lnTo>
                <a:lnTo>
                  <a:pt x="134219" y="3123017"/>
                </a:lnTo>
                <a:lnTo>
                  <a:pt x="119294" y="3079620"/>
                </a:lnTo>
                <a:lnTo>
                  <a:pt x="105201" y="3035844"/>
                </a:lnTo>
                <a:lnTo>
                  <a:pt x="91949" y="2991697"/>
                </a:lnTo>
                <a:lnTo>
                  <a:pt x="79548" y="2947189"/>
                </a:lnTo>
                <a:lnTo>
                  <a:pt x="68006" y="2902329"/>
                </a:lnTo>
                <a:lnTo>
                  <a:pt x="57334" y="2857126"/>
                </a:lnTo>
                <a:lnTo>
                  <a:pt x="47540" y="2811591"/>
                </a:lnTo>
                <a:lnTo>
                  <a:pt x="38634" y="2765732"/>
                </a:lnTo>
                <a:lnTo>
                  <a:pt x="30626" y="2719560"/>
                </a:lnTo>
                <a:lnTo>
                  <a:pt x="23525" y="2673082"/>
                </a:lnTo>
                <a:lnTo>
                  <a:pt x="17340" y="2626309"/>
                </a:lnTo>
                <a:lnTo>
                  <a:pt x="12081" y="2579251"/>
                </a:lnTo>
                <a:lnTo>
                  <a:pt x="7757" y="2531916"/>
                </a:lnTo>
                <a:lnTo>
                  <a:pt x="4377" y="2484314"/>
                </a:lnTo>
                <a:lnTo>
                  <a:pt x="1951" y="2436454"/>
                </a:lnTo>
                <a:lnTo>
                  <a:pt x="489" y="2388346"/>
                </a:lnTo>
                <a:lnTo>
                  <a:pt x="0" y="2340000"/>
                </a:lnTo>
                <a:close/>
              </a:path>
            </a:pathLst>
          </a:custGeom>
          <a:ln w="12700">
            <a:solidFill>
              <a:srgbClr val="0507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78B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599858" y="2"/>
            <a:ext cx="5592445" cy="6856095"/>
            <a:chOff x="6599858" y="2"/>
            <a:chExt cx="5592445" cy="6856095"/>
          </a:xfrm>
        </p:grpSpPr>
        <p:sp>
          <p:nvSpPr>
            <p:cNvPr id="4" name="object 4"/>
            <p:cNvSpPr/>
            <p:nvPr/>
          </p:nvSpPr>
          <p:spPr>
            <a:xfrm>
              <a:off x="8465823" y="2"/>
              <a:ext cx="3726179" cy="6856095"/>
            </a:xfrm>
            <a:custGeom>
              <a:avLst/>
              <a:gdLst/>
              <a:ahLst/>
              <a:cxnLst/>
              <a:rect l="l" t="t" r="r" b="b"/>
              <a:pathLst>
                <a:path w="3726179" h="6856095">
                  <a:moveTo>
                    <a:pt x="3726176" y="0"/>
                  </a:moveTo>
                  <a:lnTo>
                    <a:pt x="2910201" y="0"/>
                  </a:lnTo>
                  <a:lnTo>
                    <a:pt x="0" y="6856012"/>
                  </a:lnTo>
                  <a:lnTo>
                    <a:pt x="3726176" y="6856012"/>
                  </a:lnTo>
                  <a:lnTo>
                    <a:pt x="3726176" y="0"/>
                  </a:lnTo>
                  <a:close/>
                </a:path>
              </a:pathLst>
            </a:custGeom>
            <a:solidFill>
              <a:srgbClr val="333A7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99858" y="1125000"/>
              <a:ext cx="4608195" cy="4608195"/>
            </a:xfrm>
            <a:custGeom>
              <a:avLst/>
              <a:gdLst/>
              <a:ahLst/>
              <a:cxnLst/>
              <a:rect l="l" t="t" r="r" b="b"/>
              <a:pathLst>
                <a:path w="4608195" h="4608195">
                  <a:moveTo>
                    <a:pt x="2303999" y="0"/>
                  </a:moveTo>
                  <a:lnTo>
                    <a:pt x="2255795" y="494"/>
                  </a:lnTo>
                  <a:lnTo>
                    <a:pt x="2207832" y="1970"/>
                  </a:lnTo>
                  <a:lnTo>
                    <a:pt x="2160121" y="4419"/>
                  </a:lnTo>
                  <a:lnTo>
                    <a:pt x="2112669" y="7830"/>
                  </a:lnTo>
                  <a:lnTo>
                    <a:pt x="2065488" y="12195"/>
                  </a:lnTo>
                  <a:lnTo>
                    <a:pt x="2018586" y="17504"/>
                  </a:lnTo>
                  <a:lnTo>
                    <a:pt x="1971974" y="23746"/>
                  </a:lnTo>
                  <a:lnTo>
                    <a:pt x="1925661" y="30913"/>
                  </a:lnTo>
                  <a:lnTo>
                    <a:pt x="1879656" y="38994"/>
                  </a:lnTo>
                  <a:lnTo>
                    <a:pt x="1833970" y="47981"/>
                  </a:lnTo>
                  <a:lnTo>
                    <a:pt x="1788611" y="57863"/>
                  </a:lnTo>
                  <a:lnTo>
                    <a:pt x="1743590" y="68631"/>
                  </a:lnTo>
                  <a:lnTo>
                    <a:pt x="1698916" y="80275"/>
                  </a:lnTo>
                  <a:lnTo>
                    <a:pt x="1654599" y="92786"/>
                  </a:lnTo>
                  <a:lnTo>
                    <a:pt x="1610648" y="106154"/>
                  </a:lnTo>
                  <a:lnTo>
                    <a:pt x="1567073" y="120369"/>
                  </a:lnTo>
                  <a:lnTo>
                    <a:pt x="1523883" y="135422"/>
                  </a:lnTo>
                  <a:lnTo>
                    <a:pt x="1481089" y="151303"/>
                  </a:lnTo>
                  <a:lnTo>
                    <a:pt x="1438699" y="168003"/>
                  </a:lnTo>
                  <a:lnTo>
                    <a:pt x="1396724" y="185512"/>
                  </a:lnTo>
                  <a:lnTo>
                    <a:pt x="1355173" y="203820"/>
                  </a:lnTo>
                  <a:lnTo>
                    <a:pt x="1314056" y="222917"/>
                  </a:lnTo>
                  <a:lnTo>
                    <a:pt x="1273382" y="242795"/>
                  </a:lnTo>
                  <a:lnTo>
                    <a:pt x="1233161" y="263442"/>
                  </a:lnTo>
                  <a:lnTo>
                    <a:pt x="1193402" y="284851"/>
                  </a:lnTo>
                  <a:lnTo>
                    <a:pt x="1154115" y="307011"/>
                  </a:lnTo>
                  <a:lnTo>
                    <a:pt x="1115311" y="329913"/>
                  </a:lnTo>
                  <a:lnTo>
                    <a:pt x="1076997" y="353546"/>
                  </a:lnTo>
                  <a:lnTo>
                    <a:pt x="1039185" y="377902"/>
                  </a:lnTo>
                  <a:lnTo>
                    <a:pt x="1001883" y="402970"/>
                  </a:lnTo>
                  <a:lnTo>
                    <a:pt x="965102" y="428741"/>
                  </a:lnTo>
                  <a:lnTo>
                    <a:pt x="928851" y="455206"/>
                  </a:lnTo>
                  <a:lnTo>
                    <a:pt x="893139" y="482355"/>
                  </a:lnTo>
                  <a:lnTo>
                    <a:pt x="857976" y="510178"/>
                  </a:lnTo>
                  <a:lnTo>
                    <a:pt x="823372" y="538665"/>
                  </a:lnTo>
                  <a:lnTo>
                    <a:pt x="789336" y="567808"/>
                  </a:lnTo>
                  <a:lnTo>
                    <a:pt x="755878" y="597596"/>
                  </a:lnTo>
                  <a:lnTo>
                    <a:pt x="723008" y="628019"/>
                  </a:lnTo>
                  <a:lnTo>
                    <a:pt x="690735" y="659069"/>
                  </a:lnTo>
                  <a:lnTo>
                    <a:pt x="659069" y="690735"/>
                  </a:lnTo>
                  <a:lnTo>
                    <a:pt x="628019" y="723008"/>
                  </a:lnTo>
                  <a:lnTo>
                    <a:pt x="597596" y="755878"/>
                  </a:lnTo>
                  <a:lnTo>
                    <a:pt x="567808" y="789336"/>
                  </a:lnTo>
                  <a:lnTo>
                    <a:pt x="538665" y="823372"/>
                  </a:lnTo>
                  <a:lnTo>
                    <a:pt x="510178" y="857976"/>
                  </a:lnTo>
                  <a:lnTo>
                    <a:pt x="482355" y="893139"/>
                  </a:lnTo>
                  <a:lnTo>
                    <a:pt x="455206" y="928851"/>
                  </a:lnTo>
                  <a:lnTo>
                    <a:pt x="428741" y="965102"/>
                  </a:lnTo>
                  <a:lnTo>
                    <a:pt x="402970" y="1001883"/>
                  </a:lnTo>
                  <a:lnTo>
                    <a:pt x="377902" y="1039185"/>
                  </a:lnTo>
                  <a:lnTo>
                    <a:pt x="353546" y="1076997"/>
                  </a:lnTo>
                  <a:lnTo>
                    <a:pt x="329913" y="1115311"/>
                  </a:lnTo>
                  <a:lnTo>
                    <a:pt x="307011" y="1154115"/>
                  </a:lnTo>
                  <a:lnTo>
                    <a:pt x="284851" y="1193402"/>
                  </a:lnTo>
                  <a:lnTo>
                    <a:pt x="263442" y="1233161"/>
                  </a:lnTo>
                  <a:lnTo>
                    <a:pt x="242795" y="1273382"/>
                  </a:lnTo>
                  <a:lnTo>
                    <a:pt x="222917" y="1314056"/>
                  </a:lnTo>
                  <a:lnTo>
                    <a:pt x="203820" y="1355173"/>
                  </a:lnTo>
                  <a:lnTo>
                    <a:pt x="185512" y="1396724"/>
                  </a:lnTo>
                  <a:lnTo>
                    <a:pt x="168003" y="1438699"/>
                  </a:lnTo>
                  <a:lnTo>
                    <a:pt x="151303" y="1481089"/>
                  </a:lnTo>
                  <a:lnTo>
                    <a:pt x="135422" y="1523883"/>
                  </a:lnTo>
                  <a:lnTo>
                    <a:pt x="120369" y="1567073"/>
                  </a:lnTo>
                  <a:lnTo>
                    <a:pt x="106154" y="1610648"/>
                  </a:lnTo>
                  <a:lnTo>
                    <a:pt x="92786" y="1654599"/>
                  </a:lnTo>
                  <a:lnTo>
                    <a:pt x="80275" y="1698916"/>
                  </a:lnTo>
                  <a:lnTo>
                    <a:pt x="68631" y="1743590"/>
                  </a:lnTo>
                  <a:lnTo>
                    <a:pt x="57863" y="1788611"/>
                  </a:lnTo>
                  <a:lnTo>
                    <a:pt x="47981" y="1833970"/>
                  </a:lnTo>
                  <a:lnTo>
                    <a:pt x="38994" y="1879656"/>
                  </a:lnTo>
                  <a:lnTo>
                    <a:pt x="30913" y="1925661"/>
                  </a:lnTo>
                  <a:lnTo>
                    <a:pt x="23746" y="1971974"/>
                  </a:lnTo>
                  <a:lnTo>
                    <a:pt x="17504" y="2018586"/>
                  </a:lnTo>
                  <a:lnTo>
                    <a:pt x="12195" y="2065488"/>
                  </a:lnTo>
                  <a:lnTo>
                    <a:pt x="7830" y="2112669"/>
                  </a:lnTo>
                  <a:lnTo>
                    <a:pt x="4419" y="2160121"/>
                  </a:lnTo>
                  <a:lnTo>
                    <a:pt x="1970" y="2207832"/>
                  </a:lnTo>
                  <a:lnTo>
                    <a:pt x="494" y="2255795"/>
                  </a:lnTo>
                  <a:lnTo>
                    <a:pt x="0" y="2303999"/>
                  </a:lnTo>
                  <a:lnTo>
                    <a:pt x="494" y="2352203"/>
                  </a:lnTo>
                  <a:lnTo>
                    <a:pt x="1970" y="2400166"/>
                  </a:lnTo>
                  <a:lnTo>
                    <a:pt x="4419" y="2447878"/>
                  </a:lnTo>
                  <a:lnTo>
                    <a:pt x="7830" y="2495329"/>
                  </a:lnTo>
                  <a:lnTo>
                    <a:pt x="12195" y="2542511"/>
                  </a:lnTo>
                  <a:lnTo>
                    <a:pt x="17504" y="2589412"/>
                  </a:lnTo>
                  <a:lnTo>
                    <a:pt x="23746" y="2636024"/>
                  </a:lnTo>
                  <a:lnTo>
                    <a:pt x="30913" y="2682338"/>
                  </a:lnTo>
                  <a:lnTo>
                    <a:pt x="38994" y="2728342"/>
                  </a:lnTo>
                  <a:lnTo>
                    <a:pt x="47981" y="2774029"/>
                  </a:lnTo>
                  <a:lnTo>
                    <a:pt x="57863" y="2819387"/>
                  </a:lnTo>
                  <a:lnTo>
                    <a:pt x="68631" y="2864408"/>
                  </a:lnTo>
                  <a:lnTo>
                    <a:pt x="80275" y="2909082"/>
                  </a:lnTo>
                  <a:lnTo>
                    <a:pt x="92786" y="2953400"/>
                  </a:lnTo>
                  <a:lnTo>
                    <a:pt x="106154" y="2997351"/>
                  </a:lnTo>
                  <a:lnTo>
                    <a:pt x="120369" y="3040926"/>
                  </a:lnTo>
                  <a:lnTo>
                    <a:pt x="135422" y="3084115"/>
                  </a:lnTo>
                  <a:lnTo>
                    <a:pt x="151303" y="3126910"/>
                  </a:lnTo>
                  <a:lnTo>
                    <a:pt x="168003" y="3169299"/>
                  </a:lnTo>
                  <a:lnTo>
                    <a:pt x="185512" y="3211274"/>
                  </a:lnTo>
                  <a:lnTo>
                    <a:pt x="203820" y="3252825"/>
                  </a:lnTo>
                  <a:lnTo>
                    <a:pt x="222917" y="3293943"/>
                  </a:lnTo>
                  <a:lnTo>
                    <a:pt x="242795" y="3334617"/>
                  </a:lnTo>
                  <a:lnTo>
                    <a:pt x="263442" y="3374838"/>
                  </a:lnTo>
                  <a:lnTo>
                    <a:pt x="284851" y="3414597"/>
                  </a:lnTo>
                  <a:lnTo>
                    <a:pt x="307011" y="3453883"/>
                  </a:lnTo>
                  <a:lnTo>
                    <a:pt x="329913" y="3492688"/>
                  </a:lnTo>
                  <a:lnTo>
                    <a:pt x="353546" y="3531001"/>
                  </a:lnTo>
                  <a:lnTo>
                    <a:pt x="377902" y="3568813"/>
                  </a:lnTo>
                  <a:lnTo>
                    <a:pt x="402970" y="3606115"/>
                  </a:lnTo>
                  <a:lnTo>
                    <a:pt x="428741" y="3642896"/>
                  </a:lnTo>
                  <a:lnTo>
                    <a:pt x="455206" y="3679148"/>
                  </a:lnTo>
                  <a:lnTo>
                    <a:pt x="482355" y="3714860"/>
                  </a:lnTo>
                  <a:lnTo>
                    <a:pt x="510178" y="3750023"/>
                  </a:lnTo>
                  <a:lnTo>
                    <a:pt x="538665" y="3784627"/>
                  </a:lnTo>
                  <a:lnTo>
                    <a:pt x="567808" y="3818663"/>
                  </a:lnTo>
                  <a:lnTo>
                    <a:pt x="597596" y="3852120"/>
                  </a:lnTo>
                  <a:lnTo>
                    <a:pt x="628019" y="3884991"/>
                  </a:lnTo>
                  <a:lnTo>
                    <a:pt x="659069" y="3917264"/>
                  </a:lnTo>
                  <a:lnTo>
                    <a:pt x="690735" y="3948930"/>
                  </a:lnTo>
                  <a:lnTo>
                    <a:pt x="723008" y="3979979"/>
                  </a:lnTo>
                  <a:lnTo>
                    <a:pt x="755878" y="4010403"/>
                  </a:lnTo>
                  <a:lnTo>
                    <a:pt x="789336" y="4040191"/>
                  </a:lnTo>
                  <a:lnTo>
                    <a:pt x="823372" y="4069333"/>
                  </a:lnTo>
                  <a:lnTo>
                    <a:pt x="857976" y="4097820"/>
                  </a:lnTo>
                  <a:lnTo>
                    <a:pt x="893139" y="4125643"/>
                  </a:lnTo>
                  <a:lnTo>
                    <a:pt x="928851" y="4152792"/>
                  </a:lnTo>
                  <a:lnTo>
                    <a:pt x="965102" y="4179257"/>
                  </a:lnTo>
                  <a:lnTo>
                    <a:pt x="1001883" y="4205028"/>
                  </a:lnTo>
                  <a:lnTo>
                    <a:pt x="1039185" y="4230097"/>
                  </a:lnTo>
                  <a:lnTo>
                    <a:pt x="1076997" y="4254453"/>
                  </a:lnTo>
                  <a:lnTo>
                    <a:pt x="1115311" y="4278086"/>
                  </a:lnTo>
                  <a:lnTo>
                    <a:pt x="1154115" y="4300987"/>
                  </a:lnTo>
                  <a:lnTo>
                    <a:pt x="1193402" y="4323147"/>
                  </a:lnTo>
                  <a:lnTo>
                    <a:pt x="1233161" y="4344556"/>
                  </a:lnTo>
                  <a:lnTo>
                    <a:pt x="1273382" y="4365204"/>
                  </a:lnTo>
                  <a:lnTo>
                    <a:pt x="1314056" y="4385082"/>
                  </a:lnTo>
                  <a:lnTo>
                    <a:pt x="1355173" y="4404179"/>
                  </a:lnTo>
                  <a:lnTo>
                    <a:pt x="1396724" y="4422487"/>
                  </a:lnTo>
                  <a:lnTo>
                    <a:pt x="1438699" y="4439995"/>
                  </a:lnTo>
                  <a:lnTo>
                    <a:pt x="1481089" y="4456695"/>
                  </a:lnTo>
                  <a:lnTo>
                    <a:pt x="1523883" y="4472576"/>
                  </a:lnTo>
                  <a:lnTo>
                    <a:pt x="1567073" y="4487629"/>
                  </a:lnTo>
                  <a:lnTo>
                    <a:pt x="1610648" y="4501844"/>
                  </a:lnTo>
                  <a:lnTo>
                    <a:pt x="1654599" y="4515212"/>
                  </a:lnTo>
                  <a:lnTo>
                    <a:pt x="1698916" y="4527723"/>
                  </a:lnTo>
                  <a:lnTo>
                    <a:pt x="1743590" y="4539367"/>
                  </a:lnTo>
                  <a:lnTo>
                    <a:pt x="1788611" y="4550135"/>
                  </a:lnTo>
                  <a:lnTo>
                    <a:pt x="1833970" y="4560017"/>
                  </a:lnTo>
                  <a:lnTo>
                    <a:pt x="1879656" y="4569004"/>
                  </a:lnTo>
                  <a:lnTo>
                    <a:pt x="1925661" y="4577086"/>
                  </a:lnTo>
                  <a:lnTo>
                    <a:pt x="1971974" y="4584252"/>
                  </a:lnTo>
                  <a:lnTo>
                    <a:pt x="2018586" y="4590495"/>
                  </a:lnTo>
                  <a:lnTo>
                    <a:pt x="2065488" y="4595803"/>
                  </a:lnTo>
                  <a:lnTo>
                    <a:pt x="2112669" y="4600168"/>
                  </a:lnTo>
                  <a:lnTo>
                    <a:pt x="2160121" y="4603580"/>
                  </a:lnTo>
                  <a:lnTo>
                    <a:pt x="2207832" y="4606028"/>
                  </a:lnTo>
                  <a:lnTo>
                    <a:pt x="2255795" y="4607505"/>
                  </a:lnTo>
                  <a:lnTo>
                    <a:pt x="2303999" y="4607999"/>
                  </a:lnTo>
                  <a:lnTo>
                    <a:pt x="2352203" y="4607505"/>
                  </a:lnTo>
                  <a:lnTo>
                    <a:pt x="2400166" y="4606028"/>
                  </a:lnTo>
                  <a:lnTo>
                    <a:pt x="2447878" y="4603580"/>
                  </a:lnTo>
                  <a:lnTo>
                    <a:pt x="2495329" y="4600168"/>
                  </a:lnTo>
                  <a:lnTo>
                    <a:pt x="2542511" y="4595803"/>
                  </a:lnTo>
                  <a:lnTo>
                    <a:pt x="2589412" y="4590495"/>
                  </a:lnTo>
                  <a:lnTo>
                    <a:pt x="2636024" y="4584252"/>
                  </a:lnTo>
                  <a:lnTo>
                    <a:pt x="2682338" y="4577086"/>
                  </a:lnTo>
                  <a:lnTo>
                    <a:pt x="2728342" y="4569004"/>
                  </a:lnTo>
                  <a:lnTo>
                    <a:pt x="2774029" y="4560017"/>
                  </a:lnTo>
                  <a:lnTo>
                    <a:pt x="2819387" y="4550135"/>
                  </a:lnTo>
                  <a:lnTo>
                    <a:pt x="2864408" y="4539367"/>
                  </a:lnTo>
                  <a:lnTo>
                    <a:pt x="2909082" y="4527723"/>
                  </a:lnTo>
                  <a:lnTo>
                    <a:pt x="2953400" y="4515212"/>
                  </a:lnTo>
                  <a:lnTo>
                    <a:pt x="2997351" y="4501844"/>
                  </a:lnTo>
                  <a:lnTo>
                    <a:pt x="3040926" y="4487629"/>
                  </a:lnTo>
                  <a:lnTo>
                    <a:pt x="3084115" y="4472576"/>
                  </a:lnTo>
                  <a:lnTo>
                    <a:pt x="3126910" y="4456695"/>
                  </a:lnTo>
                  <a:lnTo>
                    <a:pt x="3169299" y="4439995"/>
                  </a:lnTo>
                  <a:lnTo>
                    <a:pt x="3211274" y="4422487"/>
                  </a:lnTo>
                  <a:lnTo>
                    <a:pt x="3252825" y="4404179"/>
                  </a:lnTo>
                  <a:lnTo>
                    <a:pt x="3293943" y="4385082"/>
                  </a:lnTo>
                  <a:lnTo>
                    <a:pt x="3334617" y="4365204"/>
                  </a:lnTo>
                  <a:lnTo>
                    <a:pt x="3374838" y="4344556"/>
                  </a:lnTo>
                  <a:lnTo>
                    <a:pt x="3414597" y="4323147"/>
                  </a:lnTo>
                  <a:lnTo>
                    <a:pt x="3453883" y="4300987"/>
                  </a:lnTo>
                  <a:lnTo>
                    <a:pt x="3492688" y="4278086"/>
                  </a:lnTo>
                  <a:lnTo>
                    <a:pt x="3531001" y="4254453"/>
                  </a:lnTo>
                  <a:lnTo>
                    <a:pt x="3568813" y="4230097"/>
                  </a:lnTo>
                  <a:lnTo>
                    <a:pt x="3606115" y="4205028"/>
                  </a:lnTo>
                  <a:lnTo>
                    <a:pt x="3642896" y="4179257"/>
                  </a:lnTo>
                  <a:lnTo>
                    <a:pt x="3679148" y="4152792"/>
                  </a:lnTo>
                  <a:lnTo>
                    <a:pt x="3714860" y="4125643"/>
                  </a:lnTo>
                  <a:lnTo>
                    <a:pt x="3750023" y="4097820"/>
                  </a:lnTo>
                  <a:lnTo>
                    <a:pt x="3784627" y="4069333"/>
                  </a:lnTo>
                  <a:lnTo>
                    <a:pt x="3818663" y="4040191"/>
                  </a:lnTo>
                  <a:lnTo>
                    <a:pt x="3852120" y="4010403"/>
                  </a:lnTo>
                  <a:lnTo>
                    <a:pt x="3884991" y="3979979"/>
                  </a:lnTo>
                  <a:lnTo>
                    <a:pt x="3917263" y="3948930"/>
                  </a:lnTo>
                  <a:lnTo>
                    <a:pt x="3948930" y="3917264"/>
                  </a:lnTo>
                  <a:lnTo>
                    <a:pt x="3979979" y="3884991"/>
                  </a:lnTo>
                  <a:lnTo>
                    <a:pt x="4010403" y="3852120"/>
                  </a:lnTo>
                  <a:lnTo>
                    <a:pt x="4040190" y="3818663"/>
                  </a:lnTo>
                  <a:lnTo>
                    <a:pt x="4069333" y="3784627"/>
                  </a:lnTo>
                  <a:lnTo>
                    <a:pt x="4097820" y="3750023"/>
                  </a:lnTo>
                  <a:lnTo>
                    <a:pt x="4125643" y="3714860"/>
                  </a:lnTo>
                  <a:lnTo>
                    <a:pt x="4152792" y="3679148"/>
                  </a:lnTo>
                  <a:lnTo>
                    <a:pt x="4179257" y="3642896"/>
                  </a:lnTo>
                  <a:lnTo>
                    <a:pt x="4205028" y="3606115"/>
                  </a:lnTo>
                  <a:lnTo>
                    <a:pt x="4230097" y="3568813"/>
                  </a:lnTo>
                  <a:lnTo>
                    <a:pt x="4254452" y="3531001"/>
                  </a:lnTo>
                  <a:lnTo>
                    <a:pt x="4278086" y="3492688"/>
                  </a:lnTo>
                  <a:lnTo>
                    <a:pt x="4300987" y="3453883"/>
                  </a:lnTo>
                  <a:lnTo>
                    <a:pt x="4323147" y="3414597"/>
                  </a:lnTo>
                  <a:lnTo>
                    <a:pt x="4344556" y="3374838"/>
                  </a:lnTo>
                  <a:lnTo>
                    <a:pt x="4365204" y="3334617"/>
                  </a:lnTo>
                  <a:lnTo>
                    <a:pt x="4385081" y="3293943"/>
                  </a:lnTo>
                  <a:lnTo>
                    <a:pt x="4404179" y="3252825"/>
                  </a:lnTo>
                  <a:lnTo>
                    <a:pt x="4422487" y="3211274"/>
                  </a:lnTo>
                  <a:lnTo>
                    <a:pt x="4439995" y="3169299"/>
                  </a:lnTo>
                  <a:lnTo>
                    <a:pt x="4456695" y="3126910"/>
                  </a:lnTo>
                  <a:lnTo>
                    <a:pt x="4472576" y="3084115"/>
                  </a:lnTo>
                  <a:lnTo>
                    <a:pt x="4487629" y="3040926"/>
                  </a:lnTo>
                  <a:lnTo>
                    <a:pt x="4501844" y="2997351"/>
                  </a:lnTo>
                  <a:lnTo>
                    <a:pt x="4515212" y="2953400"/>
                  </a:lnTo>
                  <a:lnTo>
                    <a:pt x="4527723" y="2909082"/>
                  </a:lnTo>
                  <a:lnTo>
                    <a:pt x="4539367" y="2864408"/>
                  </a:lnTo>
                  <a:lnTo>
                    <a:pt x="4550135" y="2819387"/>
                  </a:lnTo>
                  <a:lnTo>
                    <a:pt x="4560017" y="2774029"/>
                  </a:lnTo>
                  <a:lnTo>
                    <a:pt x="4569004" y="2728342"/>
                  </a:lnTo>
                  <a:lnTo>
                    <a:pt x="4577085" y="2682338"/>
                  </a:lnTo>
                  <a:lnTo>
                    <a:pt x="4584252" y="2636024"/>
                  </a:lnTo>
                  <a:lnTo>
                    <a:pt x="4590495" y="2589412"/>
                  </a:lnTo>
                  <a:lnTo>
                    <a:pt x="4595803" y="2542511"/>
                  </a:lnTo>
                  <a:lnTo>
                    <a:pt x="4600168" y="2495329"/>
                  </a:lnTo>
                  <a:lnTo>
                    <a:pt x="4603580" y="2447878"/>
                  </a:lnTo>
                  <a:lnTo>
                    <a:pt x="4606028" y="2400166"/>
                  </a:lnTo>
                  <a:lnTo>
                    <a:pt x="4607505" y="2352203"/>
                  </a:lnTo>
                  <a:lnTo>
                    <a:pt x="4607999" y="2303999"/>
                  </a:lnTo>
                  <a:lnTo>
                    <a:pt x="4607505" y="2255795"/>
                  </a:lnTo>
                  <a:lnTo>
                    <a:pt x="4606028" y="2207832"/>
                  </a:lnTo>
                  <a:lnTo>
                    <a:pt x="4603580" y="2160121"/>
                  </a:lnTo>
                  <a:lnTo>
                    <a:pt x="4600168" y="2112669"/>
                  </a:lnTo>
                  <a:lnTo>
                    <a:pt x="4595803" y="2065488"/>
                  </a:lnTo>
                  <a:lnTo>
                    <a:pt x="4590495" y="2018586"/>
                  </a:lnTo>
                  <a:lnTo>
                    <a:pt x="4584252" y="1971974"/>
                  </a:lnTo>
                  <a:lnTo>
                    <a:pt x="4577085" y="1925661"/>
                  </a:lnTo>
                  <a:lnTo>
                    <a:pt x="4569004" y="1879656"/>
                  </a:lnTo>
                  <a:lnTo>
                    <a:pt x="4560017" y="1833970"/>
                  </a:lnTo>
                  <a:lnTo>
                    <a:pt x="4550135" y="1788611"/>
                  </a:lnTo>
                  <a:lnTo>
                    <a:pt x="4539367" y="1743590"/>
                  </a:lnTo>
                  <a:lnTo>
                    <a:pt x="4527723" y="1698916"/>
                  </a:lnTo>
                  <a:lnTo>
                    <a:pt x="4515212" y="1654599"/>
                  </a:lnTo>
                  <a:lnTo>
                    <a:pt x="4501844" y="1610648"/>
                  </a:lnTo>
                  <a:lnTo>
                    <a:pt x="4487629" y="1567073"/>
                  </a:lnTo>
                  <a:lnTo>
                    <a:pt x="4472576" y="1523883"/>
                  </a:lnTo>
                  <a:lnTo>
                    <a:pt x="4456695" y="1481089"/>
                  </a:lnTo>
                  <a:lnTo>
                    <a:pt x="4439995" y="1438699"/>
                  </a:lnTo>
                  <a:lnTo>
                    <a:pt x="4422487" y="1396724"/>
                  </a:lnTo>
                  <a:lnTo>
                    <a:pt x="4404179" y="1355173"/>
                  </a:lnTo>
                  <a:lnTo>
                    <a:pt x="4385081" y="1314056"/>
                  </a:lnTo>
                  <a:lnTo>
                    <a:pt x="4365204" y="1273382"/>
                  </a:lnTo>
                  <a:lnTo>
                    <a:pt x="4344556" y="1233161"/>
                  </a:lnTo>
                  <a:lnTo>
                    <a:pt x="4323147" y="1193402"/>
                  </a:lnTo>
                  <a:lnTo>
                    <a:pt x="4300987" y="1154115"/>
                  </a:lnTo>
                  <a:lnTo>
                    <a:pt x="4278086" y="1115311"/>
                  </a:lnTo>
                  <a:lnTo>
                    <a:pt x="4254452" y="1076997"/>
                  </a:lnTo>
                  <a:lnTo>
                    <a:pt x="4230097" y="1039185"/>
                  </a:lnTo>
                  <a:lnTo>
                    <a:pt x="4205028" y="1001883"/>
                  </a:lnTo>
                  <a:lnTo>
                    <a:pt x="4179257" y="965102"/>
                  </a:lnTo>
                  <a:lnTo>
                    <a:pt x="4152792" y="928851"/>
                  </a:lnTo>
                  <a:lnTo>
                    <a:pt x="4125643" y="893139"/>
                  </a:lnTo>
                  <a:lnTo>
                    <a:pt x="4097820" y="857976"/>
                  </a:lnTo>
                  <a:lnTo>
                    <a:pt x="4069333" y="823372"/>
                  </a:lnTo>
                  <a:lnTo>
                    <a:pt x="4040190" y="789336"/>
                  </a:lnTo>
                  <a:lnTo>
                    <a:pt x="4010403" y="755878"/>
                  </a:lnTo>
                  <a:lnTo>
                    <a:pt x="3979979" y="723008"/>
                  </a:lnTo>
                  <a:lnTo>
                    <a:pt x="3948930" y="690735"/>
                  </a:lnTo>
                  <a:lnTo>
                    <a:pt x="3917263" y="659069"/>
                  </a:lnTo>
                  <a:lnTo>
                    <a:pt x="3884991" y="628019"/>
                  </a:lnTo>
                  <a:lnTo>
                    <a:pt x="3852120" y="597596"/>
                  </a:lnTo>
                  <a:lnTo>
                    <a:pt x="3818663" y="567808"/>
                  </a:lnTo>
                  <a:lnTo>
                    <a:pt x="3784627" y="538665"/>
                  </a:lnTo>
                  <a:lnTo>
                    <a:pt x="3750023" y="510178"/>
                  </a:lnTo>
                  <a:lnTo>
                    <a:pt x="3714860" y="482355"/>
                  </a:lnTo>
                  <a:lnTo>
                    <a:pt x="3679148" y="455206"/>
                  </a:lnTo>
                  <a:lnTo>
                    <a:pt x="3642896" y="428741"/>
                  </a:lnTo>
                  <a:lnTo>
                    <a:pt x="3606115" y="402970"/>
                  </a:lnTo>
                  <a:lnTo>
                    <a:pt x="3568813" y="377902"/>
                  </a:lnTo>
                  <a:lnTo>
                    <a:pt x="3531001" y="353546"/>
                  </a:lnTo>
                  <a:lnTo>
                    <a:pt x="3492688" y="329913"/>
                  </a:lnTo>
                  <a:lnTo>
                    <a:pt x="3453883" y="307011"/>
                  </a:lnTo>
                  <a:lnTo>
                    <a:pt x="3414597" y="284851"/>
                  </a:lnTo>
                  <a:lnTo>
                    <a:pt x="3374838" y="263442"/>
                  </a:lnTo>
                  <a:lnTo>
                    <a:pt x="3334617" y="242795"/>
                  </a:lnTo>
                  <a:lnTo>
                    <a:pt x="3293943" y="222917"/>
                  </a:lnTo>
                  <a:lnTo>
                    <a:pt x="3252825" y="203820"/>
                  </a:lnTo>
                  <a:lnTo>
                    <a:pt x="3211274" y="185512"/>
                  </a:lnTo>
                  <a:lnTo>
                    <a:pt x="3169299" y="168003"/>
                  </a:lnTo>
                  <a:lnTo>
                    <a:pt x="3126910" y="151303"/>
                  </a:lnTo>
                  <a:lnTo>
                    <a:pt x="3084115" y="135422"/>
                  </a:lnTo>
                  <a:lnTo>
                    <a:pt x="3040926" y="120369"/>
                  </a:lnTo>
                  <a:lnTo>
                    <a:pt x="2997351" y="106154"/>
                  </a:lnTo>
                  <a:lnTo>
                    <a:pt x="2953400" y="92786"/>
                  </a:lnTo>
                  <a:lnTo>
                    <a:pt x="2909082" y="80275"/>
                  </a:lnTo>
                  <a:lnTo>
                    <a:pt x="2864408" y="68631"/>
                  </a:lnTo>
                  <a:lnTo>
                    <a:pt x="2819387" y="57863"/>
                  </a:lnTo>
                  <a:lnTo>
                    <a:pt x="2774029" y="47981"/>
                  </a:lnTo>
                  <a:lnTo>
                    <a:pt x="2728342" y="38994"/>
                  </a:lnTo>
                  <a:lnTo>
                    <a:pt x="2682338" y="30913"/>
                  </a:lnTo>
                  <a:lnTo>
                    <a:pt x="2636024" y="23746"/>
                  </a:lnTo>
                  <a:lnTo>
                    <a:pt x="2589412" y="17504"/>
                  </a:lnTo>
                  <a:lnTo>
                    <a:pt x="2542511" y="12195"/>
                  </a:lnTo>
                  <a:lnTo>
                    <a:pt x="2495329" y="7830"/>
                  </a:lnTo>
                  <a:lnTo>
                    <a:pt x="2447878" y="4419"/>
                  </a:lnTo>
                  <a:lnTo>
                    <a:pt x="2400166" y="1970"/>
                  </a:lnTo>
                  <a:lnTo>
                    <a:pt x="2352203" y="494"/>
                  </a:lnTo>
                  <a:lnTo>
                    <a:pt x="2303999" y="0"/>
                  </a:lnTo>
                  <a:close/>
                </a:path>
              </a:pathLst>
            </a:custGeom>
            <a:solidFill>
              <a:srgbClr val="181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48207" y="3279140"/>
            <a:ext cx="151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13cm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13cm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60027" y="374395"/>
            <a:ext cx="3013710" cy="8915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82550">
              <a:lnSpc>
                <a:spcPts val="3220"/>
              </a:lnSpc>
              <a:spcBef>
                <a:spcPts val="525"/>
              </a:spcBef>
            </a:pPr>
            <a:r>
              <a:rPr spc="-30" dirty="0">
                <a:solidFill>
                  <a:srgbClr val="FFFFFF"/>
                </a:solidFill>
              </a:rPr>
              <a:t>IMPLICATIONS </a:t>
            </a:r>
            <a:r>
              <a:rPr spc="85" dirty="0">
                <a:solidFill>
                  <a:srgbClr val="FFFFFF"/>
                </a:solidFill>
              </a:rPr>
              <a:t>“THE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85" dirty="0">
                <a:solidFill>
                  <a:srgbClr val="FFFFFF"/>
                </a:solidFill>
              </a:rPr>
              <a:t>WORLD!”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5689" y="1095399"/>
            <a:ext cx="4679999" cy="46735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45514" y="1635252"/>
            <a:ext cx="4829810" cy="41160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36525" marR="5080" algn="just">
              <a:lnSpc>
                <a:spcPct val="68500"/>
              </a:lnSpc>
              <a:spcBef>
                <a:spcPts val="855"/>
              </a:spcBef>
            </a:pP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Anxieties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near-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universal: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 MT"/>
                <a:cs typeface="Arial MT"/>
              </a:rPr>
              <a:t>Over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5" dirty="0">
                <a:solidFill>
                  <a:srgbClr val="FFFFFF"/>
                </a:solidFill>
                <a:latin typeface="Arial MT"/>
                <a:cs typeface="Arial MT"/>
              </a:rPr>
              <a:t>70-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80%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concerned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Arial MT"/>
                <a:cs typeface="Arial MT"/>
              </a:rPr>
              <a:t>about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geopolitical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tensions,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misinformation,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far</a:t>
            </a:r>
            <a:endParaRPr sz="2000">
              <a:latin typeface="Arial MT"/>
              <a:cs typeface="Arial MT"/>
            </a:endParaRPr>
          </a:p>
          <a:p>
            <a:pPr marR="6985" algn="r">
              <a:lnSpc>
                <a:spcPts val="1705"/>
              </a:lnSpc>
            </a:pPr>
            <a:r>
              <a:rPr sz="2000" spc="130" dirty="0">
                <a:solidFill>
                  <a:srgbClr val="FFFFFF"/>
                </a:solidFill>
                <a:latin typeface="Arial MT"/>
                <a:cs typeface="Arial MT"/>
              </a:rPr>
              <a:t>right</a:t>
            </a:r>
            <a:endParaRPr sz="2000">
              <a:latin typeface="Arial MT"/>
              <a:cs typeface="Arial MT"/>
            </a:endParaRPr>
          </a:p>
          <a:p>
            <a:pPr marL="666750" marR="5080" indent="514350" algn="r">
              <a:lnSpc>
                <a:spcPct val="69800"/>
              </a:lnSpc>
              <a:spcBef>
                <a:spcPts val="1035"/>
              </a:spcBef>
            </a:pP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Trust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MT"/>
                <a:cs typeface="Arial MT"/>
              </a:rPr>
              <a:t>divides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 MT"/>
                <a:cs typeface="Arial MT"/>
              </a:rPr>
              <a:t>country:</a:t>
            </a:r>
            <a:r>
              <a:rPr sz="2000" spc="-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Disengaged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MT"/>
                <a:cs typeface="Arial MT"/>
              </a:rPr>
              <a:t>markedly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less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concerned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Arial MT"/>
                <a:cs typeface="Arial MT"/>
              </a:rPr>
              <a:t>—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Arial MT"/>
                <a:cs typeface="Arial MT"/>
              </a:rPr>
              <a:t>highlighting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polarisation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between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globally </a:t>
            </a:r>
            <a:r>
              <a:rPr sz="2000" spc="140" dirty="0">
                <a:solidFill>
                  <a:srgbClr val="FFFFFF"/>
                </a:solidFill>
                <a:latin typeface="Arial MT"/>
                <a:cs typeface="Arial MT"/>
              </a:rPr>
              <a:t>attentive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those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Arial MT"/>
                <a:cs typeface="Arial MT"/>
              </a:rPr>
              <a:t>tuning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Arial MT"/>
                <a:cs typeface="Arial MT"/>
              </a:rPr>
              <a:t>out</a:t>
            </a:r>
            <a:endParaRPr sz="2000">
              <a:latin typeface="Arial MT"/>
              <a:cs typeface="Arial MT"/>
            </a:endParaRPr>
          </a:p>
          <a:p>
            <a:pPr marL="182245" marR="7620" indent="156845" algn="r">
              <a:lnSpc>
                <a:spcPct val="69700"/>
              </a:lnSpc>
              <a:spcBef>
                <a:spcPts val="1015"/>
              </a:spcBef>
            </a:pP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Ireland’s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Arial MT"/>
                <a:cs typeface="Arial MT"/>
              </a:rPr>
              <a:t>strength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is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calm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 MT"/>
                <a:cs typeface="Arial MT"/>
              </a:rPr>
              <a:t>conviction: 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Arial MT"/>
                <a:cs typeface="Arial MT"/>
              </a:rPr>
              <a:t>data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 MT"/>
                <a:cs typeface="Arial MT"/>
              </a:rPr>
              <a:t>suggest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Arial MT"/>
                <a:cs typeface="Arial MT"/>
              </a:rPr>
              <a:t>population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 MT"/>
                <a:cs typeface="Arial MT"/>
              </a:rPr>
              <a:t>that’s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uneasy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Arial MT"/>
                <a:cs typeface="Arial MT"/>
              </a:rPr>
              <a:t>about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Arial MT"/>
                <a:cs typeface="Arial MT"/>
              </a:rPr>
              <a:t>instability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60" dirty="0">
                <a:solidFill>
                  <a:srgbClr val="FFFFFF"/>
                </a:solidFill>
                <a:latin typeface="Arial MT"/>
                <a:cs typeface="Arial MT"/>
              </a:rPr>
              <a:t>but </a:t>
            </a:r>
            <a:r>
              <a:rPr sz="2000" spc="75" dirty="0">
                <a:solidFill>
                  <a:srgbClr val="FFFFFF"/>
                </a:solidFill>
                <a:latin typeface="Arial MT"/>
                <a:cs typeface="Arial MT"/>
              </a:rPr>
              <a:t>prefers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steady,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cooperative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responses</a:t>
            </a:r>
            <a:endParaRPr sz="2000">
              <a:latin typeface="Arial MT"/>
              <a:cs typeface="Arial MT"/>
            </a:endParaRPr>
          </a:p>
          <a:p>
            <a:pPr marL="12700" marR="5715" indent="1855470" algn="r">
              <a:lnSpc>
                <a:spcPct val="69700"/>
              </a:lnSpc>
              <a:spcBef>
                <a:spcPts val="1015"/>
              </a:spcBef>
            </a:pP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Ireland’s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Arial MT"/>
                <a:cs typeface="Arial MT"/>
              </a:rPr>
              <a:t>diplomatic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communications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posture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MT"/>
                <a:cs typeface="Arial MT"/>
              </a:rPr>
              <a:t>should acknowledge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fear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85" dirty="0">
                <a:solidFill>
                  <a:srgbClr val="FFFFFF"/>
                </a:solidFill>
                <a:latin typeface="Arial MT"/>
                <a:cs typeface="Arial MT"/>
              </a:rPr>
              <a:t>but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 MT"/>
                <a:cs typeface="Arial MT"/>
              </a:rPr>
              <a:t>channel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70" dirty="0">
                <a:solidFill>
                  <a:srgbClr val="FFFFFF"/>
                </a:solidFill>
                <a:latin typeface="Arial MT"/>
                <a:cs typeface="Arial MT"/>
              </a:rPr>
              <a:t>it </a:t>
            </a:r>
            <a:r>
              <a:rPr sz="2000" spc="145" dirty="0">
                <a:solidFill>
                  <a:srgbClr val="FFFFFF"/>
                </a:solidFill>
                <a:latin typeface="Arial MT"/>
                <a:cs typeface="Arial MT"/>
              </a:rPr>
              <a:t>into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 MT"/>
                <a:cs typeface="Arial MT"/>
              </a:rPr>
              <a:t>reassurance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Arial MT"/>
                <a:cs typeface="Arial MT"/>
              </a:rPr>
              <a:t>bridge-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building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65689" y="1088999"/>
            <a:ext cx="4680585" cy="4680585"/>
          </a:xfrm>
          <a:custGeom>
            <a:avLst/>
            <a:gdLst/>
            <a:ahLst/>
            <a:cxnLst/>
            <a:rect l="l" t="t" r="r" b="b"/>
            <a:pathLst>
              <a:path w="4680584" h="4680585">
                <a:moveTo>
                  <a:pt x="0" y="2340000"/>
                </a:moveTo>
                <a:lnTo>
                  <a:pt x="489" y="2291653"/>
                </a:lnTo>
                <a:lnTo>
                  <a:pt x="1951" y="2243545"/>
                </a:lnTo>
                <a:lnTo>
                  <a:pt x="4377" y="2195685"/>
                </a:lnTo>
                <a:lnTo>
                  <a:pt x="7757" y="2148083"/>
                </a:lnTo>
                <a:lnTo>
                  <a:pt x="12081" y="2100748"/>
                </a:lnTo>
                <a:lnTo>
                  <a:pt x="17340" y="2053690"/>
                </a:lnTo>
                <a:lnTo>
                  <a:pt x="23525" y="2006917"/>
                </a:lnTo>
                <a:lnTo>
                  <a:pt x="30626" y="1960439"/>
                </a:lnTo>
                <a:lnTo>
                  <a:pt x="38634" y="1914267"/>
                </a:lnTo>
                <a:lnTo>
                  <a:pt x="47540" y="1868408"/>
                </a:lnTo>
                <a:lnTo>
                  <a:pt x="57334" y="1822873"/>
                </a:lnTo>
                <a:lnTo>
                  <a:pt x="68006" y="1777671"/>
                </a:lnTo>
                <a:lnTo>
                  <a:pt x="79548" y="1732811"/>
                </a:lnTo>
                <a:lnTo>
                  <a:pt x="91949" y="1688302"/>
                </a:lnTo>
                <a:lnTo>
                  <a:pt x="105201" y="1644155"/>
                </a:lnTo>
                <a:lnTo>
                  <a:pt x="119294" y="1600379"/>
                </a:lnTo>
                <a:lnTo>
                  <a:pt x="134219" y="1556982"/>
                </a:lnTo>
                <a:lnTo>
                  <a:pt x="149966" y="1513975"/>
                </a:lnTo>
                <a:lnTo>
                  <a:pt x="166525" y="1471366"/>
                </a:lnTo>
                <a:lnTo>
                  <a:pt x="183888" y="1429166"/>
                </a:lnTo>
                <a:lnTo>
                  <a:pt x="202045" y="1387383"/>
                </a:lnTo>
                <a:lnTo>
                  <a:pt x="220987" y="1346028"/>
                </a:lnTo>
                <a:lnTo>
                  <a:pt x="240704" y="1305108"/>
                </a:lnTo>
                <a:lnTo>
                  <a:pt x="261186" y="1264635"/>
                </a:lnTo>
                <a:lnTo>
                  <a:pt x="282425" y="1224617"/>
                </a:lnTo>
                <a:lnTo>
                  <a:pt x="304411" y="1185063"/>
                </a:lnTo>
                <a:lnTo>
                  <a:pt x="327134" y="1145984"/>
                </a:lnTo>
                <a:lnTo>
                  <a:pt x="350585" y="1107388"/>
                </a:lnTo>
                <a:lnTo>
                  <a:pt x="374755" y="1069284"/>
                </a:lnTo>
                <a:lnTo>
                  <a:pt x="399635" y="1031683"/>
                </a:lnTo>
                <a:lnTo>
                  <a:pt x="425214" y="994594"/>
                </a:lnTo>
                <a:lnTo>
                  <a:pt x="451484" y="958026"/>
                </a:lnTo>
                <a:lnTo>
                  <a:pt x="478435" y="921988"/>
                </a:lnTo>
                <a:lnTo>
                  <a:pt x="506057" y="886491"/>
                </a:lnTo>
                <a:lnTo>
                  <a:pt x="534342" y="851542"/>
                </a:lnTo>
                <a:lnTo>
                  <a:pt x="563279" y="817153"/>
                </a:lnTo>
                <a:lnTo>
                  <a:pt x="592860" y="783331"/>
                </a:lnTo>
                <a:lnTo>
                  <a:pt x="623075" y="750087"/>
                </a:lnTo>
                <a:lnTo>
                  <a:pt x="653915" y="717430"/>
                </a:lnTo>
                <a:lnTo>
                  <a:pt x="685370" y="685370"/>
                </a:lnTo>
                <a:lnTo>
                  <a:pt x="717430" y="653915"/>
                </a:lnTo>
                <a:lnTo>
                  <a:pt x="750087" y="623075"/>
                </a:lnTo>
                <a:lnTo>
                  <a:pt x="783331" y="592860"/>
                </a:lnTo>
                <a:lnTo>
                  <a:pt x="817153" y="563279"/>
                </a:lnTo>
                <a:lnTo>
                  <a:pt x="851542" y="534342"/>
                </a:lnTo>
                <a:lnTo>
                  <a:pt x="886491" y="506057"/>
                </a:lnTo>
                <a:lnTo>
                  <a:pt x="921988" y="478435"/>
                </a:lnTo>
                <a:lnTo>
                  <a:pt x="958026" y="451484"/>
                </a:lnTo>
                <a:lnTo>
                  <a:pt x="994594" y="425214"/>
                </a:lnTo>
                <a:lnTo>
                  <a:pt x="1031683" y="399635"/>
                </a:lnTo>
                <a:lnTo>
                  <a:pt x="1069284" y="374755"/>
                </a:lnTo>
                <a:lnTo>
                  <a:pt x="1107388" y="350585"/>
                </a:lnTo>
                <a:lnTo>
                  <a:pt x="1145984" y="327134"/>
                </a:lnTo>
                <a:lnTo>
                  <a:pt x="1185063" y="304411"/>
                </a:lnTo>
                <a:lnTo>
                  <a:pt x="1224617" y="282425"/>
                </a:lnTo>
                <a:lnTo>
                  <a:pt x="1264635" y="261186"/>
                </a:lnTo>
                <a:lnTo>
                  <a:pt x="1305108" y="240704"/>
                </a:lnTo>
                <a:lnTo>
                  <a:pt x="1346028" y="220987"/>
                </a:lnTo>
                <a:lnTo>
                  <a:pt x="1387383" y="202045"/>
                </a:lnTo>
                <a:lnTo>
                  <a:pt x="1429166" y="183888"/>
                </a:lnTo>
                <a:lnTo>
                  <a:pt x="1471366" y="166525"/>
                </a:lnTo>
                <a:lnTo>
                  <a:pt x="1513975" y="149966"/>
                </a:lnTo>
                <a:lnTo>
                  <a:pt x="1556982" y="134219"/>
                </a:lnTo>
                <a:lnTo>
                  <a:pt x="1600379" y="119294"/>
                </a:lnTo>
                <a:lnTo>
                  <a:pt x="1644155" y="105201"/>
                </a:lnTo>
                <a:lnTo>
                  <a:pt x="1688302" y="91949"/>
                </a:lnTo>
                <a:lnTo>
                  <a:pt x="1732811" y="79548"/>
                </a:lnTo>
                <a:lnTo>
                  <a:pt x="1777671" y="68006"/>
                </a:lnTo>
                <a:lnTo>
                  <a:pt x="1822873" y="57334"/>
                </a:lnTo>
                <a:lnTo>
                  <a:pt x="1868408" y="47540"/>
                </a:lnTo>
                <a:lnTo>
                  <a:pt x="1914267" y="38634"/>
                </a:lnTo>
                <a:lnTo>
                  <a:pt x="1960439" y="30626"/>
                </a:lnTo>
                <a:lnTo>
                  <a:pt x="2006917" y="23525"/>
                </a:lnTo>
                <a:lnTo>
                  <a:pt x="2053690" y="17340"/>
                </a:lnTo>
                <a:lnTo>
                  <a:pt x="2100748" y="12081"/>
                </a:lnTo>
                <a:lnTo>
                  <a:pt x="2148083" y="7757"/>
                </a:lnTo>
                <a:lnTo>
                  <a:pt x="2195685" y="4377"/>
                </a:lnTo>
                <a:lnTo>
                  <a:pt x="2243545" y="1951"/>
                </a:lnTo>
                <a:lnTo>
                  <a:pt x="2291653" y="489"/>
                </a:lnTo>
                <a:lnTo>
                  <a:pt x="2340000" y="0"/>
                </a:lnTo>
                <a:lnTo>
                  <a:pt x="2388346" y="489"/>
                </a:lnTo>
                <a:lnTo>
                  <a:pt x="2436454" y="1951"/>
                </a:lnTo>
                <a:lnTo>
                  <a:pt x="2484314" y="4377"/>
                </a:lnTo>
                <a:lnTo>
                  <a:pt x="2531916" y="7757"/>
                </a:lnTo>
                <a:lnTo>
                  <a:pt x="2579251" y="12081"/>
                </a:lnTo>
                <a:lnTo>
                  <a:pt x="2626309" y="17340"/>
                </a:lnTo>
                <a:lnTo>
                  <a:pt x="2673082" y="23525"/>
                </a:lnTo>
                <a:lnTo>
                  <a:pt x="2719560" y="30626"/>
                </a:lnTo>
                <a:lnTo>
                  <a:pt x="2765732" y="38634"/>
                </a:lnTo>
                <a:lnTo>
                  <a:pt x="2811591" y="47540"/>
                </a:lnTo>
                <a:lnTo>
                  <a:pt x="2857126" y="57334"/>
                </a:lnTo>
                <a:lnTo>
                  <a:pt x="2902329" y="68006"/>
                </a:lnTo>
                <a:lnTo>
                  <a:pt x="2947189" y="79548"/>
                </a:lnTo>
                <a:lnTo>
                  <a:pt x="2991697" y="91949"/>
                </a:lnTo>
                <a:lnTo>
                  <a:pt x="3035844" y="105201"/>
                </a:lnTo>
                <a:lnTo>
                  <a:pt x="3079620" y="119294"/>
                </a:lnTo>
                <a:lnTo>
                  <a:pt x="3123017" y="134219"/>
                </a:lnTo>
                <a:lnTo>
                  <a:pt x="3166024" y="149966"/>
                </a:lnTo>
                <a:lnTo>
                  <a:pt x="3208633" y="166525"/>
                </a:lnTo>
                <a:lnTo>
                  <a:pt x="3250833" y="183888"/>
                </a:lnTo>
                <a:lnTo>
                  <a:pt x="3292616" y="202045"/>
                </a:lnTo>
                <a:lnTo>
                  <a:pt x="3333971" y="220987"/>
                </a:lnTo>
                <a:lnTo>
                  <a:pt x="3374891" y="240704"/>
                </a:lnTo>
                <a:lnTo>
                  <a:pt x="3415364" y="261186"/>
                </a:lnTo>
                <a:lnTo>
                  <a:pt x="3455382" y="282425"/>
                </a:lnTo>
                <a:lnTo>
                  <a:pt x="3494936" y="304411"/>
                </a:lnTo>
                <a:lnTo>
                  <a:pt x="3534015" y="327134"/>
                </a:lnTo>
                <a:lnTo>
                  <a:pt x="3572612" y="350585"/>
                </a:lnTo>
                <a:lnTo>
                  <a:pt x="3610715" y="374755"/>
                </a:lnTo>
                <a:lnTo>
                  <a:pt x="3648316" y="399635"/>
                </a:lnTo>
                <a:lnTo>
                  <a:pt x="3685405" y="425214"/>
                </a:lnTo>
                <a:lnTo>
                  <a:pt x="3721973" y="451484"/>
                </a:lnTo>
                <a:lnTo>
                  <a:pt x="3758011" y="478435"/>
                </a:lnTo>
                <a:lnTo>
                  <a:pt x="3793508" y="506057"/>
                </a:lnTo>
                <a:lnTo>
                  <a:pt x="3828457" y="534342"/>
                </a:lnTo>
                <a:lnTo>
                  <a:pt x="3862846" y="563279"/>
                </a:lnTo>
                <a:lnTo>
                  <a:pt x="3896668" y="592860"/>
                </a:lnTo>
                <a:lnTo>
                  <a:pt x="3929912" y="623075"/>
                </a:lnTo>
                <a:lnTo>
                  <a:pt x="3962569" y="653915"/>
                </a:lnTo>
                <a:lnTo>
                  <a:pt x="3994629" y="685370"/>
                </a:lnTo>
                <a:lnTo>
                  <a:pt x="4026084" y="717430"/>
                </a:lnTo>
                <a:lnTo>
                  <a:pt x="4056924" y="750087"/>
                </a:lnTo>
                <a:lnTo>
                  <a:pt x="4087139" y="783331"/>
                </a:lnTo>
                <a:lnTo>
                  <a:pt x="4116720" y="817153"/>
                </a:lnTo>
                <a:lnTo>
                  <a:pt x="4145657" y="851542"/>
                </a:lnTo>
                <a:lnTo>
                  <a:pt x="4173942" y="886491"/>
                </a:lnTo>
                <a:lnTo>
                  <a:pt x="4201564" y="921988"/>
                </a:lnTo>
                <a:lnTo>
                  <a:pt x="4228515" y="958026"/>
                </a:lnTo>
                <a:lnTo>
                  <a:pt x="4254785" y="994594"/>
                </a:lnTo>
                <a:lnTo>
                  <a:pt x="4280364" y="1031683"/>
                </a:lnTo>
                <a:lnTo>
                  <a:pt x="4305244" y="1069284"/>
                </a:lnTo>
                <a:lnTo>
                  <a:pt x="4329414" y="1107388"/>
                </a:lnTo>
                <a:lnTo>
                  <a:pt x="4352865" y="1145984"/>
                </a:lnTo>
                <a:lnTo>
                  <a:pt x="4375588" y="1185063"/>
                </a:lnTo>
                <a:lnTo>
                  <a:pt x="4397574" y="1224617"/>
                </a:lnTo>
                <a:lnTo>
                  <a:pt x="4418813" y="1264635"/>
                </a:lnTo>
                <a:lnTo>
                  <a:pt x="4439295" y="1305108"/>
                </a:lnTo>
                <a:lnTo>
                  <a:pt x="4459012" y="1346028"/>
                </a:lnTo>
                <a:lnTo>
                  <a:pt x="4477954" y="1387383"/>
                </a:lnTo>
                <a:lnTo>
                  <a:pt x="4496111" y="1429166"/>
                </a:lnTo>
                <a:lnTo>
                  <a:pt x="4513474" y="1471366"/>
                </a:lnTo>
                <a:lnTo>
                  <a:pt x="4530033" y="1513975"/>
                </a:lnTo>
                <a:lnTo>
                  <a:pt x="4545780" y="1556982"/>
                </a:lnTo>
                <a:lnTo>
                  <a:pt x="4560705" y="1600379"/>
                </a:lnTo>
                <a:lnTo>
                  <a:pt x="4574798" y="1644155"/>
                </a:lnTo>
                <a:lnTo>
                  <a:pt x="4588050" y="1688302"/>
                </a:lnTo>
                <a:lnTo>
                  <a:pt x="4600451" y="1732811"/>
                </a:lnTo>
                <a:lnTo>
                  <a:pt x="4611993" y="1777671"/>
                </a:lnTo>
                <a:lnTo>
                  <a:pt x="4622665" y="1822873"/>
                </a:lnTo>
                <a:lnTo>
                  <a:pt x="4632459" y="1868408"/>
                </a:lnTo>
                <a:lnTo>
                  <a:pt x="4641365" y="1914267"/>
                </a:lnTo>
                <a:lnTo>
                  <a:pt x="4649373" y="1960439"/>
                </a:lnTo>
                <a:lnTo>
                  <a:pt x="4656474" y="2006917"/>
                </a:lnTo>
                <a:lnTo>
                  <a:pt x="4662659" y="2053690"/>
                </a:lnTo>
                <a:lnTo>
                  <a:pt x="4667918" y="2100748"/>
                </a:lnTo>
                <a:lnTo>
                  <a:pt x="4672243" y="2148083"/>
                </a:lnTo>
                <a:lnTo>
                  <a:pt x="4675622" y="2195685"/>
                </a:lnTo>
                <a:lnTo>
                  <a:pt x="4678048" y="2243545"/>
                </a:lnTo>
                <a:lnTo>
                  <a:pt x="4679510" y="2291653"/>
                </a:lnTo>
                <a:lnTo>
                  <a:pt x="4680000" y="2340000"/>
                </a:lnTo>
                <a:lnTo>
                  <a:pt x="4679510" y="2388346"/>
                </a:lnTo>
                <a:lnTo>
                  <a:pt x="4678048" y="2436454"/>
                </a:lnTo>
                <a:lnTo>
                  <a:pt x="4675622" y="2484314"/>
                </a:lnTo>
                <a:lnTo>
                  <a:pt x="4672243" y="2531916"/>
                </a:lnTo>
                <a:lnTo>
                  <a:pt x="4667918" y="2579251"/>
                </a:lnTo>
                <a:lnTo>
                  <a:pt x="4662659" y="2626309"/>
                </a:lnTo>
                <a:lnTo>
                  <a:pt x="4656474" y="2673082"/>
                </a:lnTo>
                <a:lnTo>
                  <a:pt x="4649373" y="2719560"/>
                </a:lnTo>
                <a:lnTo>
                  <a:pt x="4641365" y="2765732"/>
                </a:lnTo>
                <a:lnTo>
                  <a:pt x="4632459" y="2811591"/>
                </a:lnTo>
                <a:lnTo>
                  <a:pt x="4622665" y="2857126"/>
                </a:lnTo>
                <a:lnTo>
                  <a:pt x="4611993" y="2902329"/>
                </a:lnTo>
                <a:lnTo>
                  <a:pt x="4600451" y="2947189"/>
                </a:lnTo>
                <a:lnTo>
                  <a:pt x="4588050" y="2991697"/>
                </a:lnTo>
                <a:lnTo>
                  <a:pt x="4574798" y="3035844"/>
                </a:lnTo>
                <a:lnTo>
                  <a:pt x="4560705" y="3079620"/>
                </a:lnTo>
                <a:lnTo>
                  <a:pt x="4545780" y="3123017"/>
                </a:lnTo>
                <a:lnTo>
                  <a:pt x="4530033" y="3166024"/>
                </a:lnTo>
                <a:lnTo>
                  <a:pt x="4513474" y="3208633"/>
                </a:lnTo>
                <a:lnTo>
                  <a:pt x="4496111" y="3250833"/>
                </a:lnTo>
                <a:lnTo>
                  <a:pt x="4477954" y="3292616"/>
                </a:lnTo>
                <a:lnTo>
                  <a:pt x="4459012" y="3333971"/>
                </a:lnTo>
                <a:lnTo>
                  <a:pt x="4439295" y="3374891"/>
                </a:lnTo>
                <a:lnTo>
                  <a:pt x="4418813" y="3415364"/>
                </a:lnTo>
                <a:lnTo>
                  <a:pt x="4397574" y="3455382"/>
                </a:lnTo>
                <a:lnTo>
                  <a:pt x="4375588" y="3494936"/>
                </a:lnTo>
                <a:lnTo>
                  <a:pt x="4352865" y="3534015"/>
                </a:lnTo>
                <a:lnTo>
                  <a:pt x="4329414" y="3572612"/>
                </a:lnTo>
                <a:lnTo>
                  <a:pt x="4305244" y="3610715"/>
                </a:lnTo>
                <a:lnTo>
                  <a:pt x="4280364" y="3648316"/>
                </a:lnTo>
                <a:lnTo>
                  <a:pt x="4254785" y="3685405"/>
                </a:lnTo>
                <a:lnTo>
                  <a:pt x="4228515" y="3721973"/>
                </a:lnTo>
                <a:lnTo>
                  <a:pt x="4201564" y="3758011"/>
                </a:lnTo>
                <a:lnTo>
                  <a:pt x="4173942" y="3793508"/>
                </a:lnTo>
                <a:lnTo>
                  <a:pt x="4145657" y="3828457"/>
                </a:lnTo>
                <a:lnTo>
                  <a:pt x="4116720" y="3862846"/>
                </a:lnTo>
                <a:lnTo>
                  <a:pt x="4087139" y="3896668"/>
                </a:lnTo>
                <a:lnTo>
                  <a:pt x="4056924" y="3929912"/>
                </a:lnTo>
                <a:lnTo>
                  <a:pt x="4026084" y="3962569"/>
                </a:lnTo>
                <a:lnTo>
                  <a:pt x="3994629" y="3994629"/>
                </a:lnTo>
                <a:lnTo>
                  <a:pt x="3962569" y="4026084"/>
                </a:lnTo>
                <a:lnTo>
                  <a:pt x="3929912" y="4056924"/>
                </a:lnTo>
                <a:lnTo>
                  <a:pt x="3896668" y="4087139"/>
                </a:lnTo>
                <a:lnTo>
                  <a:pt x="3862846" y="4116720"/>
                </a:lnTo>
                <a:lnTo>
                  <a:pt x="3828457" y="4145657"/>
                </a:lnTo>
                <a:lnTo>
                  <a:pt x="3793508" y="4173942"/>
                </a:lnTo>
                <a:lnTo>
                  <a:pt x="3758011" y="4201564"/>
                </a:lnTo>
                <a:lnTo>
                  <a:pt x="3721973" y="4228515"/>
                </a:lnTo>
                <a:lnTo>
                  <a:pt x="3685405" y="4254785"/>
                </a:lnTo>
                <a:lnTo>
                  <a:pt x="3648316" y="4280364"/>
                </a:lnTo>
                <a:lnTo>
                  <a:pt x="3610715" y="4305244"/>
                </a:lnTo>
                <a:lnTo>
                  <a:pt x="3572612" y="4329414"/>
                </a:lnTo>
                <a:lnTo>
                  <a:pt x="3534015" y="4352865"/>
                </a:lnTo>
                <a:lnTo>
                  <a:pt x="3494936" y="4375588"/>
                </a:lnTo>
                <a:lnTo>
                  <a:pt x="3455382" y="4397574"/>
                </a:lnTo>
                <a:lnTo>
                  <a:pt x="3415364" y="4418813"/>
                </a:lnTo>
                <a:lnTo>
                  <a:pt x="3374891" y="4439295"/>
                </a:lnTo>
                <a:lnTo>
                  <a:pt x="3333971" y="4459012"/>
                </a:lnTo>
                <a:lnTo>
                  <a:pt x="3292616" y="4477954"/>
                </a:lnTo>
                <a:lnTo>
                  <a:pt x="3250833" y="4496111"/>
                </a:lnTo>
                <a:lnTo>
                  <a:pt x="3208633" y="4513474"/>
                </a:lnTo>
                <a:lnTo>
                  <a:pt x="3166024" y="4530033"/>
                </a:lnTo>
                <a:lnTo>
                  <a:pt x="3123017" y="4545780"/>
                </a:lnTo>
                <a:lnTo>
                  <a:pt x="3079620" y="4560705"/>
                </a:lnTo>
                <a:lnTo>
                  <a:pt x="3035844" y="4574798"/>
                </a:lnTo>
                <a:lnTo>
                  <a:pt x="2991697" y="4588050"/>
                </a:lnTo>
                <a:lnTo>
                  <a:pt x="2947189" y="4600451"/>
                </a:lnTo>
                <a:lnTo>
                  <a:pt x="2902329" y="4611993"/>
                </a:lnTo>
                <a:lnTo>
                  <a:pt x="2857126" y="4622665"/>
                </a:lnTo>
                <a:lnTo>
                  <a:pt x="2811591" y="4632459"/>
                </a:lnTo>
                <a:lnTo>
                  <a:pt x="2765732" y="4641365"/>
                </a:lnTo>
                <a:lnTo>
                  <a:pt x="2719560" y="4649373"/>
                </a:lnTo>
                <a:lnTo>
                  <a:pt x="2673082" y="4656474"/>
                </a:lnTo>
                <a:lnTo>
                  <a:pt x="2626309" y="4662659"/>
                </a:lnTo>
                <a:lnTo>
                  <a:pt x="2579251" y="4667918"/>
                </a:lnTo>
                <a:lnTo>
                  <a:pt x="2531916" y="4672243"/>
                </a:lnTo>
                <a:lnTo>
                  <a:pt x="2484314" y="4675622"/>
                </a:lnTo>
                <a:lnTo>
                  <a:pt x="2436454" y="4678048"/>
                </a:lnTo>
                <a:lnTo>
                  <a:pt x="2388346" y="4679510"/>
                </a:lnTo>
                <a:lnTo>
                  <a:pt x="2340000" y="4680000"/>
                </a:lnTo>
                <a:lnTo>
                  <a:pt x="2291653" y="4679510"/>
                </a:lnTo>
                <a:lnTo>
                  <a:pt x="2243545" y="4678048"/>
                </a:lnTo>
                <a:lnTo>
                  <a:pt x="2195685" y="4675622"/>
                </a:lnTo>
                <a:lnTo>
                  <a:pt x="2148083" y="4672243"/>
                </a:lnTo>
                <a:lnTo>
                  <a:pt x="2100748" y="4667918"/>
                </a:lnTo>
                <a:lnTo>
                  <a:pt x="2053690" y="4662659"/>
                </a:lnTo>
                <a:lnTo>
                  <a:pt x="2006917" y="4656474"/>
                </a:lnTo>
                <a:lnTo>
                  <a:pt x="1960439" y="4649373"/>
                </a:lnTo>
                <a:lnTo>
                  <a:pt x="1914267" y="4641365"/>
                </a:lnTo>
                <a:lnTo>
                  <a:pt x="1868408" y="4632459"/>
                </a:lnTo>
                <a:lnTo>
                  <a:pt x="1822873" y="4622665"/>
                </a:lnTo>
                <a:lnTo>
                  <a:pt x="1777671" y="4611993"/>
                </a:lnTo>
                <a:lnTo>
                  <a:pt x="1732811" y="4600451"/>
                </a:lnTo>
                <a:lnTo>
                  <a:pt x="1688302" y="4588050"/>
                </a:lnTo>
                <a:lnTo>
                  <a:pt x="1644155" y="4574798"/>
                </a:lnTo>
                <a:lnTo>
                  <a:pt x="1600379" y="4560705"/>
                </a:lnTo>
                <a:lnTo>
                  <a:pt x="1556982" y="4545780"/>
                </a:lnTo>
                <a:lnTo>
                  <a:pt x="1513975" y="4530033"/>
                </a:lnTo>
                <a:lnTo>
                  <a:pt x="1471366" y="4513474"/>
                </a:lnTo>
                <a:lnTo>
                  <a:pt x="1429166" y="4496111"/>
                </a:lnTo>
                <a:lnTo>
                  <a:pt x="1387383" y="4477954"/>
                </a:lnTo>
                <a:lnTo>
                  <a:pt x="1346028" y="4459012"/>
                </a:lnTo>
                <a:lnTo>
                  <a:pt x="1305108" y="4439295"/>
                </a:lnTo>
                <a:lnTo>
                  <a:pt x="1264635" y="4418813"/>
                </a:lnTo>
                <a:lnTo>
                  <a:pt x="1224617" y="4397574"/>
                </a:lnTo>
                <a:lnTo>
                  <a:pt x="1185063" y="4375588"/>
                </a:lnTo>
                <a:lnTo>
                  <a:pt x="1145984" y="4352865"/>
                </a:lnTo>
                <a:lnTo>
                  <a:pt x="1107388" y="4329414"/>
                </a:lnTo>
                <a:lnTo>
                  <a:pt x="1069284" y="4305244"/>
                </a:lnTo>
                <a:lnTo>
                  <a:pt x="1031683" y="4280364"/>
                </a:lnTo>
                <a:lnTo>
                  <a:pt x="994594" y="4254785"/>
                </a:lnTo>
                <a:lnTo>
                  <a:pt x="958026" y="4228515"/>
                </a:lnTo>
                <a:lnTo>
                  <a:pt x="921988" y="4201564"/>
                </a:lnTo>
                <a:lnTo>
                  <a:pt x="886491" y="4173942"/>
                </a:lnTo>
                <a:lnTo>
                  <a:pt x="851542" y="4145657"/>
                </a:lnTo>
                <a:lnTo>
                  <a:pt x="817153" y="4116720"/>
                </a:lnTo>
                <a:lnTo>
                  <a:pt x="783331" y="4087139"/>
                </a:lnTo>
                <a:lnTo>
                  <a:pt x="750087" y="4056924"/>
                </a:lnTo>
                <a:lnTo>
                  <a:pt x="717430" y="4026084"/>
                </a:lnTo>
                <a:lnTo>
                  <a:pt x="685370" y="3994629"/>
                </a:lnTo>
                <a:lnTo>
                  <a:pt x="653915" y="3962569"/>
                </a:lnTo>
                <a:lnTo>
                  <a:pt x="623075" y="3929912"/>
                </a:lnTo>
                <a:lnTo>
                  <a:pt x="592860" y="3896668"/>
                </a:lnTo>
                <a:lnTo>
                  <a:pt x="563279" y="3862846"/>
                </a:lnTo>
                <a:lnTo>
                  <a:pt x="534342" y="3828457"/>
                </a:lnTo>
                <a:lnTo>
                  <a:pt x="506057" y="3793508"/>
                </a:lnTo>
                <a:lnTo>
                  <a:pt x="478435" y="3758011"/>
                </a:lnTo>
                <a:lnTo>
                  <a:pt x="451484" y="3721973"/>
                </a:lnTo>
                <a:lnTo>
                  <a:pt x="425214" y="3685405"/>
                </a:lnTo>
                <a:lnTo>
                  <a:pt x="399635" y="3648316"/>
                </a:lnTo>
                <a:lnTo>
                  <a:pt x="374755" y="3610715"/>
                </a:lnTo>
                <a:lnTo>
                  <a:pt x="350585" y="3572612"/>
                </a:lnTo>
                <a:lnTo>
                  <a:pt x="327134" y="3534015"/>
                </a:lnTo>
                <a:lnTo>
                  <a:pt x="304411" y="3494936"/>
                </a:lnTo>
                <a:lnTo>
                  <a:pt x="282425" y="3455382"/>
                </a:lnTo>
                <a:lnTo>
                  <a:pt x="261186" y="3415364"/>
                </a:lnTo>
                <a:lnTo>
                  <a:pt x="240704" y="3374891"/>
                </a:lnTo>
                <a:lnTo>
                  <a:pt x="220987" y="3333971"/>
                </a:lnTo>
                <a:lnTo>
                  <a:pt x="202045" y="3292616"/>
                </a:lnTo>
                <a:lnTo>
                  <a:pt x="183888" y="3250833"/>
                </a:lnTo>
                <a:lnTo>
                  <a:pt x="166525" y="3208633"/>
                </a:lnTo>
                <a:lnTo>
                  <a:pt x="149966" y="3166024"/>
                </a:lnTo>
                <a:lnTo>
                  <a:pt x="134219" y="3123017"/>
                </a:lnTo>
                <a:lnTo>
                  <a:pt x="119294" y="3079620"/>
                </a:lnTo>
                <a:lnTo>
                  <a:pt x="105201" y="3035844"/>
                </a:lnTo>
                <a:lnTo>
                  <a:pt x="91949" y="2991697"/>
                </a:lnTo>
                <a:lnTo>
                  <a:pt x="79548" y="2947189"/>
                </a:lnTo>
                <a:lnTo>
                  <a:pt x="68006" y="2902329"/>
                </a:lnTo>
                <a:lnTo>
                  <a:pt x="57334" y="2857126"/>
                </a:lnTo>
                <a:lnTo>
                  <a:pt x="47540" y="2811591"/>
                </a:lnTo>
                <a:lnTo>
                  <a:pt x="38634" y="2765732"/>
                </a:lnTo>
                <a:lnTo>
                  <a:pt x="30626" y="2719560"/>
                </a:lnTo>
                <a:lnTo>
                  <a:pt x="23525" y="2673082"/>
                </a:lnTo>
                <a:lnTo>
                  <a:pt x="17340" y="2626309"/>
                </a:lnTo>
                <a:lnTo>
                  <a:pt x="12081" y="2579251"/>
                </a:lnTo>
                <a:lnTo>
                  <a:pt x="7757" y="2531916"/>
                </a:lnTo>
                <a:lnTo>
                  <a:pt x="4377" y="2484314"/>
                </a:lnTo>
                <a:lnTo>
                  <a:pt x="1951" y="2436454"/>
                </a:lnTo>
                <a:lnTo>
                  <a:pt x="489" y="2388346"/>
                </a:lnTo>
                <a:lnTo>
                  <a:pt x="0" y="2340000"/>
                </a:lnTo>
                <a:close/>
              </a:path>
            </a:pathLst>
          </a:custGeom>
          <a:ln w="12700">
            <a:solidFill>
              <a:srgbClr val="0507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78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65823" y="2"/>
            <a:ext cx="3726179" cy="6856095"/>
          </a:xfrm>
          <a:custGeom>
            <a:avLst/>
            <a:gdLst/>
            <a:ahLst/>
            <a:cxnLst/>
            <a:rect l="l" t="t" r="r" b="b"/>
            <a:pathLst>
              <a:path w="3726179" h="6856095">
                <a:moveTo>
                  <a:pt x="3726176" y="0"/>
                </a:moveTo>
                <a:lnTo>
                  <a:pt x="2910201" y="0"/>
                </a:lnTo>
                <a:lnTo>
                  <a:pt x="0" y="6856012"/>
                </a:lnTo>
                <a:lnTo>
                  <a:pt x="3726176" y="6856012"/>
                </a:lnTo>
                <a:lnTo>
                  <a:pt x="3726176" y="0"/>
                </a:lnTo>
                <a:close/>
              </a:path>
            </a:pathLst>
          </a:custGeom>
          <a:solidFill>
            <a:srgbClr val="333A7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64941" y="1108636"/>
            <a:ext cx="4639310" cy="4639310"/>
            <a:chOff x="764941" y="1108636"/>
            <a:chExt cx="4639310" cy="4639310"/>
          </a:xfrm>
        </p:grpSpPr>
        <p:sp>
          <p:nvSpPr>
            <p:cNvPr id="5" name="object 5"/>
            <p:cNvSpPr/>
            <p:nvPr/>
          </p:nvSpPr>
          <p:spPr>
            <a:xfrm>
              <a:off x="771291" y="1114986"/>
              <a:ext cx="4626610" cy="4626610"/>
            </a:xfrm>
            <a:custGeom>
              <a:avLst/>
              <a:gdLst/>
              <a:ahLst/>
              <a:cxnLst/>
              <a:rect l="l" t="t" r="r" b="b"/>
              <a:pathLst>
                <a:path w="4626610" h="4626610">
                  <a:moveTo>
                    <a:pt x="1378499" y="0"/>
                  </a:moveTo>
                  <a:lnTo>
                    <a:pt x="0" y="3247541"/>
                  </a:lnTo>
                  <a:lnTo>
                    <a:pt x="3247540" y="4626040"/>
                  </a:lnTo>
                  <a:lnTo>
                    <a:pt x="4626040" y="1378499"/>
                  </a:lnTo>
                  <a:lnTo>
                    <a:pt x="1378499" y="0"/>
                  </a:lnTo>
                  <a:close/>
                </a:path>
              </a:pathLst>
            </a:custGeom>
            <a:solidFill>
              <a:srgbClr val="181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1291" y="1114986"/>
              <a:ext cx="4626610" cy="4626610"/>
            </a:xfrm>
            <a:custGeom>
              <a:avLst/>
              <a:gdLst/>
              <a:ahLst/>
              <a:cxnLst/>
              <a:rect l="l" t="t" r="r" b="b"/>
              <a:pathLst>
                <a:path w="4626610" h="4626610">
                  <a:moveTo>
                    <a:pt x="1378499" y="0"/>
                  </a:moveTo>
                  <a:lnTo>
                    <a:pt x="4626040" y="1378499"/>
                  </a:lnTo>
                  <a:lnTo>
                    <a:pt x="3247541" y="4626040"/>
                  </a:lnTo>
                  <a:lnTo>
                    <a:pt x="0" y="3247541"/>
                  </a:lnTo>
                  <a:lnTo>
                    <a:pt x="1378499" y="0"/>
                  </a:lnTo>
                  <a:close/>
                </a:path>
              </a:pathLst>
            </a:custGeom>
            <a:ln w="12700">
              <a:solidFill>
                <a:srgbClr val="0E14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1320000">
            <a:off x="1814757" y="3341502"/>
            <a:ext cx="2516748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spc="-15" baseline="10802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700" spc="-15" baseline="9259" dirty="0">
                <a:solidFill>
                  <a:srgbClr val="FFFFFF"/>
                </a:solidFill>
                <a:latin typeface="Arial MT"/>
                <a:cs typeface="Arial MT"/>
              </a:rPr>
              <a:t>0cm</a:t>
            </a:r>
            <a:r>
              <a:rPr sz="2700" spc="-127" baseline="925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baseline="7716" dirty="0">
                <a:solidFill>
                  <a:srgbClr val="FFFFFF"/>
                </a:solidFill>
                <a:latin typeface="Arial MT"/>
                <a:cs typeface="Arial MT"/>
              </a:rPr>
              <a:t>x</a:t>
            </a:r>
            <a:r>
              <a:rPr sz="2700" spc="-135" baseline="7716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15" baseline="6172" dirty="0">
                <a:solidFill>
                  <a:srgbClr val="FFFFFF"/>
                </a:solidFill>
                <a:latin typeface="Arial MT"/>
                <a:cs typeface="Arial MT"/>
              </a:rPr>
              <a:t>10cm</a:t>
            </a:r>
            <a:r>
              <a:rPr sz="2700" spc="-127" baseline="617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baseline="4629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700" baseline="3086" dirty="0">
                <a:solidFill>
                  <a:srgbClr val="FFFFFF"/>
                </a:solidFill>
                <a:latin typeface="Arial MT"/>
                <a:cs typeface="Arial MT"/>
              </a:rPr>
              <a:t>nd</a:t>
            </a:r>
            <a:r>
              <a:rPr sz="2700" spc="-135" baseline="3086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30" baseline="3086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700" spc="-30" baseline="1543" dirty="0">
                <a:solidFill>
                  <a:srgbClr val="FFFFFF"/>
                </a:solidFill>
                <a:latin typeface="Arial MT"/>
                <a:cs typeface="Arial MT"/>
              </a:rPr>
              <a:t>ilt</a:t>
            </a:r>
            <a:r>
              <a:rPr sz="2700" spc="-135" baseline="154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37" baseline="1543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3*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74589" y="587755"/>
            <a:ext cx="3368675" cy="88836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3190"/>
              </a:lnSpc>
              <a:spcBef>
                <a:spcPts val="545"/>
              </a:spcBef>
            </a:pPr>
            <a:r>
              <a:rPr spc="-10" dirty="0">
                <a:solidFill>
                  <a:srgbClr val="FFFFFF"/>
                </a:solidFill>
              </a:rPr>
              <a:t>IMPLICATIONS </a:t>
            </a:r>
            <a:r>
              <a:rPr dirty="0">
                <a:solidFill>
                  <a:srgbClr val="FFFFFF"/>
                </a:solidFill>
              </a:rPr>
              <a:t>IRELAND’S</a:t>
            </a:r>
            <a:r>
              <a:rPr spc="185" dirty="0">
                <a:solidFill>
                  <a:srgbClr val="FFFFFF"/>
                </a:solidFill>
              </a:rPr>
              <a:t> </a:t>
            </a:r>
            <a:r>
              <a:rPr spc="90" dirty="0">
                <a:solidFill>
                  <a:srgbClr val="FFFFFF"/>
                </a:solidFill>
              </a:rPr>
              <a:t>ROLE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305"/>
              </a:spcBef>
            </a:pPr>
            <a:r>
              <a:rPr spc="55" dirty="0"/>
              <a:t>People</a:t>
            </a:r>
            <a:r>
              <a:rPr spc="-20" dirty="0"/>
              <a:t> </a:t>
            </a:r>
            <a:r>
              <a:rPr spc="65" dirty="0"/>
              <a:t>believe</a:t>
            </a:r>
            <a:r>
              <a:rPr spc="-15" dirty="0"/>
              <a:t> </a:t>
            </a:r>
            <a:r>
              <a:rPr spc="170" dirty="0"/>
              <a:t>that</a:t>
            </a:r>
            <a:r>
              <a:rPr spc="-10" dirty="0"/>
              <a:t> </a:t>
            </a:r>
            <a:r>
              <a:rPr spc="65" dirty="0"/>
              <a:t>Ireland</a:t>
            </a:r>
            <a:r>
              <a:rPr spc="-15" dirty="0"/>
              <a:t> </a:t>
            </a:r>
            <a:r>
              <a:rPr spc="80" dirty="0"/>
              <a:t>very</a:t>
            </a:r>
            <a:r>
              <a:rPr spc="-10" dirty="0"/>
              <a:t> </a:t>
            </a:r>
            <a:r>
              <a:rPr spc="85" dirty="0"/>
              <a:t>much</a:t>
            </a:r>
            <a:r>
              <a:rPr spc="-10" dirty="0"/>
              <a:t> </a:t>
            </a:r>
            <a:r>
              <a:rPr spc="50" dirty="0"/>
              <a:t>has</a:t>
            </a:r>
            <a:r>
              <a:rPr spc="-20" dirty="0"/>
              <a:t> </a:t>
            </a:r>
            <a:r>
              <a:rPr spc="60" dirty="0"/>
              <a:t>a</a:t>
            </a:r>
            <a:r>
              <a:rPr spc="-5" dirty="0"/>
              <a:t> </a:t>
            </a:r>
            <a:r>
              <a:rPr spc="50" dirty="0"/>
              <a:t>role </a:t>
            </a:r>
            <a:r>
              <a:rPr spc="180" dirty="0"/>
              <a:t>to</a:t>
            </a:r>
            <a:r>
              <a:rPr spc="-35" dirty="0"/>
              <a:t> </a:t>
            </a:r>
            <a:r>
              <a:rPr spc="100" dirty="0"/>
              <a:t>play</a:t>
            </a:r>
            <a:r>
              <a:rPr spc="-20" dirty="0"/>
              <a:t> </a:t>
            </a:r>
            <a:r>
              <a:rPr spc="80" dirty="0"/>
              <a:t>in</a:t>
            </a:r>
            <a:r>
              <a:rPr spc="-20" dirty="0"/>
              <a:t> </a:t>
            </a:r>
            <a:r>
              <a:rPr spc="125" dirty="0"/>
              <a:t>the</a:t>
            </a:r>
            <a:r>
              <a:rPr spc="-25" dirty="0"/>
              <a:t> </a:t>
            </a:r>
            <a:r>
              <a:rPr spc="100" dirty="0"/>
              <a:t>world</a:t>
            </a:r>
          </a:p>
          <a:p>
            <a:pPr marL="12700" marR="248920">
              <a:lnSpc>
                <a:spcPct val="89600"/>
              </a:lnSpc>
              <a:spcBef>
                <a:spcPts val="935"/>
              </a:spcBef>
            </a:pPr>
            <a:r>
              <a:rPr spc="90" dirty="0"/>
              <a:t>Strong</a:t>
            </a:r>
            <a:r>
              <a:rPr spc="-20" dirty="0"/>
              <a:t> </a:t>
            </a:r>
            <a:r>
              <a:rPr spc="45" dirty="0"/>
              <a:t>consensus</a:t>
            </a:r>
            <a:r>
              <a:rPr spc="-15" dirty="0"/>
              <a:t> </a:t>
            </a:r>
            <a:r>
              <a:rPr spc="95" dirty="0"/>
              <a:t>on</a:t>
            </a:r>
            <a:r>
              <a:rPr spc="-10" dirty="0"/>
              <a:t> </a:t>
            </a:r>
            <a:r>
              <a:rPr spc="114" dirty="0"/>
              <a:t>global</a:t>
            </a:r>
            <a:r>
              <a:rPr spc="-10" dirty="0"/>
              <a:t> </a:t>
            </a:r>
            <a:r>
              <a:rPr spc="80" dirty="0"/>
              <a:t>engagement:</a:t>
            </a:r>
            <a:r>
              <a:rPr spc="-10" dirty="0"/>
              <a:t> </a:t>
            </a:r>
            <a:r>
              <a:rPr spc="-45" dirty="0"/>
              <a:t>71% </a:t>
            </a:r>
            <a:r>
              <a:rPr spc="65" dirty="0"/>
              <a:t>believe</a:t>
            </a:r>
            <a:r>
              <a:rPr spc="-20" dirty="0"/>
              <a:t> </a:t>
            </a:r>
            <a:r>
              <a:rPr spc="65" dirty="0"/>
              <a:t>Ireland</a:t>
            </a:r>
            <a:r>
              <a:rPr spc="-10" dirty="0"/>
              <a:t> </a:t>
            </a:r>
            <a:r>
              <a:rPr spc="55" dirty="0"/>
              <a:t>has</a:t>
            </a:r>
            <a:r>
              <a:rPr spc="-20" dirty="0"/>
              <a:t> </a:t>
            </a:r>
            <a:r>
              <a:rPr spc="60" dirty="0"/>
              <a:t>a</a:t>
            </a:r>
            <a:r>
              <a:rPr spc="-5" dirty="0"/>
              <a:t> </a:t>
            </a:r>
            <a:r>
              <a:rPr spc="70" dirty="0"/>
              <a:t>role</a:t>
            </a:r>
            <a:r>
              <a:rPr spc="-20" dirty="0"/>
              <a:t> </a:t>
            </a:r>
            <a:r>
              <a:rPr spc="175" dirty="0"/>
              <a:t>to</a:t>
            </a:r>
            <a:r>
              <a:rPr spc="-20" dirty="0"/>
              <a:t> </a:t>
            </a:r>
            <a:r>
              <a:rPr spc="100" dirty="0"/>
              <a:t>play</a:t>
            </a:r>
            <a:r>
              <a:rPr spc="-15" dirty="0"/>
              <a:t> </a:t>
            </a:r>
            <a:r>
              <a:rPr spc="80" dirty="0"/>
              <a:t>in</a:t>
            </a:r>
            <a:r>
              <a:rPr spc="-10" dirty="0"/>
              <a:t> </a:t>
            </a:r>
            <a:r>
              <a:rPr spc="110" dirty="0"/>
              <a:t>promoting </a:t>
            </a:r>
            <a:r>
              <a:rPr spc="50" dirty="0"/>
              <a:t>peace</a:t>
            </a:r>
            <a:r>
              <a:rPr spc="25" dirty="0"/>
              <a:t> </a:t>
            </a:r>
            <a:r>
              <a:rPr spc="100" dirty="0"/>
              <a:t>and</a:t>
            </a:r>
            <a:r>
              <a:rPr spc="35" dirty="0"/>
              <a:t> </a:t>
            </a:r>
            <a:r>
              <a:rPr spc="100" dirty="0"/>
              <a:t>stability;</a:t>
            </a:r>
            <a:r>
              <a:rPr spc="30" dirty="0"/>
              <a:t> </a:t>
            </a:r>
            <a:r>
              <a:rPr spc="95" dirty="0"/>
              <a:t>cuts</a:t>
            </a:r>
            <a:r>
              <a:rPr spc="30" dirty="0"/>
              <a:t> </a:t>
            </a:r>
            <a:r>
              <a:rPr dirty="0"/>
              <a:t>across</a:t>
            </a:r>
            <a:r>
              <a:rPr spc="25" dirty="0"/>
              <a:t> </a:t>
            </a:r>
            <a:r>
              <a:rPr spc="95" dirty="0"/>
              <a:t>ideology</a:t>
            </a:r>
            <a:r>
              <a:rPr spc="35" dirty="0"/>
              <a:t> </a:t>
            </a:r>
            <a:r>
              <a:rPr spc="75" dirty="0"/>
              <a:t>and identity.</a:t>
            </a:r>
          </a:p>
          <a:p>
            <a:pPr marL="12700" marR="360045">
              <a:lnSpc>
                <a:spcPct val="90000"/>
              </a:lnSpc>
              <a:spcBef>
                <a:spcPts val="1055"/>
              </a:spcBef>
            </a:pPr>
            <a:r>
              <a:rPr spc="140" dirty="0"/>
              <a:t>A</a:t>
            </a:r>
            <a:r>
              <a:rPr spc="-30" dirty="0"/>
              <a:t> </a:t>
            </a:r>
            <a:r>
              <a:rPr spc="90" dirty="0"/>
              <a:t>values-led</a:t>
            </a:r>
            <a:r>
              <a:rPr spc="-10" dirty="0"/>
              <a:t> </a:t>
            </a:r>
            <a:r>
              <a:rPr spc="50" dirty="0"/>
              <a:t>vision:</a:t>
            </a:r>
            <a:r>
              <a:rPr spc="-10" dirty="0"/>
              <a:t> </a:t>
            </a:r>
            <a:r>
              <a:rPr spc="50" dirty="0"/>
              <a:t>People</a:t>
            </a:r>
            <a:r>
              <a:rPr spc="-15" dirty="0"/>
              <a:t> </a:t>
            </a:r>
            <a:r>
              <a:rPr spc="145" dirty="0"/>
              <a:t>want</a:t>
            </a:r>
            <a:r>
              <a:rPr spc="-5" dirty="0"/>
              <a:t> </a:t>
            </a:r>
            <a:r>
              <a:rPr spc="65" dirty="0"/>
              <a:t>Ireland</a:t>
            </a:r>
            <a:r>
              <a:rPr spc="-5" dirty="0"/>
              <a:t> </a:t>
            </a:r>
            <a:r>
              <a:rPr spc="150" dirty="0"/>
              <a:t>to </a:t>
            </a:r>
            <a:r>
              <a:rPr spc="110" dirty="0"/>
              <a:t>contribute</a:t>
            </a:r>
            <a:r>
              <a:rPr spc="-20" dirty="0"/>
              <a:t> </a:t>
            </a:r>
            <a:r>
              <a:rPr spc="80" dirty="0"/>
              <a:t>via</a:t>
            </a:r>
            <a:r>
              <a:rPr spc="-10" dirty="0"/>
              <a:t> </a:t>
            </a:r>
            <a:r>
              <a:rPr spc="95" dirty="0"/>
              <a:t>human</a:t>
            </a:r>
            <a:r>
              <a:rPr spc="-15" dirty="0"/>
              <a:t> </a:t>
            </a:r>
            <a:r>
              <a:rPr spc="75" dirty="0"/>
              <a:t>rights,</a:t>
            </a:r>
            <a:r>
              <a:rPr spc="-15" dirty="0"/>
              <a:t> </a:t>
            </a:r>
            <a:r>
              <a:rPr spc="-10" dirty="0"/>
              <a:t>democracy, </a:t>
            </a:r>
            <a:r>
              <a:rPr spc="50" dirty="0"/>
              <a:t>peacekeeping,</a:t>
            </a:r>
            <a:r>
              <a:rPr spc="-15" dirty="0"/>
              <a:t> </a:t>
            </a:r>
            <a:r>
              <a:rPr spc="65" dirty="0"/>
              <a:t>diplomacy,</a:t>
            </a:r>
            <a:r>
              <a:rPr spc="-10" dirty="0"/>
              <a:t> </a:t>
            </a:r>
            <a:r>
              <a:rPr spc="100" dirty="0"/>
              <a:t>and</a:t>
            </a:r>
            <a:r>
              <a:rPr spc="-5" dirty="0"/>
              <a:t> </a:t>
            </a:r>
            <a:r>
              <a:rPr spc="140" dirty="0"/>
              <a:t>long-</a:t>
            </a:r>
            <a:r>
              <a:rPr spc="114" dirty="0"/>
              <a:t>term</a:t>
            </a:r>
            <a:r>
              <a:rPr spc="-10" dirty="0"/>
              <a:t> </a:t>
            </a:r>
            <a:r>
              <a:rPr spc="-20" dirty="0"/>
              <a:t>aid.</a:t>
            </a:r>
          </a:p>
          <a:p>
            <a:pPr marL="12700" marR="58419">
              <a:lnSpc>
                <a:spcPct val="89600"/>
              </a:lnSpc>
              <a:spcBef>
                <a:spcPts val="969"/>
              </a:spcBef>
            </a:pPr>
            <a:r>
              <a:rPr dirty="0"/>
              <a:t>Ireland’s</a:t>
            </a:r>
            <a:r>
              <a:rPr spc="60" dirty="0"/>
              <a:t> </a:t>
            </a:r>
            <a:r>
              <a:rPr spc="90" dirty="0"/>
              <a:t>foreign</a:t>
            </a:r>
            <a:r>
              <a:rPr spc="65" dirty="0"/>
              <a:t> </a:t>
            </a:r>
            <a:r>
              <a:rPr spc="90" dirty="0"/>
              <a:t>policy</a:t>
            </a:r>
            <a:r>
              <a:rPr spc="65" dirty="0"/>
              <a:t> </a:t>
            </a:r>
            <a:r>
              <a:rPr spc="85" dirty="0"/>
              <a:t>sweet</a:t>
            </a:r>
            <a:r>
              <a:rPr spc="65" dirty="0"/>
              <a:t> </a:t>
            </a:r>
            <a:r>
              <a:rPr spc="120" dirty="0"/>
              <a:t>spot</a:t>
            </a:r>
            <a:r>
              <a:rPr spc="70" dirty="0"/>
              <a:t> </a:t>
            </a:r>
            <a:r>
              <a:rPr dirty="0"/>
              <a:t>is</a:t>
            </a:r>
            <a:r>
              <a:rPr spc="60" dirty="0"/>
              <a:t> </a:t>
            </a:r>
            <a:r>
              <a:rPr spc="75" dirty="0"/>
              <a:t>principled </a:t>
            </a:r>
            <a:r>
              <a:rPr spc="110" dirty="0"/>
              <a:t>pragmatism</a:t>
            </a:r>
            <a:r>
              <a:rPr spc="-25" dirty="0"/>
              <a:t> </a:t>
            </a:r>
            <a:r>
              <a:rPr spc="-180" dirty="0"/>
              <a:t>—</a:t>
            </a:r>
            <a:r>
              <a:rPr spc="-25" dirty="0"/>
              <a:t> </a:t>
            </a:r>
            <a:r>
              <a:rPr spc="105" dirty="0"/>
              <a:t>standing</a:t>
            </a:r>
            <a:r>
              <a:rPr spc="-15" dirty="0"/>
              <a:t> </a:t>
            </a:r>
            <a:r>
              <a:rPr spc="95" dirty="0"/>
              <a:t>firm</a:t>
            </a:r>
            <a:r>
              <a:rPr spc="-20" dirty="0"/>
              <a:t> </a:t>
            </a:r>
            <a:r>
              <a:rPr spc="95" dirty="0"/>
              <a:t>on</a:t>
            </a:r>
            <a:r>
              <a:rPr spc="-15" dirty="0"/>
              <a:t> </a:t>
            </a:r>
            <a:r>
              <a:rPr spc="45" dirty="0"/>
              <a:t>values,</a:t>
            </a:r>
            <a:r>
              <a:rPr spc="-20" dirty="0"/>
              <a:t> </a:t>
            </a:r>
            <a:r>
              <a:rPr spc="85" dirty="0"/>
              <a:t>working multilaterally,</a:t>
            </a:r>
            <a:r>
              <a:rPr spc="5" dirty="0"/>
              <a:t> </a:t>
            </a:r>
            <a:r>
              <a:rPr spc="95" dirty="0"/>
              <a:t>and</a:t>
            </a:r>
            <a:r>
              <a:rPr spc="10" dirty="0"/>
              <a:t> </a:t>
            </a:r>
            <a:r>
              <a:rPr spc="100" dirty="0"/>
              <a:t>communicating</a:t>
            </a:r>
            <a:r>
              <a:rPr spc="15" dirty="0"/>
              <a:t> </a:t>
            </a:r>
            <a:r>
              <a:rPr spc="75" dirty="0"/>
              <a:t>moral </a:t>
            </a:r>
            <a:r>
              <a:rPr spc="70" dirty="0"/>
              <a:t>leadership</a:t>
            </a:r>
            <a:r>
              <a:rPr spc="-30" dirty="0"/>
              <a:t> </a:t>
            </a:r>
            <a:r>
              <a:rPr spc="150" dirty="0"/>
              <a:t>without</a:t>
            </a:r>
            <a:r>
              <a:rPr spc="-15" dirty="0"/>
              <a:t> </a:t>
            </a:r>
            <a:r>
              <a:rPr spc="60" dirty="0"/>
              <a:t>moralising.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365" y="1068775"/>
            <a:ext cx="4720449" cy="47204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014" y="3353307"/>
            <a:ext cx="4203700" cy="525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10"/>
              </a:spcBef>
            </a:pP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The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Development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Engagement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Lab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333A78"/>
                </a:solidFill>
                <a:latin typeface="Verdana"/>
                <a:cs typeface="Verdana"/>
              </a:rPr>
              <a:t>(DEL)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 is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a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five-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year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study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of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public</a:t>
            </a:r>
            <a:r>
              <a:rPr sz="1000" spc="2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attitudes</a:t>
            </a:r>
            <a:r>
              <a:rPr sz="1000" spc="3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and</a:t>
            </a:r>
            <a:r>
              <a:rPr sz="1000" spc="2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engagement</a:t>
            </a:r>
            <a:r>
              <a:rPr sz="1000" spc="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with</a:t>
            </a:r>
            <a:r>
              <a:rPr sz="1000" spc="3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global</a:t>
            </a:r>
            <a:r>
              <a:rPr sz="1000" spc="4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development</a:t>
            </a:r>
            <a:r>
              <a:rPr sz="1000" spc="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in 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France,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Germany, 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Great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Britain,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and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the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United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 States</a:t>
            </a:r>
            <a:r>
              <a:rPr sz="1000" spc="-1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0" dirty="0">
                <a:solidFill>
                  <a:srgbClr val="333A78"/>
                </a:solidFill>
                <a:latin typeface="Verdana"/>
                <a:cs typeface="Verdana"/>
              </a:rPr>
              <a:t>(2018-</a:t>
            </a:r>
            <a:r>
              <a:rPr sz="1000" spc="-50" dirty="0">
                <a:solidFill>
                  <a:srgbClr val="333A78"/>
                </a:solidFill>
                <a:latin typeface="Verdana"/>
                <a:cs typeface="Verdana"/>
              </a:rPr>
              <a:t>2023).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2014" y="4029963"/>
            <a:ext cx="4254500" cy="6870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80010">
              <a:lnSpc>
                <a:spcPct val="109000"/>
              </a:lnSpc>
              <a:spcBef>
                <a:spcPts val="85"/>
              </a:spcBef>
            </a:pP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DEL</a:t>
            </a:r>
            <a:r>
              <a:rPr sz="1000" spc="-5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is</a:t>
            </a:r>
            <a:r>
              <a:rPr sz="1000" spc="-4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a</a:t>
            </a:r>
            <a:r>
              <a:rPr sz="1000" spc="-4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partner</a:t>
            </a:r>
            <a:r>
              <a:rPr sz="1000" spc="-4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focussed</a:t>
            </a:r>
            <a:r>
              <a:rPr sz="1000" spc="-4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research</a:t>
            </a:r>
            <a:r>
              <a:rPr sz="1000" spc="-4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programme,</a:t>
            </a:r>
            <a:r>
              <a:rPr sz="1000" spc="-4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convening</a:t>
            </a:r>
            <a:r>
              <a:rPr sz="1000" spc="-4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and 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co-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producing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research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and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insights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with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over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333A78"/>
                </a:solidFill>
                <a:latin typeface="Verdana"/>
                <a:cs typeface="Verdana"/>
              </a:rPr>
              <a:t>30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international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development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NGOs</a:t>
            </a:r>
            <a:r>
              <a:rPr sz="1000" spc="-1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and</a:t>
            </a:r>
            <a:r>
              <a:rPr sz="1000" spc="-1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government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agencies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to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understand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the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drivers</a:t>
            </a:r>
            <a:r>
              <a:rPr sz="1000" spc="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of</a:t>
            </a:r>
            <a:r>
              <a:rPr sz="1000" spc="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engagement and</a:t>
            </a:r>
            <a:r>
              <a:rPr sz="1000" spc="-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inform</a:t>
            </a:r>
            <a:r>
              <a:rPr sz="1000" spc="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development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communications.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2014" y="4868163"/>
            <a:ext cx="4245610" cy="8636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10500"/>
              </a:lnSpc>
              <a:spcBef>
                <a:spcPts val="70"/>
              </a:spcBef>
            </a:pP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Fieldwork</a:t>
            </a:r>
            <a:r>
              <a:rPr sz="1000" spc="-4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is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carried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out</a:t>
            </a:r>
            <a:r>
              <a:rPr sz="1000" spc="-4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by</a:t>
            </a:r>
            <a:r>
              <a:rPr sz="1000" spc="-4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YouGov</a:t>
            </a:r>
            <a:r>
              <a:rPr sz="1000" spc="-4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and</a:t>
            </a:r>
            <a:r>
              <a:rPr sz="1000" spc="-4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surveys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are</a:t>
            </a:r>
            <a:r>
              <a:rPr sz="1000" spc="-4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weighted</a:t>
            </a:r>
            <a:r>
              <a:rPr sz="1000" spc="-4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to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be 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a</a:t>
            </a:r>
            <a:r>
              <a:rPr sz="1000" spc="-5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nationally</a:t>
            </a:r>
            <a:r>
              <a:rPr sz="1000" spc="-5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representative</a:t>
            </a:r>
            <a:r>
              <a:rPr sz="1000" spc="-5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of</a:t>
            </a:r>
            <a:r>
              <a:rPr sz="1000" spc="-5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the</a:t>
            </a:r>
            <a:r>
              <a:rPr sz="1000" spc="-5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adult</a:t>
            </a:r>
            <a:r>
              <a:rPr sz="1000" spc="-6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population.</a:t>
            </a:r>
            <a:r>
              <a:rPr sz="1000" spc="-5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DEL</a:t>
            </a:r>
            <a:r>
              <a:rPr sz="1000" spc="-5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is</a:t>
            </a:r>
            <a:r>
              <a:rPr sz="1000" spc="-4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funded by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the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Bill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333A78"/>
                </a:solidFill>
                <a:latin typeface="Verdana"/>
                <a:cs typeface="Verdana"/>
              </a:rPr>
              <a:t>&amp;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Melinda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Gates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Foundation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and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led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by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Professor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Jennifer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Hudson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(University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College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London)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and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Professor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David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Hudson</a:t>
            </a:r>
            <a:r>
              <a:rPr sz="1000" spc="-1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(University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 of</a:t>
            </a:r>
            <a:r>
              <a:rPr sz="1000" spc="-1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Birmingham).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9415" y="3353307"/>
            <a:ext cx="3001645" cy="36068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The</a:t>
            </a:r>
            <a:r>
              <a:rPr sz="1000" spc="3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b="1" dirty="0">
                <a:solidFill>
                  <a:srgbClr val="333A78"/>
                </a:solidFill>
                <a:latin typeface="Tahoma"/>
                <a:cs typeface="Tahoma"/>
              </a:rPr>
              <a:t>Development</a:t>
            </a:r>
            <a:r>
              <a:rPr sz="1000" b="1" spc="135" dirty="0">
                <a:solidFill>
                  <a:srgbClr val="333A78"/>
                </a:solidFill>
                <a:latin typeface="Tahoma"/>
                <a:cs typeface="Tahoma"/>
              </a:rPr>
              <a:t> </a:t>
            </a:r>
            <a:r>
              <a:rPr sz="1000" b="1" spc="45" dirty="0">
                <a:solidFill>
                  <a:srgbClr val="333A78"/>
                </a:solidFill>
                <a:latin typeface="Tahoma"/>
                <a:cs typeface="Tahoma"/>
              </a:rPr>
              <a:t>Engagement</a:t>
            </a:r>
            <a:r>
              <a:rPr sz="1000" b="1" spc="140" dirty="0">
                <a:solidFill>
                  <a:srgbClr val="333A78"/>
                </a:solidFill>
                <a:latin typeface="Tahoma"/>
                <a:cs typeface="Tahoma"/>
              </a:rPr>
              <a:t> </a:t>
            </a:r>
            <a:r>
              <a:rPr sz="1000" b="1" spc="-25" dirty="0">
                <a:solidFill>
                  <a:srgbClr val="333A78"/>
                </a:solidFill>
                <a:latin typeface="Tahoma"/>
                <a:cs typeface="Tahoma"/>
              </a:rPr>
              <a:t>Lab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(Aid</a:t>
            </a:r>
            <a:r>
              <a:rPr sz="1000" spc="-5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Attitudes</a:t>
            </a:r>
            <a:r>
              <a:rPr sz="1000" spc="-5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Tracker</a:t>
            </a:r>
            <a:r>
              <a:rPr sz="1000" spc="-5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Phase</a:t>
            </a:r>
            <a:r>
              <a:rPr sz="1000" spc="-5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10" dirty="0">
                <a:solidFill>
                  <a:srgbClr val="333A78"/>
                </a:solidFill>
                <a:latin typeface="Verdana"/>
                <a:cs typeface="Verdana"/>
              </a:rPr>
              <a:t>2)</a:t>
            </a:r>
            <a:r>
              <a:rPr sz="1000" spc="-5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has</a:t>
            </a:r>
            <a:r>
              <a:rPr sz="1000" spc="-5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three</a:t>
            </a:r>
            <a:r>
              <a:rPr sz="1000" spc="-5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goals: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9415" y="3676395"/>
            <a:ext cx="4170045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05790" indent="-228600">
              <a:lnSpc>
                <a:spcPct val="115999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Co-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production</a:t>
            </a:r>
            <a:r>
              <a:rPr sz="1000" spc="-4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of</a:t>
            </a:r>
            <a:r>
              <a:rPr sz="1000" spc="-4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an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evidence</a:t>
            </a:r>
            <a:r>
              <a:rPr sz="1000" spc="-4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base</a:t>
            </a:r>
            <a:r>
              <a:rPr sz="1000" spc="-4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for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development campaigning</a:t>
            </a:r>
            <a:endParaRPr sz="10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40665" algn="l"/>
              </a:tabLst>
            </a:pP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Enabling</a:t>
            </a:r>
            <a:r>
              <a:rPr sz="1000" spc="-1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collaboration</a:t>
            </a:r>
            <a:r>
              <a:rPr sz="1000" spc="-1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across</a:t>
            </a:r>
            <a:r>
              <a:rPr sz="1000" spc="-1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the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sector</a:t>
            </a:r>
            <a:endParaRPr sz="1000">
              <a:latin typeface="Verdana"/>
              <a:cs typeface="Verdana"/>
            </a:endParaRPr>
          </a:p>
          <a:p>
            <a:pPr marL="241300" marR="5080" indent="-228600">
              <a:lnSpc>
                <a:spcPts val="1320"/>
              </a:lnSpc>
              <a:spcBef>
                <a:spcPts val="40"/>
              </a:spcBef>
              <a:buAutoNum type="arabicPeriod"/>
              <a:tabLst>
                <a:tab pos="241300" algn="l"/>
              </a:tabLst>
            </a:pP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Increasing</a:t>
            </a:r>
            <a:r>
              <a:rPr sz="1000" spc="-4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advocacy</a:t>
            </a:r>
            <a:r>
              <a:rPr sz="1000" spc="-5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capacity</a:t>
            </a:r>
            <a:r>
              <a:rPr sz="1000" spc="-5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through</a:t>
            </a:r>
            <a:r>
              <a:rPr sz="1000" spc="-4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the</a:t>
            </a:r>
            <a:r>
              <a:rPr sz="1000" spc="-5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sharing</a:t>
            </a:r>
            <a:r>
              <a:rPr sz="1000" spc="-4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of</a:t>
            </a:r>
            <a:r>
              <a:rPr sz="1000" spc="-4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research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and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strategic</a:t>
            </a: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insights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9415" y="4703572"/>
            <a:ext cx="367792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You</a:t>
            </a:r>
            <a:r>
              <a:rPr sz="1000" spc="-3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can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find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out</a:t>
            </a:r>
            <a:r>
              <a:rPr sz="1000" spc="-4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more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information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about</a:t>
            </a:r>
            <a:r>
              <a:rPr sz="1000" spc="-4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DEL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research</a:t>
            </a:r>
            <a:r>
              <a:rPr sz="1000" spc="-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33A78"/>
                </a:solidFill>
                <a:latin typeface="Verdana"/>
                <a:cs typeface="Verdana"/>
              </a:rPr>
              <a:t>at </a:t>
            </a:r>
            <a:r>
              <a:rPr sz="1000" u="sng" spc="-10" dirty="0">
                <a:solidFill>
                  <a:srgbClr val="333A78"/>
                </a:solidFill>
                <a:uFill>
                  <a:solidFill>
                    <a:srgbClr val="333A78"/>
                  </a:solidFill>
                </a:uFill>
                <a:latin typeface="Verdana"/>
                <a:cs typeface="Verdana"/>
                <a:hlinkClick r:id="rId2"/>
              </a:rPr>
              <a:t>www.developmentcompass.org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  <a:hlinkClick r:id="rId2"/>
              </a:rPr>
              <a:t>,</a:t>
            </a:r>
            <a:r>
              <a:rPr sz="1000" spc="-1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follow</a:t>
            </a:r>
            <a:r>
              <a:rPr sz="1000" spc="-1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us</a:t>
            </a:r>
            <a:r>
              <a:rPr sz="1000" spc="-1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on</a:t>
            </a:r>
            <a:r>
              <a:rPr sz="1000" spc="-1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Twitter </a:t>
            </a:r>
            <a:r>
              <a:rPr sz="1000" u="sng" dirty="0">
                <a:solidFill>
                  <a:srgbClr val="333A78"/>
                </a:solidFill>
                <a:uFill>
                  <a:solidFill>
                    <a:srgbClr val="333A78"/>
                  </a:solidFill>
                </a:uFill>
                <a:latin typeface="Verdana"/>
                <a:cs typeface="Verdana"/>
              </a:rPr>
              <a:t>@DevEngageLab</a:t>
            </a:r>
            <a:r>
              <a:rPr sz="1000" spc="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or</a:t>
            </a:r>
            <a:r>
              <a:rPr sz="1000" spc="1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</a:rPr>
              <a:t>by</a:t>
            </a:r>
            <a:r>
              <a:rPr sz="1000" spc="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contacting</a:t>
            </a:r>
            <a:r>
              <a:rPr sz="1000" spc="1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u="sng" spc="-10" dirty="0">
                <a:solidFill>
                  <a:srgbClr val="333A78"/>
                </a:solidFill>
                <a:uFill>
                  <a:solidFill>
                    <a:srgbClr val="333A78"/>
                  </a:solidFill>
                </a:uFill>
                <a:latin typeface="Verdana"/>
                <a:cs typeface="Verdana"/>
                <a:hlinkClick r:id="rId3"/>
              </a:rPr>
              <a:t>del@ucl.ac.uk</a:t>
            </a:r>
            <a:r>
              <a:rPr sz="1000" spc="-10" dirty="0">
                <a:solidFill>
                  <a:srgbClr val="333A78"/>
                </a:solidFill>
                <a:latin typeface="Verdana"/>
                <a:cs typeface="Verdana"/>
                <a:hlinkClick r:id="rId3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9415" y="5377179"/>
            <a:ext cx="24987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33A78"/>
                </a:solidFill>
                <a:latin typeface="Verdana"/>
                <a:cs typeface="Verdana"/>
              </a:rPr>
              <a:t>Cover</a:t>
            </a:r>
            <a:r>
              <a:rPr sz="1000" spc="-70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33A78"/>
                </a:solidFill>
                <a:latin typeface="Verdana"/>
                <a:cs typeface="Verdana"/>
              </a:rPr>
              <a:t>photo:</a:t>
            </a:r>
            <a:r>
              <a:rPr sz="1000" spc="235" dirty="0">
                <a:solidFill>
                  <a:srgbClr val="333A78"/>
                </a:solidFill>
                <a:latin typeface="Verdana"/>
                <a:cs typeface="Verdana"/>
              </a:rPr>
              <a:t> </a:t>
            </a:r>
            <a:r>
              <a:rPr sz="1000" u="sng" dirty="0">
                <a:solidFill>
                  <a:srgbClr val="333A78"/>
                </a:solidFill>
                <a:uFill>
                  <a:solidFill>
                    <a:srgbClr val="333A78"/>
                  </a:solidFill>
                </a:uFill>
                <a:latin typeface="Arial MT"/>
                <a:cs typeface="Arial MT"/>
              </a:rPr>
              <a:t>manzur</a:t>
            </a:r>
            <a:r>
              <a:rPr sz="1000" u="sng" spc="20" dirty="0">
                <a:solidFill>
                  <a:srgbClr val="333A78"/>
                </a:solidFill>
                <a:uFill>
                  <a:solidFill>
                    <a:srgbClr val="333A78"/>
                  </a:solidFill>
                </a:uFill>
                <a:latin typeface="Arial MT"/>
                <a:cs typeface="Arial MT"/>
              </a:rPr>
              <a:t> </a:t>
            </a:r>
            <a:r>
              <a:rPr sz="1000" u="sng" spc="55" dirty="0">
                <a:solidFill>
                  <a:srgbClr val="333A78"/>
                </a:solidFill>
                <a:uFill>
                  <a:solidFill>
                    <a:srgbClr val="333A78"/>
                  </a:solidFill>
                </a:uFill>
                <a:latin typeface="Arial MT"/>
                <a:cs typeface="Arial MT"/>
              </a:rPr>
              <a:t>alam</a:t>
            </a:r>
            <a:r>
              <a:rPr sz="1000" spc="15" dirty="0">
                <a:solidFill>
                  <a:srgbClr val="333A78"/>
                </a:solidFill>
                <a:latin typeface="Arial MT"/>
                <a:cs typeface="Arial MT"/>
              </a:rPr>
              <a:t> </a:t>
            </a:r>
            <a:r>
              <a:rPr sz="1000" spc="60" dirty="0">
                <a:solidFill>
                  <a:srgbClr val="333A78"/>
                </a:solidFill>
                <a:latin typeface="Arial MT"/>
                <a:cs typeface="Arial MT"/>
              </a:rPr>
              <a:t>on</a:t>
            </a:r>
            <a:r>
              <a:rPr sz="1000" spc="15" dirty="0">
                <a:solidFill>
                  <a:srgbClr val="333A78"/>
                </a:solidFill>
                <a:latin typeface="Arial MT"/>
                <a:cs typeface="Arial MT"/>
              </a:rPr>
              <a:t> </a:t>
            </a:r>
            <a:r>
              <a:rPr sz="1000" u="sng" spc="-10" dirty="0">
                <a:solidFill>
                  <a:srgbClr val="333A78"/>
                </a:solidFill>
                <a:uFill>
                  <a:solidFill>
                    <a:srgbClr val="333A78"/>
                  </a:solidFill>
                </a:uFill>
                <a:latin typeface="Arial MT"/>
                <a:cs typeface="Arial MT"/>
              </a:rPr>
              <a:t>Unsplash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75" y="3951732"/>
            <a:ext cx="2573020" cy="77533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95325" marR="5080" indent="-682625">
              <a:lnSpc>
                <a:spcPts val="2780"/>
              </a:lnSpc>
              <a:spcBef>
                <a:spcPts val="475"/>
              </a:spcBef>
            </a:pPr>
            <a:r>
              <a:rPr sz="2600" spc="105" dirty="0">
                <a:solidFill>
                  <a:srgbClr val="FFFFFF"/>
                </a:solidFill>
                <a:latin typeface="Arial MT"/>
                <a:cs typeface="Arial MT"/>
              </a:rPr>
              <a:t>Stay</a:t>
            </a:r>
            <a:r>
              <a:rPr sz="2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155" dirty="0">
                <a:solidFill>
                  <a:srgbClr val="FFFFFF"/>
                </a:solidFill>
                <a:latin typeface="Arial MT"/>
                <a:cs typeface="Arial MT"/>
              </a:rPr>
              <a:t>strong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2600" spc="155" dirty="0">
                <a:solidFill>
                  <a:srgbClr val="FFFFFF"/>
                </a:solidFill>
                <a:latin typeface="Arial MT"/>
                <a:cs typeface="Arial MT"/>
              </a:rPr>
              <a:t>multilateral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0"/>
              </a:spcBef>
            </a:pPr>
            <a:r>
              <a:rPr sz="5000" spc="-270" dirty="0">
                <a:solidFill>
                  <a:srgbClr val="FFFFFF"/>
                </a:solidFill>
              </a:rPr>
              <a:t>IRISH</a:t>
            </a:r>
            <a:r>
              <a:rPr sz="5000" spc="-50" dirty="0">
                <a:solidFill>
                  <a:srgbClr val="FFFFFF"/>
                </a:solidFill>
              </a:rPr>
              <a:t> </a:t>
            </a:r>
            <a:r>
              <a:rPr sz="5000" spc="55" dirty="0">
                <a:solidFill>
                  <a:srgbClr val="FFFFFF"/>
                </a:solidFill>
              </a:rPr>
              <a:t>PUBLIC’S </a:t>
            </a:r>
            <a:r>
              <a:rPr sz="5000" spc="170" dirty="0">
                <a:solidFill>
                  <a:srgbClr val="FFFFFF"/>
                </a:solidFill>
              </a:rPr>
              <a:t>RESPONSE</a:t>
            </a:r>
            <a:r>
              <a:rPr sz="5000" spc="-30" dirty="0">
                <a:solidFill>
                  <a:srgbClr val="FFFFFF"/>
                </a:solidFill>
              </a:rPr>
              <a:t> </a:t>
            </a:r>
            <a:r>
              <a:rPr sz="5000" spc="120" dirty="0">
                <a:solidFill>
                  <a:srgbClr val="FFFFFF"/>
                </a:solidFill>
              </a:rPr>
              <a:t>TO </a:t>
            </a:r>
            <a:r>
              <a:rPr sz="5000" dirty="0">
                <a:solidFill>
                  <a:srgbClr val="FFFFFF"/>
                </a:solidFill>
              </a:rPr>
              <a:t>AID</a:t>
            </a:r>
            <a:r>
              <a:rPr sz="5000" spc="-130" dirty="0">
                <a:solidFill>
                  <a:srgbClr val="FFFFFF"/>
                </a:solidFill>
              </a:rPr>
              <a:t> </a:t>
            </a:r>
            <a:r>
              <a:rPr sz="5000" spc="80" dirty="0">
                <a:solidFill>
                  <a:srgbClr val="FFFFFF"/>
                </a:solidFill>
              </a:rPr>
              <a:t>CUTS</a:t>
            </a:r>
            <a:endParaRPr sz="5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3275" y="1262368"/>
            <a:ext cx="3420110" cy="2163445"/>
            <a:chOff x="803275" y="1262368"/>
            <a:chExt cx="3420110" cy="2163445"/>
          </a:xfrm>
        </p:grpSpPr>
        <p:sp>
          <p:nvSpPr>
            <p:cNvPr id="3" name="object 3"/>
            <p:cNvSpPr/>
            <p:nvPr/>
          </p:nvSpPr>
          <p:spPr>
            <a:xfrm>
              <a:off x="803275" y="1262368"/>
              <a:ext cx="3420110" cy="2163445"/>
            </a:xfrm>
            <a:custGeom>
              <a:avLst/>
              <a:gdLst/>
              <a:ahLst/>
              <a:cxnLst/>
              <a:rect l="l" t="t" r="r" b="b"/>
              <a:pathLst>
                <a:path w="3420110" h="2163445">
                  <a:moveTo>
                    <a:pt x="3419999" y="0"/>
                  </a:moveTo>
                  <a:lnTo>
                    <a:pt x="0" y="0"/>
                  </a:lnTo>
                  <a:lnTo>
                    <a:pt x="0" y="2163110"/>
                  </a:lnTo>
                  <a:lnTo>
                    <a:pt x="3419999" y="2163110"/>
                  </a:lnTo>
                  <a:lnTo>
                    <a:pt x="3419999" y="0"/>
                  </a:lnTo>
                  <a:close/>
                </a:path>
              </a:pathLst>
            </a:custGeom>
            <a:solidFill>
              <a:srgbClr val="E9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2813" y="1368425"/>
              <a:ext cx="900111" cy="90011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16939" y="5885224"/>
            <a:ext cx="28714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81F15"/>
                </a:solidFill>
                <a:latin typeface="Trebuchet MS"/>
                <a:cs typeface="Trebuchet MS"/>
              </a:rPr>
              <a:t>©2025</a:t>
            </a:r>
            <a:r>
              <a:rPr sz="1000" b="1" spc="430" dirty="0">
                <a:solidFill>
                  <a:srgbClr val="181F15"/>
                </a:solidFill>
                <a:latin typeface="Trebuchet MS"/>
                <a:cs typeface="Trebuchet MS"/>
              </a:rPr>
              <a:t> </a:t>
            </a:r>
            <a:r>
              <a:rPr sz="1500" spc="-292" baseline="2777" dirty="0">
                <a:solidFill>
                  <a:srgbClr val="0C1911"/>
                </a:solidFill>
                <a:latin typeface="Verdana"/>
                <a:cs typeface="Verdana"/>
              </a:rPr>
              <a:t>|</a:t>
            </a:r>
            <a:r>
              <a:rPr sz="1500" spc="187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b="1" baseline="2777" dirty="0">
                <a:solidFill>
                  <a:srgbClr val="0C1911"/>
                </a:solidFill>
                <a:latin typeface="Tahoma"/>
                <a:cs typeface="Tahoma"/>
              </a:rPr>
              <a:t>DEVELOPMENT</a:t>
            </a:r>
            <a:r>
              <a:rPr sz="1500" b="1" spc="330" baseline="2777" dirty="0">
                <a:solidFill>
                  <a:srgbClr val="0C1911"/>
                </a:solidFill>
                <a:latin typeface="Tahoma"/>
                <a:cs typeface="Tahoma"/>
              </a:rPr>
              <a:t> </a:t>
            </a:r>
            <a:r>
              <a:rPr sz="1500" baseline="2777" dirty="0">
                <a:solidFill>
                  <a:srgbClr val="0C1911"/>
                </a:solidFill>
                <a:latin typeface="Verdana"/>
                <a:cs typeface="Verdana"/>
              </a:rPr>
              <a:t>ENGAGEMENT</a:t>
            </a:r>
            <a:r>
              <a:rPr sz="1500" spc="240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spc="-37" baseline="2777" dirty="0">
                <a:solidFill>
                  <a:srgbClr val="0C1911"/>
                </a:solidFill>
                <a:latin typeface="Verdana"/>
                <a:cs typeface="Verdana"/>
              </a:rPr>
              <a:t>LAB</a:t>
            </a:r>
            <a:endParaRPr sz="1500" baseline="2777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4852" y="5818990"/>
            <a:ext cx="306680" cy="31872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29639" y="3550411"/>
            <a:ext cx="3214370" cy="2061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15570" marR="5080" indent="152400" algn="just">
              <a:lnSpc>
                <a:spcPct val="79200"/>
              </a:lnSpc>
              <a:spcBef>
                <a:spcPts val="400"/>
              </a:spcBef>
            </a:pPr>
            <a:r>
              <a:rPr sz="1200" spc="95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2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majority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5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56%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5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Irish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public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say </a:t>
            </a:r>
            <a:r>
              <a:rPr sz="1200" spc="114" dirty="0">
                <a:solidFill>
                  <a:srgbClr val="181F15"/>
                </a:solidFill>
                <a:latin typeface="Arial MT"/>
                <a:cs typeface="Arial MT"/>
              </a:rPr>
              <a:t>that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95" dirty="0">
                <a:solidFill>
                  <a:srgbClr val="181F15"/>
                </a:solidFill>
                <a:latin typeface="Arial MT"/>
                <a:cs typeface="Arial MT"/>
              </a:rPr>
              <a:t>if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Ireland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other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countries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do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not 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maintain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current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levels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5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ODA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10" dirty="0">
                <a:solidFill>
                  <a:srgbClr val="181F15"/>
                </a:solidFill>
                <a:latin typeface="Arial MT"/>
                <a:cs typeface="Arial MT"/>
              </a:rPr>
              <a:t>that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14" dirty="0">
                <a:solidFill>
                  <a:srgbClr val="181F15"/>
                </a:solidFill>
                <a:latin typeface="Arial MT"/>
                <a:cs typeface="Arial MT"/>
              </a:rPr>
              <a:t>it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will</a:t>
            </a:r>
            <a:endParaRPr sz="1200">
              <a:latin typeface="Arial MT"/>
              <a:cs typeface="Arial MT"/>
            </a:endParaRPr>
          </a:p>
          <a:p>
            <a:pPr marL="1252220" algn="just">
              <a:lnSpc>
                <a:spcPts val="1105"/>
              </a:lnSpc>
            </a:pP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impact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peace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world.</a:t>
            </a:r>
            <a:endParaRPr sz="1200">
              <a:latin typeface="Arial MT"/>
              <a:cs typeface="Arial MT"/>
            </a:endParaRPr>
          </a:p>
          <a:p>
            <a:pPr marL="22225" marR="5080" indent="-9525" algn="r">
              <a:lnSpc>
                <a:spcPct val="80000"/>
              </a:lnSpc>
              <a:spcBef>
                <a:spcPts val="1055"/>
              </a:spcBef>
            </a:pP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5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this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majority,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three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ten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say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14" dirty="0">
                <a:solidFill>
                  <a:srgbClr val="181F15"/>
                </a:solidFill>
                <a:latin typeface="Arial MT"/>
                <a:cs typeface="Arial MT"/>
              </a:rPr>
              <a:t>that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90" dirty="0">
                <a:solidFill>
                  <a:srgbClr val="181F15"/>
                </a:solidFill>
                <a:latin typeface="Arial MT"/>
                <a:cs typeface="Arial MT"/>
              </a:rPr>
              <a:t>it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would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affect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10" dirty="0">
                <a:solidFill>
                  <a:srgbClr val="181F15"/>
                </a:solidFill>
                <a:latin typeface="Arial MT"/>
                <a:cs typeface="Arial MT"/>
              </a:rPr>
              <a:t>not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only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world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10" dirty="0">
                <a:solidFill>
                  <a:srgbClr val="181F15"/>
                </a:solidFill>
                <a:latin typeface="Arial MT"/>
                <a:cs typeface="Arial MT"/>
              </a:rPr>
              <a:t>but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Ireland </a:t>
            </a:r>
            <a:r>
              <a:rPr sz="1200" spc="110" dirty="0">
                <a:solidFill>
                  <a:srgbClr val="181F15"/>
                </a:solidFill>
                <a:latin typeface="Arial MT"/>
                <a:cs typeface="Arial MT"/>
              </a:rPr>
              <a:t>too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(while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quarter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reckon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14" dirty="0">
                <a:solidFill>
                  <a:srgbClr val="181F15"/>
                </a:solidFill>
                <a:latin typeface="Arial MT"/>
                <a:cs typeface="Arial MT"/>
              </a:rPr>
              <a:t>it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will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impact</a:t>
            </a:r>
            <a:endParaRPr sz="1200">
              <a:latin typeface="Arial MT"/>
              <a:cs typeface="Arial MT"/>
            </a:endParaRPr>
          </a:p>
          <a:p>
            <a:pPr marR="5715" algn="r">
              <a:lnSpc>
                <a:spcPts val="1105"/>
              </a:lnSpc>
            </a:pP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world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10" dirty="0">
                <a:solidFill>
                  <a:srgbClr val="181F15"/>
                </a:solidFill>
                <a:latin typeface="Arial MT"/>
                <a:cs typeface="Arial MT"/>
              </a:rPr>
              <a:t>but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5" dirty="0">
                <a:solidFill>
                  <a:srgbClr val="181F15"/>
                </a:solidFill>
                <a:latin typeface="Arial MT"/>
                <a:cs typeface="Arial MT"/>
              </a:rPr>
              <a:t>not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Ireland).</a:t>
            </a:r>
            <a:endParaRPr sz="1200">
              <a:latin typeface="Arial MT"/>
              <a:cs typeface="Arial MT"/>
            </a:endParaRPr>
          </a:p>
          <a:p>
            <a:pPr marL="168275" marR="5080" indent="-9525" algn="r">
              <a:lnSpc>
                <a:spcPct val="80000"/>
              </a:lnSpc>
              <a:spcBef>
                <a:spcPts val="1030"/>
              </a:spcBef>
            </a:pP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Only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70" dirty="0">
                <a:solidFill>
                  <a:srgbClr val="181F15"/>
                </a:solidFill>
                <a:latin typeface="Arial MT"/>
                <a:cs typeface="Arial MT"/>
              </a:rPr>
              <a:t>16%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people</a:t>
            </a:r>
            <a:r>
              <a:rPr sz="12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think</a:t>
            </a:r>
            <a:r>
              <a:rPr sz="12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10" dirty="0">
                <a:solidFill>
                  <a:srgbClr val="181F15"/>
                </a:solidFill>
                <a:latin typeface="Arial MT"/>
                <a:cs typeface="Arial MT"/>
              </a:rPr>
              <a:t>that</a:t>
            </a:r>
            <a:r>
              <a:rPr sz="12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a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reduction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in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current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levels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5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aid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spending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will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impact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neither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world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nor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Ireland,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minority</a:t>
            </a:r>
            <a:endParaRPr sz="1200">
              <a:latin typeface="Arial MT"/>
              <a:cs typeface="Arial MT"/>
            </a:endParaRPr>
          </a:p>
          <a:p>
            <a:pPr marR="6350" algn="r">
              <a:lnSpc>
                <a:spcPts val="1105"/>
              </a:lnSpc>
            </a:pP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position.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3275" y="1262368"/>
            <a:ext cx="3420110" cy="2163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452880" algn="ctr">
              <a:lnSpc>
                <a:spcPct val="100000"/>
              </a:lnSpc>
              <a:spcBef>
                <a:spcPts val="185"/>
              </a:spcBef>
            </a:pPr>
            <a:r>
              <a:rPr sz="6000" b="1" spc="325" dirty="0">
                <a:solidFill>
                  <a:srgbClr val="333A78"/>
                </a:solidFill>
                <a:latin typeface="Trebuchet MS"/>
                <a:cs typeface="Trebuchet MS"/>
              </a:rPr>
              <a:t>56%</a:t>
            </a:r>
            <a:endParaRPr sz="6000">
              <a:latin typeface="Trebuchet MS"/>
              <a:cs typeface="Trebuchet MS"/>
            </a:endParaRPr>
          </a:p>
          <a:p>
            <a:pPr marL="694690" marR="196215" indent="-260350" algn="r">
              <a:lnSpc>
                <a:spcPts val="2020"/>
              </a:lnSpc>
              <a:spcBef>
                <a:spcPts val="2560"/>
              </a:spcBef>
            </a:pPr>
            <a:r>
              <a:rPr sz="1800" spc="50" dirty="0">
                <a:solidFill>
                  <a:srgbClr val="181F15"/>
                </a:solidFill>
                <a:latin typeface="Arial MT"/>
                <a:cs typeface="Arial MT"/>
              </a:rPr>
              <a:t>say</a:t>
            </a:r>
            <a:r>
              <a:rPr sz="18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70" dirty="0">
                <a:solidFill>
                  <a:srgbClr val="181F15"/>
                </a:solidFill>
                <a:latin typeface="Arial MT"/>
                <a:cs typeface="Arial MT"/>
              </a:rPr>
              <a:t>that</a:t>
            </a:r>
            <a:r>
              <a:rPr sz="18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181F15"/>
                </a:solidFill>
                <a:latin typeface="Arial MT"/>
                <a:cs typeface="Arial MT"/>
              </a:rPr>
              <a:t>reducing</a:t>
            </a:r>
            <a:r>
              <a:rPr sz="18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181F15"/>
                </a:solidFill>
                <a:latin typeface="Arial MT"/>
                <a:cs typeface="Arial MT"/>
              </a:rPr>
              <a:t>aid</a:t>
            </a:r>
            <a:r>
              <a:rPr sz="18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181F15"/>
                </a:solidFill>
                <a:latin typeface="Arial MT"/>
                <a:cs typeface="Arial MT"/>
              </a:rPr>
              <a:t>will </a:t>
            </a:r>
            <a:r>
              <a:rPr sz="1800" spc="120" dirty="0">
                <a:solidFill>
                  <a:srgbClr val="181F15"/>
                </a:solidFill>
                <a:latin typeface="Arial MT"/>
                <a:cs typeface="Arial MT"/>
              </a:rPr>
              <a:t>impact</a:t>
            </a:r>
            <a:r>
              <a:rPr sz="18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181F15"/>
                </a:solidFill>
                <a:latin typeface="Arial MT"/>
                <a:cs typeface="Arial MT"/>
              </a:rPr>
              <a:t>on</a:t>
            </a:r>
            <a:r>
              <a:rPr sz="18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50" dirty="0">
                <a:solidFill>
                  <a:srgbClr val="181F15"/>
                </a:solidFill>
                <a:latin typeface="Arial MT"/>
                <a:cs typeface="Arial MT"/>
              </a:rPr>
              <a:t>peace</a:t>
            </a:r>
            <a:r>
              <a:rPr sz="18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8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endParaRPr sz="1800">
              <a:latin typeface="Arial MT"/>
              <a:cs typeface="Arial MT"/>
            </a:endParaRPr>
          </a:p>
          <a:p>
            <a:pPr marR="196850" algn="r">
              <a:lnSpc>
                <a:spcPts val="1850"/>
              </a:lnSpc>
            </a:pPr>
            <a:r>
              <a:rPr sz="1800" spc="100" dirty="0">
                <a:solidFill>
                  <a:srgbClr val="181F15"/>
                </a:solidFill>
                <a:latin typeface="Arial MT"/>
                <a:cs typeface="Arial MT"/>
              </a:rPr>
              <a:t>world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AID</a:t>
            </a:r>
            <a:r>
              <a:rPr spc="-10" dirty="0"/>
              <a:t> </a:t>
            </a:r>
            <a:r>
              <a:rPr spc="55" dirty="0"/>
              <a:t>CUTS</a:t>
            </a:r>
            <a:r>
              <a:rPr dirty="0"/>
              <a:t> WILL</a:t>
            </a:r>
            <a:r>
              <a:rPr spc="-5" dirty="0"/>
              <a:t> </a:t>
            </a:r>
            <a:r>
              <a:rPr dirty="0"/>
              <a:t>IMPACT</a:t>
            </a:r>
            <a:r>
              <a:rPr spc="-5" dirty="0"/>
              <a:t> </a:t>
            </a:r>
            <a:r>
              <a:rPr spc="175" dirty="0"/>
              <a:t>PEACE</a:t>
            </a:r>
            <a:r>
              <a:rPr dirty="0"/>
              <a:t> </a:t>
            </a:r>
            <a:r>
              <a:rPr spc="-195" dirty="0"/>
              <a:t>IN</a:t>
            </a:r>
            <a:r>
              <a:rPr spc="-5" dirty="0"/>
              <a:t> </a:t>
            </a:r>
            <a:r>
              <a:rPr spc="90" dirty="0"/>
              <a:t>THE</a:t>
            </a:r>
            <a:r>
              <a:rPr dirty="0"/>
              <a:t> </a:t>
            </a:r>
            <a:r>
              <a:rPr spc="155" dirty="0"/>
              <a:t>WORLD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375150" y="1245429"/>
            <a:ext cx="7033895" cy="4949190"/>
            <a:chOff x="4375150" y="1245429"/>
            <a:chExt cx="7033895" cy="4949190"/>
          </a:xfrm>
        </p:grpSpPr>
        <p:sp>
          <p:nvSpPr>
            <p:cNvPr id="11" name="object 11"/>
            <p:cNvSpPr/>
            <p:nvPr/>
          </p:nvSpPr>
          <p:spPr>
            <a:xfrm>
              <a:off x="4375150" y="1245429"/>
              <a:ext cx="7033895" cy="4949190"/>
            </a:xfrm>
            <a:custGeom>
              <a:avLst/>
              <a:gdLst/>
              <a:ahLst/>
              <a:cxnLst/>
              <a:rect l="l" t="t" r="r" b="b"/>
              <a:pathLst>
                <a:path w="7033895" h="4949190">
                  <a:moveTo>
                    <a:pt x="7033451" y="0"/>
                  </a:moveTo>
                  <a:lnTo>
                    <a:pt x="0" y="0"/>
                  </a:lnTo>
                  <a:lnTo>
                    <a:pt x="0" y="4948995"/>
                  </a:lnTo>
                  <a:lnTo>
                    <a:pt x="7033451" y="4948995"/>
                  </a:lnTo>
                  <a:lnTo>
                    <a:pt x="7033451" y="0"/>
                  </a:lnTo>
                  <a:close/>
                </a:path>
              </a:pathLst>
            </a:custGeom>
            <a:solidFill>
              <a:srgbClr val="E9E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58208" y="1762555"/>
              <a:ext cx="0" cy="3571240"/>
            </a:xfrm>
            <a:custGeom>
              <a:avLst/>
              <a:gdLst/>
              <a:ahLst/>
              <a:cxnLst/>
              <a:rect l="l" t="t" r="r" b="b"/>
              <a:pathLst>
                <a:path h="3571240">
                  <a:moveTo>
                    <a:pt x="0" y="3571115"/>
                  </a:moveTo>
                  <a:lnTo>
                    <a:pt x="0" y="0"/>
                  </a:lnTo>
                </a:path>
              </a:pathLst>
            </a:custGeom>
            <a:ln w="6822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86828" y="1762555"/>
              <a:ext cx="0" cy="3571240"/>
            </a:xfrm>
            <a:custGeom>
              <a:avLst/>
              <a:gdLst/>
              <a:ahLst/>
              <a:cxnLst/>
              <a:rect l="l" t="t" r="r" b="b"/>
              <a:pathLst>
                <a:path h="3571240">
                  <a:moveTo>
                    <a:pt x="0" y="721069"/>
                  </a:moveTo>
                  <a:lnTo>
                    <a:pt x="0" y="3571115"/>
                  </a:lnTo>
                </a:path>
                <a:path h="3571240">
                  <a:moveTo>
                    <a:pt x="0" y="0"/>
                  </a:moveTo>
                  <a:lnTo>
                    <a:pt x="0" y="102994"/>
                  </a:lnTo>
                </a:path>
              </a:pathLst>
            </a:custGeom>
            <a:ln w="6822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15486" y="1762555"/>
              <a:ext cx="0" cy="3571240"/>
            </a:xfrm>
            <a:custGeom>
              <a:avLst/>
              <a:gdLst/>
              <a:ahLst/>
              <a:cxnLst/>
              <a:rect l="l" t="t" r="r" b="b"/>
              <a:pathLst>
                <a:path h="3571240">
                  <a:moveTo>
                    <a:pt x="0" y="3571115"/>
                  </a:moveTo>
                  <a:lnTo>
                    <a:pt x="0" y="0"/>
                  </a:lnTo>
                </a:path>
              </a:pathLst>
            </a:custGeom>
            <a:ln w="6822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44157" y="1762555"/>
              <a:ext cx="0" cy="3571240"/>
            </a:xfrm>
            <a:custGeom>
              <a:avLst/>
              <a:gdLst/>
              <a:ahLst/>
              <a:cxnLst/>
              <a:rect l="l" t="t" r="r" b="b"/>
              <a:pathLst>
                <a:path h="3571240">
                  <a:moveTo>
                    <a:pt x="0" y="3571115"/>
                  </a:moveTo>
                  <a:lnTo>
                    <a:pt x="0" y="0"/>
                  </a:lnTo>
                </a:path>
              </a:pathLst>
            </a:custGeom>
            <a:ln w="6822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72814" y="1762555"/>
              <a:ext cx="0" cy="3571240"/>
            </a:xfrm>
            <a:custGeom>
              <a:avLst/>
              <a:gdLst/>
              <a:ahLst/>
              <a:cxnLst/>
              <a:rect l="l" t="t" r="r" b="b"/>
              <a:pathLst>
                <a:path h="3571240">
                  <a:moveTo>
                    <a:pt x="0" y="3571115"/>
                  </a:moveTo>
                  <a:lnTo>
                    <a:pt x="0" y="0"/>
                  </a:lnTo>
                </a:path>
              </a:pathLst>
            </a:custGeom>
            <a:ln w="6822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58205" y="1865553"/>
              <a:ext cx="1679575" cy="2678430"/>
            </a:xfrm>
            <a:custGeom>
              <a:avLst/>
              <a:gdLst/>
              <a:ahLst/>
              <a:cxnLst/>
              <a:rect l="l" t="t" r="r" b="b"/>
              <a:pathLst>
                <a:path w="1679575" h="2678429">
                  <a:moveTo>
                    <a:pt x="553427" y="1373517"/>
                  </a:moveTo>
                  <a:lnTo>
                    <a:pt x="0" y="1373517"/>
                  </a:lnTo>
                  <a:lnTo>
                    <a:pt x="0" y="1991601"/>
                  </a:lnTo>
                  <a:lnTo>
                    <a:pt x="553427" y="1991601"/>
                  </a:lnTo>
                  <a:lnTo>
                    <a:pt x="553427" y="1373517"/>
                  </a:lnTo>
                  <a:close/>
                </a:path>
                <a:path w="1679575" h="2678429">
                  <a:moveTo>
                    <a:pt x="832015" y="2060295"/>
                  </a:moveTo>
                  <a:lnTo>
                    <a:pt x="0" y="2060295"/>
                  </a:lnTo>
                  <a:lnTo>
                    <a:pt x="0" y="2678366"/>
                  </a:lnTo>
                  <a:lnTo>
                    <a:pt x="832015" y="2678366"/>
                  </a:lnTo>
                  <a:lnTo>
                    <a:pt x="832015" y="2060295"/>
                  </a:lnTo>
                  <a:close/>
                </a:path>
                <a:path w="1679575" h="2678429">
                  <a:moveTo>
                    <a:pt x="1285748" y="686765"/>
                  </a:moveTo>
                  <a:lnTo>
                    <a:pt x="0" y="686765"/>
                  </a:lnTo>
                  <a:lnTo>
                    <a:pt x="0" y="1304836"/>
                  </a:lnTo>
                  <a:lnTo>
                    <a:pt x="1285748" y="1304836"/>
                  </a:lnTo>
                  <a:lnTo>
                    <a:pt x="1285748" y="686765"/>
                  </a:lnTo>
                  <a:close/>
                </a:path>
                <a:path w="1679575" h="2678429">
                  <a:moveTo>
                    <a:pt x="1679486" y="0"/>
                  </a:moveTo>
                  <a:lnTo>
                    <a:pt x="0" y="0"/>
                  </a:lnTo>
                  <a:lnTo>
                    <a:pt x="0" y="618070"/>
                  </a:lnTo>
                  <a:lnTo>
                    <a:pt x="1679486" y="618070"/>
                  </a:lnTo>
                  <a:lnTo>
                    <a:pt x="1679486" y="0"/>
                  </a:lnTo>
                  <a:close/>
                </a:path>
              </a:pathLst>
            </a:custGeom>
            <a:solidFill>
              <a:srgbClr val="2E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58207" y="4612551"/>
              <a:ext cx="963930" cy="618490"/>
            </a:xfrm>
            <a:custGeom>
              <a:avLst/>
              <a:gdLst/>
              <a:ahLst/>
              <a:cxnLst/>
              <a:rect l="l" t="t" r="r" b="b"/>
              <a:pathLst>
                <a:path w="963929" h="618489">
                  <a:moveTo>
                    <a:pt x="963902" y="0"/>
                  </a:moveTo>
                  <a:lnTo>
                    <a:pt x="0" y="0"/>
                  </a:lnTo>
                  <a:lnTo>
                    <a:pt x="0" y="618069"/>
                  </a:lnTo>
                  <a:lnTo>
                    <a:pt x="963902" y="618069"/>
                  </a:lnTo>
                  <a:lnTo>
                    <a:pt x="963902" y="0"/>
                  </a:lnTo>
                  <a:close/>
                </a:path>
              </a:pathLst>
            </a:custGeom>
            <a:solidFill>
              <a:srgbClr val="B6B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463651" y="2076041"/>
            <a:ext cx="2876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32%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66784" y="2762801"/>
            <a:ext cx="2876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24%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39945" y="4136273"/>
            <a:ext cx="2876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16%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05883" y="4823033"/>
            <a:ext cx="2876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18%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58208" y="1762593"/>
            <a:ext cx="5580380" cy="3571240"/>
          </a:xfrm>
          <a:custGeom>
            <a:avLst/>
            <a:gdLst/>
            <a:ahLst/>
            <a:cxnLst/>
            <a:rect l="l" t="t" r="r" b="b"/>
            <a:pathLst>
              <a:path w="5580380" h="3571240">
                <a:moveTo>
                  <a:pt x="0" y="3571076"/>
                </a:moveTo>
                <a:lnTo>
                  <a:pt x="5580356" y="3571076"/>
                </a:lnTo>
                <a:lnTo>
                  <a:pt x="5580356" y="0"/>
                </a:lnTo>
                <a:lnTo>
                  <a:pt x="0" y="0"/>
                </a:lnTo>
                <a:lnTo>
                  <a:pt x="0" y="3571076"/>
                </a:lnTo>
                <a:close/>
              </a:path>
            </a:pathLst>
          </a:custGeom>
          <a:ln w="13644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09174" y="4851337"/>
            <a:ext cx="49530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Don’t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know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55717" y="4164577"/>
            <a:ext cx="65087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Impact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 neither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38495" y="3449512"/>
            <a:ext cx="13747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1061720" algn="l"/>
              </a:tabLst>
            </a:pPr>
            <a:r>
              <a:rPr sz="1050" spc="-30" baseline="3968" dirty="0">
                <a:solidFill>
                  <a:srgbClr val="4D4D4D"/>
                </a:solidFill>
                <a:latin typeface="Verdana"/>
                <a:cs typeface="Verdana"/>
              </a:rPr>
              <a:t>Impact</a:t>
            </a:r>
            <a:r>
              <a:rPr sz="1050" spc="15" baseline="3968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1050" spc="-44" baseline="3968" dirty="0">
                <a:solidFill>
                  <a:srgbClr val="4D4D4D"/>
                </a:solidFill>
                <a:latin typeface="Verdana"/>
                <a:cs typeface="Verdana"/>
              </a:rPr>
              <a:t>Ireland</a:t>
            </a:r>
            <a:r>
              <a:rPr sz="1050" spc="-97" baseline="3968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1050" spc="-30" baseline="3968" dirty="0">
                <a:solidFill>
                  <a:srgbClr val="4D4D4D"/>
                </a:solidFill>
                <a:latin typeface="Verdana"/>
                <a:cs typeface="Verdana"/>
              </a:rPr>
              <a:t>only</a:t>
            </a:r>
            <a:r>
              <a:rPr sz="1050" baseline="3968" dirty="0">
                <a:solidFill>
                  <a:srgbClr val="4D4D4D"/>
                </a:solidFill>
                <a:latin typeface="Verdana"/>
                <a:cs typeface="Verdana"/>
              </a:rPr>
              <a:t>	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10%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15048" y="2791105"/>
            <a:ext cx="79502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Impact</a:t>
            </a:r>
            <a:r>
              <a:rPr sz="700" spc="-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world</a:t>
            </a:r>
            <a:r>
              <a:rPr sz="700" spc="-7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only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20921" y="2104345"/>
            <a:ext cx="109283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Impact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 world</a:t>
            </a:r>
            <a:r>
              <a:rPr sz="700" spc="-7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and</a:t>
            </a:r>
            <a:r>
              <a:rPr sz="700" spc="-7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Ireland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32637" y="5364812"/>
            <a:ext cx="6985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35678" y="5364812"/>
            <a:ext cx="1212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25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64356" y="5364812"/>
            <a:ext cx="1212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50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93035" y="5364812"/>
            <a:ext cx="1212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75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996111" y="5364812"/>
            <a:ext cx="1720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100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58183" y="5703654"/>
            <a:ext cx="5028565" cy="42290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205104">
              <a:lnSpc>
                <a:spcPts val="760"/>
              </a:lnSpc>
              <a:spcBef>
                <a:spcPts val="195"/>
              </a:spcBef>
            </a:pPr>
            <a:r>
              <a:rPr sz="700" spc="-10" dirty="0">
                <a:latin typeface="Verdana"/>
                <a:cs typeface="Verdana"/>
              </a:rPr>
              <a:t>Question: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spc="-65" dirty="0">
                <a:latin typeface="Verdana"/>
                <a:cs typeface="Verdana"/>
              </a:rPr>
              <a:t>If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Ireland</a:t>
            </a:r>
            <a:r>
              <a:rPr sz="700" spc="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other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countries</a:t>
            </a:r>
            <a:r>
              <a:rPr sz="700" spc="-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do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not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maintain</a:t>
            </a:r>
            <a:r>
              <a:rPr sz="700" spc="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their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current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levels</a:t>
            </a:r>
            <a:r>
              <a:rPr sz="700" spc="-3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of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aid</a:t>
            </a:r>
            <a:r>
              <a:rPr sz="700" spc="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funding,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do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</a:t>
            </a:r>
            <a:r>
              <a:rPr sz="700" spc="6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think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it </a:t>
            </a:r>
            <a:r>
              <a:rPr sz="700" dirty="0">
                <a:latin typeface="Verdana"/>
                <a:cs typeface="Verdana"/>
              </a:rPr>
              <a:t>will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impact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peace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in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world,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Ireland?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114" dirty="0">
                <a:latin typeface="Verdana"/>
                <a:cs typeface="Verdana"/>
              </a:rPr>
              <a:t>|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60" dirty="0">
                <a:latin typeface="Verdana"/>
                <a:cs typeface="Verdana"/>
              </a:rPr>
              <a:t>Base: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IRL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Adults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spc="-114" dirty="0">
                <a:latin typeface="Verdana"/>
                <a:cs typeface="Verdana"/>
              </a:rPr>
              <a:t>|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Sample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size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60" dirty="0">
                <a:latin typeface="Verdana"/>
                <a:cs typeface="Verdana"/>
              </a:rPr>
              <a:t>n=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35" dirty="0">
                <a:latin typeface="Verdana"/>
                <a:cs typeface="Verdana"/>
              </a:rPr>
              <a:t>2,002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114" dirty="0">
                <a:latin typeface="Verdana"/>
                <a:cs typeface="Verdana"/>
              </a:rPr>
              <a:t>|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Data</a:t>
            </a:r>
            <a:r>
              <a:rPr sz="700" spc="-10" dirty="0">
                <a:latin typeface="Verdana"/>
                <a:cs typeface="Verdana"/>
              </a:rPr>
              <a:t> are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weighted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to</a:t>
            </a:r>
            <a:endParaRPr sz="700">
              <a:latin typeface="Verdana"/>
              <a:cs typeface="Verdana"/>
            </a:endParaRPr>
          </a:p>
          <a:p>
            <a:pPr marR="5080">
              <a:lnSpc>
                <a:spcPts val="760"/>
              </a:lnSpc>
              <a:spcBef>
                <a:spcPts val="5"/>
              </a:spcBef>
            </a:pPr>
            <a:r>
              <a:rPr sz="700" dirty="0">
                <a:latin typeface="Verdana"/>
                <a:cs typeface="Verdana"/>
              </a:rPr>
              <a:t>be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nationally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representative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spc="-114" dirty="0">
                <a:latin typeface="Verdana"/>
                <a:cs typeface="Verdana"/>
              </a:rPr>
              <a:t>|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Worldview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Overseas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Development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Aid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Survey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spc="-114" dirty="0">
                <a:latin typeface="Verdana"/>
                <a:cs typeface="Verdana"/>
              </a:rPr>
              <a:t>|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Fieldwork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by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B&amp;A </a:t>
            </a:r>
            <a:r>
              <a:rPr sz="700" spc="-114" dirty="0">
                <a:latin typeface="Verdana"/>
                <a:cs typeface="Verdana"/>
              </a:rPr>
              <a:t>|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Analysis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by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the </a:t>
            </a:r>
            <a:r>
              <a:rPr sz="700" spc="10" dirty="0">
                <a:latin typeface="Verdana"/>
                <a:cs typeface="Verdana"/>
              </a:rPr>
              <a:t>Development</a:t>
            </a:r>
            <a:r>
              <a:rPr sz="700" spc="85" dirty="0">
                <a:latin typeface="Verdana"/>
                <a:cs typeface="Verdana"/>
              </a:rPr>
              <a:t> </a:t>
            </a:r>
            <a:r>
              <a:rPr sz="700" spc="10" dirty="0">
                <a:latin typeface="Verdana"/>
                <a:cs typeface="Verdana"/>
              </a:rPr>
              <a:t>Engagement</a:t>
            </a:r>
            <a:r>
              <a:rPr sz="700" spc="8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Lab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3275" y="1262367"/>
            <a:ext cx="7026909" cy="4939030"/>
            <a:chOff x="803275" y="1262367"/>
            <a:chExt cx="7026909" cy="4939030"/>
          </a:xfrm>
        </p:grpSpPr>
        <p:sp>
          <p:nvSpPr>
            <p:cNvPr id="3" name="object 3"/>
            <p:cNvSpPr/>
            <p:nvPr/>
          </p:nvSpPr>
          <p:spPr>
            <a:xfrm>
              <a:off x="803275" y="1262367"/>
              <a:ext cx="6992620" cy="4938395"/>
            </a:xfrm>
            <a:custGeom>
              <a:avLst/>
              <a:gdLst/>
              <a:ahLst/>
              <a:cxnLst/>
              <a:rect l="l" t="t" r="r" b="b"/>
              <a:pathLst>
                <a:path w="6992620" h="4938395">
                  <a:moveTo>
                    <a:pt x="6992411" y="0"/>
                  </a:moveTo>
                  <a:lnTo>
                    <a:pt x="0" y="0"/>
                  </a:lnTo>
                  <a:lnTo>
                    <a:pt x="0" y="4937863"/>
                  </a:lnTo>
                  <a:lnTo>
                    <a:pt x="6992411" y="4937863"/>
                  </a:lnTo>
                  <a:lnTo>
                    <a:pt x="6992411" y="0"/>
                  </a:lnTo>
                  <a:close/>
                </a:path>
              </a:pathLst>
            </a:custGeom>
            <a:solidFill>
              <a:srgbClr val="E9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8200" y="1279393"/>
              <a:ext cx="6985000" cy="4914900"/>
            </a:xfrm>
            <a:custGeom>
              <a:avLst/>
              <a:gdLst/>
              <a:ahLst/>
              <a:cxnLst/>
              <a:rect l="l" t="t" r="r" b="b"/>
              <a:pathLst>
                <a:path w="6985000" h="4914900">
                  <a:moveTo>
                    <a:pt x="6985000" y="0"/>
                  </a:moveTo>
                  <a:lnTo>
                    <a:pt x="0" y="0"/>
                  </a:lnTo>
                  <a:lnTo>
                    <a:pt x="0" y="4914900"/>
                  </a:lnTo>
                  <a:lnTo>
                    <a:pt x="6985000" y="4914900"/>
                  </a:lnTo>
                  <a:lnTo>
                    <a:pt x="6985000" y="0"/>
                  </a:lnTo>
                  <a:close/>
                </a:path>
              </a:pathLst>
            </a:custGeom>
            <a:solidFill>
              <a:srgbClr val="E9E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200" y="1279393"/>
              <a:ext cx="6985000" cy="4914900"/>
            </a:xfrm>
            <a:custGeom>
              <a:avLst/>
              <a:gdLst/>
              <a:ahLst/>
              <a:cxnLst/>
              <a:rect l="l" t="t" r="r" b="b"/>
              <a:pathLst>
                <a:path w="6985000" h="4914900">
                  <a:moveTo>
                    <a:pt x="0" y="4914900"/>
                  </a:moveTo>
                  <a:lnTo>
                    <a:pt x="6985000" y="4914900"/>
                  </a:lnTo>
                  <a:lnTo>
                    <a:pt x="6985000" y="0"/>
                  </a:lnTo>
                  <a:lnTo>
                    <a:pt x="0" y="0"/>
                  </a:lnTo>
                  <a:lnTo>
                    <a:pt x="0" y="4914900"/>
                  </a:lnTo>
                  <a:close/>
                </a:path>
              </a:pathLst>
            </a:custGeom>
            <a:ln w="135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57676" y="1792956"/>
              <a:ext cx="0" cy="3450590"/>
            </a:xfrm>
            <a:custGeom>
              <a:avLst/>
              <a:gdLst/>
              <a:ahLst/>
              <a:cxnLst/>
              <a:rect l="l" t="t" r="r" b="b"/>
              <a:pathLst>
                <a:path h="3450590">
                  <a:moveTo>
                    <a:pt x="0" y="3450474"/>
                  </a:moveTo>
                  <a:lnTo>
                    <a:pt x="0" y="0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9147" y="1792956"/>
              <a:ext cx="0" cy="3450590"/>
            </a:xfrm>
            <a:custGeom>
              <a:avLst/>
              <a:gdLst/>
              <a:ahLst/>
              <a:cxnLst/>
              <a:rect l="l" t="t" r="r" b="b"/>
              <a:pathLst>
                <a:path h="3450590">
                  <a:moveTo>
                    <a:pt x="0" y="3394212"/>
                  </a:moveTo>
                  <a:lnTo>
                    <a:pt x="0" y="3450474"/>
                  </a:lnTo>
                </a:path>
                <a:path h="3450590">
                  <a:moveTo>
                    <a:pt x="0" y="3019171"/>
                  </a:moveTo>
                  <a:lnTo>
                    <a:pt x="0" y="3056675"/>
                  </a:lnTo>
                </a:path>
                <a:path h="3450590">
                  <a:moveTo>
                    <a:pt x="0" y="2644127"/>
                  </a:moveTo>
                  <a:lnTo>
                    <a:pt x="0" y="2681629"/>
                  </a:lnTo>
                </a:path>
                <a:path h="3450590">
                  <a:moveTo>
                    <a:pt x="0" y="2269071"/>
                  </a:moveTo>
                  <a:lnTo>
                    <a:pt x="0" y="2306586"/>
                  </a:lnTo>
                </a:path>
                <a:path h="3450590">
                  <a:moveTo>
                    <a:pt x="0" y="1894027"/>
                  </a:moveTo>
                  <a:lnTo>
                    <a:pt x="0" y="1931529"/>
                  </a:lnTo>
                </a:path>
                <a:path h="3450590">
                  <a:moveTo>
                    <a:pt x="0" y="1518984"/>
                  </a:moveTo>
                  <a:lnTo>
                    <a:pt x="0" y="1556490"/>
                  </a:lnTo>
                </a:path>
                <a:path h="3450590">
                  <a:moveTo>
                    <a:pt x="0" y="1143940"/>
                  </a:moveTo>
                  <a:lnTo>
                    <a:pt x="0" y="1181442"/>
                  </a:lnTo>
                </a:path>
                <a:path h="3450590">
                  <a:moveTo>
                    <a:pt x="0" y="768833"/>
                  </a:moveTo>
                  <a:lnTo>
                    <a:pt x="0" y="806398"/>
                  </a:lnTo>
                </a:path>
                <a:path h="3450590">
                  <a:moveTo>
                    <a:pt x="0" y="393789"/>
                  </a:moveTo>
                  <a:lnTo>
                    <a:pt x="0" y="431291"/>
                  </a:lnTo>
                </a:path>
                <a:path h="3450590">
                  <a:moveTo>
                    <a:pt x="0" y="0"/>
                  </a:moveTo>
                  <a:lnTo>
                    <a:pt x="0" y="56247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60618" y="1792956"/>
              <a:ext cx="0" cy="3450590"/>
            </a:xfrm>
            <a:custGeom>
              <a:avLst/>
              <a:gdLst/>
              <a:ahLst/>
              <a:cxnLst/>
              <a:rect l="l" t="t" r="r" b="b"/>
              <a:pathLst>
                <a:path h="3450590">
                  <a:moveTo>
                    <a:pt x="0" y="1518984"/>
                  </a:moveTo>
                  <a:lnTo>
                    <a:pt x="0" y="3450474"/>
                  </a:lnTo>
                </a:path>
                <a:path h="3450590">
                  <a:moveTo>
                    <a:pt x="0" y="1143940"/>
                  </a:moveTo>
                  <a:lnTo>
                    <a:pt x="0" y="1181442"/>
                  </a:lnTo>
                </a:path>
                <a:path h="3450590">
                  <a:moveTo>
                    <a:pt x="0" y="768833"/>
                  </a:moveTo>
                  <a:lnTo>
                    <a:pt x="0" y="806398"/>
                  </a:lnTo>
                </a:path>
                <a:path h="3450590">
                  <a:moveTo>
                    <a:pt x="0" y="393789"/>
                  </a:moveTo>
                  <a:lnTo>
                    <a:pt x="0" y="431291"/>
                  </a:lnTo>
                </a:path>
                <a:path h="3450590">
                  <a:moveTo>
                    <a:pt x="0" y="0"/>
                  </a:moveTo>
                  <a:lnTo>
                    <a:pt x="0" y="56247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12089" y="1792956"/>
              <a:ext cx="0" cy="3450590"/>
            </a:xfrm>
            <a:custGeom>
              <a:avLst/>
              <a:gdLst/>
              <a:ahLst/>
              <a:cxnLst/>
              <a:rect l="l" t="t" r="r" b="b"/>
              <a:pathLst>
                <a:path h="3450590">
                  <a:moveTo>
                    <a:pt x="0" y="768833"/>
                  </a:moveTo>
                  <a:lnTo>
                    <a:pt x="0" y="3450474"/>
                  </a:lnTo>
                </a:path>
                <a:path h="3450590">
                  <a:moveTo>
                    <a:pt x="0" y="393789"/>
                  </a:moveTo>
                  <a:lnTo>
                    <a:pt x="0" y="431291"/>
                  </a:lnTo>
                </a:path>
                <a:path h="3450590">
                  <a:moveTo>
                    <a:pt x="0" y="0"/>
                  </a:moveTo>
                  <a:lnTo>
                    <a:pt x="0" y="56247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63560" y="1792956"/>
              <a:ext cx="0" cy="3450590"/>
            </a:xfrm>
            <a:custGeom>
              <a:avLst/>
              <a:gdLst/>
              <a:ahLst/>
              <a:cxnLst/>
              <a:rect l="l" t="t" r="r" b="b"/>
              <a:pathLst>
                <a:path h="3450590">
                  <a:moveTo>
                    <a:pt x="0" y="3450474"/>
                  </a:moveTo>
                  <a:lnTo>
                    <a:pt x="0" y="0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57676" y="1849208"/>
              <a:ext cx="4091940" cy="3338195"/>
            </a:xfrm>
            <a:custGeom>
              <a:avLst/>
              <a:gdLst/>
              <a:ahLst/>
              <a:cxnLst/>
              <a:rect l="l" t="t" r="r" b="b"/>
              <a:pathLst>
                <a:path w="4091940" h="3338195">
                  <a:moveTo>
                    <a:pt x="1466088" y="3000425"/>
                  </a:moveTo>
                  <a:lnTo>
                    <a:pt x="0" y="3000425"/>
                  </a:lnTo>
                  <a:lnTo>
                    <a:pt x="0" y="3337966"/>
                  </a:lnTo>
                  <a:lnTo>
                    <a:pt x="1466088" y="3337966"/>
                  </a:lnTo>
                  <a:lnTo>
                    <a:pt x="1466088" y="3000425"/>
                  </a:lnTo>
                  <a:close/>
                </a:path>
                <a:path w="4091940" h="3338195">
                  <a:moveTo>
                    <a:pt x="1596136" y="2625382"/>
                  </a:moveTo>
                  <a:lnTo>
                    <a:pt x="0" y="2625382"/>
                  </a:lnTo>
                  <a:lnTo>
                    <a:pt x="0" y="2962922"/>
                  </a:lnTo>
                  <a:lnTo>
                    <a:pt x="1596136" y="2962922"/>
                  </a:lnTo>
                  <a:lnTo>
                    <a:pt x="1596136" y="2625382"/>
                  </a:lnTo>
                  <a:close/>
                </a:path>
                <a:path w="4091940" h="3338195">
                  <a:moveTo>
                    <a:pt x="1649666" y="2250338"/>
                  </a:moveTo>
                  <a:lnTo>
                    <a:pt x="0" y="2250338"/>
                  </a:lnTo>
                  <a:lnTo>
                    <a:pt x="0" y="2587879"/>
                  </a:lnTo>
                  <a:lnTo>
                    <a:pt x="1649666" y="2587879"/>
                  </a:lnTo>
                  <a:lnTo>
                    <a:pt x="1649666" y="2250338"/>
                  </a:lnTo>
                  <a:close/>
                </a:path>
                <a:path w="4091940" h="3338195">
                  <a:moveTo>
                    <a:pt x="1833067" y="1875282"/>
                  </a:moveTo>
                  <a:lnTo>
                    <a:pt x="0" y="1875282"/>
                  </a:lnTo>
                  <a:lnTo>
                    <a:pt x="0" y="2212822"/>
                  </a:lnTo>
                  <a:lnTo>
                    <a:pt x="1833067" y="2212822"/>
                  </a:lnTo>
                  <a:lnTo>
                    <a:pt x="1833067" y="1875282"/>
                  </a:lnTo>
                  <a:close/>
                </a:path>
                <a:path w="4091940" h="3338195">
                  <a:moveTo>
                    <a:pt x="1919236" y="1500238"/>
                  </a:moveTo>
                  <a:lnTo>
                    <a:pt x="0" y="1500238"/>
                  </a:lnTo>
                  <a:lnTo>
                    <a:pt x="0" y="1837778"/>
                  </a:lnTo>
                  <a:lnTo>
                    <a:pt x="1919236" y="1837778"/>
                  </a:lnTo>
                  <a:lnTo>
                    <a:pt x="1919236" y="1500238"/>
                  </a:lnTo>
                  <a:close/>
                </a:path>
                <a:path w="4091940" h="3338195">
                  <a:moveTo>
                    <a:pt x="2118118" y="1125194"/>
                  </a:moveTo>
                  <a:lnTo>
                    <a:pt x="0" y="1125194"/>
                  </a:lnTo>
                  <a:lnTo>
                    <a:pt x="0" y="1462735"/>
                  </a:lnTo>
                  <a:lnTo>
                    <a:pt x="2118118" y="1462735"/>
                  </a:lnTo>
                  <a:lnTo>
                    <a:pt x="2118118" y="1125194"/>
                  </a:lnTo>
                  <a:close/>
                </a:path>
                <a:path w="4091940" h="3338195">
                  <a:moveTo>
                    <a:pt x="2419832" y="750150"/>
                  </a:moveTo>
                  <a:lnTo>
                    <a:pt x="0" y="750150"/>
                  </a:lnTo>
                  <a:lnTo>
                    <a:pt x="0" y="1087691"/>
                  </a:lnTo>
                  <a:lnTo>
                    <a:pt x="2419832" y="1087691"/>
                  </a:lnTo>
                  <a:lnTo>
                    <a:pt x="2419832" y="750150"/>
                  </a:lnTo>
                  <a:close/>
                </a:path>
                <a:path w="4091940" h="3338195">
                  <a:moveTo>
                    <a:pt x="3352355" y="375043"/>
                  </a:moveTo>
                  <a:lnTo>
                    <a:pt x="0" y="375043"/>
                  </a:lnTo>
                  <a:lnTo>
                    <a:pt x="0" y="712584"/>
                  </a:lnTo>
                  <a:lnTo>
                    <a:pt x="3352355" y="712584"/>
                  </a:lnTo>
                  <a:lnTo>
                    <a:pt x="3352355" y="375043"/>
                  </a:lnTo>
                  <a:close/>
                </a:path>
                <a:path w="4091940" h="3338195">
                  <a:moveTo>
                    <a:pt x="4091381" y="0"/>
                  </a:moveTo>
                  <a:lnTo>
                    <a:pt x="0" y="0"/>
                  </a:lnTo>
                  <a:lnTo>
                    <a:pt x="0" y="337540"/>
                  </a:lnTo>
                  <a:lnTo>
                    <a:pt x="4091381" y="337540"/>
                  </a:lnTo>
                  <a:lnTo>
                    <a:pt x="4091381" y="0"/>
                  </a:lnTo>
                  <a:close/>
                </a:path>
              </a:pathLst>
            </a:custGeom>
            <a:solidFill>
              <a:srgbClr val="2E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114908" y="5885224"/>
            <a:ext cx="28714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81F15"/>
                </a:solidFill>
                <a:latin typeface="Trebuchet MS"/>
                <a:cs typeface="Trebuchet MS"/>
              </a:rPr>
              <a:t>©2025</a:t>
            </a:r>
            <a:r>
              <a:rPr sz="1000" b="1" spc="430" dirty="0">
                <a:solidFill>
                  <a:srgbClr val="181F15"/>
                </a:solidFill>
                <a:latin typeface="Trebuchet MS"/>
                <a:cs typeface="Trebuchet MS"/>
              </a:rPr>
              <a:t> </a:t>
            </a:r>
            <a:r>
              <a:rPr sz="1500" spc="-292" baseline="2777" dirty="0">
                <a:solidFill>
                  <a:srgbClr val="0C1911"/>
                </a:solidFill>
                <a:latin typeface="Verdana"/>
                <a:cs typeface="Verdana"/>
              </a:rPr>
              <a:t>|</a:t>
            </a:r>
            <a:r>
              <a:rPr sz="1500" spc="187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b="1" baseline="2777" dirty="0">
                <a:solidFill>
                  <a:srgbClr val="0C1911"/>
                </a:solidFill>
                <a:latin typeface="Tahoma"/>
                <a:cs typeface="Tahoma"/>
              </a:rPr>
              <a:t>DEVELOPMENT</a:t>
            </a:r>
            <a:r>
              <a:rPr sz="1500" b="1" spc="330" baseline="2777" dirty="0">
                <a:solidFill>
                  <a:srgbClr val="0C1911"/>
                </a:solidFill>
                <a:latin typeface="Tahoma"/>
                <a:cs typeface="Tahoma"/>
              </a:rPr>
              <a:t> </a:t>
            </a:r>
            <a:r>
              <a:rPr sz="1500" baseline="2777" dirty="0">
                <a:solidFill>
                  <a:srgbClr val="0C1911"/>
                </a:solidFill>
                <a:latin typeface="Verdana"/>
                <a:cs typeface="Verdana"/>
              </a:rPr>
              <a:t>ENGAGEMENT</a:t>
            </a:r>
            <a:r>
              <a:rPr sz="1500" spc="240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spc="-37" baseline="2777" dirty="0">
                <a:solidFill>
                  <a:srgbClr val="0C1911"/>
                </a:solidFill>
                <a:latin typeface="Verdana"/>
                <a:cs typeface="Verdana"/>
              </a:rPr>
              <a:t>LAB</a:t>
            </a:r>
            <a:endParaRPr sz="1500" baseline="2777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2820" y="5818990"/>
            <a:ext cx="306680" cy="31872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061902" y="1242567"/>
            <a:ext cx="3122295" cy="756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ct val="89700"/>
              </a:lnSpc>
              <a:spcBef>
                <a:spcPts val="260"/>
              </a:spcBef>
            </a:pP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We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told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respondents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20" dirty="0">
                <a:solidFill>
                  <a:srgbClr val="181F15"/>
                </a:solidFill>
                <a:latin typeface="Arial MT"/>
                <a:cs typeface="Arial MT"/>
              </a:rPr>
              <a:t>that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55" dirty="0">
                <a:solidFill>
                  <a:srgbClr val="181F15"/>
                </a:solidFill>
                <a:latin typeface="Arial MT"/>
                <a:cs typeface="Arial MT"/>
              </a:rPr>
              <a:t>U.S.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(and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others)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had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5" dirty="0">
                <a:solidFill>
                  <a:srgbClr val="181F15"/>
                </a:solidFill>
                <a:latin typeface="Arial MT"/>
                <a:cs typeface="Arial MT"/>
              </a:rPr>
              <a:t>cut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their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aid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spending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and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asked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who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they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5" dirty="0">
                <a:solidFill>
                  <a:srgbClr val="181F15"/>
                </a:solidFill>
                <a:latin typeface="Arial MT"/>
                <a:cs typeface="Arial MT"/>
              </a:rPr>
              <a:t>thought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should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fill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the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funding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gap.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61902" y="2080767"/>
            <a:ext cx="3214370" cy="111061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ct val="89500"/>
              </a:lnSpc>
              <a:spcBef>
                <a:spcPts val="260"/>
              </a:spcBef>
            </a:pP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20" dirty="0">
                <a:solidFill>
                  <a:srgbClr val="181F15"/>
                </a:solidFill>
                <a:latin typeface="Arial MT"/>
                <a:cs typeface="Arial MT"/>
              </a:rPr>
              <a:t>top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answer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4" dirty="0">
                <a:solidFill>
                  <a:srgbClr val="181F15"/>
                </a:solidFill>
                <a:latin typeface="Arial MT"/>
                <a:cs typeface="Arial MT"/>
              </a:rPr>
              <a:t>at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39%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was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international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organisations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such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as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the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UN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World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Bank.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While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other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bilateral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donors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was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4" dirty="0">
                <a:solidFill>
                  <a:srgbClr val="181F15"/>
                </a:solidFill>
                <a:latin typeface="Arial MT"/>
                <a:cs typeface="Arial MT"/>
              </a:rPr>
              <a:t>bottom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answer </a:t>
            </a:r>
            <a:r>
              <a:rPr sz="1300" spc="105" dirty="0">
                <a:solidFill>
                  <a:srgbClr val="181F15"/>
                </a:solidFill>
                <a:latin typeface="Arial MT"/>
                <a:cs typeface="Arial MT"/>
              </a:rPr>
              <a:t>with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only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80" dirty="0">
                <a:solidFill>
                  <a:srgbClr val="181F15"/>
                </a:solidFill>
                <a:latin typeface="Arial MT"/>
                <a:cs typeface="Arial MT"/>
              </a:rPr>
              <a:t>14%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respondents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selecting </a:t>
            </a:r>
            <a:r>
              <a:rPr sz="1300" spc="120" dirty="0">
                <a:solidFill>
                  <a:srgbClr val="181F15"/>
                </a:solidFill>
                <a:latin typeface="Arial MT"/>
                <a:cs typeface="Arial MT"/>
              </a:rPr>
              <a:t>that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option.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61902" y="3272535"/>
            <a:ext cx="3178175" cy="756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260"/>
              </a:spcBef>
            </a:pP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Other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20" dirty="0">
                <a:solidFill>
                  <a:srgbClr val="181F15"/>
                </a:solidFill>
                <a:latin typeface="Arial MT"/>
                <a:cs typeface="Arial MT"/>
              </a:rPr>
              <a:t>top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answers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were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private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sector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(businesses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corporations)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at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32%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philanthropic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foundations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at 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23%.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61902" y="4122928"/>
            <a:ext cx="3159760" cy="756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260"/>
              </a:spcBef>
            </a:pP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Meanwhile,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75" dirty="0">
                <a:solidFill>
                  <a:srgbClr val="181F15"/>
                </a:solidFill>
                <a:latin typeface="Arial MT"/>
                <a:cs typeface="Arial MT"/>
              </a:rPr>
              <a:t>18%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said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no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one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should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fill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funding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gap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20%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said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recipient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countries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themselves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should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make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up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shortfall.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61902" y="4961128"/>
            <a:ext cx="3126105" cy="756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260"/>
              </a:spcBef>
            </a:pP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Development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NGOs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charities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were </a:t>
            </a:r>
            <a:r>
              <a:rPr sz="1300" spc="100" dirty="0">
                <a:solidFill>
                  <a:srgbClr val="181F15"/>
                </a:solidFill>
                <a:latin typeface="Arial MT"/>
                <a:cs typeface="Arial MT"/>
              </a:rPr>
              <a:t>not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seen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as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key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way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30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fill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the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funding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gap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5" dirty="0">
                <a:solidFill>
                  <a:srgbClr val="181F15"/>
                </a:solidFill>
                <a:latin typeface="Arial MT"/>
                <a:cs typeface="Arial MT"/>
              </a:rPr>
              <a:t>with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only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14" dirty="0">
                <a:solidFill>
                  <a:srgbClr val="181F15"/>
                </a:solidFill>
                <a:latin typeface="Arial MT"/>
                <a:cs typeface="Arial MT"/>
              </a:rPr>
              <a:t>17%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Irish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public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selecting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them.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MULTILATERAL</a:t>
            </a:r>
            <a:r>
              <a:rPr spc="90" dirty="0"/>
              <a:t> </a:t>
            </a:r>
            <a:r>
              <a:rPr spc="100" dirty="0"/>
              <a:t>RESPONSE</a:t>
            </a:r>
            <a:r>
              <a:rPr spc="95" dirty="0"/>
              <a:t> </a:t>
            </a:r>
            <a:r>
              <a:rPr spc="85" dirty="0"/>
              <a:t>TO</a:t>
            </a:r>
            <a:r>
              <a:rPr spc="100" dirty="0"/>
              <a:t> </a:t>
            </a:r>
            <a:r>
              <a:rPr dirty="0"/>
              <a:t>USAID</a:t>
            </a:r>
            <a:r>
              <a:rPr spc="85" dirty="0"/>
              <a:t> </a:t>
            </a:r>
            <a:r>
              <a:rPr spc="35" dirty="0"/>
              <a:t>CUTS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588546" y="3065545"/>
            <a:ext cx="15303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25" dirty="0">
                <a:latin typeface="Verdana"/>
                <a:cs typeface="Verdana"/>
              </a:rPr>
              <a:t>20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03441" y="3815638"/>
            <a:ext cx="15303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25" dirty="0">
                <a:latin typeface="Verdana"/>
                <a:cs typeface="Verdana"/>
              </a:rPr>
              <a:t>17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90220" y="2690497"/>
            <a:ext cx="15303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25" dirty="0">
                <a:latin typeface="Verdana"/>
                <a:cs typeface="Verdana"/>
              </a:rPr>
              <a:t>23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22728" y="2315400"/>
            <a:ext cx="15303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25" dirty="0">
                <a:latin typeface="Verdana"/>
                <a:cs typeface="Verdana"/>
              </a:rPr>
              <a:t>32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20039" y="4190682"/>
            <a:ext cx="15303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25" dirty="0">
                <a:latin typeface="Verdana"/>
                <a:cs typeface="Verdana"/>
              </a:rPr>
              <a:t>16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61766" y="1940356"/>
            <a:ext cx="15303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25" dirty="0">
                <a:latin typeface="Verdana"/>
                <a:cs typeface="Verdana"/>
              </a:rPr>
              <a:t>39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36486" y="4940782"/>
            <a:ext cx="15303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25" dirty="0">
                <a:latin typeface="Verdana"/>
                <a:cs typeface="Verdana"/>
              </a:rPr>
              <a:t>14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89618" y="3440595"/>
            <a:ext cx="15303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25" dirty="0">
                <a:latin typeface="Verdana"/>
                <a:cs typeface="Verdana"/>
              </a:rPr>
              <a:t>18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66512" y="4565736"/>
            <a:ext cx="15303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25" dirty="0">
                <a:latin typeface="Verdana"/>
                <a:cs typeface="Verdana"/>
              </a:rPr>
              <a:t>15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53130" y="1792954"/>
            <a:ext cx="4500880" cy="3450590"/>
          </a:xfrm>
          <a:custGeom>
            <a:avLst/>
            <a:gdLst/>
            <a:ahLst/>
            <a:cxnLst/>
            <a:rect l="l" t="t" r="r" b="b"/>
            <a:pathLst>
              <a:path w="4500880" h="3450590">
                <a:moveTo>
                  <a:pt x="0" y="3450475"/>
                </a:moveTo>
                <a:lnTo>
                  <a:pt x="4500511" y="3450475"/>
                </a:lnTo>
                <a:lnTo>
                  <a:pt x="4500511" y="0"/>
                </a:lnTo>
                <a:lnTo>
                  <a:pt x="0" y="0"/>
                </a:lnTo>
                <a:lnTo>
                  <a:pt x="0" y="3450475"/>
                </a:lnTo>
                <a:close/>
              </a:path>
            </a:pathLst>
          </a:custGeom>
          <a:ln w="13550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793478" y="4948527"/>
            <a:ext cx="14160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Other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countries</a:t>
            </a:r>
            <a:r>
              <a:rPr sz="700" spc="-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that</a:t>
            </a:r>
            <a:r>
              <a:rPr sz="700" spc="-1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provide</a:t>
            </a:r>
            <a:r>
              <a:rPr sz="700" spc="-7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aid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95178" y="4573480"/>
            <a:ext cx="5048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Don’t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know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74478" y="4198432"/>
            <a:ext cx="10248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Religious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organisations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42678" y="3823385"/>
            <a:ext cx="14566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Development 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NGOs</a:t>
            </a:r>
            <a:r>
              <a:rPr sz="700" spc="-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and</a:t>
            </a:r>
            <a:r>
              <a:rPr sz="700" spc="-9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charities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39478" y="3448337"/>
            <a:ext cx="165988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No</a:t>
            </a: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one</a:t>
            </a:r>
            <a:r>
              <a:rPr sz="700" spc="-6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should</a:t>
            </a:r>
            <a:r>
              <a:rPr sz="700" spc="-6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make</a:t>
            </a:r>
            <a:r>
              <a:rPr sz="700" spc="-5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up</a:t>
            </a:r>
            <a:r>
              <a:rPr sz="700" spc="-7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for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US</a:t>
            </a:r>
            <a:r>
              <a:rPr sz="700" spc="-7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aid</a:t>
            </a:r>
            <a:r>
              <a:rPr sz="700" spc="-7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cuts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34678" y="3073290"/>
            <a:ext cx="19659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Governments</a:t>
            </a:r>
            <a:r>
              <a:rPr sz="700" spc="1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whose</a:t>
            </a:r>
            <a:r>
              <a:rPr sz="700" spc="-6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aid</a:t>
            </a:r>
            <a:r>
              <a:rPr sz="700" spc="-8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funding</a:t>
            </a:r>
            <a:r>
              <a:rPr sz="700" spc="-7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has</a:t>
            </a:r>
            <a:r>
              <a:rPr sz="700" spc="1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been</a:t>
            </a:r>
            <a:r>
              <a:rPr sz="700" spc="-7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cut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28378" y="2698242"/>
            <a:ext cx="1570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Philanthropic</a:t>
            </a:r>
            <a:r>
              <a:rPr sz="700" spc="1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trusts</a:t>
            </a:r>
            <a:r>
              <a:rPr sz="700" spc="4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and</a:t>
            </a:r>
            <a:r>
              <a:rPr sz="700" spc="-5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foundations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33178" y="2323145"/>
            <a:ext cx="12661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Businesses</a:t>
            </a:r>
            <a:r>
              <a:rPr sz="700" spc="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and</a:t>
            </a:r>
            <a:r>
              <a:rPr sz="700" spc="-7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corporations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69578" y="1948098"/>
            <a:ext cx="21310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International</a:t>
            </a:r>
            <a:r>
              <a:rPr sz="700" spc="2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organisations</a:t>
            </a:r>
            <a:r>
              <a:rPr sz="700" spc="6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(e.g.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UN,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 World</a:t>
            </a:r>
            <a:r>
              <a:rPr sz="700" spc="-4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Bank)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19574" y="5274304"/>
            <a:ext cx="825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45648" y="5274304"/>
            <a:ext cx="1327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10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97140" y="5274304"/>
            <a:ext cx="1327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20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48632" y="5274304"/>
            <a:ext cx="1327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30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00122" y="5274304"/>
            <a:ext cx="1327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40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40430" y="5610822"/>
            <a:ext cx="46075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Verdana"/>
                <a:cs typeface="Verdana"/>
              </a:rPr>
              <a:t>Question: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Recently,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United</a:t>
            </a:r>
            <a:r>
              <a:rPr sz="700" spc="70" dirty="0">
                <a:latin typeface="Verdana"/>
                <a:cs typeface="Verdana"/>
              </a:rPr>
              <a:t> </a:t>
            </a:r>
            <a:r>
              <a:rPr sz="700" spc="-45" dirty="0">
                <a:latin typeface="Verdana"/>
                <a:cs typeface="Verdana"/>
              </a:rPr>
              <a:t>States,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largest</a:t>
            </a:r>
            <a:r>
              <a:rPr sz="700" spc="6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ODA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donor,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reduced</a:t>
            </a:r>
            <a:r>
              <a:rPr sz="700" spc="7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much</a:t>
            </a:r>
            <a:r>
              <a:rPr sz="700" spc="75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of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its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aid</a:t>
            </a:r>
            <a:r>
              <a:rPr sz="700" spc="7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funding,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leaving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40430" y="5706816"/>
            <a:ext cx="4502150" cy="2286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760"/>
              </a:lnSpc>
              <a:spcBef>
                <a:spcPts val="190"/>
              </a:spcBef>
            </a:pPr>
            <a:r>
              <a:rPr sz="700" spc="-20" dirty="0">
                <a:latin typeface="Verdana"/>
                <a:cs typeface="Verdana"/>
              </a:rPr>
              <a:t>a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35" dirty="0">
                <a:latin typeface="Verdana"/>
                <a:cs typeface="Verdana"/>
              </a:rPr>
              <a:t>$64</a:t>
            </a:r>
            <a:r>
              <a:rPr sz="700" spc="8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billion</a:t>
            </a:r>
            <a:r>
              <a:rPr sz="700" spc="7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gap</a:t>
            </a:r>
            <a:r>
              <a:rPr sz="700" spc="60" dirty="0">
                <a:latin typeface="Verdana"/>
                <a:cs typeface="Verdana"/>
              </a:rPr>
              <a:t> </a:t>
            </a:r>
            <a:r>
              <a:rPr sz="700" spc="-40" dirty="0">
                <a:latin typeface="Verdana"/>
                <a:cs typeface="Verdana"/>
              </a:rPr>
              <a:t>for</a:t>
            </a:r>
            <a:r>
              <a:rPr sz="700" spc="55" dirty="0">
                <a:latin typeface="Verdana"/>
                <a:cs typeface="Verdana"/>
              </a:rPr>
              <a:t> </a:t>
            </a:r>
            <a:r>
              <a:rPr sz="700" spc="-35" dirty="0">
                <a:latin typeface="Verdana"/>
                <a:cs typeface="Verdana"/>
              </a:rPr>
              <a:t>overseas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development</a:t>
            </a:r>
            <a:r>
              <a:rPr sz="700" spc="5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aid.</a:t>
            </a:r>
            <a:r>
              <a:rPr sz="700" spc="-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Many</a:t>
            </a:r>
            <a:r>
              <a:rPr sz="700" spc="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countries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are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also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cutting</a:t>
            </a:r>
            <a:r>
              <a:rPr sz="700" spc="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their</a:t>
            </a:r>
            <a:r>
              <a:rPr sz="700" spc="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aid</a:t>
            </a:r>
            <a:r>
              <a:rPr sz="700" spc="6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budgets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in </a:t>
            </a:r>
            <a:r>
              <a:rPr sz="700" spc="-20" dirty="0">
                <a:latin typeface="Verdana"/>
                <a:cs typeface="Verdana"/>
              </a:rPr>
              <a:t>favour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of</a:t>
            </a:r>
            <a:r>
              <a:rPr sz="700" spc="-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defence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spending.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In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your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opinion,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who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should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increase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funding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help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ﬁll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gap?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Base: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40441" y="5898854"/>
            <a:ext cx="43427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latin typeface="Verdana"/>
                <a:cs typeface="Verdana"/>
              </a:rPr>
              <a:t>IRL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Adults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Sample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size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60" dirty="0">
                <a:latin typeface="Verdana"/>
                <a:cs typeface="Verdana"/>
              </a:rPr>
              <a:t>n=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40" dirty="0">
                <a:latin typeface="Verdana"/>
                <a:cs typeface="Verdana"/>
              </a:rPr>
              <a:t>2,002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Data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are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weighted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be</a:t>
            </a:r>
            <a:r>
              <a:rPr sz="700" spc="-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nationally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representative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Worldview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40441" y="5994848"/>
            <a:ext cx="46196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latin typeface="Verdana"/>
                <a:cs typeface="Verdana"/>
              </a:rPr>
              <a:t>Overseas</a:t>
            </a:r>
            <a:r>
              <a:rPr sz="700" spc="-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Development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Aid</a:t>
            </a:r>
            <a:r>
              <a:rPr sz="700" spc="5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Survey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Fieldwork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by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B&amp;A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Analysis</a:t>
            </a:r>
            <a:r>
              <a:rPr sz="700" spc="-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by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Development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Engagement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Lab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5687" y="1262367"/>
            <a:ext cx="7013575" cy="4932045"/>
          </a:xfrm>
          <a:custGeom>
            <a:avLst/>
            <a:gdLst/>
            <a:ahLst/>
            <a:cxnLst/>
            <a:rect l="l" t="t" r="r" b="b"/>
            <a:pathLst>
              <a:path w="7013575" h="4932045">
                <a:moveTo>
                  <a:pt x="7013037" y="0"/>
                </a:moveTo>
                <a:lnTo>
                  <a:pt x="0" y="0"/>
                </a:lnTo>
                <a:lnTo>
                  <a:pt x="0" y="4931703"/>
                </a:lnTo>
                <a:lnTo>
                  <a:pt x="7013037" y="4931703"/>
                </a:lnTo>
                <a:lnTo>
                  <a:pt x="7013037" y="0"/>
                </a:lnTo>
                <a:close/>
              </a:path>
            </a:pathLst>
          </a:custGeom>
          <a:solidFill>
            <a:srgbClr val="E9E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03275" y="1262368"/>
            <a:ext cx="3420110" cy="2163445"/>
            <a:chOff x="803275" y="1262368"/>
            <a:chExt cx="3420110" cy="2163445"/>
          </a:xfrm>
        </p:grpSpPr>
        <p:sp>
          <p:nvSpPr>
            <p:cNvPr id="4" name="object 4"/>
            <p:cNvSpPr/>
            <p:nvPr/>
          </p:nvSpPr>
          <p:spPr>
            <a:xfrm>
              <a:off x="803275" y="1262368"/>
              <a:ext cx="3420110" cy="2163445"/>
            </a:xfrm>
            <a:custGeom>
              <a:avLst/>
              <a:gdLst/>
              <a:ahLst/>
              <a:cxnLst/>
              <a:rect l="l" t="t" r="r" b="b"/>
              <a:pathLst>
                <a:path w="3420110" h="2163445">
                  <a:moveTo>
                    <a:pt x="3419999" y="0"/>
                  </a:moveTo>
                  <a:lnTo>
                    <a:pt x="0" y="0"/>
                  </a:lnTo>
                  <a:lnTo>
                    <a:pt x="0" y="2163110"/>
                  </a:lnTo>
                  <a:lnTo>
                    <a:pt x="3419999" y="2163110"/>
                  </a:lnTo>
                  <a:lnTo>
                    <a:pt x="3419999" y="0"/>
                  </a:lnTo>
                  <a:close/>
                </a:path>
              </a:pathLst>
            </a:custGeom>
            <a:solidFill>
              <a:srgbClr val="E9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2813" y="1368425"/>
              <a:ext cx="900111" cy="9001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16939" y="5885224"/>
            <a:ext cx="28714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81F15"/>
                </a:solidFill>
                <a:latin typeface="Trebuchet MS"/>
                <a:cs typeface="Trebuchet MS"/>
              </a:rPr>
              <a:t>©2025</a:t>
            </a:r>
            <a:r>
              <a:rPr sz="1000" b="1" spc="430" dirty="0">
                <a:solidFill>
                  <a:srgbClr val="181F15"/>
                </a:solidFill>
                <a:latin typeface="Trebuchet MS"/>
                <a:cs typeface="Trebuchet MS"/>
              </a:rPr>
              <a:t> </a:t>
            </a:r>
            <a:r>
              <a:rPr sz="1500" spc="-292" baseline="2777" dirty="0">
                <a:solidFill>
                  <a:srgbClr val="0C1911"/>
                </a:solidFill>
                <a:latin typeface="Verdana"/>
                <a:cs typeface="Verdana"/>
              </a:rPr>
              <a:t>|</a:t>
            </a:r>
            <a:r>
              <a:rPr sz="1500" spc="187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b="1" baseline="2777" dirty="0">
                <a:solidFill>
                  <a:srgbClr val="0C1911"/>
                </a:solidFill>
                <a:latin typeface="Tahoma"/>
                <a:cs typeface="Tahoma"/>
              </a:rPr>
              <a:t>DEVELOPMENT</a:t>
            </a:r>
            <a:r>
              <a:rPr sz="1500" b="1" spc="330" baseline="2777" dirty="0">
                <a:solidFill>
                  <a:srgbClr val="0C1911"/>
                </a:solidFill>
                <a:latin typeface="Tahoma"/>
                <a:cs typeface="Tahoma"/>
              </a:rPr>
              <a:t> </a:t>
            </a:r>
            <a:r>
              <a:rPr sz="1500" baseline="2777" dirty="0">
                <a:solidFill>
                  <a:srgbClr val="0C1911"/>
                </a:solidFill>
                <a:latin typeface="Verdana"/>
                <a:cs typeface="Verdana"/>
              </a:rPr>
              <a:t>ENGAGEMENT</a:t>
            </a:r>
            <a:r>
              <a:rPr sz="1500" spc="240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spc="-37" baseline="2777" dirty="0">
                <a:solidFill>
                  <a:srgbClr val="0C1911"/>
                </a:solidFill>
                <a:latin typeface="Verdana"/>
                <a:cs typeface="Verdana"/>
              </a:rPr>
              <a:t>LAB</a:t>
            </a:r>
            <a:endParaRPr sz="1500" baseline="2777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4852" y="5818990"/>
            <a:ext cx="306680" cy="3187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03275" y="1262368"/>
            <a:ext cx="3420110" cy="2163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428115" algn="ctr">
              <a:lnSpc>
                <a:spcPct val="100000"/>
              </a:lnSpc>
              <a:spcBef>
                <a:spcPts val="185"/>
              </a:spcBef>
            </a:pPr>
            <a:r>
              <a:rPr sz="6000" b="1" spc="385" dirty="0">
                <a:solidFill>
                  <a:srgbClr val="333A78"/>
                </a:solidFill>
                <a:latin typeface="Trebuchet MS"/>
                <a:cs typeface="Trebuchet MS"/>
              </a:rPr>
              <a:t>69%</a:t>
            </a:r>
            <a:endParaRPr sz="6000">
              <a:latin typeface="Trebuchet MS"/>
              <a:cs typeface="Trebuchet MS"/>
            </a:endParaRPr>
          </a:p>
          <a:p>
            <a:pPr marL="380365" marR="195580" indent="63500" algn="r">
              <a:lnSpc>
                <a:spcPct val="90600"/>
              </a:lnSpc>
              <a:spcBef>
                <a:spcPts val="2580"/>
              </a:spcBef>
            </a:pPr>
            <a:r>
              <a:rPr sz="1800" spc="15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8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2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8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81F15"/>
                </a:solidFill>
                <a:latin typeface="Arial MT"/>
                <a:cs typeface="Arial MT"/>
              </a:rPr>
              <a:t>Irish</a:t>
            </a:r>
            <a:r>
              <a:rPr sz="18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181F15"/>
                </a:solidFill>
                <a:latin typeface="Arial MT"/>
                <a:cs typeface="Arial MT"/>
              </a:rPr>
              <a:t>public</a:t>
            </a:r>
            <a:r>
              <a:rPr sz="18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55" dirty="0">
                <a:solidFill>
                  <a:srgbClr val="181F15"/>
                </a:solidFill>
                <a:latin typeface="Arial MT"/>
                <a:cs typeface="Arial MT"/>
              </a:rPr>
              <a:t>believe </a:t>
            </a:r>
            <a:r>
              <a:rPr sz="1800" spc="12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25" dirty="0">
                <a:solidFill>
                  <a:srgbClr val="181F15"/>
                </a:solidFill>
                <a:latin typeface="Arial MT"/>
                <a:cs typeface="Arial MT"/>
              </a:rPr>
              <a:t>right</a:t>
            </a:r>
            <a:r>
              <a:rPr sz="18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50" dirty="0">
                <a:solidFill>
                  <a:srgbClr val="181F15"/>
                </a:solidFill>
                <a:latin typeface="Arial MT"/>
                <a:cs typeface="Arial MT"/>
              </a:rPr>
              <a:t>response</a:t>
            </a:r>
            <a:r>
              <a:rPr sz="1800" dirty="0">
                <a:solidFill>
                  <a:srgbClr val="181F15"/>
                </a:solidFill>
                <a:latin typeface="Arial MT"/>
                <a:cs typeface="Arial MT"/>
              </a:rPr>
              <a:t> is</a:t>
            </a:r>
            <a:r>
              <a:rPr sz="18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50" dirty="0">
                <a:solidFill>
                  <a:srgbClr val="181F15"/>
                </a:solidFill>
                <a:latin typeface="Arial MT"/>
                <a:cs typeface="Arial MT"/>
              </a:rPr>
              <a:t>to </a:t>
            </a:r>
            <a:r>
              <a:rPr sz="1800" spc="105" dirty="0">
                <a:solidFill>
                  <a:srgbClr val="181F15"/>
                </a:solidFill>
                <a:latin typeface="Arial MT"/>
                <a:cs typeface="Arial MT"/>
              </a:rPr>
              <a:t>maintain</a:t>
            </a:r>
            <a:r>
              <a:rPr sz="1800" spc="1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181F15"/>
                </a:solidFill>
                <a:latin typeface="Arial MT"/>
                <a:cs typeface="Arial MT"/>
              </a:rPr>
              <a:t>or</a:t>
            </a:r>
            <a:r>
              <a:rPr sz="1800" spc="9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81F15"/>
                </a:solidFill>
                <a:latin typeface="Arial MT"/>
                <a:cs typeface="Arial MT"/>
              </a:rPr>
              <a:t>increase</a:t>
            </a:r>
            <a:r>
              <a:rPr sz="1800" spc="9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181F15"/>
                </a:solidFill>
                <a:latin typeface="Arial MT"/>
                <a:cs typeface="Arial MT"/>
              </a:rPr>
              <a:t>ODA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IRELAND</a:t>
            </a:r>
            <a:r>
              <a:rPr spc="-15" dirty="0"/>
              <a:t> </a:t>
            </a:r>
            <a:r>
              <a:rPr spc="70" dirty="0"/>
              <a:t>MUST</a:t>
            </a:r>
            <a:r>
              <a:rPr spc="-15" dirty="0"/>
              <a:t> </a:t>
            </a:r>
            <a:r>
              <a:rPr dirty="0"/>
              <a:t>MAINTAIN</a:t>
            </a:r>
            <a:r>
              <a:rPr spc="-5" dirty="0"/>
              <a:t> </a:t>
            </a:r>
            <a:r>
              <a:rPr spc="200" dirty="0"/>
              <a:t>ODA</a:t>
            </a:r>
            <a:r>
              <a:rPr spc="-10" dirty="0"/>
              <a:t> </a:t>
            </a:r>
            <a:r>
              <a:rPr spc="120" dirty="0"/>
              <a:t>AS</a:t>
            </a:r>
            <a:r>
              <a:rPr spc="-10" dirty="0"/>
              <a:t> </a:t>
            </a:r>
            <a:r>
              <a:rPr spc="70" dirty="0"/>
              <a:t>OTHERS</a:t>
            </a:r>
            <a:r>
              <a:rPr spc="-15" dirty="0"/>
              <a:t> </a:t>
            </a:r>
            <a:r>
              <a:rPr spc="60" dirty="0"/>
              <a:t>CUT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6302" y="3550411"/>
            <a:ext cx="3246755" cy="204978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41275" algn="r">
              <a:lnSpc>
                <a:spcPct val="78300"/>
              </a:lnSpc>
              <a:spcBef>
                <a:spcPts val="409"/>
              </a:spcBef>
            </a:pP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Around</a:t>
            </a:r>
            <a:r>
              <a:rPr sz="12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7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10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5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respondents</a:t>
            </a:r>
            <a:r>
              <a:rPr sz="12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0" dirty="0">
                <a:solidFill>
                  <a:srgbClr val="181F15"/>
                </a:solidFill>
                <a:latin typeface="Arial MT"/>
                <a:cs typeface="Arial MT"/>
              </a:rPr>
              <a:t>want</a:t>
            </a:r>
            <a:r>
              <a:rPr sz="1200" spc="-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Ireland </a:t>
            </a:r>
            <a:r>
              <a:rPr sz="1200" spc="100" dirty="0">
                <a:solidFill>
                  <a:srgbClr val="181F15"/>
                </a:solidFill>
                <a:latin typeface="Arial MT"/>
                <a:cs typeface="Arial MT"/>
              </a:rPr>
              <a:t>not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14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follow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other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countries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90" dirty="0">
                <a:solidFill>
                  <a:srgbClr val="181F15"/>
                </a:solidFill>
                <a:latin typeface="Arial MT"/>
                <a:cs typeface="Arial MT"/>
              </a:rPr>
              <a:t>cutting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Irish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aid.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Only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20%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5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public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think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10" dirty="0">
                <a:solidFill>
                  <a:srgbClr val="181F15"/>
                </a:solidFill>
                <a:latin typeface="Arial MT"/>
                <a:cs typeface="Arial MT"/>
              </a:rPr>
              <a:t>that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the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right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response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14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aid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cuts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F15"/>
                </a:solidFill>
                <a:latin typeface="Arial MT"/>
                <a:cs typeface="Arial MT"/>
              </a:rPr>
              <a:t>other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countries</a:t>
            </a:r>
            <a:endParaRPr sz="1200">
              <a:latin typeface="Arial MT"/>
              <a:cs typeface="Arial MT"/>
            </a:endParaRPr>
          </a:p>
          <a:p>
            <a:pPr marR="5080" algn="r">
              <a:lnSpc>
                <a:spcPts val="1200"/>
              </a:lnSpc>
            </a:pP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is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14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also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cut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aid</a:t>
            </a:r>
            <a:r>
              <a:rPr sz="12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here.</a:t>
            </a:r>
            <a:endParaRPr sz="1200">
              <a:latin typeface="Arial MT"/>
              <a:cs typeface="Arial MT"/>
            </a:endParaRPr>
          </a:p>
          <a:p>
            <a:pPr marL="550545" marR="5080" indent="-449580" algn="r">
              <a:lnSpc>
                <a:spcPts val="1200"/>
              </a:lnSpc>
              <a:spcBef>
                <a:spcPts val="915"/>
              </a:spcBef>
            </a:pP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Just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over</a:t>
            </a:r>
            <a:r>
              <a:rPr sz="12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half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5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Irish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public</a:t>
            </a:r>
            <a:r>
              <a:rPr sz="12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0" dirty="0">
                <a:solidFill>
                  <a:srgbClr val="181F15"/>
                </a:solidFill>
                <a:latin typeface="Arial MT"/>
                <a:cs typeface="Arial MT"/>
              </a:rPr>
              <a:t>want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14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at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least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181F15"/>
                </a:solidFill>
                <a:latin typeface="Arial MT"/>
                <a:cs typeface="Arial MT"/>
              </a:rPr>
              <a:t>maintain</a:t>
            </a:r>
            <a:r>
              <a:rPr sz="12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F15"/>
                </a:solidFill>
                <a:latin typeface="Arial MT"/>
                <a:cs typeface="Arial MT"/>
              </a:rPr>
              <a:t>current</a:t>
            </a:r>
            <a:r>
              <a:rPr sz="12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F15"/>
                </a:solidFill>
                <a:latin typeface="Arial MT"/>
                <a:cs typeface="Arial MT"/>
              </a:rPr>
              <a:t>levels</a:t>
            </a: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105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2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ODA</a:t>
            </a:r>
            <a:endParaRPr sz="1200">
              <a:latin typeface="Arial MT"/>
              <a:cs typeface="Arial MT"/>
            </a:endParaRPr>
          </a:p>
          <a:p>
            <a:pPr marR="5715" algn="r">
              <a:lnSpc>
                <a:spcPts val="1105"/>
              </a:lnSpc>
            </a:pPr>
            <a:r>
              <a:rPr sz="1200" spc="40" dirty="0">
                <a:solidFill>
                  <a:srgbClr val="181F15"/>
                </a:solidFill>
                <a:latin typeface="Arial MT"/>
                <a:cs typeface="Arial MT"/>
              </a:rPr>
              <a:t>spending.</a:t>
            </a:r>
            <a:endParaRPr sz="1200">
              <a:latin typeface="Arial MT"/>
              <a:cs typeface="Arial MT"/>
            </a:endParaRPr>
          </a:p>
          <a:p>
            <a:pPr marL="393700" indent="1374775">
              <a:lnSpc>
                <a:spcPct val="100000"/>
              </a:lnSpc>
              <a:spcBef>
                <a:spcPts val="740"/>
              </a:spcBef>
            </a:pP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And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180" dirty="0">
                <a:solidFill>
                  <a:srgbClr val="181F15"/>
                </a:solidFill>
                <a:latin typeface="Arial MT"/>
                <a:cs typeface="Arial MT"/>
              </a:rPr>
              <a:t>11%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don’t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F15"/>
                </a:solidFill>
                <a:latin typeface="Arial MT"/>
                <a:cs typeface="Arial MT"/>
              </a:rPr>
              <a:t>know.</a:t>
            </a:r>
            <a:endParaRPr sz="1200">
              <a:latin typeface="Arial MT"/>
              <a:cs typeface="Arial MT"/>
            </a:endParaRPr>
          </a:p>
          <a:p>
            <a:pPr marL="945515" marR="5080" indent="-552450" algn="r">
              <a:lnSpc>
                <a:spcPts val="1200"/>
              </a:lnSpc>
              <a:spcBef>
                <a:spcPts val="915"/>
              </a:spcBef>
            </a:pP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So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181F15"/>
                </a:solidFill>
                <a:latin typeface="Arial MT"/>
                <a:cs typeface="Arial MT"/>
              </a:rPr>
              <a:t>how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181F15"/>
                </a:solidFill>
                <a:latin typeface="Arial MT"/>
                <a:cs typeface="Arial MT"/>
              </a:rPr>
              <a:t>do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preferences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vary</a:t>
            </a:r>
            <a:r>
              <a:rPr sz="12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F15"/>
                </a:solidFill>
                <a:latin typeface="Arial MT"/>
                <a:cs typeface="Arial MT"/>
              </a:rPr>
              <a:t>across</a:t>
            </a:r>
            <a:r>
              <a:rPr sz="12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F15"/>
                </a:solidFill>
                <a:latin typeface="Arial MT"/>
                <a:cs typeface="Arial MT"/>
              </a:rPr>
              <a:t>the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different</a:t>
            </a:r>
            <a:r>
              <a:rPr sz="12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F15"/>
                </a:solidFill>
                <a:latin typeface="Arial MT"/>
                <a:cs typeface="Arial MT"/>
              </a:rPr>
              <a:t>Worldview</a:t>
            </a:r>
            <a:r>
              <a:rPr sz="1200" spc="-10" dirty="0">
                <a:solidFill>
                  <a:srgbClr val="181F15"/>
                </a:solidFill>
                <a:latin typeface="Arial MT"/>
                <a:cs typeface="Arial MT"/>
              </a:rPr>
              <a:t> segments?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93898" y="1254058"/>
            <a:ext cx="6998970" cy="4928870"/>
            <a:chOff x="4393898" y="1254058"/>
            <a:chExt cx="6998970" cy="4928870"/>
          </a:xfrm>
        </p:grpSpPr>
        <p:sp>
          <p:nvSpPr>
            <p:cNvPr id="12" name="object 12"/>
            <p:cNvSpPr/>
            <p:nvPr/>
          </p:nvSpPr>
          <p:spPr>
            <a:xfrm>
              <a:off x="4400883" y="1261043"/>
              <a:ext cx="6985000" cy="4914900"/>
            </a:xfrm>
            <a:custGeom>
              <a:avLst/>
              <a:gdLst/>
              <a:ahLst/>
              <a:cxnLst/>
              <a:rect l="l" t="t" r="r" b="b"/>
              <a:pathLst>
                <a:path w="6985000" h="4914900">
                  <a:moveTo>
                    <a:pt x="0" y="4914900"/>
                  </a:moveTo>
                  <a:lnTo>
                    <a:pt x="6985000" y="4914900"/>
                  </a:lnTo>
                  <a:lnTo>
                    <a:pt x="6985000" y="0"/>
                  </a:lnTo>
                  <a:lnTo>
                    <a:pt x="0" y="0"/>
                  </a:lnTo>
                  <a:lnTo>
                    <a:pt x="0" y="4914900"/>
                  </a:lnTo>
                  <a:close/>
                </a:path>
              </a:pathLst>
            </a:custGeom>
            <a:ln w="135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2714" y="1774606"/>
              <a:ext cx="0" cy="3642995"/>
            </a:xfrm>
            <a:custGeom>
              <a:avLst/>
              <a:gdLst/>
              <a:ahLst/>
              <a:cxnLst/>
              <a:rect l="l" t="t" r="r" b="b"/>
              <a:pathLst>
                <a:path h="3642995">
                  <a:moveTo>
                    <a:pt x="0" y="3642512"/>
                  </a:moveTo>
                  <a:lnTo>
                    <a:pt x="0" y="0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74525" y="1774606"/>
              <a:ext cx="0" cy="3642995"/>
            </a:xfrm>
            <a:custGeom>
              <a:avLst/>
              <a:gdLst/>
              <a:ahLst/>
              <a:cxnLst/>
              <a:rect l="l" t="t" r="r" b="b"/>
              <a:pathLst>
                <a:path h="3642995">
                  <a:moveTo>
                    <a:pt x="0" y="1777898"/>
                  </a:moveTo>
                  <a:lnTo>
                    <a:pt x="0" y="3642512"/>
                  </a:lnTo>
                </a:path>
                <a:path h="3642995">
                  <a:moveTo>
                    <a:pt x="0" y="0"/>
                  </a:moveTo>
                  <a:lnTo>
                    <a:pt x="0" y="997345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06323" y="1774606"/>
              <a:ext cx="0" cy="3642995"/>
            </a:xfrm>
            <a:custGeom>
              <a:avLst/>
              <a:gdLst/>
              <a:ahLst/>
              <a:cxnLst/>
              <a:rect l="l" t="t" r="r" b="b"/>
              <a:pathLst>
                <a:path h="3642995">
                  <a:moveTo>
                    <a:pt x="0" y="1777898"/>
                  </a:moveTo>
                  <a:lnTo>
                    <a:pt x="0" y="3642512"/>
                  </a:lnTo>
                </a:path>
                <a:path h="3642995">
                  <a:moveTo>
                    <a:pt x="0" y="0"/>
                  </a:moveTo>
                  <a:lnTo>
                    <a:pt x="0" y="997345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38122" y="1774606"/>
              <a:ext cx="0" cy="3642995"/>
            </a:xfrm>
            <a:custGeom>
              <a:avLst/>
              <a:gdLst/>
              <a:ahLst/>
              <a:cxnLst/>
              <a:rect l="l" t="t" r="r" b="b"/>
              <a:pathLst>
                <a:path h="3642995">
                  <a:moveTo>
                    <a:pt x="0" y="3642512"/>
                  </a:moveTo>
                  <a:lnTo>
                    <a:pt x="0" y="0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069920" y="1774606"/>
              <a:ext cx="0" cy="3642995"/>
            </a:xfrm>
            <a:custGeom>
              <a:avLst/>
              <a:gdLst/>
              <a:ahLst/>
              <a:cxnLst/>
              <a:rect l="l" t="t" r="r" b="b"/>
              <a:pathLst>
                <a:path h="3642995">
                  <a:moveTo>
                    <a:pt x="0" y="3642512"/>
                  </a:moveTo>
                  <a:lnTo>
                    <a:pt x="0" y="0"/>
                  </a:lnTo>
                </a:path>
              </a:pathLst>
            </a:custGeom>
            <a:ln w="67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42710" y="1904682"/>
              <a:ext cx="2566670" cy="2515235"/>
            </a:xfrm>
            <a:custGeom>
              <a:avLst/>
              <a:gdLst/>
              <a:ahLst/>
              <a:cxnLst/>
              <a:rect l="l" t="t" r="r" b="b"/>
              <a:pathLst>
                <a:path w="2566670" h="2515235">
                  <a:moveTo>
                    <a:pt x="827341" y="0"/>
                  </a:moveTo>
                  <a:lnTo>
                    <a:pt x="0" y="0"/>
                  </a:lnTo>
                  <a:lnTo>
                    <a:pt x="0" y="780554"/>
                  </a:lnTo>
                  <a:lnTo>
                    <a:pt x="827341" y="780554"/>
                  </a:lnTo>
                  <a:lnTo>
                    <a:pt x="827341" y="0"/>
                  </a:lnTo>
                  <a:close/>
                </a:path>
                <a:path w="2566670" h="2515235">
                  <a:moveTo>
                    <a:pt x="977303" y="1734540"/>
                  </a:moveTo>
                  <a:lnTo>
                    <a:pt x="0" y="1734540"/>
                  </a:lnTo>
                  <a:lnTo>
                    <a:pt x="0" y="2515095"/>
                  </a:lnTo>
                  <a:lnTo>
                    <a:pt x="977303" y="2515095"/>
                  </a:lnTo>
                  <a:lnTo>
                    <a:pt x="977303" y="1734540"/>
                  </a:lnTo>
                  <a:close/>
                </a:path>
                <a:path w="2566670" h="2515235">
                  <a:moveTo>
                    <a:pt x="2566149" y="867270"/>
                  </a:moveTo>
                  <a:lnTo>
                    <a:pt x="0" y="867270"/>
                  </a:lnTo>
                  <a:lnTo>
                    <a:pt x="0" y="1647825"/>
                  </a:lnTo>
                  <a:lnTo>
                    <a:pt x="2566149" y="1647825"/>
                  </a:lnTo>
                  <a:lnTo>
                    <a:pt x="2566149" y="867270"/>
                  </a:lnTo>
                  <a:close/>
                </a:path>
              </a:pathLst>
            </a:custGeom>
            <a:solidFill>
              <a:srgbClr val="2E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42714" y="4506489"/>
              <a:ext cx="556895" cy="781050"/>
            </a:xfrm>
            <a:custGeom>
              <a:avLst/>
              <a:gdLst/>
              <a:ahLst/>
              <a:cxnLst/>
              <a:rect l="l" t="t" r="r" b="b"/>
              <a:pathLst>
                <a:path w="556895" h="781050">
                  <a:moveTo>
                    <a:pt x="556463" y="0"/>
                  </a:moveTo>
                  <a:lnTo>
                    <a:pt x="0" y="0"/>
                  </a:lnTo>
                  <a:lnTo>
                    <a:pt x="0" y="780553"/>
                  </a:lnTo>
                  <a:lnTo>
                    <a:pt x="556463" y="780553"/>
                  </a:lnTo>
                  <a:lnTo>
                    <a:pt x="556463" y="0"/>
                  </a:lnTo>
                  <a:close/>
                </a:path>
              </a:pathLst>
            </a:custGeom>
            <a:solidFill>
              <a:srgbClr val="B6B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423016" y="2196970"/>
            <a:ext cx="28575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17%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92419" y="3064241"/>
            <a:ext cx="28575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52%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97975" y="3931513"/>
            <a:ext cx="28575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20%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42714" y="1774606"/>
            <a:ext cx="5173980" cy="3642995"/>
          </a:xfrm>
          <a:custGeom>
            <a:avLst/>
            <a:gdLst/>
            <a:ahLst/>
            <a:cxnLst/>
            <a:rect l="l" t="t" r="r" b="b"/>
            <a:pathLst>
              <a:path w="5173980" h="3642995">
                <a:moveTo>
                  <a:pt x="0" y="3642512"/>
                </a:moveTo>
                <a:lnTo>
                  <a:pt x="5173611" y="3642512"/>
                </a:lnTo>
                <a:lnTo>
                  <a:pt x="5173611" y="0"/>
                </a:lnTo>
                <a:lnTo>
                  <a:pt x="0" y="0"/>
                </a:lnTo>
                <a:lnTo>
                  <a:pt x="0" y="3642512"/>
                </a:lnTo>
                <a:close/>
              </a:path>
            </a:pathLst>
          </a:custGeom>
          <a:ln w="13550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572062" y="4798784"/>
            <a:ext cx="1026794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715010" algn="l"/>
              </a:tabLst>
            </a:pPr>
            <a:r>
              <a:rPr sz="1050" spc="-30" baseline="3968" dirty="0">
                <a:solidFill>
                  <a:srgbClr val="4D4D4D"/>
                </a:solidFill>
                <a:latin typeface="Verdana"/>
                <a:cs typeface="Verdana"/>
              </a:rPr>
              <a:t>Don’t</a:t>
            </a:r>
            <a:r>
              <a:rPr sz="1050" spc="-44" baseline="3968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1050" spc="-30" baseline="3968" dirty="0">
                <a:solidFill>
                  <a:srgbClr val="4D4D4D"/>
                </a:solidFill>
                <a:latin typeface="Verdana"/>
                <a:cs typeface="Verdana"/>
              </a:rPr>
              <a:t>know</a:t>
            </a:r>
            <a:r>
              <a:rPr sz="1050" baseline="3968" dirty="0">
                <a:solidFill>
                  <a:srgbClr val="4D4D4D"/>
                </a:solidFill>
                <a:latin typeface="Verdana"/>
                <a:cs typeface="Verdana"/>
              </a:rPr>
              <a:t>	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11%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44962" y="3959619"/>
            <a:ext cx="1443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Reduce</a:t>
            </a:r>
            <a:r>
              <a:rPr sz="700" spc="-5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our</a:t>
            </a:r>
            <a:r>
              <a:rPr sz="700" spc="-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aid</a:t>
            </a:r>
            <a:r>
              <a:rPr sz="700" spc="-7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in</a:t>
            </a:r>
            <a:r>
              <a:rPr sz="700" spc="-6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line</a:t>
            </a:r>
            <a:r>
              <a:rPr sz="700" spc="-5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4D4D4D"/>
                </a:solidFill>
                <a:latin typeface="Verdana"/>
                <a:cs typeface="Verdana"/>
              </a:rPr>
              <a:t>with</a:t>
            </a:r>
            <a:r>
              <a:rPr sz="700" spc="-6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others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89462" y="3092348"/>
            <a:ext cx="999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Maintain</a:t>
            </a:r>
            <a:r>
              <a:rPr sz="700" spc="-7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current</a:t>
            </a:r>
            <a:r>
              <a:rPr sz="700" spc="-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levels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00562" y="2225076"/>
            <a:ext cx="10979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Increase</a:t>
            </a: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our</a:t>
            </a:r>
            <a:r>
              <a:rPr sz="700" spc="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contribution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17319" y="5447955"/>
            <a:ext cx="698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23718" y="5447955"/>
            <a:ext cx="1206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25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55570" y="5447955"/>
            <a:ext cx="1206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50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87422" y="5447955"/>
            <a:ext cx="1206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75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993849" y="5447955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100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42701" y="5784510"/>
            <a:ext cx="5108575" cy="3244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5080">
              <a:lnSpc>
                <a:spcPts val="760"/>
              </a:lnSpc>
              <a:spcBef>
                <a:spcPts val="190"/>
              </a:spcBef>
            </a:pPr>
            <a:r>
              <a:rPr sz="700" spc="-10" dirty="0">
                <a:latin typeface="Verdana"/>
                <a:cs typeface="Verdana"/>
              </a:rPr>
              <a:t>Question: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How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should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Ireland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respond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when</a:t>
            </a:r>
            <a:r>
              <a:rPr sz="700" spc="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other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countries</a:t>
            </a:r>
            <a:r>
              <a:rPr sz="700" spc="-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reduce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their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aid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budgets?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60" dirty="0">
                <a:latin typeface="Verdana"/>
                <a:cs typeface="Verdana"/>
              </a:rPr>
              <a:t>Base: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spc="-30" dirty="0">
                <a:latin typeface="Verdana"/>
                <a:cs typeface="Verdana"/>
              </a:rPr>
              <a:t>IRL</a:t>
            </a:r>
            <a:r>
              <a:rPr sz="700" dirty="0">
                <a:latin typeface="Verdana"/>
                <a:cs typeface="Verdana"/>
              </a:rPr>
              <a:t> Adults</a:t>
            </a:r>
            <a:r>
              <a:rPr sz="700" spc="-4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Sample size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60" dirty="0">
                <a:latin typeface="Verdana"/>
                <a:cs typeface="Verdana"/>
              </a:rPr>
              <a:t>n=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40" dirty="0">
                <a:latin typeface="Verdana"/>
                <a:cs typeface="Verdana"/>
              </a:rPr>
              <a:t>2,002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Data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are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weighted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be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nationally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representative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Worldview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Overseas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Development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Aid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Survey</a:t>
            </a:r>
            <a:r>
              <a:rPr sz="700" spc="30" dirty="0">
                <a:latin typeface="Verdana"/>
                <a:cs typeface="Verdana"/>
              </a:rPr>
              <a:t> </a:t>
            </a:r>
            <a:r>
              <a:rPr sz="700" spc="-50" dirty="0">
                <a:latin typeface="Verdana"/>
                <a:cs typeface="Verdana"/>
              </a:rPr>
              <a:t>|</a:t>
            </a:r>
            <a:r>
              <a:rPr sz="700" dirty="0">
                <a:latin typeface="Verdana"/>
                <a:cs typeface="Verdana"/>
              </a:rPr>
              <a:t> Fieldwork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by</a:t>
            </a:r>
            <a:r>
              <a:rPr sz="700" spc="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B&amp;A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Analysis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by</a:t>
            </a:r>
            <a:r>
              <a:rPr sz="700" spc="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Development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Engagement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Lab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5687" y="1262367"/>
            <a:ext cx="7013575" cy="4932045"/>
          </a:xfrm>
          <a:custGeom>
            <a:avLst/>
            <a:gdLst/>
            <a:ahLst/>
            <a:cxnLst/>
            <a:rect l="l" t="t" r="r" b="b"/>
            <a:pathLst>
              <a:path w="7013575" h="4932045">
                <a:moveTo>
                  <a:pt x="7013037" y="0"/>
                </a:moveTo>
                <a:lnTo>
                  <a:pt x="0" y="0"/>
                </a:lnTo>
                <a:lnTo>
                  <a:pt x="0" y="4931703"/>
                </a:lnTo>
                <a:lnTo>
                  <a:pt x="7013037" y="4931703"/>
                </a:lnTo>
                <a:lnTo>
                  <a:pt x="7013037" y="0"/>
                </a:lnTo>
                <a:close/>
              </a:path>
            </a:pathLst>
          </a:custGeom>
          <a:solidFill>
            <a:srgbClr val="E9E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03275" y="1262368"/>
            <a:ext cx="3420110" cy="2163445"/>
            <a:chOff x="803275" y="1262368"/>
            <a:chExt cx="3420110" cy="2163445"/>
          </a:xfrm>
        </p:grpSpPr>
        <p:sp>
          <p:nvSpPr>
            <p:cNvPr id="4" name="object 4"/>
            <p:cNvSpPr/>
            <p:nvPr/>
          </p:nvSpPr>
          <p:spPr>
            <a:xfrm>
              <a:off x="803275" y="1262368"/>
              <a:ext cx="3420110" cy="2163445"/>
            </a:xfrm>
            <a:custGeom>
              <a:avLst/>
              <a:gdLst/>
              <a:ahLst/>
              <a:cxnLst/>
              <a:rect l="l" t="t" r="r" b="b"/>
              <a:pathLst>
                <a:path w="3420110" h="2163445">
                  <a:moveTo>
                    <a:pt x="3419999" y="0"/>
                  </a:moveTo>
                  <a:lnTo>
                    <a:pt x="0" y="0"/>
                  </a:lnTo>
                  <a:lnTo>
                    <a:pt x="0" y="2163110"/>
                  </a:lnTo>
                  <a:lnTo>
                    <a:pt x="3419999" y="2163110"/>
                  </a:lnTo>
                  <a:lnTo>
                    <a:pt x="3419999" y="0"/>
                  </a:lnTo>
                  <a:close/>
                </a:path>
              </a:pathLst>
            </a:custGeom>
            <a:solidFill>
              <a:srgbClr val="E9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2813" y="1368425"/>
              <a:ext cx="900111" cy="9001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16939" y="5885224"/>
            <a:ext cx="28714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81F15"/>
                </a:solidFill>
                <a:latin typeface="Trebuchet MS"/>
                <a:cs typeface="Trebuchet MS"/>
              </a:rPr>
              <a:t>©2025</a:t>
            </a:r>
            <a:r>
              <a:rPr sz="1000" b="1" spc="430" dirty="0">
                <a:solidFill>
                  <a:srgbClr val="181F15"/>
                </a:solidFill>
                <a:latin typeface="Trebuchet MS"/>
                <a:cs typeface="Trebuchet MS"/>
              </a:rPr>
              <a:t> </a:t>
            </a:r>
            <a:r>
              <a:rPr sz="1500" spc="-292" baseline="2777" dirty="0">
                <a:solidFill>
                  <a:srgbClr val="0C1911"/>
                </a:solidFill>
                <a:latin typeface="Verdana"/>
                <a:cs typeface="Verdana"/>
              </a:rPr>
              <a:t>|</a:t>
            </a:r>
            <a:r>
              <a:rPr sz="1500" spc="187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b="1" baseline="2777" dirty="0">
                <a:solidFill>
                  <a:srgbClr val="0C1911"/>
                </a:solidFill>
                <a:latin typeface="Tahoma"/>
                <a:cs typeface="Tahoma"/>
              </a:rPr>
              <a:t>DEVELOPMENT</a:t>
            </a:r>
            <a:r>
              <a:rPr sz="1500" b="1" spc="330" baseline="2777" dirty="0">
                <a:solidFill>
                  <a:srgbClr val="0C1911"/>
                </a:solidFill>
                <a:latin typeface="Tahoma"/>
                <a:cs typeface="Tahoma"/>
              </a:rPr>
              <a:t> </a:t>
            </a:r>
            <a:r>
              <a:rPr sz="1500" baseline="2777" dirty="0">
                <a:solidFill>
                  <a:srgbClr val="0C1911"/>
                </a:solidFill>
                <a:latin typeface="Verdana"/>
                <a:cs typeface="Verdana"/>
              </a:rPr>
              <a:t>ENGAGEMENT</a:t>
            </a:r>
            <a:r>
              <a:rPr sz="1500" spc="240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spc="-37" baseline="2777" dirty="0">
                <a:solidFill>
                  <a:srgbClr val="0C1911"/>
                </a:solidFill>
                <a:latin typeface="Verdana"/>
                <a:cs typeface="Verdana"/>
              </a:rPr>
              <a:t>LAB</a:t>
            </a:r>
            <a:endParaRPr sz="1500" baseline="2777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4852" y="5818990"/>
            <a:ext cx="306680" cy="3187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03275" y="1262368"/>
            <a:ext cx="3420110" cy="2163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63980" algn="ctr">
              <a:lnSpc>
                <a:spcPct val="100000"/>
              </a:lnSpc>
              <a:spcBef>
                <a:spcPts val="185"/>
              </a:spcBef>
            </a:pPr>
            <a:r>
              <a:rPr sz="6000" b="1" spc="560" dirty="0">
                <a:solidFill>
                  <a:srgbClr val="333A78"/>
                </a:solidFill>
                <a:latin typeface="Trebuchet MS"/>
                <a:cs typeface="Trebuchet MS"/>
              </a:rPr>
              <a:t>60%</a:t>
            </a:r>
            <a:endParaRPr sz="6000">
              <a:latin typeface="Trebuchet MS"/>
              <a:cs typeface="Trebuchet MS"/>
            </a:endParaRPr>
          </a:p>
          <a:p>
            <a:pPr marL="323215" marR="194945" indent="-78105" algn="r">
              <a:lnSpc>
                <a:spcPct val="90600"/>
              </a:lnSpc>
              <a:spcBef>
                <a:spcPts val="2580"/>
              </a:spcBef>
            </a:pPr>
            <a:r>
              <a:rPr sz="1800" spc="15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8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2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181F15"/>
                </a:solidFill>
                <a:latin typeface="Arial MT"/>
                <a:cs typeface="Arial MT"/>
              </a:rPr>
              <a:t>Disengaged</a:t>
            </a:r>
            <a:r>
              <a:rPr sz="18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45" dirty="0">
                <a:solidFill>
                  <a:srgbClr val="181F15"/>
                </a:solidFill>
                <a:latin typeface="Arial MT"/>
                <a:cs typeface="Arial MT"/>
              </a:rPr>
              <a:t>want</a:t>
            </a:r>
            <a:r>
              <a:rPr sz="18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65" dirty="0">
                <a:solidFill>
                  <a:srgbClr val="181F15"/>
                </a:solidFill>
                <a:latin typeface="Arial MT"/>
                <a:cs typeface="Arial MT"/>
              </a:rPr>
              <a:t>to </a:t>
            </a:r>
            <a:r>
              <a:rPr sz="1800" spc="55" dirty="0">
                <a:solidFill>
                  <a:srgbClr val="181F15"/>
                </a:solidFill>
                <a:latin typeface="Arial MT"/>
                <a:cs typeface="Arial MT"/>
              </a:rPr>
              <a:t>reduce</a:t>
            </a:r>
            <a:r>
              <a:rPr sz="1800" spc="-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181F15"/>
                </a:solidFill>
                <a:latin typeface="Arial MT"/>
                <a:cs typeface="Arial MT"/>
              </a:rPr>
              <a:t>aid</a:t>
            </a:r>
            <a:r>
              <a:rPr sz="18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8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45" dirty="0">
                <a:solidFill>
                  <a:srgbClr val="181F15"/>
                </a:solidFill>
                <a:latin typeface="Arial MT"/>
                <a:cs typeface="Arial MT"/>
              </a:rPr>
              <a:t>responses</a:t>
            </a:r>
            <a:r>
              <a:rPr sz="18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65" dirty="0">
                <a:solidFill>
                  <a:srgbClr val="181F15"/>
                </a:solidFill>
                <a:latin typeface="Arial MT"/>
                <a:cs typeface="Arial MT"/>
              </a:rPr>
              <a:t>to </a:t>
            </a:r>
            <a:r>
              <a:rPr sz="1800" spc="95" dirty="0">
                <a:solidFill>
                  <a:srgbClr val="181F15"/>
                </a:solidFill>
                <a:latin typeface="Arial MT"/>
                <a:cs typeface="Arial MT"/>
              </a:rPr>
              <a:t>cuts</a:t>
            </a:r>
            <a:r>
              <a:rPr sz="18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20" dirty="0">
                <a:solidFill>
                  <a:srgbClr val="181F15"/>
                </a:solidFill>
                <a:latin typeface="Arial MT"/>
                <a:cs typeface="Arial MT"/>
              </a:rPr>
              <a:t>by</a:t>
            </a:r>
            <a:r>
              <a:rPr sz="18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05" dirty="0">
                <a:solidFill>
                  <a:srgbClr val="181F15"/>
                </a:solidFill>
                <a:latin typeface="Arial MT"/>
                <a:cs typeface="Arial MT"/>
              </a:rPr>
              <a:t>other</a:t>
            </a:r>
            <a:r>
              <a:rPr sz="18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65" dirty="0">
                <a:solidFill>
                  <a:srgbClr val="181F15"/>
                </a:solidFill>
                <a:latin typeface="Arial MT"/>
                <a:cs typeface="Arial MT"/>
              </a:rPr>
              <a:t>countries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MAINTAIN</a:t>
            </a:r>
            <a:r>
              <a:rPr spc="40" dirty="0"/>
              <a:t> </a:t>
            </a:r>
            <a:r>
              <a:rPr spc="-245" dirty="0"/>
              <a:t>IS</a:t>
            </a:r>
            <a:r>
              <a:rPr spc="35" dirty="0"/>
              <a:t> </a:t>
            </a:r>
            <a:r>
              <a:rPr dirty="0"/>
              <a:t>MAJORITY</a:t>
            </a:r>
            <a:r>
              <a:rPr spc="35" dirty="0"/>
              <a:t> </a:t>
            </a:r>
            <a:r>
              <a:rPr dirty="0"/>
              <a:t>VIEW</a:t>
            </a:r>
            <a:r>
              <a:rPr spc="35" dirty="0"/>
              <a:t> </a:t>
            </a:r>
            <a:r>
              <a:rPr spc="100" dirty="0"/>
              <a:t>ACROSS</a:t>
            </a:r>
            <a:r>
              <a:rPr spc="35" dirty="0"/>
              <a:t> </a:t>
            </a:r>
            <a:r>
              <a:rPr spc="60" dirty="0"/>
              <a:t>SEGMENTS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2014" y="3562096"/>
            <a:ext cx="3261995" cy="189992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02870" marR="5080" indent="-47625" algn="r">
              <a:lnSpc>
                <a:spcPct val="90000"/>
              </a:lnSpc>
              <a:spcBef>
                <a:spcPts val="254"/>
              </a:spcBef>
            </a:pP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The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disengaged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segment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is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odd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25" dirty="0">
                <a:solidFill>
                  <a:srgbClr val="181F15"/>
                </a:solidFill>
                <a:latin typeface="Arial MT"/>
                <a:cs typeface="Arial MT"/>
              </a:rPr>
              <a:t>one </a:t>
            </a:r>
            <a:r>
              <a:rPr sz="1300" spc="114" dirty="0">
                <a:solidFill>
                  <a:srgbClr val="181F15"/>
                </a:solidFill>
                <a:latin typeface="Arial MT"/>
                <a:cs typeface="Arial MT"/>
              </a:rPr>
              <a:t>out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215" dirty="0">
                <a:solidFill>
                  <a:srgbClr val="181F15"/>
                </a:solidFill>
                <a:latin typeface="Arial MT"/>
                <a:cs typeface="Arial MT"/>
              </a:rPr>
              <a:t>–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only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segment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public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5" dirty="0">
                <a:solidFill>
                  <a:srgbClr val="181F15"/>
                </a:solidFill>
                <a:latin typeface="Arial MT"/>
                <a:cs typeface="Arial MT"/>
              </a:rPr>
              <a:t>to 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have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majority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preference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30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cut.</a:t>
            </a:r>
            <a:endParaRPr sz="1300">
              <a:latin typeface="Arial MT"/>
              <a:cs typeface="Arial MT"/>
            </a:endParaRPr>
          </a:p>
          <a:p>
            <a:pPr marL="766445" marR="5080" indent="-62230">
              <a:lnSpc>
                <a:spcPts val="1390"/>
              </a:lnSpc>
              <a:spcBef>
                <a:spcPts val="1025"/>
              </a:spcBef>
            </a:pP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Equally,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no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other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segment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has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50" dirty="0">
                <a:solidFill>
                  <a:srgbClr val="181F15"/>
                </a:solidFill>
                <a:latin typeface="Arial MT"/>
                <a:cs typeface="Arial MT"/>
              </a:rPr>
              <a:t>a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majority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view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increasing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181F15"/>
                </a:solidFill>
                <a:latin typeface="Arial MT"/>
                <a:cs typeface="Arial MT"/>
              </a:rPr>
              <a:t>aid.</a:t>
            </a:r>
            <a:endParaRPr sz="1300">
              <a:latin typeface="Arial MT"/>
              <a:cs typeface="Arial MT"/>
            </a:endParaRPr>
          </a:p>
          <a:p>
            <a:pPr marL="12700" marR="5080" algn="r">
              <a:lnSpc>
                <a:spcPct val="89700"/>
              </a:lnSpc>
              <a:spcBef>
                <a:spcPts val="985"/>
              </a:spcBef>
            </a:pP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As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we’ve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seen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other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DEL</a:t>
            </a:r>
            <a:r>
              <a:rPr sz="1300" spc="-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research,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this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is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very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much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in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line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5" dirty="0">
                <a:solidFill>
                  <a:srgbClr val="181F15"/>
                </a:solidFill>
                <a:latin typeface="Arial MT"/>
                <a:cs typeface="Arial MT"/>
              </a:rPr>
              <a:t>with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sense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the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public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wanting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us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30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‘do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our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bit’,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4" dirty="0">
                <a:solidFill>
                  <a:srgbClr val="181F15"/>
                </a:solidFill>
                <a:latin typeface="Arial MT"/>
                <a:cs typeface="Arial MT"/>
              </a:rPr>
              <a:t>but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not 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necessarily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do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 more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than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others.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40069" y="1233984"/>
            <a:ext cx="6845934" cy="4893310"/>
            <a:chOff x="4440069" y="1233984"/>
            <a:chExt cx="6845934" cy="4893310"/>
          </a:xfrm>
        </p:grpSpPr>
        <p:sp>
          <p:nvSpPr>
            <p:cNvPr id="12" name="object 12"/>
            <p:cNvSpPr/>
            <p:nvPr/>
          </p:nvSpPr>
          <p:spPr>
            <a:xfrm>
              <a:off x="4446419" y="1240334"/>
              <a:ext cx="6833234" cy="4880610"/>
            </a:xfrm>
            <a:custGeom>
              <a:avLst/>
              <a:gdLst/>
              <a:ahLst/>
              <a:cxnLst/>
              <a:rect l="l" t="t" r="r" b="b"/>
              <a:pathLst>
                <a:path w="6833234" h="4880610">
                  <a:moveTo>
                    <a:pt x="6832766" y="0"/>
                  </a:moveTo>
                  <a:lnTo>
                    <a:pt x="0" y="0"/>
                  </a:lnTo>
                  <a:lnTo>
                    <a:pt x="0" y="4880547"/>
                  </a:lnTo>
                  <a:lnTo>
                    <a:pt x="6832766" y="4880547"/>
                  </a:lnTo>
                  <a:lnTo>
                    <a:pt x="6832766" y="0"/>
                  </a:lnTo>
                  <a:close/>
                </a:path>
              </a:pathLst>
            </a:custGeom>
            <a:solidFill>
              <a:srgbClr val="E9E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46419" y="1240334"/>
              <a:ext cx="6833234" cy="4880610"/>
            </a:xfrm>
            <a:custGeom>
              <a:avLst/>
              <a:gdLst/>
              <a:ahLst/>
              <a:cxnLst/>
              <a:rect l="l" t="t" r="r" b="b"/>
              <a:pathLst>
                <a:path w="6833234" h="4880610">
                  <a:moveTo>
                    <a:pt x="0" y="4880547"/>
                  </a:moveTo>
                  <a:lnTo>
                    <a:pt x="6832766" y="4880547"/>
                  </a:lnTo>
                  <a:lnTo>
                    <a:pt x="6832766" y="0"/>
                  </a:lnTo>
                  <a:lnTo>
                    <a:pt x="0" y="0"/>
                  </a:lnTo>
                  <a:lnTo>
                    <a:pt x="0" y="4880547"/>
                  </a:lnTo>
                  <a:close/>
                </a:path>
              </a:pathLst>
            </a:custGeom>
            <a:ln w="122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29555" y="1897279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1612062"/>
                  </a:moveTo>
                  <a:lnTo>
                    <a:pt x="0" y="0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28117" y="1897279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1170654"/>
                  </a:moveTo>
                  <a:lnTo>
                    <a:pt x="0" y="1612062"/>
                  </a:lnTo>
                </a:path>
                <a:path h="1612264">
                  <a:moveTo>
                    <a:pt x="0" y="786813"/>
                  </a:moveTo>
                  <a:lnTo>
                    <a:pt x="0" y="825203"/>
                  </a:lnTo>
                </a:path>
                <a:path h="1612264">
                  <a:moveTo>
                    <a:pt x="0" y="0"/>
                  </a:moveTo>
                  <a:lnTo>
                    <a:pt x="0" y="441362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26680" y="1897279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1170654"/>
                  </a:moveTo>
                  <a:lnTo>
                    <a:pt x="0" y="1612062"/>
                  </a:lnTo>
                </a:path>
                <a:path h="1612264">
                  <a:moveTo>
                    <a:pt x="0" y="0"/>
                  </a:moveTo>
                  <a:lnTo>
                    <a:pt x="0" y="825203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25289" y="1897279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1612062"/>
                  </a:moveTo>
                  <a:lnTo>
                    <a:pt x="0" y="0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23851" y="1897279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1612062"/>
                  </a:moveTo>
                  <a:lnTo>
                    <a:pt x="0" y="0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29553" y="1954847"/>
              <a:ext cx="962660" cy="1113155"/>
            </a:xfrm>
            <a:custGeom>
              <a:avLst/>
              <a:gdLst/>
              <a:ahLst/>
              <a:cxnLst/>
              <a:rect l="l" t="t" r="r" b="b"/>
              <a:pathLst>
                <a:path w="962659" h="1113155">
                  <a:moveTo>
                    <a:pt x="21932" y="0"/>
                  </a:moveTo>
                  <a:lnTo>
                    <a:pt x="0" y="0"/>
                  </a:lnTo>
                  <a:lnTo>
                    <a:pt x="0" y="345440"/>
                  </a:lnTo>
                  <a:lnTo>
                    <a:pt x="21932" y="345440"/>
                  </a:lnTo>
                  <a:lnTo>
                    <a:pt x="21932" y="0"/>
                  </a:lnTo>
                  <a:close/>
                </a:path>
                <a:path w="962659" h="1113155">
                  <a:moveTo>
                    <a:pt x="962342" y="767638"/>
                  </a:moveTo>
                  <a:lnTo>
                    <a:pt x="0" y="767638"/>
                  </a:lnTo>
                  <a:lnTo>
                    <a:pt x="0" y="1113091"/>
                  </a:lnTo>
                  <a:lnTo>
                    <a:pt x="962342" y="1113091"/>
                  </a:lnTo>
                  <a:lnTo>
                    <a:pt x="962342" y="767638"/>
                  </a:lnTo>
                  <a:close/>
                </a:path>
              </a:pathLst>
            </a:custGeom>
            <a:solidFill>
              <a:srgbClr val="905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943586" y="1903406"/>
            <a:ext cx="381635" cy="435609"/>
          </a:xfrm>
          <a:prstGeom prst="rect">
            <a:avLst/>
          </a:prstGeom>
          <a:solidFill>
            <a:srgbClr val="E9EFF8"/>
          </a:solidFill>
        </p:spPr>
        <p:txBody>
          <a:bodyPr vert="horz" wrap="square" lIns="0" tIns="603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5"/>
              </a:spcBef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700" spc="-50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29555" y="2338641"/>
            <a:ext cx="410845" cy="346075"/>
          </a:xfrm>
          <a:prstGeom prst="rect">
            <a:avLst/>
          </a:prstGeom>
          <a:solidFill>
            <a:srgbClr val="905EC6"/>
          </a:solidFill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endParaRPr sz="7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</a:pP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26%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35681" y="2818510"/>
            <a:ext cx="95631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20"/>
              </a:spcBef>
            </a:pP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60%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29555" y="3106288"/>
            <a:ext cx="200025" cy="346075"/>
          </a:xfrm>
          <a:prstGeom prst="rect">
            <a:avLst/>
          </a:prstGeom>
          <a:solidFill>
            <a:srgbClr val="905EC6">
              <a:alpha val="50199"/>
            </a:srgbClr>
          </a:solidFill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700" spc="-40" dirty="0">
                <a:solidFill>
                  <a:srgbClr val="FFFFFF"/>
                </a:solidFill>
                <a:latin typeface="Verdana"/>
                <a:cs typeface="Verdana"/>
              </a:rPr>
              <a:t>13%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929555" y="4659361"/>
            <a:ext cx="179705" cy="729615"/>
            <a:chOff x="5929555" y="4659361"/>
            <a:chExt cx="179705" cy="729615"/>
          </a:xfrm>
        </p:grpSpPr>
        <p:sp>
          <p:nvSpPr>
            <p:cNvPr id="25" name="object 25"/>
            <p:cNvSpPr/>
            <p:nvPr/>
          </p:nvSpPr>
          <p:spPr>
            <a:xfrm>
              <a:off x="5929555" y="4659361"/>
              <a:ext cx="179705" cy="346075"/>
            </a:xfrm>
            <a:custGeom>
              <a:avLst/>
              <a:gdLst/>
              <a:ahLst/>
              <a:cxnLst/>
              <a:rect l="l" t="t" r="r" b="b"/>
              <a:pathLst>
                <a:path w="179704" h="346075">
                  <a:moveTo>
                    <a:pt x="179167" y="0"/>
                  </a:moveTo>
                  <a:lnTo>
                    <a:pt x="0" y="0"/>
                  </a:lnTo>
                  <a:lnTo>
                    <a:pt x="0" y="345450"/>
                  </a:lnTo>
                  <a:lnTo>
                    <a:pt x="179167" y="345450"/>
                  </a:lnTo>
                  <a:lnTo>
                    <a:pt x="179167" y="0"/>
                  </a:lnTo>
                  <a:close/>
                </a:path>
              </a:pathLst>
            </a:custGeom>
            <a:solidFill>
              <a:srgbClr val="8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29555" y="5043211"/>
              <a:ext cx="179705" cy="346075"/>
            </a:xfrm>
            <a:custGeom>
              <a:avLst/>
              <a:gdLst/>
              <a:ahLst/>
              <a:cxnLst/>
              <a:rect l="l" t="t" r="r" b="b"/>
              <a:pathLst>
                <a:path w="179704" h="346075">
                  <a:moveTo>
                    <a:pt x="179695" y="0"/>
                  </a:moveTo>
                  <a:lnTo>
                    <a:pt x="0" y="0"/>
                  </a:lnTo>
                  <a:lnTo>
                    <a:pt x="0" y="345450"/>
                  </a:lnTo>
                  <a:lnTo>
                    <a:pt x="179695" y="345450"/>
                  </a:lnTo>
                  <a:lnTo>
                    <a:pt x="179695" y="0"/>
                  </a:lnTo>
                  <a:close/>
                </a:path>
              </a:pathLst>
            </a:custGeom>
            <a:solidFill>
              <a:srgbClr val="81D2D3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923205" y="1890929"/>
            <a:ext cx="3410585" cy="1624965"/>
            <a:chOff x="5923205" y="1890929"/>
            <a:chExt cx="3410585" cy="1624965"/>
          </a:xfrm>
        </p:grpSpPr>
        <p:sp>
          <p:nvSpPr>
            <p:cNvPr id="28" name="object 28"/>
            <p:cNvSpPr/>
            <p:nvPr/>
          </p:nvSpPr>
          <p:spPr>
            <a:xfrm>
              <a:off x="5929555" y="1897279"/>
              <a:ext cx="1674495" cy="1612265"/>
            </a:xfrm>
            <a:custGeom>
              <a:avLst/>
              <a:gdLst/>
              <a:ahLst/>
              <a:cxnLst/>
              <a:rect l="l" t="t" r="r" b="b"/>
              <a:pathLst>
                <a:path w="1674495" h="1612264">
                  <a:moveTo>
                    <a:pt x="0" y="1612062"/>
                  </a:moveTo>
                  <a:lnTo>
                    <a:pt x="1674050" y="1612062"/>
                  </a:lnTo>
                  <a:lnTo>
                    <a:pt x="1674050" y="0"/>
                  </a:lnTo>
                  <a:lnTo>
                    <a:pt x="0" y="0"/>
                  </a:lnTo>
                  <a:lnTo>
                    <a:pt x="0" y="1612062"/>
                  </a:lnTo>
                  <a:close/>
                </a:path>
              </a:pathLst>
            </a:custGeom>
            <a:ln w="12252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35897" y="1897279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1612062"/>
                  </a:moveTo>
                  <a:lnTo>
                    <a:pt x="0" y="0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134460" y="1897279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786813"/>
                  </a:moveTo>
                  <a:lnTo>
                    <a:pt x="0" y="1612062"/>
                  </a:lnTo>
                </a:path>
                <a:path h="1612264">
                  <a:moveTo>
                    <a:pt x="0" y="0"/>
                  </a:moveTo>
                  <a:lnTo>
                    <a:pt x="0" y="441362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33023" y="1897279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786813"/>
                  </a:moveTo>
                  <a:lnTo>
                    <a:pt x="0" y="1612062"/>
                  </a:lnTo>
                </a:path>
                <a:path h="1612264">
                  <a:moveTo>
                    <a:pt x="0" y="0"/>
                  </a:moveTo>
                  <a:lnTo>
                    <a:pt x="0" y="441362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931631" y="1897279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1612062"/>
                  </a:moveTo>
                  <a:lnTo>
                    <a:pt x="0" y="0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330194" y="1897279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1612062"/>
                  </a:moveTo>
                  <a:lnTo>
                    <a:pt x="0" y="0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735897" y="1954835"/>
            <a:ext cx="194945" cy="346075"/>
          </a:xfrm>
          <a:prstGeom prst="rect">
            <a:avLst/>
          </a:prstGeom>
          <a:solidFill>
            <a:srgbClr val="F8D548"/>
          </a:solidFill>
        </p:spPr>
        <p:txBody>
          <a:bodyPr vert="horz" wrap="square" lIns="0" tIns="8890" rIns="0" bIns="0" rtlCol="0">
            <a:spAutoFit/>
          </a:bodyPr>
          <a:lstStyle/>
          <a:p>
            <a:pPr marR="12065">
              <a:lnSpc>
                <a:spcPct val="100000"/>
              </a:lnSpc>
              <a:spcBef>
                <a:spcPts val="70"/>
              </a:spcBef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700" spc="-30" dirty="0">
                <a:solidFill>
                  <a:srgbClr val="FFFFFF"/>
                </a:solidFill>
                <a:latin typeface="Verdana"/>
                <a:cs typeface="Verdana"/>
              </a:rPr>
              <a:t>11%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35897" y="2338641"/>
            <a:ext cx="926465" cy="346075"/>
          </a:xfrm>
          <a:prstGeom prst="rect">
            <a:avLst/>
          </a:prstGeom>
          <a:solidFill>
            <a:srgbClr val="F8D548"/>
          </a:solidFill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endParaRPr sz="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58%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735897" y="2722483"/>
            <a:ext cx="267970" cy="346075"/>
          </a:xfrm>
          <a:prstGeom prst="rect">
            <a:avLst/>
          </a:prstGeom>
          <a:solidFill>
            <a:srgbClr val="F8D548"/>
          </a:solidFill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endParaRPr sz="7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17%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42024" y="3106288"/>
            <a:ext cx="262255" cy="346075"/>
          </a:xfrm>
          <a:prstGeom prst="rect">
            <a:avLst/>
          </a:prstGeom>
          <a:solidFill>
            <a:srgbClr val="F8D548">
              <a:alpha val="50199"/>
            </a:srgbClr>
          </a:solidFill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endParaRPr sz="700">
              <a:latin typeface="Times New Roman"/>
              <a:cs typeface="Times New Roman"/>
            </a:endParaRPr>
          </a:p>
          <a:p>
            <a:pPr marL="5715">
              <a:lnSpc>
                <a:spcPct val="100000"/>
              </a:lnSpc>
            </a:pP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15%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729547" y="1890929"/>
            <a:ext cx="1687195" cy="3558540"/>
            <a:chOff x="7729547" y="1890929"/>
            <a:chExt cx="1687195" cy="3558540"/>
          </a:xfrm>
        </p:grpSpPr>
        <p:sp>
          <p:nvSpPr>
            <p:cNvPr id="39" name="object 39"/>
            <p:cNvSpPr/>
            <p:nvPr/>
          </p:nvSpPr>
          <p:spPr>
            <a:xfrm>
              <a:off x="7735897" y="1897279"/>
              <a:ext cx="1674495" cy="1612265"/>
            </a:xfrm>
            <a:custGeom>
              <a:avLst/>
              <a:gdLst/>
              <a:ahLst/>
              <a:cxnLst/>
              <a:rect l="l" t="t" r="r" b="b"/>
              <a:pathLst>
                <a:path w="1674495" h="1612264">
                  <a:moveTo>
                    <a:pt x="0" y="1612062"/>
                  </a:moveTo>
                  <a:lnTo>
                    <a:pt x="1674050" y="1612062"/>
                  </a:lnTo>
                  <a:lnTo>
                    <a:pt x="1674050" y="0"/>
                  </a:lnTo>
                  <a:lnTo>
                    <a:pt x="0" y="0"/>
                  </a:lnTo>
                  <a:lnTo>
                    <a:pt x="0" y="1612062"/>
                  </a:lnTo>
                  <a:close/>
                </a:path>
              </a:pathLst>
            </a:custGeom>
            <a:ln w="12252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735897" y="3834156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1612062"/>
                  </a:moveTo>
                  <a:lnTo>
                    <a:pt x="0" y="0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34460" y="3834156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786859"/>
                  </a:moveTo>
                  <a:lnTo>
                    <a:pt x="0" y="1612062"/>
                  </a:lnTo>
                </a:path>
                <a:path h="1612264">
                  <a:moveTo>
                    <a:pt x="0" y="403006"/>
                  </a:moveTo>
                  <a:lnTo>
                    <a:pt x="0" y="441408"/>
                  </a:lnTo>
                </a:path>
                <a:path h="1612264">
                  <a:moveTo>
                    <a:pt x="0" y="0"/>
                  </a:moveTo>
                  <a:lnTo>
                    <a:pt x="0" y="57555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33023" y="3834156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786859"/>
                  </a:moveTo>
                  <a:lnTo>
                    <a:pt x="0" y="1612062"/>
                  </a:lnTo>
                </a:path>
                <a:path h="1612264">
                  <a:moveTo>
                    <a:pt x="0" y="0"/>
                  </a:moveTo>
                  <a:lnTo>
                    <a:pt x="0" y="441408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931631" y="3834156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1612062"/>
                  </a:moveTo>
                  <a:lnTo>
                    <a:pt x="0" y="0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330194" y="3834156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1612062"/>
                  </a:moveTo>
                  <a:lnTo>
                    <a:pt x="0" y="0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735887" y="3891724"/>
              <a:ext cx="875030" cy="1113155"/>
            </a:xfrm>
            <a:custGeom>
              <a:avLst/>
              <a:gdLst/>
              <a:ahLst/>
              <a:cxnLst/>
              <a:rect l="l" t="t" r="r" b="b"/>
              <a:pathLst>
                <a:path w="875029" h="1113154">
                  <a:moveTo>
                    <a:pt x="48907" y="767638"/>
                  </a:moveTo>
                  <a:lnTo>
                    <a:pt x="0" y="767638"/>
                  </a:lnTo>
                  <a:lnTo>
                    <a:pt x="0" y="1113091"/>
                  </a:lnTo>
                  <a:lnTo>
                    <a:pt x="48907" y="1113091"/>
                  </a:lnTo>
                  <a:lnTo>
                    <a:pt x="48907" y="767638"/>
                  </a:lnTo>
                  <a:close/>
                </a:path>
                <a:path w="875029" h="1113154">
                  <a:moveTo>
                    <a:pt x="603338" y="0"/>
                  </a:moveTo>
                  <a:lnTo>
                    <a:pt x="0" y="0"/>
                  </a:lnTo>
                  <a:lnTo>
                    <a:pt x="0" y="345440"/>
                  </a:lnTo>
                  <a:lnTo>
                    <a:pt x="603338" y="345440"/>
                  </a:lnTo>
                  <a:lnTo>
                    <a:pt x="603338" y="0"/>
                  </a:lnTo>
                  <a:close/>
                </a:path>
                <a:path w="875029" h="1113154">
                  <a:moveTo>
                    <a:pt x="874649" y="383844"/>
                  </a:moveTo>
                  <a:lnTo>
                    <a:pt x="0" y="383844"/>
                  </a:lnTo>
                  <a:lnTo>
                    <a:pt x="0" y="729297"/>
                  </a:lnTo>
                  <a:lnTo>
                    <a:pt x="874649" y="729297"/>
                  </a:lnTo>
                  <a:lnTo>
                    <a:pt x="874649" y="383844"/>
                  </a:lnTo>
                  <a:close/>
                </a:path>
              </a:pathLst>
            </a:custGeom>
            <a:solidFill>
              <a:srgbClr val="499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735897" y="5043210"/>
              <a:ext cx="67945" cy="346075"/>
            </a:xfrm>
            <a:custGeom>
              <a:avLst/>
              <a:gdLst/>
              <a:ahLst/>
              <a:cxnLst/>
              <a:rect l="l" t="t" r="r" b="b"/>
              <a:pathLst>
                <a:path w="67945" h="346075">
                  <a:moveTo>
                    <a:pt x="67421" y="0"/>
                  </a:moveTo>
                  <a:lnTo>
                    <a:pt x="0" y="0"/>
                  </a:lnTo>
                  <a:lnTo>
                    <a:pt x="0" y="345450"/>
                  </a:lnTo>
                  <a:lnTo>
                    <a:pt x="67421" y="345450"/>
                  </a:lnTo>
                  <a:lnTo>
                    <a:pt x="67421" y="0"/>
                  </a:lnTo>
                  <a:close/>
                </a:path>
              </a:pathLst>
            </a:custGeom>
            <a:solidFill>
              <a:srgbClr val="499ECC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742024" y="3987775"/>
            <a:ext cx="597535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20"/>
              </a:spcBef>
            </a:pP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38%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42024" y="4371581"/>
            <a:ext cx="86868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20"/>
              </a:spcBef>
            </a:pP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55%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743015" y="4755434"/>
            <a:ext cx="9906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00" spc="-50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752305" y="5139238"/>
            <a:ext cx="9906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00" spc="-50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729547" y="1894104"/>
            <a:ext cx="3410585" cy="3558540"/>
            <a:chOff x="7729547" y="1894104"/>
            <a:chExt cx="3410585" cy="3558540"/>
          </a:xfrm>
        </p:grpSpPr>
        <p:sp>
          <p:nvSpPr>
            <p:cNvPr id="52" name="object 52"/>
            <p:cNvSpPr/>
            <p:nvPr/>
          </p:nvSpPr>
          <p:spPr>
            <a:xfrm>
              <a:off x="7735897" y="3834156"/>
              <a:ext cx="1674495" cy="1612265"/>
            </a:xfrm>
            <a:custGeom>
              <a:avLst/>
              <a:gdLst/>
              <a:ahLst/>
              <a:cxnLst/>
              <a:rect l="l" t="t" r="r" b="b"/>
              <a:pathLst>
                <a:path w="1674495" h="1612264">
                  <a:moveTo>
                    <a:pt x="0" y="1612062"/>
                  </a:moveTo>
                  <a:lnTo>
                    <a:pt x="1674050" y="1612062"/>
                  </a:lnTo>
                  <a:lnTo>
                    <a:pt x="1674050" y="0"/>
                  </a:lnTo>
                  <a:lnTo>
                    <a:pt x="0" y="0"/>
                  </a:lnTo>
                  <a:lnTo>
                    <a:pt x="0" y="1612062"/>
                  </a:lnTo>
                  <a:close/>
                </a:path>
              </a:pathLst>
            </a:custGeom>
            <a:ln w="12252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42194" y="1897279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1612062"/>
                  </a:moveTo>
                  <a:lnTo>
                    <a:pt x="0" y="0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940802" y="1897279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786813"/>
                  </a:moveTo>
                  <a:lnTo>
                    <a:pt x="0" y="1612062"/>
                  </a:lnTo>
                </a:path>
                <a:path h="1612264">
                  <a:moveTo>
                    <a:pt x="0" y="0"/>
                  </a:moveTo>
                  <a:lnTo>
                    <a:pt x="0" y="441362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339365" y="1897279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786813"/>
                  </a:moveTo>
                  <a:lnTo>
                    <a:pt x="0" y="1612062"/>
                  </a:lnTo>
                </a:path>
                <a:path h="1612264">
                  <a:moveTo>
                    <a:pt x="0" y="0"/>
                  </a:moveTo>
                  <a:lnTo>
                    <a:pt x="0" y="441362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737974" y="1897279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1612062"/>
                  </a:moveTo>
                  <a:lnTo>
                    <a:pt x="0" y="0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136536" y="1897279"/>
              <a:ext cx="0" cy="1612265"/>
            </a:xfrm>
            <a:custGeom>
              <a:avLst/>
              <a:gdLst/>
              <a:ahLst/>
              <a:cxnLst/>
              <a:rect l="l" t="t" r="r" b="b"/>
              <a:pathLst>
                <a:path h="1612264">
                  <a:moveTo>
                    <a:pt x="0" y="1612062"/>
                  </a:moveTo>
                  <a:lnTo>
                    <a:pt x="0" y="0"/>
                  </a:lnTo>
                </a:path>
              </a:pathLst>
            </a:custGeom>
            <a:ln w="6126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9542194" y="1954835"/>
            <a:ext cx="201295" cy="346075"/>
          </a:xfrm>
          <a:prstGeom prst="rect">
            <a:avLst/>
          </a:prstGeom>
          <a:solidFill>
            <a:srgbClr val="488E8E"/>
          </a:solidFill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700" spc="-30" dirty="0">
                <a:solidFill>
                  <a:srgbClr val="FFFFFF"/>
                </a:solidFill>
                <a:latin typeface="Verdana"/>
                <a:cs typeface="Verdana"/>
              </a:rPr>
              <a:t>13%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542194" y="2338641"/>
            <a:ext cx="1056005" cy="346075"/>
          </a:xfrm>
          <a:prstGeom prst="rect">
            <a:avLst/>
          </a:prstGeom>
          <a:solidFill>
            <a:srgbClr val="488E8E"/>
          </a:solidFill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endParaRPr sz="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66%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542194" y="2722483"/>
            <a:ext cx="191135" cy="346075"/>
          </a:xfrm>
          <a:prstGeom prst="rect">
            <a:avLst/>
          </a:prstGeom>
          <a:solidFill>
            <a:srgbClr val="488E8E"/>
          </a:solidFill>
        </p:spPr>
        <p:txBody>
          <a:bodyPr vert="horz" wrap="square" lIns="0" tIns="8890" rIns="0" bIns="0" rtlCol="0">
            <a:spAutoFit/>
          </a:bodyPr>
          <a:lstStyle/>
          <a:p>
            <a:pPr marR="12065">
              <a:lnSpc>
                <a:spcPct val="100000"/>
              </a:lnSpc>
              <a:spcBef>
                <a:spcPts val="70"/>
              </a:spcBef>
            </a:pPr>
            <a:endParaRPr sz="700">
              <a:latin typeface="Times New Roman"/>
              <a:cs typeface="Times New Roman"/>
            </a:endParaRPr>
          </a:p>
          <a:p>
            <a:pPr marL="36195">
              <a:lnSpc>
                <a:spcPct val="100000"/>
              </a:lnSpc>
            </a:pPr>
            <a:r>
              <a:rPr sz="700" spc="-50" dirty="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548320" y="3106288"/>
            <a:ext cx="180975" cy="346075"/>
          </a:xfrm>
          <a:prstGeom prst="rect">
            <a:avLst/>
          </a:prstGeom>
          <a:solidFill>
            <a:srgbClr val="488E8E">
              <a:alpha val="50199"/>
            </a:srgbClr>
          </a:solidFill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700" spc="-30" dirty="0">
                <a:solidFill>
                  <a:srgbClr val="FFFFFF"/>
                </a:solidFill>
                <a:latin typeface="Verdana"/>
                <a:cs typeface="Verdana"/>
              </a:rPr>
              <a:t>11%</a:t>
            </a:r>
            <a:endParaRPr sz="700">
              <a:latin typeface="Verdana"/>
              <a:cs typeface="Verdana"/>
            </a:endParaRPr>
          </a:p>
        </p:txBody>
      </p:sp>
      <p:graphicFrame>
        <p:nvGraphicFramePr>
          <p:cNvPr id="62" name="object 62"/>
          <p:cNvGraphicFramePr>
            <a:graphicFrameLocks noGrp="1"/>
          </p:cNvGraphicFramePr>
          <p:nvPr/>
        </p:nvGraphicFramePr>
        <p:xfrm>
          <a:off x="5923428" y="3635495"/>
          <a:ext cx="1762760" cy="1802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405">
                <a:tc gridSpan="6">
                  <a:txBody>
                    <a:bodyPr/>
                    <a:lstStyle/>
                    <a:p>
                      <a:pPr marL="53784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Multilateralists</a:t>
                      </a:r>
                      <a:endParaRPr sz="60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2E3B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B3B3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solidFill>
                      <a:srgbClr val="E9EFF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12700">
                      <a:solidFill>
                        <a:srgbClr val="B3B3B3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sz="7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22%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B3B3B3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81D2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12700">
                      <a:solidFill>
                        <a:srgbClr val="B3B3B3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4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55%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B3B3B3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81D2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DEDEDE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12700">
                      <a:solidFill>
                        <a:srgbClr val="B3B3B3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7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11%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B3B3B3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12700">
                      <a:solidFill>
                        <a:srgbClr val="B3B3B3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7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11%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B3B3B3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12700">
                      <a:solidFill>
                        <a:srgbClr val="B3B3B3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" name="object 63"/>
          <p:cNvSpPr/>
          <p:nvPr/>
        </p:nvSpPr>
        <p:spPr>
          <a:xfrm>
            <a:off x="9542194" y="1897279"/>
            <a:ext cx="1674495" cy="1612265"/>
          </a:xfrm>
          <a:custGeom>
            <a:avLst/>
            <a:gdLst/>
            <a:ahLst/>
            <a:cxnLst/>
            <a:rect l="l" t="t" r="r" b="b"/>
            <a:pathLst>
              <a:path w="1674495" h="1612264">
                <a:moveTo>
                  <a:pt x="0" y="1612062"/>
                </a:moveTo>
                <a:lnTo>
                  <a:pt x="1674050" y="1612062"/>
                </a:lnTo>
                <a:lnTo>
                  <a:pt x="1674050" y="0"/>
                </a:lnTo>
                <a:lnTo>
                  <a:pt x="0" y="0"/>
                </a:lnTo>
                <a:lnTo>
                  <a:pt x="0" y="1612062"/>
                </a:lnTo>
                <a:close/>
              </a:path>
            </a:pathLst>
          </a:custGeom>
          <a:ln w="12252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735897" y="3641621"/>
            <a:ext cx="1674495" cy="193040"/>
          </a:xfrm>
          <a:prstGeom prst="rect">
            <a:avLst/>
          </a:prstGeom>
          <a:solidFill>
            <a:srgbClr val="2E3B68"/>
          </a:solidFill>
        </p:spPr>
        <p:txBody>
          <a:bodyPr vert="horz" wrap="square" lIns="0" tIns="48260" rIns="0" bIns="0" rtlCol="0">
            <a:spAutoFit/>
          </a:bodyPr>
          <a:lstStyle/>
          <a:p>
            <a:pPr marL="382905">
              <a:lnSpc>
                <a:spcPct val="100000"/>
              </a:lnSpc>
              <a:spcBef>
                <a:spcPts val="38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Community</a:t>
            </a:r>
            <a:r>
              <a:rPr sz="600" spc="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champions</a:t>
            </a:r>
            <a:endParaRPr sz="600">
              <a:latin typeface="Verdana"/>
              <a:cs typeface="Verdana"/>
            </a:endParaRPr>
          </a:p>
        </p:txBody>
      </p:sp>
      <p:graphicFrame>
        <p:nvGraphicFramePr>
          <p:cNvPr id="65" name="object 65"/>
          <p:cNvGraphicFramePr>
            <a:graphicFrameLocks noGrp="1"/>
          </p:cNvGraphicFramePr>
          <p:nvPr/>
        </p:nvGraphicFramePr>
        <p:xfrm>
          <a:off x="9536067" y="3635495"/>
          <a:ext cx="1772285" cy="1802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405">
                <a:tc gridSpan="6">
                  <a:txBody>
                    <a:bodyPr/>
                    <a:lstStyle/>
                    <a:p>
                      <a:pPr marL="54991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Global</a:t>
                      </a:r>
                      <a:r>
                        <a:rPr sz="6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citizens</a:t>
                      </a:r>
                      <a:endParaRPr sz="60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2E3B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B3B3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solidFill>
                      <a:srgbClr val="E9EF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12700">
                      <a:solidFill>
                        <a:srgbClr val="B3B3B3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7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27%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B3B3B3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12700">
                      <a:solidFill>
                        <a:srgbClr val="B3B3B3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4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7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53%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B3B3B3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12700">
                      <a:solidFill>
                        <a:srgbClr val="B3B3B3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11%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B3B3B3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D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DEDEDE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12700">
                      <a:solidFill>
                        <a:srgbClr val="B3B3B3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38100" algn="ctr">
                        <a:lnSpc>
                          <a:spcPct val="100000"/>
                        </a:lnSpc>
                      </a:pPr>
                      <a:r>
                        <a:rPr sz="7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9%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B3B3B3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C5366D">
                        <a:alpha val="501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DEDEDE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12700">
                      <a:solidFill>
                        <a:srgbClr val="B3B3B3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B3B3"/>
                      </a:solidFill>
                      <a:prstDash val="solid"/>
                    </a:lnL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DEDEDE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6350">
                      <a:solidFill>
                        <a:srgbClr val="DEDEDE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EDEDE"/>
                      </a:solidFill>
                      <a:prstDash val="solid"/>
                    </a:lnL>
                    <a:lnR w="12700">
                      <a:solidFill>
                        <a:srgbClr val="B3B3B3"/>
                      </a:solidFill>
                      <a:prstDash val="solid"/>
                    </a:lnR>
                    <a:lnT w="12700">
                      <a:solidFill>
                        <a:srgbClr val="B3B3B3"/>
                      </a:solidFill>
                      <a:prstDash val="solid"/>
                    </a:lnT>
                    <a:lnB w="12700">
                      <a:solidFill>
                        <a:srgbClr val="B3B3B3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6" name="object 66"/>
          <p:cNvSpPr txBox="1"/>
          <p:nvPr/>
        </p:nvSpPr>
        <p:spPr>
          <a:xfrm>
            <a:off x="5929555" y="1704744"/>
            <a:ext cx="1674495" cy="193040"/>
          </a:xfrm>
          <a:prstGeom prst="rect">
            <a:avLst/>
          </a:prstGeom>
          <a:solidFill>
            <a:srgbClr val="2E3B68"/>
          </a:solidFill>
        </p:spPr>
        <p:txBody>
          <a:bodyPr vert="horz" wrap="square" lIns="0" tIns="4826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380"/>
              </a:spcBef>
            </a:pP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Disengaged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735897" y="1704744"/>
            <a:ext cx="1674495" cy="193040"/>
          </a:xfrm>
          <a:prstGeom prst="rect">
            <a:avLst/>
          </a:prstGeom>
          <a:solidFill>
            <a:srgbClr val="2E3B68"/>
          </a:solidFill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Empathisers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542194" y="1704744"/>
            <a:ext cx="1674495" cy="193040"/>
          </a:xfrm>
          <a:prstGeom prst="rect">
            <a:avLst/>
          </a:prstGeom>
          <a:solidFill>
            <a:srgbClr val="2E3B68"/>
          </a:solidFill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Pragmatists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893887" y="5473697"/>
            <a:ext cx="6985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269471" y="5473697"/>
            <a:ext cx="11557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25" dirty="0">
                <a:solidFill>
                  <a:srgbClr val="4D4D4D"/>
                </a:solidFill>
                <a:latin typeface="Verdana"/>
                <a:cs typeface="Verdana"/>
              </a:rPr>
              <a:t>25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667999" y="5473697"/>
            <a:ext cx="11557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25" dirty="0">
                <a:solidFill>
                  <a:srgbClr val="4D4D4D"/>
                </a:solidFill>
                <a:latin typeface="Verdana"/>
                <a:cs typeface="Verdana"/>
              </a:rPr>
              <a:t>50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066666" y="5473697"/>
            <a:ext cx="11557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25" dirty="0">
                <a:solidFill>
                  <a:srgbClr val="4D4D4D"/>
                </a:solidFill>
                <a:latin typeface="Verdana"/>
                <a:cs typeface="Verdana"/>
              </a:rPr>
              <a:t>75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442250" y="5473697"/>
            <a:ext cx="32766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100</a:t>
            </a:r>
            <a:r>
              <a:rPr sz="550" spc="280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55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075803" y="5473697"/>
            <a:ext cx="11557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25" dirty="0">
                <a:solidFill>
                  <a:srgbClr val="4D4D4D"/>
                </a:solidFill>
                <a:latin typeface="Verdana"/>
                <a:cs typeface="Verdana"/>
              </a:rPr>
              <a:t>25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474331" y="5473697"/>
            <a:ext cx="11557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25" dirty="0">
                <a:solidFill>
                  <a:srgbClr val="4D4D4D"/>
                </a:solidFill>
                <a:latin typeface="Verdana"/>
                <a:cs typeface="Verdana"/>
              </a:rPr>
              <a:t>50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872928" y="5473697"/>
            <a:ext cx="11557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25" dirty="0">
                <a:solidFill>
                  <a:srgbClr val="4D4D4D"/>
                </a:solidFill>
                <a:latin typeface="Verdana"/>
                <a:cs typeface="Verdana"/>
              </a:rPr>
              <a:t>75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248581" y="5473697"/>
            <a:ext cx="32766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100</a:t>
            </a:r>
            <a:r>
              <a:rPr sz="550" spc="280" dirty="0">
                <a:solidFill>
                  <a:srgbClr val="4D4D4D"/>
                </a:solidFill>
                <a:latin typeface="Verdana"/>
                <a:cs typeface="Verdana"/>
              </a:rPr>
              <a:t>  </a:t>
            </a:r>
            <a:r>
              <a:rPr sz="55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882065" y="5473697"/>
            <a:ext cx="11557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25" dirty="0">
                <a:solidFill>
                  <a:srgbClr val="4D4D4D"/>
                </a:solidFill>
                <a:latin typeface="Verdana"/>
                <a:cs typeface="Verdana"/>
              </a:rPr>
              <a:t>25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280731" y="5473697"/>
            <a:ext cx="11557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25" dirty="0">
                <a:solidFill>
                  <a:srgbClr val="4D4D4D"/>
                </a:solidFill>
                <a:latin typeface="Verdana"/>
                <a:cs typeface="Verdana"/>
              </a:rPr>
              <a:t>50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679328" y="5473697"/>
            <a:ext cx="11557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25" dirty="0">
                <a:solidFill>
                  <a:srgbClr val="4D4D4D"/>
                </a:solidFill>
                <a:latin typeface="Verdana"/>
                <a:cs typeface="Verdana"/>
              </a:rPr>
              <a:t>75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054843" y="5473697"/>
            <a:ext cx="16129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25" dirty="0">
                <a:solidFill>
                  <a:srgbClr val="4D4D4D"/>
                </a:solidFill>
                <a:latin typeface="Verdana"/>
                <a:cs typeface="Verdana"/>
              </a:rPr>
              <a:t>100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458271" y="3221204"/>
            <a:ext cx="42672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Don’t</a:t>
            </a:r>
            <a:r>
              <a:rPr sz="550" spc="2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4D4D4D"/>
                </a:solidFill>
                <a:latin typeface="Verdana"/>
                <a:cs typeface="Verdana"/>
              </a:rPr>
              <a:t>know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654417" y="2837354"/>
            <a:ext cx="123317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Reduce</a:t>
            </a:r>
            <a:r>
              <a:rPr sz="550" spc="4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our</a:t>
            </a:r>
            <a:r>
              <a:rPr sz="550" spc="-3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aid</a:t>
            </a:r>
            <a:r>
              <a:rPr sz="550" spc="2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in</a:t>
            </a:r>
            <a:r>
              <a:rPr sz="550" spc="3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line</a:t>
            </a:r>
            <a:r>
              <a:rPr sz="550" spc="4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with</a:t>
            </a:r>
            <a:r>
              <a:rPr sz="550" spc="3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4D4D4D"/>
                </a:solidFill>
                <a:latin typeface="Verdana"/>
                <a:cs typeface="Verdana"/>
              </a:rPr>
              <a:t>others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044861" y="2453549"/>
            <a:ext cx="842644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Maintain</a:t>
            </a:r>
            <a:r>
              <a:rPr sz="550" spc="6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4D4D4D"/>
                </a:solidFill>
                <a:latin typeface="Verdana"/>
                <a:cs typeface="Verdana"/>
              </a:rPr>
              <a:t>current</a:t>
            </a: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4D4D4D"/>
                </a:solidFill>
                <a:latin typeface="Verdana"/>
                <a:cs typeface="Verdana"/>
              </a:rPr>
              <a:t>levels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975959" y="2069699"/>
            <a:ext cx="90805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solidFill>
                  <a:srgbClr val="4D4D4D"/>
                </a:solidFill>
                <a:latin typeface="Verdana"/>
                <a:cs typeface="Verdana"/>
              </a:rPr>
              <a:t>Increase</a:t>
            </a:r>
            <a:r>
              <a:rPr sz="550" spc="1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our</a:t>
            </a:r>
            <a:r>
              <a:rPr sz="550" spc="-6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4D4D4D"/>
                </a:solidFill>
                <a:latin typeface="Verdana"/>
                <a:cs typeface="Verdana"/>
              </a:rPr>
              <a:t>contribution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458271" y="5158087"/>
            <a:ext cx="42672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Don’t</a:t>
            </a:r>
            <a:r>
              <a:rPr sz="550" spc="2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4D4D4D"/>
                </a:solidFill>
                <a:latin typeface="Verdana"/>
                <a:cs typeface="Verdana"/>
              </a:rPr>
              <a:t>know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654417" y="4774281"/>
            <a:ext cx="123317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Reduce</a:t>
            </a:r>
            <a:r>
              <a:rPr sz="550" spc="4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our</a:t>
            </a:r>
            <a:r>
              <a:rPr sz="550" spc="-3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aid</a:t>
            </a:r>
            <a:r>
              <a:rPr sz="550" spc="2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in</a:t>
            </a:r>
            <a:r>
              <a:rPr sz="550" spc="3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line</a:t>
            </a:r>
            <a:r>
              <a:rPr sz="550" spc="4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with</a:t>
            </a:r>
            <a:r>
              <a:rPr sz="550" spc="3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4D4D4D"/>
                </a:solidFill>
                <a:latin typeface="Verdana"/>
                <a:cs typeface="Verdana"/>
              </a:rPr>
              <a:t>others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044861" y="4390432"/>
            <a:ext cx="842644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Maintain</a:t>
            </a:r>
            <a:r>
              <a:rPr sz="550" spc="6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4D4D4D"/>
                </a:solidFill>
                <a:latin typeface="Verdana"/>
                <a:cs typeface="Verdana"/>
              </a:rPr>
              <a:t>current</a:t>
            </a: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4D4D4D"/>
                </a:solidFill>
                <a:latin typeface="Verdana"/>
                <a:cs typeface="Verdana"/>
              </a:rPr>
              <a:t>levels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975959" y="4006626"/>
            <a:ext cx="90805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solidFill>
                  <a:srgbClr val="4D4D4D"/>
                </a:solidFill>
                <a:latin typeface="Verdana"/>
                <a:cs typeface="Verdana"/>
              </a:rPr>
              <a:t>Increase</a:t>
            </a:r>
            <a:r>
              <a:rPr sz="550" spc="1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4D4D4D"/>
                </a:solidFill>
                <a:latin typeface="Verdana"/>
                <a:cs typeface="Verdana"/>
              </a:rPr>
              <a:t>our</a:t>
            </a:r>
            <a:r>
              <a:rPr sz="550" spc="-6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4D4D4D"/>
                </a:solidFill>
                <a:latin typeface="Verdana"/>
                <a:cs typeface="Verdana"/>
              </a:rPr>
              <a:t>contribution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916855" y="5765723"/>
            <a:ext cx="5175250" cy="2959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700"/>
              </a:lnSpc>
              <a:spcBef>
                <a:spcPts val="130"/>
              </a:spcBef>
            </a:pPr>
            <a:r>
              <a:rPr sz="600" dirty="0">
                <a:latin typeface="Verdana"/>
                <a:cs typeface="Verdana"/>
              </a:rPr>
              <a:t>Question: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50" dirty="0">
                <a:latin typeface="Verdana"/>
                <a:cs typeface="Verdana"/>
              </a:rPr>
              <a:t>How</a:t>
            </a:r>
            <a:r>
              <a:rPr sz="600" spc="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should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Ireland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respond</a:t>
            </a:r>
            <a:r>
              <a:rPr sz="600" spc="11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when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other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countries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reduce</a:t>
            </a:r>
            <a:r>
              <a:rPr sz="600" spc="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their</a:t>
            </a:r>
            <a:r>
              <a:rPr sz="600" spc="10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aid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budgets?</a:t>
            </a:r>
            <a:r>
              <a:rPr sz="600" spc="80" dirty="0">
                <a:latin typeface="Verdana"/>
                <a:cs typeface="Verdana"/>
              </a:rPr>
              <a:t> </a:t>
            </a:r>
            <a:r>
              <a:rPr sz="600" spc="-100" dirty="0">
                <a:latin typeface="Verdana"/>
                <a:cs typeface="Verdana"/>
              </a:rPr>
              <a:t>|</a:t>
            </a:r>
            <a:r>
              <a:rPr sz="600" spc="65" dirty="0">
                <a:latin typeface="Verdana"/>
                <a:cs typeface="Verdana"/>
              </a:rPr>
              <a:t> </a:t>
            </a:r>
            <a:r>
              <a:rPr sz="600" spc="-40" dirty="0">
                <a:latin typeface="Verdana"/>
                <a:cs typeface="Verdana"/>
              </a:rPr>
              <a:t>Base:</a:t>
            </a:r>
            <a:r>
              <a:rPr sz="600" spc="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IRL</a:t>
            </a:r>
            <a:r>
              <a:rPr sz="600" spc="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Adults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spc="-100" dirty="0">
                <a:latin typeface="Verdana"/>
                <a:cs typeface="Verdana"/>
              </a:rPr>
              <a:t>|</a:t>
            </a:r>
            <a:r>
              <a:rPr sz="600" spc="6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Sample</a:t>
            </a:r>
            <a:r>
              <a:rPr sz="600" spc="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size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spc="-35" dirty="0">
                <a:latin typeface="Verdana"/>
                <a:cs typeface="Verdana"/>
              </a:rPr>
              <a:t>n=</a:t>
            </a:r>
            <a:r>
              <a:rPr sz="600" spc="7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2,002</a:t>
            </a:r>
            <a:endParaRPr sz="600">
              <a:latin typeface="Verdana"/>
              <a:cs typeface="Verdana"/>
            </a:endParaRPr>
          </a:p>
          <a:p>
            <a:pPr marL="12700" marR="5080">
              <a:lnSpc>
                <a:spcPts val="680"/>
              </a:lnSpc>
              <a:spcBef>
                <a:spcPts val="40"/>
              </a:spcBef>
            </a:pPr>
            <a:r>
              <a:rPr sz="600" spc="-100" dirty="0">
                <a:latin typeface="Verdana"/>
                <a:cs typeface="Verdana"/>
              </a:rPr>
              <a:t>|</a:t>
            </a:r>
            <a:r>
              <a:rPr sz="600" spc="6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Data</a:t>
            </a:r>
            <a:r>
              <a:rPr sz="600" spc="5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are</a:t>
            </a:r>
            <a:r>
              <a:rPr sz="600" spc="4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weighted</a:t>
            </a:r>
            <a:r>
              <a:rPr sz="600" spc="11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to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be</a:t>
            </a:r>
            <a:r>
              <a:rPr sz="600" spc="4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nationally</a:t>
            </a:r>
            <a:r>
              <a:rPr sz="600" spc="1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representative</a:t>
            </a:r>
            <a:r>
              <a:rPr sz="600" spc="40" dirty="0">
                <a:latin typeface="Verdana"/>
                <a:cs typeface="Verdana"/>
              </a:rPr>
              <a:t> </a:t>
            </a:r>
            <a:r>
              <a:rPr sz="600" spc="-100" dirty="0">
                <a:latin typeface="Verdana"/>
                <a:cs typeface="Verdana"/>
              </a:rPr>
              <a:t>|</a:t>
            </a:r>
            <a:r>
              <a:rPr sz="600" spc="6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Worldview</a:t>
            </a:r>
            <a:r>
              <a:rPr sz="600" spc="6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Overseas</a:t>
            </a:r>
            <a:r>
              <a:rPr sz="600" spc="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Development</a:t>
            </a:r>
            <a:r>
              <a:rPr sz="600" spc="10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Aid</a:t>
            </a:r>
            <a:r>
              <a:rPr sz="600" spc="11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Survey</a:t>
            </a:r>
            <a:r>
              <a:rPr sz="600" spc="105" dirty="0">
                <a:latin typeface="Verdana"/>
                <a:cs typeface="Verdana"/>
              </a:rPr>
              <a:t> </a:t>
            </a:r>
            <a:r>
              <a:rPr sz="600" spc="-100" dirty="0">
                <a:latin typeface="Verdana"/>
                <a:cs typeface="Verdana"/>
              </a:rPr>
              <a:t>|</a:t>
            </a:r>
            <a:r>
              <a:rPr sz="600" spc="7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Fieldwork</a:t>
            </a:r>
            <a:r>
              <a:rPr sz="600" spc="5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by</a:t>
            </a:r>
            <a:r>
              <a:rPr sz="600" spc="10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B&amp;A</a:t>
            </a:r>
            <a:r>
              <a:rPr sz="600" spc="75" dirty="0">
                <a:latin typeface="Verdana"/>
                <a:cs typeface="Verdana"/>
              </a:rPr>
              <a:t> </a:t>
            </a:r>
            <a:r>
              <a:rPr sz="600" spc="-100" dirty="0">
                <a:latin typeface="Verdana"/>
                <a:cs typeface="Verdana"/>
              </a:rPr>
              <a:t>|</a:t>
            </a:r>
            <a:r>
              <a:rPr sz="600" spc="6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Analysis </a:t>
            </a:r>
            <a:r>
              <a:rPr sz="600" spc="30" dirty="0">
                <a:latin typeface="Verdana"/>
                <a:cs typeface="Verdana"/>
              </a:rPr>
              <a:t>by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spc="30" dirty="0">
                <a:latin typeface="Verdana"/>
                <a:cs typeface="Verdana"/>
              </a:rPr>
              <a:t>the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20" dirty="0">
                <a:latin typeface="Verdana"/>
                <a:cs typeface="Verdana"/>
              </a:rPr>
              <a:t>Development</a:t>
            </a:r>
            <a:r>
              <a:rPr sz="600" spc="35" dirty="0">
                <a:latin typeface="Verdana"/>
                <a:cs typeface="Verdana"/>
              </a:rPr>
              <a:t> </a:t>
            </a:r>
            <a:r>
              <a:rPr sz="600" spc="30" dirty="0">
                <a:latin typeface="Verdana"/>
                <a:cs typeface="Verdana"/>
              </a:rPr>
              <a:t>Engagement </a:t>
            </a:r>
            <a:r>
              <a:rPr sz="600" spc="-25" dirty="0">
                <a:latin typeface="Verdana"/>
                <a:cs typeface="Verdana"/>
              </a:rPr>
              <a:t>Lab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78B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85595" y="1"/>
            <a:ext cx="6706870" cy="6858000"/>
            <a:chOff x="5485595" y="1"/>
            <a:chExt cx="6706870" cy="6858000"/>
          </a:xfrm>
        </p:grpSpPr>
        <p:sp>
          <p:nvSpPr>
            <p:cNvPr id="4" name="object 4"/>
            <p:cNvSpPr/>
            <p:nvPr/>
          </p:nvSpPr>
          <p:spPr>
            <a:xfrm>
              <a:off x="5485595" y="1"/>
              <a:ext cx="6706870" cy="6858000"/>
            </a:xfrm>
            <a:custGeom>
              <a:avLst/>
              <a:gdLst/>
              <a:ahLst/>
              <a:cxnLst/>
              <a:rect l="l" t="t" r="r" b="b"/>
              <a:pathLst>
                <a:path w="6706870" h="6858000">
                  <a:moveTo>
                    <a:pt x="6706405" y="0"/>
                  </a:moveTo>
                  <a:lnTo>
                    <a:pt x="2911047" y="0"/>
                  </a:lnTo>
                  <a:lnTo>
                    <a:pt x="0" y="6858000"/>
                  </a:lnTo>
                  <a:lnTo>
                    <a:pt x="6706405" y="6858000"/>
                  </a:lnTo>
                  <a:lnTo>
                    <a:pt x="6706405" y="0"/>
                  </a:lnTo>
                  <a:close/>
                </a:path>
              </a:pathLst>
            </a:custGeom>
            <a:solidFill>
              <a:srgbClr val="333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68268" y="1102532"/>
              <a:ext cx="1679575" cy="1679575"/>
            </a:xfrm>
            <a:custGeom>
              <a:avLst/>
              <a:gdLst/>
              <a:ahLst/>
              <a:cxnLst/>
              <a:rect l="l" t="t" r="r" b="b"/>
              <a:pathLst>
                <a:path w="1679575" h="1679575">
                  <a:moveTo>
                    <a:pt x="500468" y="0"/>
                  </a:moveTo>
                  <a:lnTo>
                    <a:pt x="0" y="1179031"/>
                  </a:lnTo>
                  <a:lnTo>
                    <a:pt x="1179031" y="1679500"/>
                  </a:lnTo>
                  <a:lnTo>
                    <a:pt x="1679498" y="500468"/>
                  </a:lnTo>
                  <a:lnTo>
                    <a:pt x="500468" y="0"/>
                  </a:lnTo>
                  <a:close/>
                </a:path>
              </a:pathLst>
            </a:custGeom>
            <a:solidFill>
              <a:srgbClr val="F19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86346" y="515825"/>
              <a:ext cx="285750" cy="286385"/>
            </a:xfrm>
            <a:custGeom>
              <a:avLst/>
              <a:gdLst/>
              <a:ahLst/>
              <a:cxnLst/>
              <a:rect l="l" t="t" r="r" b="b"/>
              <a:pathLst>
                <a:path w="285750" h="286384">
                  <a:moveTo>
                    <a:pt x="142693" y="0"/>
                  </a:moveTo>
                  <a:lnTo>
                    <a:pt x="97525" y="7285"/>
                  </a:lnTo>
                  <a:lnTo>
                    <a:pt x="58296" y="27572"/>
                  </a:lnTo>
                  <a:lnTo>
                    <a:pt x="27362" y="58506"/>
                  </a:lnTo>
                  <a:lnTo>
                    <a:pt x="7076" y="97734"/>
                  </a:lnTo>
                  <a:lnTo>
                    <a:pt x="0" y="141606"/>
                  </a:lnTo>
                  <a:lnTo>
                    <a:pt x="0" y="144200"/>
                  </a:lnTo>
                  <a:lnTo>
                    <a:pt x="7076" y="188071"/>
                  </a:lnTo>
                  <a:lnTo>
                    <a:pt x="27362" y="227299"/>
                  </a:lnTo>
                  <a:lnTo>
                    <a:pt x="58296" y="258233"/>
                  </a:lnTo>
                  <a:lnTo>
                    <a:pt x="97525" y="278520"/>
                  </a:lnTo>
                  <a:lnTo>
                    <a:pt x="142693" y="285805"/>
                  </a:lnTo>
                  <a:lnTo>
                    <a:pt x="187862" y="278520"/>
                  </a:lnTo>
                  <a:lnTo>
                    <a:pt x="227090" y="258233"/>
                  </a:lnTo>
                  <a:lnTo>
                    <a:pt x="258024" y="227299"/>
                  </a:lnTo>
                  <a:lnTo>
                    <a:pt x="278311" y="188071"/>
                  </a:lnTo>
                  <a:lnTo>
                    <a:pt x="285387" y="144200"/>
                  </a:lnTo>
                  <a:lnTo>
                    <a:pt x="141976" y="144200"/>
                  </a:lnTo>
                  <a:lnTo>
                    <a:pt x="141395" y="143619"/>
                  </a:lnTo>
                  <a:lnTo>
                    <a:pt x="141395" y="142186"/>
                  </a:lnTo>
                  <a:lnTo>
                    <a:pt x="141976" y="141606"/>
                  </a:lnTo>
                  <a:lnTo>
                    <a:pt x="285387" y="141606"/>
                  </a:lnTo>
                  <a:lnTo>
                    <a:pt x="278311" y="97734"/>
                  </a:lnTo>
                  <a:lnTo>
                    <a:pt x="258024" y="58506"/>
                  </a:lnTo>
                  <a:lnTo>
                    <a:pt x="227090" y="27572"/>
                  </a:lnTo>
                  <a:lnTo>
                    <a:pt x="187862" y="7285"/>
                  </a:lnTo>
                  <a:lnTo>
                    <a:pt x="142693" y="0"/>
                  </a:lnTo>
                  <a:close/>
                </a:path>
                <a:path w="285750" h="286384">
                  <a:moveTo>
                    <a:pt x="285387" y="141606"/>
                  </a:moveTo>
                  <a:lnTo>
                    <a:pt x="143410" y="141606"/>
                  </a:lnTo>
                  <a:lnTo>
                    <a:pt x="143990" y="142186"/>
                  </a:lnTo>
                  <a:lnTo>
                    <a:pt x="143990" y="143619"/>
                  </a:lnTo>
                  <a:lnTo>
                    <a:pt x="143410" y="144200"/>
                  </a:lnTo>
                  <a:lnTo>
                    <a:pt x="285387" y="144200"/>
                  </a:lnTo>
                  <a:lnTo>
                    <a:pt x="285387" y="141606"/>
                  </a:lnTo>
                  <a:close/>
                </a:path>
              </a:pathLst>
            </a:custGeom>
            <a:solidFill>
              <a:srgbClr val="181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03521" y="1777356"/>
              <a:ext cx="286385" cy="286385"/>
            </a:xfrm>
            <a:custGeom>
              <a:avLst/>
              <a:gdLst/>
              <a:ahLst/>
              <a:cxnLst/>
              <a:rect l="l" t="t" r="r" b="b"/>
              <a:pathLst>
                <a:path w="286384" h="286385">
                  <a:moveTo>
                    <a:pt x="142902" y="0"/>
                  </a:moveTo>
                  <a:lnTo>
                    <a:pt x="97734" y="7285"/>
                  </a:lnTo>
                  <a:lnTo>
                    <a:pt x="58505" y="27572"/>
                  </a:lnTo>
                  <a:lnTo>
                    <a:pt x="27571" y="58506"/>
                  </a:lnTo>
                  <a:lnTo>
                    <a:pt x="7285" y="97734"/>
                  </a:lnTo>
                  <a:lnTo>
                    <a:pt x="0" y="142902"/>
                  </a:lnTo>
                  <a:lnTo>
                    <a:pt x="7285" y="188071"/>
                  </a:lnTo>
                  <a:lnTo>
                    <a:pt x="27571" y="227299"/>
                  </a:lnTo>
                  <a:lnTo>
                    <a:pt x="58505" y="258233"/>
                  </a:lnTo>
                  <a:lnTo>
                    <a:pt x="97734" y="278520"/>
                  </a:lnTo>
                  <a:lnTo>
                    <a:pt x="142902" y="285805"/>
                  </a:lnTo>
                  <a:lnTo>
                    <a:pt x="188071" y="278520"/>
                  </a:lnTo>
                  <a:lnTo>
                    <a:pt x="227299" y="258233"/>
                  </a:lnTo>
                  <a:lnTo>
                    <a:pt x="247993" y="237539"/>
                  </a:lnTo>
                  <a:lnTo>
                    <a:pt x="142902" y="237539"/>
                  </a:lnTo>
                  <a:lnTo>
                    <a:pt x="106065" y="230102"/>
                  </a:lnTo>
                  <a:lnTo>
                    <a:pt x="75984" y="209820"/>
                  </a:lnTo>
                  <a:lnTo>
                    <a:pt x="55703" y="179739"/>
                  </a:lnTo>
                  <a:lnTo>
                    <a:pt x="48266" y="142902"/>
                  </a:lnTo>
                  <a:lnTo>
                    <a:pt x="55703" y="106066"/>
                  </a:lnTo>
                  <a:lnTo>
                    <a:pt x="75984" y="75985"/>
                  </a:lnTo>
                  <a:lnTo>
                    <a:pt x="106065" y="55703"/>
                  </a:lnTo>
                  <a:lnTo>
                    <a:pt x="142902" y="48266"/>
                  </a:lnTo>
                  <a:lnTo>
                    <a:pt x="247993" y="48266"/>
                  </a:lnTo>
                  <a:lnTo>
                    <a:pt x="227299" y="27572"/>
                  </a:lnTo>
                  <a:lnTo>
                    <a:pt x="188071" y="7285"/>
                  </a:lnTo>
                  <a:lnTo>
                    <a:pt x="142902" y="0"/>
                  </a:lnTo>
                  <a:close/>
                </a:path>
                <a:path w="286384" h="286385">
                  <a:moveTo>
                    <a:pt x="247993" y="48266"/>
                  </a:moveTo>
                  <a:lnTo>
                    <a:pt x="142902" y="48266"/>
                  </a:lnTo>
                  <a:lnTo>
                    <a:pt x="179739" y="55703"/>
                  </a:lnTo>
                  <a:lnTo>
                    <a:pt x="209820" y="75985"/>
                  </a:lnTo>
                  <a:lnTo>
                    <a:pt x="230101" y="106066"/>
                  </a:lnTo>
                  <a:lnTo>
                    <a:pt x="237538" y="142902"/>
                  </a:lnTo>
                  <a:lnTo>
                    <a:pt x="230101" y="179739"/>
                  </a:lnTo>
                  <a:lnTo>
                    <a:pt x="209820" y="209820"/>
                  </a:lnTo>
                  <a:lnTo>
                    <a:pt x="179739" y="230102"/>
                  </a:lnTo>
                  <a:lnTo>
                    <a:pt x="142902" y="237539"/>
                  </a:lnTo>
                  <a:lnTo>
                    <a:pt x="247993" y="237539"/>
                  </a:lnTo>
                  <a:lnTo>
                    <a:pt x="258233" y="227299"/>
                  </a:lnTo>
                  <a:lnTo>
                    <a:pt x="278520" y="188071"/>
                  </a:lnTo>
                  <a:lnTo>
                    <a:pt x="285805" y="142902"/>
                  </a:lnTo>
                  <a:lnTo>
                    <a:pt x="278520" y="97734"/>
                  </a:lnTo>
                  <a:lnTo>
                    <a:pt x="258233" y="58506"/>
                  </a:lnTo>
                  <a:lnTo>
                    <a:pt x="247993" y="482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95497" y="2534297"/>
              <a:ext cx="251460" cy="269875"/>
            </a:xfrm>
            <a:custGeom>
              <a:avLst/>
              <a:gdLst/>
              <a:ahLst/>
              <a:cxnLst/>
              <a:rect l="l" t="t" r="r" b="b"/>
              <a:pathLst>
                <a:path w="251459" h="269875">
                  <a:moveTo>
                    <a:pt x="217351" y="0"/>
                  </a:moveTo>
                  <a:lnTo>
                    <a:pt x="0" y="163109"/>
                  </a:lnTo>
                  <a:lnTo>
                    <a:pt x="251004" y="269654"/>
                  </a:lnTo>
                  <a:lnTo>
                    <a:pt x="217351" y="0"/>
                  </a:lnTo>
                  <a:close/>
                </a:path>
              </a:pathLst>
            </a:custGeom>
            <a:solidFill>
              <a:srgbClr val="007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32552" y="1179860"/>
              <a:ext cx="302895" cy="231140"/>
            </a:xfrm>
            <a:custGeom>
              <a:avLst/>
              <a:gdLst/>
              <a:ahLst/>
              <a:cxnLst/>
              <a:rect l="l" t="t" r="r" b="b"/>
              <a:pathLst>
                <a:path w="302895" h="231140">
                  <a:moveTo>
                    <a:pt x="251287" y="0"/>
                  </a:moveTo>
                  <a:lnTo>
                    <a:pt x="0" y="96460"/>
                  </a:lnTo>
                  <a:lnTo>
                    <a:pt x="51553" y="230759"/>
                  </a:lnTo>
                  <a:lnTo>
                    <a:pt x="302839" y="134298"/>
                  </a:lnTo>
                  <a:lnTo>
                    <a:pt x="251287" y="0"/>
                  </a:lnTo>
                  <a:close/>
                </a:path>
              </a:pathLst>
            </a:custGeom>
            <a:solidFill>
              <a:srgbClr val="F19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39185" y="769187"/>
              <a:ext cx="385445" cy="269240"/>
            </a:xfrm>
            <a:custGeom>
              <a:avLst/>
              <a:gdLst/>
              <a:ahLst/>
              <a:cxnLst/>
              <a:rect l="l" t="t" r="r" b="b"/>
              <a:pathLst>
                <a:path w="385445" h="269240">
                  <a:moveTo>
                    <a:pt x="181635" y="54114"/>
                  </a:moveTo>
                  <a:lnTo>
                    <a:pt x="54127" y="0"/>
                  </a:lnTo>
                  <a:lnTo>
                    <a:pt x="0" y="127508"/>
                  </a:lnTo>
                  <a:lnTo>
                    <a:pt x="127508" y="181622"/>
                  </a:lnTo>
                  <a:lnTo>
                    <a:pt x="181635" y="54114"/>
                  </a:lnTo>
                  <a:close/>
                </a:path>
                <a:path w="385445" h="269240">
                  <a:moveTo>
                    <a:pt x="385216" y="141630"/>
                  </a:moveTo>
                  <a:lnTo>
                    <a:pt x="257708" y="87503"/>
                  </a:lnTo>
                  <a:lnTo>
                    <a:pt x="203593" y="215011"/>
                  </a:lnTo>
                  <a:lnTo>
                    <a:pt x="331101" y="269138"/>
                  </a:lnTo>
                  <a:lnTo>
                    <a:pt x="385216" y="141630"/>
                  </a:lnTo>
                  <a:close/>
                </a:path>
              </a:pathLst>
            </a:custGeom>
            <a:solidFill>
              <a:srgbClr val="0078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93462" y="455625"/>
              <a:ext cx="251460" cy="269875"/>
            </a:xfrm>
            <a:custGeom>
              <a:avLst/>
              <a:gdLst/>
              <a:ahLst/>
              <a:cxnLst/>
              <a:rect l="l" t="t" r="r" b="b"/>
              <a:pathLst>
                <a:path w="251459" h="269875">
                  <a:moveTo>
                    <a:pt x="217350" y="0"/>
                  </a:moveTo>
                  <a:lnTo>
                    <a:pt x="0" y="163109"/>
                  </a:lnTo>
                  <a:lnTo>
                    <a:pt x="251002" y="269655"/>
                  </a:lnTo>
                  <a:lnTo>
                    <a:pt x="217350" y="0"/>
                  </a:lnTo>
                  <a:close/>
                </a:path>
              </a:pathLst>
            </a:custGeom>
            <a:solidFill>
              <a:srgbClr val="007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08162" y="2536901"/>
              <a:ext cx="1946275" cy="970915"/>
            </a:xfrm>
            <a:custGeom>
              <a:avLst/>
              <a:gdLst/>
              <a:ahLst/>
              <a:cxnLst/>
              <a:rect l="l" t="t" r="r" b="b"/>
              <a:pathLst>
                <a:path w="1946275" h="970914">
                  <a:moveTo>
                    <a:pt x="285800" y="142900"/>
                  </a:moveTo>
                  <a:lnTo>
                    <a:pt x="278511" y="97739"/>
                  </a:lnTo>
                  <a:lnTo>
                    <a:pt x="258229" y="58508"/>
                  </a:lnTo>
                  <a:lnTo>
                    <a:pt x="247992" y="48272"/>
                  </a:lnTo>
                  <a:lnTo>
                    <a:pt x="237528" y="37807"/>
                  </a:lnTo>
                  <a:lnTo>
                    <a:pt x="237528" y="142900"/>
                  </a:lnTo>
                  <a:lnTo>
                    <a:pt x="230098" y="179743"/>
                  </a:lnTo>
                  <a:lnTo>
                    <a:pt x="209816" y="209829"/>
                  </a:lnTo>
                  <a:lnTo>
                    <a:pt x="179730" y="230111"/>
                  </a:lnTo>
                  <a:lnTo>
                    <a:pt x="142900" y="237540"/>
                  </a:lnTo>
                  <a:lnTo>
                    <a:pt x="106057" y="230111"/>
                  </a:lnTo>
                  <a:lnTo>
                    <a:pt x="75984" y="209829"/>
                  </a:lnTo>
                  <a:lnTo>
                    <a:pt x="55702" y="179743"/>
                  </a:lnTo>
                  <a:lnTo>
                    <a:pt x="48260" y="142900"/>
                  </a:lnTo>
                  <a:lnTo>
                    <a:pt x="55702" y="106070"/>
                  </a:lnTo>
                  <a:lnTo>
                    <a:pt x="106057" y="55702"/>
                  </a:lnTo>
                  <a:lnTo>
                    <a:pt x="179730" y="55702"/>
                  </a:lnTo>
                  <a:lnTo>
                    <a:pt x="230098" y="106070"/>
                  </a:lnTo>
                  <a:lnTo>
                    <a:pt x="237528" y="142900"/>
                  </a:lnTo>
                  <a:lnTo>
                    <a:pt x="237528" y="37807"/>
                  </a:lnTo>
                  <a:lnTo>
                    <a:pt x="227291" y="27571"/>
                  </a:lnTo>
                  <a:lnTo>
                    <a:pt x="188061" y="7289"/>
                  </a:lnTo>
                  <a:lnTo>
                    <a:pt x="142900" y="0"/>
                  </a:lnTo>
                  <a:lnTo>
                    <a:pt x="97726" y="7289"/>
                  </a:lnTo>
                  <a:lnTo>
                    <a:pt x="58496" y="27571"/>
                  </a:lnTo>
                  <a:lnTo>
                    <a:pt x="27571" y="58508"/>
                  </a:lnTo>
                  <a:lnTo>
                    <a:pt x="7277" y="97739"/>
                  </a:lnTo>
                  <a:lnTo>
                    <a:pt x="0" y="142900"/>
                  </a:lnTo>
                  <a:lnTo>
                    <a:pt x="7277" y="188074"/>
                  </a:lnTo>
                  <a:lnTo>
                    <a:pt x="27571" y="227304"/>
                  </a:lnTo>
                  <a:lnTo>
                    <a:pt x="58496" y="258241"/>
                  </a:lnTo>
                  <a:lnTo>
                    <a:pt x="97726" y="278523"/>
                  </a:lnTo>
                  <a:lnTo>
                    <a:pt x="142900" y="285813"/>
                  </a:lnTo>
                  <a:lnTo>
                    <a:pt x="188061" y="278523"/>
                  </a:lnTo>
                  <a:lnTo>
                    <a:pt x="227291" y="258241"/>
                  </a:lnTo>
                  <a:lnTo>
                    <a:pt x="247992" y="237540"/>
                  </a:lnTo>
                  <a:lnTo>
                    <a:pt x="258229" y="227304"/>
                  </a:lnTo>
                  <a:lnTo>
                    <a:pt x="278511" y="188074"/>
                  </a:lnTo>
                  <a:lnTo>
                    <a:pt x="285800" y="142900"/>
                  </a:lnTo>
                  <a:close/>
                </a:path>
                <a:path w="1946275" h="970914">
                  <a:moveTo>
                    <a:pt x="1945678" y="826325"/>
                  </a:moveTo>
                  <a:lnTo>
                    <a:pt x="1938604" y="782459"/>
                  </a:lnTo>
                  <a:lnTo>
                    <a:pt x="1918322" y="743229"/>
                  </a:lnTo>
                  <a:lnTo>
                    <a:pt x="1887385" y="712292"/>
                  </a:lnTo>
                  <a:lnTo>
                    <a:pt x="1848154" y="692010"/>
                  </a:lnTo>
                  <a:lnTo>
                    <a:pt x="1804289" y="684936"/>
                  </a:lnTo>
                  <a:lnTo>
                    <a:pt x="1804289" y="826909"/>
                  </a:lnTo>
                  <a:lnTo>
                    <a:pt x="1804289" y="828344"/>
                  </a:lnTo>
                  <a:lnTo>
                    <a:pt x="1803704" y="828929"/>
                  </a:lnTo>
                  <a:lnTo>
                    <a:pt x="1802269" y="828929"/>
                  </a:lnTo>
                  <a:lnTo>
                    <a:pt x="1801685" y="828344"/>
                  </a:lnTo>
                  <a:lnTo>
                    <a:pt x="1801685" y="826909"/>
                  </a:lnTo>
                  <a:lnTo>
                    <a:pt x="1802269" y="826325"/>
                  </a:lnTo>
                  <a:lnTo>
                    <a:pt x="1803704" y="826325"/>
                  </a:lnTo>
                  <a:lnTo>
                    <a:pt x="1804289" y="826909"/>
                  </a:lnTo>
                  <a:lnTo>
                    <a:pt x="1804289" y="684936"/>
                  </a:lnTo>
                  <a:lnTo>
                    <a:pt x="1757819" y="692010"/>
                  </a:lnTo>
                  <a:lnTo>
                    <a:pt x="1718589" y="712292"/>
                  </a:lnTo>
                  <a:lnTo>
                    <a:pt x="1687652" y="743229"/>
                  </a:lnTo>
                  <a:lnTo>
                    <a:pt x="1667370" y="782459"/>
                  </a:lnTo>
                  <a:lnTo>
                    <a:pt x="1660296" y="826325"/>
                  </a:lnTo>
                  <a:lnTo>
                    <a:pt x="1660296" y="828929"/>
                  </a:lnTo>
                  <a:lnTo>
                    <a:pt x="1667370" y="872794"/>
                  </a:lnTo>
                  <a:lnTo>
                    <a:pt x="1687652" y="912025"/>
                  </a:lnTo>
                  <a:lnTo>
                    <a:pt x="1718589" y="942962"/>
                  </a:lnTo>
                  <a:lnTo>
                    <a:pt x="1757819" y="963244"/>
                  </a:lnTo>
                  <a:lnTo>
                    <a:pt x="1802980" y="970534"/>
                  </a:lnTo>
                  <a:lnTo>
                    <a:pt x="1848154" y="963244"/>
                  </a:lnTo>
                  <a:lnTo>
                    <a:pt x="1887385" y="942962"/>
                  </a:lnTo>
                  <a:lnTo>
                    <a:pt x="1918322" y="912025"/>
                  </a:lnTo>
                  <a:lnTo>
                    <a:pt x="1938604" y="872794"/>
                  </a:lnTo>
                  <a:lnTo>
                    <a:pt x="1945678" y="828929"/>
                  </a:lnTo>
                  <a:lnTo>
                    <a:pt x="1945678" y="826325"/>
                  </a:lnTo>
                  <a:close/>
                </a:path>
              </a:pathLst>
            </a:custGeom>
            <a:solidFill>
              <a:srgbClr val="0078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78964" y="3413544"/>
              <a:ext cx="385445" cy="269240"/>
            </a:xfrm>
            <a:custGeom>
              <a:avLst/>
              <a:gdLst/>
              <a:ahLst/>
              <a:cxnLst/>
              <a:rect l="l" t="t" r="r" b="b"/>
              <a:pathLst>
                <a:path w="385445" h="269239">
                  <a:moveTo>
                    <a:pt x="181635" y="54114"/>
                  </a:moveTo>
                  <a:lnTo>
                    <a:pt x="54127" y="0"/>
                  </a:lnTo>
                  <a:lnTo>
                    <a:pt x="0" y="127508"/>
                  </a:lnTo>
                  <a:lnTo>
                    <a:pt x="127508" y="181622"/>
                  </a:lnTo>
                  <a:lnTo>
                    <a:pt x="181635" y="54114"/>
                  </a:lnTo>
                  <a:close/>
                </a:path>
                <a:path w="385445" h="269239">
                  <a:moveTo>
                    <a:pt x="385216" y="141630"/>
                  </a:moveTo>
                  <a:lnTo>
                    <a:pt x="257708" y="87503"/>
                  </a:lnTo>
                  <a:lnTo>
                    <a:pt x="203581" y="215011"/>
                  </a:lnTo>
                  <a:lnTo>
                    <a:pt x="331089" y="269138"/>
                  </a:lnTo>
                  <a:lnTo>
                    <a:pt x="385216" y="141630"/>
                  </a:lnTo>
                  <a:close/>
                </a:path>
              </a:pathLst>
            </a:custGeom>
            <a:solidFill>
              <a:srgbClr val="181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14576" y="2688570"/>
              <a:ext cx="302895" cy="231140"/>
            </a:xfrm>
            <a:custGeom>
              <a:avLst/>
              <a:gdLst/>
              <a:ahLst/>
              <a:cxnLst/>
              <a:rect l="l" t="t" r="r" b="b"/>
              <a:pathLst>
                <a:path w="302895" h="231139">
                  <a:moveTo>
                    <a:pt x="251286" y="0"/>
                  </a:moveTo>
                  <a:lnTo>
                    <a:pt x="0" y="96460"/>
                  </a:lnTo>
                  <a:lnTo>
                    <a:pt x="51551" y="230758"/>
                  </a:lnTo>
                  <a:lnTo>
                    <a:pt x="302837" y="134299"/>
                  </a:lnTo>
                  <a:lnTo>
                    <a:pt x="251286" y="0"/>
                  </a:lnTo>
                  <a:close/>
                </a:path>
              </a:pathLst>
            </a:custGeom>
            <a:solidFill>
              <a:srgbClr val="D94D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27542" y="1494599"/>
              <a:ext cx="3467100" cy="1899920"/>
            </a:xfrm>
            <a:custGeom>
              <a:avLst/>
              <a:gdLst/>
              <a:ahLst/>
              <a:cxnLst/>
              <a:rect l="l" t="t" r="r" b="b"/>
              <a:pathLst>
                <a:path w="3467100" h="1899920">
                  <a:moveTo>
                    <a:pt x="285394" y="141605"/>
                  </a:moveTo>
                  <a:lnTo>
                    <a:pt x="278307" y="97739"/>
                  </a:lnTo>
                  <a:lnTo>
                    <a:pt x="258025" y="58508"/>
                  </a:lnTo>
                  <a:lnTo>
                    <a:pt x="227088" y="27571"/>
                  </a:lnTo>
                  <a:lnTo>
                    <a:pt x="187858" y="7289"/>
                  </a:lnTo>
                  <a:lnTo>
                    <a:pt x="143992" y="215"/>
                  </a:lnTo>
                  <a:lnTo>
                    <a:pt x="143992" y="142189"/>
                  </a:lnTo>
                  <a:lnTo>
                    <a:pt x="143992" y="143611"/>
                  </a:lnTo>
                  <a:lnTo>
                    <a:pt x="143408" y="144195"/>
                  </a:lnTo>
                  <a:lnTo>
                    <a:pt x="141973" y="144195"/>
                  </a:lnTo>
                  <a:lnTo>
                    <a:pt x="141401" y="143611"/>
                  </a:lnTo>
                  <a:lnTo>
                    <a:pt x="141401" y="142189"/>
                  </a:lnTo>
                  <a:lnTo>
                    <a:pt x="141973" y="141605"/>
                  </a:lnTo>
                  <a:lnTo>
                    <a:pt x="143408" y="141605"/>
                  </a:lnTo>
                  <a:lnTo>
                    <a:pt x="143992" y="142189"/>
                  </a:lnTo>
                  <a:lnTo>
                    <a:pt x="143992" y="215"/>
                  </a:lnTo>
                  <a:lnTo>
                    <a:pt x="97523" y="7289"/>
                  </a:lnTo>
                  <a:lnTo>
                    <a:pt x="58293" y="27571"/>
                  </a:lnTo>
                  <a:lnTo>
                    <a:pt x="27368" y="58508"/>
                  </a:lnTo>
                  <a:lnTo>
                    <a:pt x="7073" y="97739"/>
                  </a:lnTo>
                  <a:lnTo>
                    <a:pt x="0" y="141605"/>
                  </a:lnTo>
                  <a:lnTo>
                    <a:pt x="0" y="144195"/>
                  </a:lnTo>
                  <a:lnTo>
                    <a:pt x="7073" y="188074"/>
                  </a:lnTo>
                  <a:lnTo>
                    <a:pt x="27368" y="227291"/>
                  </a:lnTo>
                  <a:lnTo>
                    <a:pt x="58293" y="258229"/>
                  </a:lnTo>
                  <a:lnTo>
                    <a:pt x="97523" y="278523"/>
                  </a:lnTo>
                  <a:lnTo>
                    <a:pt x="142697" y="285800"/>
                  </a:lnTo>
                  <a:lnTo>
                    <a:pt x="187858" y="278523"/>
                  </a:lnTo>
                  <a:lnTo>
                    <a:pt x="227088" y="258229"/>
                  </a:lnTo>
                  <a:lnTo>
                    <a:pt x="258025" y="227291"/>
                  </a:lnTo>
                  <a:lnTo>
                    <a:pt x="278307" y="188074"/>
                  </a:lnTo>
                  <a:lnTo>
                    <a:pt x="285394" y="144195"/>
                  </a:lnTo>
                  <a:lnTo>
                    <a:pt x="285394" y="141605"/>
                  </a:lnTo>
                  <a:close/>
                </a:path>
                <a:path w="3467100" h="1899920">
                  <a:moveTo>
                    <a:pt x="3466719" y="1666163"/>
                  </a:moveTo>
                  <a:lnTo>
                    <a:pt x="3233216" y="1567053"/>
                  </a:lnTo>
                  <a:lnTo>
                    <a:pt x="3134106" y="1800555"/>
                  </a:lnTo>
                  <a:lnTo>
                    <a:pt x="3367595" y="1899666"/>
                  </a:lnTo>
                  <a:lnTo>
                    <a:pt x="3466719" y="1666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332562" y="3951732"/>
            <a:ext cx="4107179" cy="11322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8920" marR="5080" indent="-236854" algn="r">
              <a:lnSpc>
                <a:spcPts val="2780"/>
              </a:lnSpc>
              <a:spcBef>
                <a:spcPts val="475"/>
              </a:spcBef>
            </a:pP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Fear</a:t>
            </a: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14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concern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240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150" dirty="0">
                <a:solidFill>
                  <a:srgbClr val="FFFFFF"/>
                </a:solidFill>
                <a:latin typeface="Arial MT"/>
                <a:cs typeface="Arial MT"/>
              </a:rPr>
              <a:t>state </a:t>
            </a:r>
            <a:r>
              <a:rPr sz="2600" spc="21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18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165" dirty="0">
                <a:solidFill>
                  <a:srgbClr val="FFFFFF"/>
                </a:solidFill>
                <a:latin typeface="Arial MT"/>
                <a:cs typeface="Arial MT"/>
              </a:rPr>
              <a:t>world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135" dirty="0">
                <a:solidFill>
                  <a:srgbClr val="FFFFFF"/>
                </a:solidFill>
                <a:latin typeface="Arial MT"/>
                <a:cs typeface="Arial MT"/>
              </a:rPr>
              <a:t>strikingly</a:t>
            </a:r>
            <a:endParaRPr sz="2600">
              <a:latin typeface="Arial MT"/>
              <a:cs typeface="Arial MT"/>
            </a:endParaRPr>
          </a:p>
          <a:p>
            <a:pPr marR="5080" algn="r">
              <a:lnSpc>
                <a:spcPts val="2775"/>
              </a:lnSpc>
            </a:pPr>
            <a:r>
              <a:rPr sz="2600" spc="120" dirty="0">
                <a:solidFill>
                  <a:srgbClr val="FFFFFF"/>
                </a:solidFill>
                <a:latin typeface="Arial MT"/>
                <a:cs typeface="Arial MT"/>
              </a:rPr>
              <a:t>high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50127" y="553212"/>
            <a:ext cx="6237605" cy="21590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0"/>
              </a:spcBef>
            </a:pPr>
            <a:r>
              <a:rPr sz="5000" dirty="0">
                <a:solidFill>
                  <a:srgbClr val="FFFFFF"/>
                </a:solidFill>
              </a:rPr>
              <a:t>GEOPOLITICS,</a:t>
            </a:r>
            <a:r>
              <a:rPr sz="5000" spc="45" dirty="0">
                <a:solidFill>
                  <a:srgbClr val="FFFFFF"/>
                </a:solidFill>
              </a:rPr>
              <a:t> </a:t>
            </a:r>
            <a:r>
              <a:rPr sz="5000" spc="155" dirty="0">
                <a:solidFill>
                  <a:srgbClr val="FFFFFF"/>
                </a:solidFill>
              </a:rPr>
              <a:t>FAR </a:t>
            </a:r>
            <a:r>
              <a:rPr sz="5000" spc="-35" dirty="0">
                <a:solidFill>
                  <a:srgbClr val="FFFFFF"/>
                </a:solidFill>
              </a:rPr>
              <a:t>RIGHT</a:t>
            </a:r>
            <a:r>
              <a:rPr sz="5000" spc="-320" dirty="0">
                <a:solidFill>
                  <a:srgbClr val="FFFFFF"/>
                </a:solidFill>
              </a:rPr>
              <a:t> </a:t>
            </a:r>
            <a:r>
              <a:rPr sz="5000" spc="260" dirty="0">
                <a:solidFill>
                  <a:srgbClr val="FFFFFF"/>
                </a:solidFill>
              </a:rPr>
              <a:t>AND </a:t>
            </a:r>
            <a:r>
              <a:rPr sz="5000" spc="-10" dirty="0">
                <a:solidFill>
                  <a:srgbClr val="FFFFFF"/>
                </a:solidFill>
              </a:rPr>
              <a:t>DISINFORMATION</a:t>
            </a:r>
            <a:endParaRPr sz="5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275" y="1262367"/>
            <a:ext cx="6992620" cy="4938395"/>
          </a:xfrm>
          <a:custGeom>
            <a:avLst/>
            <a:gdLst/>
            <a:ahLst/>
            <a:cxnLst/>
            <a:rect l="l" t="t" r="r" b="b"/>
            <a:pathLst>
              <a:path w="6992620" h="4938395">
                <a:moveTo>
                  <a:pt x="6992411" y="0"/>
                </a:moveTo>
                <a:lnTo>
                  <a:pt x="0" y="0"/>
                </a:lnTo>
                <a:lnTo>
                  <a:pt x="0" y="4937863"/>
                </a:lnTo>
                <a:lnTo>
                  <a:pt x="6992411" y="4937863"/>
                </a:lnTo>
                <a:lnTo>
                  <a:pt x="6992411" y="0"/>
                </a:lnTo>
                <a:close/>
              </a:path>
            </a:pathLst>
          </a:custGeom>
          <a:solidFill>
            <a:srgbClr val="E9E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983163" y="1263145"/>
            <a:ext cx="3420110" cy="2163445"/>
            <a:chOff x="7983163" y="1263145"/>
            <a:chExt cx="3420110" cy="2163445"/>
          </a:xfrm>
        </p:grpSpPr>
        <p:sp>
          <p:nvSpPr>
            <p:cNvPr id="4" name="object 4"/>
            <p:cNvSpPr/>
            <p:nvPr/>
          </p:nvSpPr>
          <p:spPr>
            <a:xfrm>
              <a:off x="7983163" y="1263145"/>
              <a:ext cx="3420110" cy="2163445"/>
            </a:xfrm>
            <a:custGeom>
              <a:avLst/>
              <a:gdLst/>
              <a:ahLst/>
              <a:cxnLst/>
              <a:rect l="l" t="t" r="r" b="b"/>
              <a:pathLst>
                <a:path w="3420109" h="2163445">
                  <a:moveTo>
                    <a:pt x="3419999" y="0"/>
                  </a:moveTo>
                  <a:lnTo>
                    <a:pt x="0" y="0"/>
                  </a:lnTo>
                  <a:lnTo>
                    <a:pt x="0" y="2163112"/>
                  </a:lnTo>
                  <a:lnTo>
                    <a:pt x="3419999" y="2163112"/>
                  </a:lnTo>
                  <a:lnTo>
                    <a:pt x="3419999" y="0"/>
                  </a:lnTo>
                  <a:close/>
                </a:path>
              </a:pathLst>
            </a:custGeom>
            <a:solidFill>
              <a:srgbClr val="E9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9172" y="1364087"/>
              <a:ext cx="900111" cy="90011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62820" y="5818990"/>
            <a:ext cx="306680" cy="31872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061902" y="3571240"/>
            <a:ext cx="3204210" cy="249301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80645">
              <a:lnSpc>
                <a:spcPct val="90000"/>
              </a:lnSpc>
              <a:spcBef>
                <a:spcPts val="254"/>
              </a:spcBef>
            </a:pP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very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large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majority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0" dirty="0">
                <a:solidFill>
                  <a:srgbClr val="181F15"/>
                </a:solidFill>
                <a:latin typeface="Arial MT"/>
                <a:cs typeface="Arial MT"/>
              </a:rPr>
              <a:t>of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Irish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public 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are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concerned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(very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or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fairly)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about geopolitical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tensions.</a:t>
            </a:r>
            <a:endParaRPr sz="1300">
              <a:latin typeface="Arial MT"/>
              <a:cs typeface="Arial MT"/>
            </a:endParaRPr>
          </a:p>
          <a:p>
            <a:pPr marL="12700" marR="5080">
              <a:lnSpc>
                <a:spcPct val="90000"/>
              </a:lnSpc>
              <a:spcBef>
                <a:spcPts val="994"/>
              </a:spcBef>
            </a:pP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Only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14" dirty="0">
                <a:solidFill>
                  <a:srgbClr val="181F15"/>
                </a:solidFill>
                <a:latin typeface="Arial MT"/>
                <a:cs typeface="Arial MT"/>
              </a:rPr>
              <a:t>13%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say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20" dirty="0">
                <a:solidFill>
                  <a:srgbClr val="181F15"/>
                </a:solidFill>
                <a:latin typeface="Arial MT"/>
                <a:cs typeface="Arial MT"/>
              </a:rPr>
              <a:t>that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they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are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unconcerned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by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ongoing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conflicts,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trade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wars,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0" dirty="0">
                <a:solidFill>
                  <a:srgbClr val="181F15"/>
                </a:solidFill>
                <a:latin typeface="Arial MT"/>
                <a:cs typeface="Arial MT"/>
              </a:rPr>
              <a:t>and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shifting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alliances.</a:t>
            </a:r>
            <a:endParaRPr sz="1300">
              <a:latin typeface="Arial MT"/>
              <a:cs typeface="Arial MT"/>
            </a:endParaRPr>
          </a:p>
          <a:p>
            <a:pPr marL="12700" marR="44450">
              <a:lnSpc>
                <a:spcPct val="89600"/>
              </a:lnSpc>
              <a:spcBef>
                <a:spcPts val="1005"/>
              </a:spcBef>
            </a:pPr>
            <a:r>
              <a:rPr sz="1300" spc="95" dirty="0">
                <a:solidFill>
                  <a:srgbClr val="181F15"/>
                </a:solidFill>
                <a:latin typeface="Arial MT"/>
                <a:cs typeface="Arial MT"/>
              </a:rPr>
              <a:t>It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is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rare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30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see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such</a:t>
            </a:r>
            <a:r>
              <a:rPr sz="1300" spc="2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large</a:t>
            </a:r>
            <a:r>
              <a:rPr sz="1300" spc="2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0" dirty="0">
                <a:solidFill>
                  <a:srgbClr val="181F15"/>
                </a:solidFill>
                <a:latin typeface="Arial MT"/>
                <a:cs typeface="Arial MT"/>
              </a:rPr>
              <a:t>majority</a:t>
            </a:r>
            <a:r>
              <a:rPr sz="1300" spc="3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45" dirty="0">
                <a:solidFill>
                  <a:srgbClr val="181F15"/>
                </a:solidFill>
                <a:latin typeface="Arial MT"/>
                <a:cs typeface="Arial MT"/>
              </a:rPr>
              <a:t>on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any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survey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question,</a:t>
            </a:r>
            <a:r>
              <a:rPr sz="1300" spc="-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suggesting</a:t>
            </a:r>
            <a:r>
              <a:rPr sz="13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00" dirty="0">
                <a:solidFill>
                  <a:srgbClr val="181F15"/>
                </a:solidFill>
                <a:latin typeface="Arial MT"/>
                <a:cs typeface="Arial MT"/>
              </a:rPr>
              <a:t>that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this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is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something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20" dirty="0">
                <a:solidFill>
                  <a:srgbClr val="181F15"/>
                </a:solidFill>
                <a:latin typeface="Arial MT"/>
                <a:cs typeface="Arial MT"/>
              </a:rPr>
              <a:t>that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is</a:t>
            </a:r>
            <a:r>
              <a:rPr sz="1300" spc="1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5" dirty="0">
                <a:solidFill>
                  <a:srgbClr val="181F15"/>
                </a:solidFill>
                <a:latin typeface="Arial MT"/>
                <a:cs typeface="Arial MT"/>
              </a:rPr>
              <a:t>true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70" dirty="0">
                <a:solidFill>
                  <a:srgbClr val="181F15"/>
                </a:solidFill>
                <a:latin typeface="Arial MT"/>
                <a:cs typeface="Arial MT"/>
              </a:rPr>
              <a:t>almost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across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90" dirty="0">
                <a:solidFill>
                  <a:srgbClr val="181F15"/>
                </a:solidFill>
                <a:latin typeface="Arial MT"/>
                <a:cs typeface="Arial MT"/>
              </a:rPr>
              <a:t>the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board.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14" dirty="0">
                <a:solidFill>
                  <a:srgbClr val="181F15"/>
                </a:solidFill>
                <a:latin typeface="Arial MT"/>
                <a:cs typeface="Arial MT"/>
              </a:rPr>
              <a:t>But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85" dirty="0">
                <a:solidFill>
                  <a:srgbClr val="181F15"/>
                </a:solidFill>
                <a:latin typeface="Arial MT"/>
                <a:cs typeface="Arial MT"/>
              </a:rPr>
              <a:t>who</a:t>
            </a:r>
            <a:r>
              <a:rPr sz="1300" spc="6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is</a:t>
            </a:r>
            <a:r>
              <a:rPr sz="1300" spc="6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more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35" dirty="0">
                <a:solidFill>
                  <a:srgbClr val="181F15"/>
                </a:solidFill>
                <a:latin typeface="Arial MT"/>
                <a:cs typeface="Arial MT"/>
              </a:rPr>
              <a:t>or 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less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181F15"/>
                </a:solidFill>
                <a:latin typeface="Arial MT"/>
                <a:cs typeface="Arial MT"/>
              </a:rPr>
              <a:t>likely</a:t>
            </a:r>
            <a:r>
              <a:rPr sz="13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130" dirty="0">
                <a:solidFill>
                  <a:srgbClr val="181F15"/>
                </a:solidFill>
                <a:latin typeface="Arial MT"/>
                <a:cs typeface="Arial MT"/>
              </a:rPr>
              <a:t>to</a:t>
            </a:r>
            <a:r>
              <a:rPr sz="1300" spc="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55" dirty="0">
                <a:solidFill>
                  <a:srgbClr val="181F15"/>
                </a:solidFill>
                <a:latin typeface="Arial MT"/>
                <a:cs typeface="Arial MT"/>
              </a:rPr>
              <a:t>be</a:t>
            </a:r>
            <a:r>
              <a:rPr sz="130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181F15"/>
                </a:solidFill>
                <a:latin typeface="Arial MT"/>
                <a:cs typeface="Arial MT"/>
              </a:rPr>
              <a:t>concerned?</a:t>
            </a:r>
            <a:endParaRPr sz="1300">
              <a:latin typeface="Arial MT"/>
              <a:cs typeface="Arial MT"/>
            </a:endParaRPr>
          </a:p>
          <a:p>
            <a:pPr marL="65405">
              <a:lnSpc>
                <a:spcPct val="100000"/>
              </a:lnSpc>
              <a:spcBef>
                <a:spcPts val="660"/>
              </a:spcBef>
            </a:pPr>
            <a:r>
              <a:rPr sz="1000" b="1" dirty="0">
                <a:solidFill>
                  <a:srgbClr val="181F15"/>
                </a:solidFill>
                <a:latin typeface="Trebuchet MS"/>
                <a:cs typeface="Trebuchet MS"/>
              </a:rPr>
              <a:t>©2025</a:t>
            </a:r>
            <a:r>
              <a:rPr sz="1000" b="1" spc="430" dirty="0">
                <a:solidFill>
                  <a:srgbClr val="181F15"/>
                </a:solidFill>
                <a:latin typeface="Trebuchet MS"/>
                <a:cs typeface="Trebuchet MS"/>
              </a:rPr>
              <a:t> </a:t>
            </a:r>
            <a:r>
              <a:rPr sz="1500" spc="-292" baseline="2777" dirty="0">
                <a:solidFill>
                  <a:srgbClr val="0C1911"/>
                </a:solidFill>
                <a:latin typeface="Verdana"/>
                <a:cs typeface="Verdana"/>
              </a:rPr>
              <a:t>|</a:t>
            </a:r>
            <a:r>
              <a:rPr sz="1500" spc="187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b="1" baseline="2777" dirty="0">
                <a:solidFill>
                  <a:srgbClr val="0C1911"/>
                </a:solidFill>
                <a:latin typeface="Tahoma"/>
                <a:cs typeface="Tahoma"/>
              </a:rPr>
              <a:t>DEVELOPMENT</a:t>
            </a:r>
            <a:r>
              <a:rPr sz="1500" b="1" spc="330" baseline="2777" dirty="0">
                <a:solidFill>
                  <a:srgbClr val="0C1911"/>
                </a:solidFill>
                <a:latin typeface="Tahoma"/>
                <a:cs typeface="Tahoma"/>
              </a:rPr>
              <a:t> </a:t>
            </a:r>
            <a:r>
              <a:rPr sz="1500" baseline="2777" dirty="0">
                <a:solidFill>
                  <a:srgbClr val="0C1911"/>
                </a:solidFill>
                <a:latin typeface="Verdana"/>
                <a:cs typeface="Verdana"/>
              </a:rPr>
              <a:t>ENGAGEMENT</a:t>
            </a:r>
            <a:r>
              <a:rPr sz="1500" spc="240" baseline="2777" dirty="0">
                <a:solidFill>
                  <a:srgbClr val="0C1911"/>
                </a:solidFill>
                <a:latin typeface="Verdana"/>
                <a:cs typeface="Verdana"/>
              </a:rPr>
              <a:t> </a:t>
            </a:r>
            <a:r>
              <a:rPr sz="1500" spc="-37" baseline="2777" dirty="0">
                <a:solidFill>
                  <a:srgbClr val="0C1911"/>
                </a:solidFill>
                <a:latin typeface="Verdana"/>
                <a:cs typeface="Verdana"/>
              </a:rPr>
              <a:t>LAB</a:t>
            </a:r>
            <a:endParaRPr sz="1500" baseline="2777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3163" y="1263145"/>
            <a:ext cx="3420110" cy="216344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795145">
              <a:lnSpc>
                <a:spcPct val="100000"/>
              </a:lnSpc>
              <a:spcBef>
                <a:spcPts val="155"/>
              </a:spcBef>
            </a:pPr>
            <a:r>
              <a:rPr sz="6000" b="1" spc="-25" dirty="0">
                <a:solidFill>
                  <a:srgbClr val="333A78"/>
                </a:solidFill>
                <a:latin typeface="Trebuchet MS"/>
                <a:cs typeface="Trebuchet MS"/>
              </a:rPr>
              <a:t>81%</a:t>
            </a:r>
            <a:endParaRPr sz="6000">
              <a:latin typeface="Trebuchet MS"/>
              <a:cs typeface="Trebuchet MS"/>
            </a:endParaRPr>
          </a:p>
          <a:p>
            <a:pPr marL="1006475" marR="209550" indent="-87630" algn="r">
              <a:lnSpc>
                <a:spcPct val="90000"/>
              </a:lnSpc>
              <a:spcBef>
                <a:spcPts val="2595"/>
              </a:spcBef>
            </a:pPr>
            <a:r>
              <a:rPr sz="1800" dirty="0">
                <a:solidFill>
                  <a:srgbClr val="181F15"/>
                </a:solidFill>
                <a:latin typeface="Arial MT"/>
                <a:cs typeface="Arial MT"/>
              </a:rPr>
              <a:t>are</a:t>
            </a:r>
            <a:r>
              <a:rPr sz="1800" spc="5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181F15"/>
                </a:solidFill>
                <a:latin typeface="Arial MT"/>
                <a:cs typeface="Arial MT"/>
              </a:rPr>
              <a:t>concerned</a:t>
            </a:r>
            <a:r>
              <a:rPr sz="1800" spc="70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114" dirty="0">
                <a:solidFill>
                  <a:srgbClr val="181F15"/>
                </a:solidFill>
                <a:latin typeface="Arial MT"/>
                <a:cs typeface="Arial MT"/>
              </a:rPr>
              <a:t>about </a:t>
            </a:r>
            <a:r>
              <a:rPr sz="1800" spc="80" dirty="0">
                <a:solidFill>
                  <a:srgbClr val="181F15"/>
                </a:solidFill>
                <a:latin typeface="Arial MT"/>
                <a:cs typeface="Arial MT"/>
              </a:rPr>
              <a:t>conflicts,</a:t>
            </a:r>
            <a:r>
              <a:rPr sz="18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181F15"/>
                </a:solidFill>
                <a:latin typeface="Arial MT"/>
                <a:cs typeface="Arial MT"/>
              </a:rPr>
              <a:t>trade,</a:t>
            </a:r>
            <a:r>
              <a:rPr sz="1800" spc="-1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70" dirty="0">
                <a:solidFill>
                  <a:srgbClr val="181F15"/>
                </a:solidFill>
                <a:latin typeface="Arial MT"/>
                <a:cs typeface="Arial MT"/>
              </a:rPr>
              <a:t>and </a:t>
            </a:r>
            <a:r>
              <a:rPr sz="1800" spc="114" dirty="0">
                <a:solidFill>
                  <a:srgbClr val="181F15"/>
                </a:solidFill>
                <a:latin typeface="Arial MT"/>
                <a:cs typeface="Arial MT"/>
              </a:rPr>
              <a:t>shifting</a:t>
            </a:r>
            <a:r>
              <a:rPr sz="1800" spc="5" dirty="0">
                <a:solidFill>
                  <a:srgbClr val="181F15"/>
                </a:solidFill>
                <a:latin typeface="Arial MT"/>
                <a:cs typeface="Arial MT"/>
              </a:rPr>
              <a:t> </a:t>
            </a:r>
            <a:r>
              <a:rPr sz="1800" spc="50" dirty="0">
                <a:solidFill>
                  <a:srgbClr val="181F15"/>
                </a:solidFill>
                <a:latin typeface="Arial MT"/>
                <a:cs typeface="Arial MT"/>
              </a:rPr>
              <a:t>alliances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MAJORITY</a:t>
            </a:r>
            <a:r>
              <a:rPr spc="150" dirty="0"/>
              <a:t> </a:t>
            </a:r>
            <a:r>
              <a:rPr spc="120" dirty="0"/>
              <a:t>CONCERN</a:t>
            </a:r>
            <a:r>
              <a:rPr spc="160" dirty="0"/>
              <a:t> </a:t>
            </a:r>
            <a:r>
              <a:rPr spc="190" dirty="0"/>
              <a:t>OF</a:t>
            </a:r>
            <a:r>
              <a:rPr spc="155" dirty="0"/>
              <a:t> </a:t>
            </a:r>
            <a:r>
              <a:rPr dirty="0"/>
              <a:t>GEOPOLITICAL</a:t>
            </a:r>
            <a:r>
              <a:rPr spc="160" dirty="0"/>
              <a:t> </a:t>
            </a:r>
            <a:r>
              <a:rPr spc="-10" dirty="0"/>
              <a:t>TENSIONS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831466" y="1263363"/>
            <a:ext cx="6955790" cy="4898390"/>
            <a:chOff x="831466" y="1263363"/>
            <a:chExt cx="6955790" cy="4898390"/>
          </a:xfrm>
        </p:grpSpPr>
        <p:sp>
          <p:nvSpPr>
            <p:cNvPr id="11" name="object 11"/>
            <p:cNvSpPr/>
            <p:nvPr/>
          </p:nvSpPr>
          <p:spPr>
            <a:xfrm>
              <a:off x="838200" y="1270097"/>
              <a:ext cx="6942455" cy="4885055"/>
            </a:xfrm>
            <a:custGeom>
              <a:avLst/>
              <a:gdLst/>
              <a:ahLst/>
              <a:cxnLst/>
              <a:rect l="l" t="t" r="r" b="b"/>
              <a:pathLst>
                <a:path w="6942455" h="4885055">
                  <a:moveTo>
                    <a:pt x="0" y="4884798"/>
                  </a:moveTo>
                  <a:lnTo>
                    <a:pt x="6942220" y="4884798"/>
                  </a:lnTo>
                  <a:lnTo>
                    <a:pt x="6942220" y="0"/>
                  </a:lnTo>
                  <a:lnTo>
                    <a:pt x="0" y="0"/>
                  </a:lnTo>
                  <a:lnTo>
                    <a:pt x="0" y="4884798"/>
                  </a:lnTo>
                  <a:close/>
                </a:path>
              </a:pathLst>
            </a:custGeom>
            <a:ln w="134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06162" y="5266557"/>
              <a:ext cx="6505575" cy="0"/>
            </a:xfrm>
            <a:custGeom>
              <a:avLst/>
              <a:gdLst/>
              <a:ahLst/>
              <a:cxnLst/>
              <a:rect l="l" t="t" r="r" b="b"/>
              <a:pathLst>
                <a:path w="6505575">
                  <a:moveTo>
                    <a:pt x="0" y="0"/>
                  </a:moveTo>
                  <a:lnTo>
                    <a:pt x="65050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06162" y="4458191"/>
              <a:ext cx="6505575" cy="0"/>
            </a:xfrm>
            <a:custGeom>
              <a:avLst/>
              <a:gdLst/>
              <a:ahLst/>
              <a:cxnLst/>
              <a:rect l="l" t="t" r="r" b="b"/>
              <a:pathLst>
                <a:path w="6505575">
                  <a:moveTo>
                    <a:pt x="0" y="0"/>
                  </a:moveTo>
                  <a:lnTo>
                    <a:pt x="187616" y="0"/>
                  </a:lnTo>
                </a:path>
                <a:path w="6505575">
                  <a:moveTo>
                    <a:pt x="1313503" y="0"/>
                  </a:moveTo>
                  <a:lnTo>
                    <a:pt x="1438591" y="0"/>
                  </a:lnTo>
                </a:path>
                <a:path w="6505575">
                  <a:moveTo>
                    <a:pt x="2564478" y="0"/>
                  </a:moveTo>
                  <a:lnTo>
                    <a:pt x="65050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6162" y="3649776"/>
              <a:ext cx="6505575" cy="0"/>
            </a:xfrm>
            <a:custGeom>
              <a:avLst/>
              <a:gdLst/>
              <a:ahLst/>
              <a:cxnLst/>
              <a:rect l="l" t="t" r="r" b="b"/>
              <a:pathLst>
                <a:path w="6505575">
                  <a:moveTo>
                    <a:pt x="0" y="0"/>
                  </a:moveTo>
                  <a:lnTo>
                    <a:pt x="187616" y="0"/>
                  </a:lnTo>
                </a:path>
                <a:path w="6505575">
                  <a:moveTo>
                    <a:pt x="1313503" y="0"/>
                  </a:moveTo>
                  <a:lnTo>
                    <a:pt x="1438591" y="0"/>
                  </a:lnTo>
                </a:path>
                <a:path w="6505575">
                  <a:moveTo>
                    <a:pt x="2564478" y="0"/>
                  </a:moveTo>
                  <a:lnTo>
                    <a:pt x="65050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6162" y="2841411"/>
              <a:ext cx="6505575" cy="0"/>
            </a:xfrm>
            <a:custGeom>
              <a:avLst/>
              <a:gdLst/>
              <a:ahLst/>
              <a:cxnLst/>
              <a:rect l="l" t="t" r="r" b="b"/>
              <a:pathLst>
                <a:path w="6505575">
                  <a:moveTo>
                    <a:pt x="0" y="0"/>
                  </a:moveTo>
                  <a:lnTo>
                    <a:pt x="187616" y="0"/>
                  </a:lnTo>
                </a:path>
                <a:path w="6505575">
                  <a:moveTo>
                    <a:pt x="1313503" y="0"/>
                  </a:moveTo>
                  <a:lnTo>
                    <a:pt x="1438591" y="0"/>
                  </a:lnTo>
                </a:path>
                <a:path w="6505575">
                  <a:moveTo>
                    <a:pt x="2564478" y="0"/>
                  </a:moveTo>
                  <a:lnTo>
                    <a:pt x="65050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6162" y="2033047"/>
              <a:ext cx="6505575" cy="0"/>
            </a:xfrm>
            <a:custGeom>
              <a:avLst/>
              <a:gdLst/>
              <a:ahLst/>
              <a:cxnLst/>
              <a:rect l="l" t="t" r="r" b="b"/>
              <a:pathLst>
                <a:path w="6505575">
                  <a:moveTo>
                    <a:pt x="0" y="0"/>
                  </a:moveTo>
                  <a:lnTo>
                    <a:pt x="1438591" y="0"/>
                  </a:lnTo>
                </a:path>
                <a:path w="6505575">
                  <a:moveTo>
                    <a:pt x="2564478" y="0"/>
                  </a:moveTo>
                  <a:lnTo>
                    <a:pt x="65050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56745" y="1654292"/>
              <a:ext cx="0" cy="3784600"/>
            </a:xfrm>
            <a:custGeom>
              <a:avLst/>
              <a:gdLst/>
              <a:ahLst/>
              <a:cxnLst/>
              <a:rect l="l" t="t" r="r" b="b"/>
              <a:pathLst>
                <a:path h="3784600">
                  <a:moveTo>
                    <a:pt x="0" y="3612265"/>
                  </a:moveTo>
                  <a:lnTo>
                    <a:pt x="0" y="3784292"/>
                  </a:lnTo>
                </a:path>
                <a:path h="3784600">
                  <a:moveTo>
                    <a:pt x="0" y="0"/>
                  </a:moveTo>
                  <a:lnTo>
                    <a:pt x="0" y="5370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07731" y="1654292"/>
              <a:ext cx="0" cy="3784600"/>
            </a:xfrm>
            <a:custGeom>
              <a:avLst/>
              <a:gdLst/>
              <a:ahLst/>
              <a:cxnLst/>
              <a:rect l="l" t="t" r="r" b="b"/>
              <a:pathLst>
                <a:path h="3784600">
                  <a:moveTo>
                    <a:pt x="0" y="3612265"/>
                  </a:moveTo>
                  <a:lnTo>
                    <a:pt x="0" y="3784292"/>
                  </a:lnTo>
                </a:path>
                <a:path h="3784600">
                  <a:moveTo>
                    <a:pt x="0" y="0"/>
                  </a:moveTo>
                  <a:lnTo>
                    <a:pt x="0" y="1720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58706" y="1654292"/>
              <a:ext cx="0" cy="3784600"/>
            </a:xfrm>
            <a:custGeom>
              <a:avLst/>
              <a:gdLst/>
              <a:ahLst/>
              <a:cxnLst/>
              <a:rect l="l" t="t" r="r" b="b"/>
              <a:pathLst>
                <a:path h="3784600">
                  <a:moveTo>
                    <a:pt x="0" y="3612265"/>
                  </a:moveTo>
                  <a:lnTo>
                    <a:pt x="0" y="3784292"/>
                  </a:lnTo>
                </a:path>
                <a:path h="3784600">
                  <a:moveTo>
                    <a:pt x="0" y="0"/>
                  </a:moveTo>
                  <a:lnTo>
                    <a:pt x="0" y="28186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09682" y="1654292"/>
              <a:ext cx="0" cy="3784600"/>
            </a:xfrm>
            <a:custGeom>
              <a:avLst/>
              <a:gdLst/>
              <a:ahLst/>
              <a:cxnLst/>
              <a:rect l="l" t="t" r="r" b="b"/>
              <a:pathLst>
                <a:path h="3784600">
                  <a:moveTo>
                    <a:pt x="0" y="3612265"/>
                  </a:moveTo>
                  <a:lnTo>
                    <a:pt x="0" y="3784292"/>
                  </a:lnTo>
                </a:path>
                <a:path h="3784600">
                  <a:moveTo>
                    <a:pt x="0" y="0"/>
                  </a:moveTo>
                  <a:lnTo>
                    <a:pt x="0" y="33361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60670" y="1654292"/>
              <a:ext cx="0" cy="3784600"/>
            </a:xfrm>
            <a:custGeom>
              <a:avLst/>
              <a:gdLst/>
              <a:ahLst/>
              <a:cxnLst/>
              <a:rect l="l" t="t" r="r" b="b"/>
              <a:pathLst>
                <a:path h="3784600">
                  <a:moveTo>
                    <a:pt x="0" y="3612265"/>
                  </a:moveTo>
                  <a:lnTo>
                    <a:pt x="0" y="3784292"/>
                  </a:lnTo>
                </a:path>
                <a:path h="3784600">
                  <a:moveTo>
                    <a:pt x="0" y="0"/>
                  </a:moveTo>
                  <a:lnTo>
                    <a:pt x="0" y="3113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93774" y="1826310"/>
              <a:ext cx="3628390" cy="3440429"/>
            </a:xfrm>
            <a:custGeom>
              <a:avLst/>
              <a:gdLst/>
              <a:ahLst/>
              <a:cxnLst/>
              <a:rect l="l" t="t" r="r" b="b"/>
              <a:pathLst>
                <a:path w="3628390" h="3440429">
                  <a:moveTo>
                    <a:pt x="1125880" y="365061"/>
                  </a:moveTo>
                  <a:lnTo>
                    <a:pt x="0" y="365061"/>
                  </a:lnTo>
                  <a:lnTo>
                    <a:pt x="0" y="3440252"/>
                  </a:lnTo>
                  <a:lnTo>
                    <a:pt x="1125880" y="3440252"/>
                  </a:lnTo>
                  <a:lnTo>
                    <a:pt x="1125880" y="365061"/>
                  </a:lnTo>
                  <a:close/>
                </a:path>
                <a:path w="3628390" h="3440429">
                  <a:moveTo>
                    <a:pt x="2376855" y="0"/>
                  </a:moveTo>
                  <a:lnTo>
                    <a:pt x="1250975" y="0"/>
                  </a:lnTo>
                  <a:lnTo>
                    <a:pt x="1250975" y="3440252"/>
                  </a:lnTo>
                  <a:lnTo>
                    <a:pt x="2376855" y="3440252"/>
                  </a:lnTo>
                  <a:lnTo>
                    <a:pt x="2376855" y="0"/>
                  </a:lnTo>
                  <a:close/>
                </a:path>
                <a:path w="3628390" h="3440429">
                  <a:moveTo>
                    <a:pt x="3627831" y="2646629"/>
                  </a:moveTo>
                  <a:lnTo>
                    <a:pt x="2501950" y="2646629"/>
                  </a:lnTo>
                  <a:lnTo>
                    <a:pt x="2501950" y="3440252"/>
                  </a:lnTo>
                  <a:lnTo>
                    <a:pt x="3627831" y="3440252"/>
                  </a:lnTo>
                  <a:lnTo>
                    <a:pt x="3627831" y="2646629"/>
                  </a:lnTo>
                  <a:close/>
                </a:path>
              </a:pathLst>
            </a:custGeom>
            <a:solidFill>
              <a:srgbClr val="2E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893634" y="3651729"/>
            <a:ext cx="13906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38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44615" y="3469200"/>
            <a:ext cx="13906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43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95595" y="4792513"/>
            <a:ext cx="13906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46768" y="4990392"/>
            <a:ext cx="1126490" cy="276225"/>
          </a:xfrm>
          <a:prstGeom prst="rect">
            <a:avLst/>
          </a:prstGeom>
          <a:solidFill>
            <a:srgbClr val="2E3B68"/>
          </a:solidFill>
        </p:spPr>
        <p:txBody>
          <a:bodyPr vert="horz" wrap="square" lIns="0" tIns="7302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575"/>
              </a:spcBef>
            </a:pPr>
            <a:r>
              <a:rPr sz="850" spc="-5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97744" y="4767926"/>
            <a:ext cx="1126490" cy="499109"/>
          </a:xfrm>
          <a:prstGeom prst="rect">
            <a:avLst/>
          </a:prstGeom>
          <a:solidFill>
            <a:srgbClr val="B6BFC5"/>
          </a:solidFill>
        </p:spPr>
        <p:txBody>
          <a:bodyPr vert="horz" wrap="square" lIns="0" tIns="603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5"/>
              </a:spcBef>
            </a:pPr>
            <a:endParaRPr sz="85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</a:pPr>
            <a:r>
              <a:rPr sz="850" spc="-5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93406" y="5197032"/>
            <a:ext cx="6921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solidFill>
                  <a:srgbClr val="4D4D4D"/>
                </a:solidFill>
                <a:latin typeface="Verdana"/>
                <a:cs typeface="Verdana"/>
              </a:rPr>
              <a:t>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42917" y="4388667"/>
            <a:ext cx="113664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10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42917" y="3580253"/>
            <a:ext cx="113664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20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2917" y="2771889"/>
            <a:ext cx="113664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30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42917" y="1963524"/>
            <a:ext cx="113664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35" dirty="0">
                <a:solidFill>
                  <a:srgbClr val="4D4D4D"/>
                </a:solidFill>
                <a:latin typeface="Verdana"/>
                <a:cs typeface="Verdana"/>
              </a:rPr>
              <a:t>40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22256" y="5469143"/>
            <a:ext cx="68770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Very</a:t>
            </a:r>
            <a:r>
              <a:rPr sz="700" spc="-4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concerned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54361" y="5469143"/>
            <a:ext cx="72580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Fairly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concerned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54847" y="5469143"/>
            <a:ext cx="826769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Fairly</a:t>
            </a:r>
            <a:r>
              <a:rPr sz="700" spc="-3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unconcerned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24870" y="5469143"/>
            <a:ext cx="78867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Very</a:t>
            </a:r>
            <a:r>
              <a:rPr sz="700" spc="-4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D"/>
                </a:solidFill>
                <a:latin typeface="Verdana"/>
                <a:cs typeface="Verdana"/>
              </a:rPr>
              <a:t>unconcerned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20888" y="5469143"/>
            <a:ext cx="4889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4D4D4D"/>
                </a:solidFill>
                <a:latin typeface="Verdana"/>
                <a:cs typeface="Verdana"/>
              </a:rPr>
              <a:t>Don’t</a:t>
            </a:r>
            <a:r>
              <a:rPr sz="700" spc="-20" dirty="0">
                <a:solidFill>
                  <a:srgbClr val="4D4D4D"/>
                </a:solidFill>
                <a:latin typeface="Verdana"/>
                <a:cs typeface="Verdana"/>
              </a:rPr>
              <a:t> know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7361" y="5765782"/>
            <a:ext cx="6602730" cy="3225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5080">
              <a:lnSpc>
                <a:spcPts val="750"/>
              </a:lnSpc>
              <a:spcBef>
                <a:spcPts val="195"/>
              </a:spcBef>
            </a:pPr>
            <a:r>
              <a:rPr sz="700" spc="-20" dirty="0">
                <a:latin typeface="Verdana"/>
                <a:cs typeface="Verdana"/>
              </a:rPr>
              <a:t>Question:</a:t>
            </a:r>
            <a:r>
              <a:rPr sz="700" spc="-6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How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concerned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are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</a:t>
            </a:r>
            <a:r>
              <a:rPr sz="700" spc="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about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growing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geopolitical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tensions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around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world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spc="-75" dirty="0">
                <a:latin typeface="Verdana"/>
                <a:cs typeface="Verdana"/>
              </a:rPr>
              <a:t>(e.g.</a:t>
            </a:r>
            <a:r>
              <a:rPr sz="700" spc="-6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conﬂicts,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trade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50" dirty="0">
                <a:latin typeface="Verdana"/>
                <a:cs typeface="Verdana"/>
              </a:rPr>
              <a:t>wars,</a:t>
            </a:r>
            <a:r>
              <a:rPr sz="700" spc="-6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shifting</a:t>
            </a:r>
            <a:r>
              <a:rPr sz="700" spc="3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alliances)?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60" dirty="0">
                <a:latin typeface="Verdana"/>
                <a:cs typeface="Verdana"/>
              </a:rPr>
              <a:t>Base: </a:t>
            </a:r>
            <a:r>
              <a:rPr sz="700" spc="-25" dirty="0">
                <a:latin typeface="Verdana"/>
                <a:cs typeface="Verdana"/>
              </a:rPr>
              <a:t>IRL</a:t>
            </a:r>
            <a:r>
              <a:rPr sz="700" spc="50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Adults</a:t>
            </a:r>
            <a:r>
              <a:rPr sz="700" spc="-6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Sample</a:t>
            </a:r>
            <a:r>
              <a:rPr sz="700" spc="-4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size</a:t>
            </a:r>
            <a:r>
              <a:rPr sz="700" spc="-40" dirty="0">
                <a:latin typeface="Verdana"/>
                <a:cs typeface="Verdana"/>
              </a:rPr>
              <a:t> </a:t>
            </a:r>
            <a:r>
              <a:rPr sz="700" spc="-65" dirty="0">
                <a:latin typeface="Verdana"/>
                <a:cs typeface="Verdana"/>
              </a:rPr>
              <a:t>n=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40" dirty="0">
                <a:latin typeface="Verdana"/>
                <a:cs typeface="Verdana"/>
              </a:rPr>
              <a:t>2,002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Data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are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weighted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-6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be</a:t>
            </a:r>
            <a:r>
              <a:rPr sz="700" spc="-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nationally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representative</a:t>
            </a:r>
            <a:r>
              <a:rPr sz="700" spc="-4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Worldview</a:t>
            </a:r>
            <a:r>
              <a:rPr sz="700" spc="-3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Overseas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Development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Aid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Survey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110" dirty="0">
                <a:latin typeface="Verdana"/>
                <a:cs typeface="Verdana"/>
              </a:rPr>
              <a:t>|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Fieldwork</a:t>
            </a:r>
            <a:r>
              <a:rPr sz="700" spc="-3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by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B&amp;A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spc="-50" dirty="0">
                <a:latin typeface="Verdana"/>
                <a:cs typeface="Verdana"/>
              </a:rPr>
              <a:t>|</a:t>
            </a:r>
            <a:r>
              <a:rPr sz="700" spc="-10" dirty="0">
                <a:latin typeface="Verdana"/>
                <a:cs typeface="Verdana"/>
              </a:rPr>
              <a:t> Analysis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by</a:t>
            </a:r>
            <a:r>
              <a:rPr sz="700" spc="6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 Development</a:t>
            </a:r>
            <a:r>
              <a:rPr sz="700" spc="6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Engagement</a:t>
            </a:r>
            <a:r>
              <a:rPr sz="700" spc="6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Lab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3981</Words>
  <Application>Microsoft Office PowerPoint</Application>
  <PresentationFormat>Widescreen</PresentationFormat>
  <Paragraphs>554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MT</vt:lpstr>
      <vt:lpstr>Lucida Sans Unicode</vt:lpstr>
      <vt:lpstr>Tahoma</vt:lpstr>
      <vt:lpstr>Times New Roman</vt:lpstr>
      <vt:lpstr>Trebuchet MS</vt:lpstr>
      <vt:lpstr>Verdana</vt:lpstr>
      <vt:lpstr>Office Theme</vt:lpstr>
      <vt:lpstr>IRELAND’S ROLE IN A TIME OF AID CUTS, GEOPOLITICAL TENSIONS, &amp; DISINFORMATION</vt:lpstr>
      <vt:lpstr>1. Irish public’s response to aid cuts</vt:lpstr>
      <vt:lpstr>IRISH PUBLIC’S RESPONSE TO AID CUTS</vt:lpstr>
      <vt:lpstr>AID CUTS WILL IMPACT PEACE IN THE WORLD</vt:lpstr>
      <vt:lpstr>MULTILATERAL RESPONSE TO USAID CUTS</vt:lpstr>
      <vt:lpstr>IRELAND MUST MAINTAIN ODA AS OTHERS CUT</vt:lpstr>
      <vt:lpstr>MAINTAIN IS MAJORITY VIEW ACROSS SEGMENTS</vt:lpstr>
      <vt:lpstr>GEOPOLITICS, FAR RIGHT AND DISINFORMATION</vt:lpstr>
      <vt:lpstr>MAJORITY CONCERN OF GEOPOLITICAL TENSIONS</vt:lpstr>
      <vt:lpstr>CONCERN ABOUT MIS- AND DISINFORMATION</vt:lpstr>
      <vt:lpstr>MAJORITY CONCERN ABOUT RISE OF FAR-RIGHT</vt:lpstr>
      <vt:lpstr>FUTURE FORWARD</vt:lpstr>
      <vt:lpstr>NEED AND MUTUAL INTERESTS ARE KEY FOR ODA</vt:lpstr>
      <vt:lpstr>VIEWS ON AID PURPOSE SHAPED BY VALUES</vt:lpstr>
      <vt:lpstr>MUTUAL INTEREST ACROSS ALL SEGMENTS</vt:lpstr>
      <vt:lpstr>IRELAND HAS A ROLE TO PROMOTE PEACE</vt:lpstr>
      <vt:lpstr>OVERWHELMING CONSENSUS ACROSS SEGMENTS</vt:lpstr>
      <vt:lpstr>HUMAN RIGHTS, DEMOCRACY, RULE OF LAW</vt:lpstr>
      <vt:lpstr>IMPLICATIONS AID CUTS</vt:lpstr>
      <vt:lpstr>IMPLICATIONS “THE WORLD!”</vt:lpstr>
      <vt:lpstr>IMPLICATIONS IRELAND’S ROLE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IRELAND’S ROLE IN A TIME OF AID CUTS, GEOPOLITICAL TENSIONS, &amp; DISINFORMATION</dc:title>
  <dc:creator>Claudia Lynch</dc:creator>
  <cp:lastModifiedBy>Claudia Lynch</cp:lastModifiedBy>
  <cp:revision>2</cp:revision>
  <dcterms:created xsi:type="dcterms:W3CDTF">2025-10-13T13:16:50Z</dcterms:created>
  <dcterms:modified xsi:type="dcterms:W3CDTF">2025-10-13T13:28:18Z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2025-10-13T00:00:00Z</vt:filetime>
  </property>
  <property fmtid="{D5CDD505-2E9C-101B-9397-08002B2CF9AE}" pid="3" name="LastSaved">
    <vt:filetime>2025-10-13T00:00:00Z</vt:filetime>
  </property>
  <property fmtid="{D5CDD505-2E9C-101B-9397-08002B2CF9AE}" pid="4" name="Producer">
    <vt:lpwstr>macOS Version 15.1.1 (Build 24B91) Quartz PDFContext</vt:lpwstr>
  </property>
</Properties>
</file>