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79" r:id="rId4"/>
    <p:sldMasterId id="2147484412" r:id="rId5"/>
  </p:sldMasterIdLst>
  <p:notesMasterIdLst>
    <p:notesMasterId r:id="rId28"/>
  </p:notesMasterIdLst>
  <p:handoutMasterIdLst>
    <p:handoutMasterId r:id="rId29"/>
  </p:handoutMasterIdLst>
  <p:sldIdLst>
    <p:sldId id="2147483044" r:id="rId6"/>
    <p:sldId id="2147474571" r:id="rId7"/>
    <p:sldId id="2147474600" r:id="rId8"/>
    <p:sldId id="2147474670" r:id="rId9"/>
    <p:sldId id="2147474671" r:id="rId10"/>
    <p:sldId id="2147474672" r:id="rId11"/>
    <p:sldId id="2147474673" r:id="rId12"/>
    <p:sldId id="2147474674" r:id="rId13"/>
    <p:sldId id="2147474675" r:id="rId14"/>
    <p:sldId id="2147474676" r:id="rId15"/>
    <p:sldId id="2147483014" r:id="rId16"/>
    <p:sldId id="2147483015" r:id="rId17"/>
    <p:sldId id="2147483043" r:id="rId18"/>
    <p:sldId id="2147483027" r:id="rId19"/>
    <p:sldId id="2144446280" r:id="rId20"/>
    <p:sldId id="2144446235" r:id="rId21"/>
    <p:sldId id="2147474663" r:id="rId22"/>
    <p:sldId id="2147474662" r:id="rId23"/>
    <p:sldId id="2147474665" r:id="rId24"/>
    <p:sldId id="2147483019" r:id="rId25"/>
    <p:sldId id="2147483037" r:id="rId26"/>
    <p:sldId id="2147483038" r:id="rId27"/>
  </p:sldIdLst>
  <p:sldSz cx="12192000" cy="6858000"/>
  <p:notesSz cx="6797675" cy="9926638"/>
  <p:embeddedFontLst>
    <p:embeddedFont>
      <p:font typeface="Barlow" panose="00000500000000000000" pitchFamily="2" charset="0"/>
      <p:regular r:id="rId30"/>
      <p:bold r:id="rId31"/>
      <p:italic r:id="rId32"/>
      <p:boldItalic r:id="rId33"/>
    </p:embeddedFont>
    <p:embeddedFont>
      <p:font typeface="Franklin Gothic Book" panose="020B0503020102020204" pitchFamily="34" charset="0"/>
      <p:regular r:id="rId34"/>
      <p:italic r:id="rId35"/>
    </p:embeddedFont>
    <p:embeddedFont>
      <p:font typeface="Geometria"/>
      <p:regular r:id="rId36"/>
      <p:bold r:id="rId37"/>
      <p:italic r:id="rId38"/>
      <p:boldItalic r:id="rId39"/>
    </p:embeddedFont>
    <p:embeddedFont>
      <p:font typeface="Segoe UI Light" panose="020B0502040204020203" pitchFamily="34" charset="0"/>
      <p:regular r:id="rId40"/>
      <p:italic r:id="rId41"/>
    </p:embeddedFont>
    <p:embeddedFont>
      <p:font typeface="Wingdings 2" panose="05020102010507070707" pitchFamily="18" charset="2"/>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17BEDA-5B79-4867-9D5E-70190C321A50}">
          <p14:sldIdLst>
            <p14:sldId id="2147483044"/>
            <p14:sldId id="2147474571"/>
            <p14:sldId id="2147474600"/>
            <p14:sldId id="2147474670"/>
            <p14:sldId id="2147474671"/>
            <p14:sldId id="2147474672"/>
            <p14:sldId id="2147474673"/>
            <p14:sldId id="2147474674"/>
            <p14:sldId id="2147474675"/>
            <p14:sldId id="2147474676"/>
            <p14:sldId id="2147483014"/>
            <p14:sldId id="2147483015"/>
            <p14:sldId id="2147483043"/>
            <p14:sldId id="2147483027"/>
            <p14:sldId id="2144446280"/>
            <p14:sldId id="2144446235"/>
            <p14:sldId id="2147474663"/>
            <p14:sldId id="2147474662"/>
            <p14:sldId id="2147474665"/>
            <p14:sldId id="2147483019"/>
            <p14:sldId id="2147483037"/>
            <p14:sldId id="2147483038"/>
          </p14:sldIdLst>
        </p14:section>
        <p14:section name="Untitled Section" id="{8F37D080-C4FC-4D7F-BF50-7D536AB01A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74D015-FA1B-D49C-7FA4-2156FA7D1BBA}" name="Larry Ryan" initials="LR" userId="S::larry@banda.ie::4c7e35b3-90b6-4b4e-b5da-9be063ada783" providerId="AD"/>
  <p188:author id="{B492AB2F-F53B-4F56-EE2F-25F0212E1289}" name="Carole Carmody" initials="CC" userId="S::carole@banda.ie::9c4b25fc-ff0e-4ae5-b403-91809dc9cbdb" providerId="AD"/>
  <p188:author id="{135E89FE-1EE8-CCB5-417A-CFEAEBF7BA18}" name="Carole Carmody" initials="CC" userId="Carole Carmod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A72"/>
    <a:srgbClr val="7ED2D0"/>
    <a:srgbClr val="DFE2F9"/>
    <a:srgbClr val="FFE7F0"/>
    <a:srgbClr val="FDE9EB"/>
    <a:srgbClr val="68C3CD"/>
    <a:srgbClr val="2F2C05"/>
    <a:srgbClr val="F0F0F0"/>
    <a:srgbClr val="FF6600"/>
    <a:srgbClr val="F4D91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D5101-2B51-48BC-8112-673E180889DF}" v="3" dt="2025-01-15T11:11:37.861"/>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 y="26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flip="none" rotWithShape="1">
                <a:gsLst>
                  <a:gs pos="0">
                    <a:schemeClr val="accent2">
                      <a:lumMod val="0"/>
                      <a:lumOff val="100000"/>
                      <a:alpha val="50000"/>
                    </a:schemeClr>
                  </a:gs>
                  <a:gs pos="52000">
                    <a:schemeClr val="accent6">
                      <a:lumMod val="40000"/>
                      <a:lumOff val="60000"/>
                    </a:schemeClr>
                  </a:gs>
                  <a:gs pos="100000">
                    <a:schemeClr val="accent6">
                      <a:lumMod val="75000"/>
                    </a:schemeClr>
                  </a:gs>
                </a:gsLst>
                <a:path path="circle">
                  <a:fillToRect t="100000" r="100000"/>
                </a:path>
                <a:tileRect l="-100000" b="-100000"/>
              </a:gradFill>
              <a:ln>
                <a:noFill/>
              </a:ln>
              <a:effectLst/>
            </c:spPr>
            <c:extLst>
              <c:ext xmlns:c16="http://schemas.microsoft.com/office/drawing/2014/chart" uri="{C3380CC4-5D6E-409C-BE32-E72D297353CC}">
                <c16:uniqueId val="{00000001-A900-49C5-94CB-E6C65555796A}"/>
              </c:ext>
            </c:extLst>
          </c:dPt>
          <c:dPt>
            <c:idx val="1"/>
            <c:bubble3D val="0"/>
            <c:spPr>
              <a:gradFill flip="none" rotWithShape="1">
                <a:gsLst>
                  <a:gs pos="0">
                    <a:schemeClr val="bg2">
                      <a:lumMod val="75000"/>
                      <a:lumOff val="25000"/>
                    </a:schemeClr>
                  </a:gs>
                  <a:gs pos="65000">
                    <a:schemeClr val="bg2">
                      <a:lumMod val="10000"/>
                      <a:lumOff val="90000"/>
                    </a:schemeClr>
                  </a:gs>
                  <a:gs pos="100000">
                    <a:schemeClr val="bg1">
                      <a:alpha val="50000"/>
                    </a:schemeClr>
                  </a:gs>
                </a:gsLst>
                <a:lin ang="13500000" scaled="1"/>
                <a:tileRect/>
              </a:gradFill>
              <a:ln>
                <a:noFill/>
              </a:ln>
              <a:effectLst/>
            </c:spPr>
            <c:extLst>
              <c:ext xmlns:c16="http://schemas.microsoft.com/office/drawing/2014/chart" uri="{C3380CC4-5D6E-409C-BE32-E72D297353CC}">
                <c16:uniqueId val="{00000003-A900-49C5-94CB-E6C65555796A}"/>
              </c:ext>
            </c:extLst>
          </c:dPt>
          <c:dPt>
            <c:idx val="2"/>
            <c:bubble3D val="0"/>
            <c:spPr>
              <a:gradFill flip="none" rotWithShape="1">
                <a:gsLst>
                  <a:gs pos="0">
                    <a:schemeClr val="accent5">
                      <a:lumMod val="60000"/>
                      <a:lumOff val="40000"/>
                    </a:schemeClr>
                  </a:gs>
                  <a:gs pos="45000">
                    <a:schemeClr val="accent5">
                      <a:lumMod val="20000"/>
                      <a:lumOff val="80000"/>
                    </a:schemeClr>
                  </a:gs>
                  <a:gs pos="98000">
                    <a:schemeClr val="bg1">
                      <a:alpha val="50000"/>
                    </a:schemeClr>
                  </a:gs>
                </a:gsLst>
                <a:lin ang="18900000" scaled="1"/>
                <a:tileRect/>
              </a:gradFill>
              <a:ln>
                <a:noFill/>
              </a:ln>
              <a:effectLst/>
            </c:spPr>
            <c:extLst>
              <c:ext xmlns:c16="http://schemas.microsoft.com/office/drawing/2014/chart" uri="{C3380CC4-5D6E-409C-BE32-E72D297353CC}">
                <c16:uniqueId val="{00000005-A900-49C5-94CB-E6C65555796A}"/>
              </c:ext>
            </c:extLst>
          </c:dPt>
          <c:dPt>
            <c:idx val="3"/>
            <c:bubble3D val="0"/>
            <c:spPr>
              <a:gradFill flip="none" rotWithShape="1">
                <a:gsLst>
                  <a:gs pos="21000">
                    <a:schemeClr val="bg1"/>
                  </a:gs>
                  <a:gs pos="46000">
                    <a:schemeClr val="accent2">
                      <a:lumMod val="20000"/>
                      <a:lumOff val="80000"/>
                    </a:schemeClr>
                  </a:gs>
                  <a:gs pos="83000">
                    <a:schemeClr val="accent2"/>
                  </a:gs>
                  <a:gs pos="100000">
                    <a:schemeClr val="accent2"/>
                  </a:gs>
                </a:gsLst>
                <a:path path="circle">
                  <a:fillToRect l="100000" t="100000"/>
                </a:path>
                <a:tileRect r="-100000" b="-100000"/>
              </a:gradFill>
              <a:ln>
                <a:noFill/>
              </a:ln>
              <a:effectLst/>
            </c:spPr>
            <c:extLst>
              <c:ext xmlns:c16="http://schemas.microsoft.com/office/drawing/2014/chart" uri="{C3380CC4-5D6E-409C-BE32-E72D297353CC}">
                <c16:uniqueId val="{00000007-A900-49C5-94CB-E6C65555796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A900-49C5-94CB-E6C65555796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008"/>
          </a:xfrm>
          <a:prstGeom prst="rect">
            <a:avLst/>
          </a:prstGeom>
        </p:spPr>
        <p:txBody>
          <a:bodyPr vert="horz" lIns="91440" tIns="45720" rIns="91440" bIns="45720" rtlCol="0"/>
          <a:lstStyle>
            <a:lvl1pPr algn="l">
              <a:defRPr sz="1200"/>
            </a:lvl1pPr>
          </a:lstStyle>
          <a:p>
            <a:endParaRPr lang="en-GB">
              <a:latin typeface="Barlow" panose="00000500000000000000" charset="0"/>
            </a:endParaRPr>
          </a:p>
        </p:txBody>
      </p:sp>
      <p:sp>
        <p:nvSpPr>
          <p:cNvPr id="3" name="Date Placeholder 2"/>
          <p:cNvSpPr>
            <a:spLocks noGrp="1"/>
          </p:cNvSpPr>
          <p:nvPr>
            <p:ph type="dt" sz="quarter" idx="1"/>
          </p:nvPr>
        </p:nvSpPr>
        <p:spPr>
          <a:xfrm>
            <a:off x="3849688" y="0"/>
            <a:ext cx="2946400" cy="498008"/>
          </a:xfrm>
          <a:prstGeom prst="rect">
            <a:avLst/>
          </a:prstGeom>
        </p:spPr>
        <p:txBody>
          <a:bodyPr vert="horz" lIns="91440" tIns="45720" rIns="91440" bIns="45720" rtlCol="0"/>
          <a:lstStyle>
            <a:lvl1pPr algn="r">
              <a:defRPr sz="1200"/>
            </a:lvl1pPr>
          </a:lstStyle>
          <a:p>
            <a:fld id="{10A9326E-CBEF-40CC-A03D-A007BCF31586}" type="datetimeFigureOut">
              <a:rPr lang="en-GB" smtClean="0">
                <a:latin typeface="Barlow" panose="00000500000000000000" charset="0"/>
              </a:rPr>
              <a:t>15/01/2025</a:t>
            </a:fld>
            <a:endParaRPr lang="en-GB">
              <a:latin typeface="Barlow" panose="00000500000000000000" charset="0"/>
            </a:endParaRPr>
          </a:p>
        </p:txBody>
      </p:sp>
      <p:sp>
        <p:nvSpPr>
          <p:cNvPr id="4" name="Footer Placeholder 3"/>
          <p:cNvSpPr>
            <a:spLocks noGrp="1"/>
          </p:cNvSpPr>
          <p:nvPr>
            <p:ph type="ftr" sz="quarter" idx="2"/>
          </p:nvPr>
        </p:nvSpPr>
        <p:spPr>
          <a:xfrm>
            <a:off x="0" y="9428630"/>
            <a:ext cx="2946400" cy="498008"/>
          </a:xfrm>
          <a:prstGeom prst="rect">
            <a:avLst/>
          </a:prstGeom>
        </p:spPr>
        <p:txBody>
          <a:bodyPr vert="horz" lIns="91440" tIns="45720" rIns="91440" bIns="45720" rtlCol="0" anchor="b"/>
          <a:lstStyle>
            <a:lvl1pPr algn="l">
              <a:defRPr sz="1200"/>
            </a:lvl1pPr>
          </a:lstStyle>
          <a:p>
            <a:endParaRPr lang="en-GB">
              <a:latin typeface="Barlow" panose="00000500000000000000" charset="0"/>
            </a:endParaRPr>
          </a:p>
        </p:txBody>
      </p:sp>
      <p:sp>
        <p:nvSpPr>
          <p:cNvPr id="5" name="Slide Number Placeholder 4"/>
          <p:cNvSpPr>
            <a:spLocks noGrp="1"/>
          </p:cNvSpPr>
          <p:nvPr>
            <p:ph type="sldNum" sz="quarter" idx="3"/>
          </p:nvPr>
        </p:nvSpPr>
        <p:spPr>
          <a:xfrm>
            <a:off x="3849688" y="9428630"/>
            <a:ext cx="2946400" cy="498008"/>
          </a:xfrm>
          <a:prstGeom prst="rect">
            <a:avLst/>
          </a:prstGeom>
        </p:spPr>
        <p:txBody>
          <a:bodyPr vert="horz" lIns="91440" tIns="45720" rIns="91440" bIns="45720" rtlCol="0" anchor="b"/>
          <a:lstStyle>
            <a:lvl1pPr algn="r">
              <a:defRPr sz="1200"/>
            </a:lvl1pPr>
          </a:lstStyle>
          <a:p>
            <a:fld id="{AAAE7352-88F6-47D8-A2EB-5021850EAFCF}" type="slidenum">
              <a:rPr lang="en-GB" smtClean="0">
                <a:latin typeface="Barlow" panose="00000500000000000000" charset="0"/>
              </a:rPr>
              <a:t>‹#›</a:t>
            </a:fld>
            <a:endParaRPr lang="en-GB">
              <a:latin typeface="Barlow" panose="00000500000000000000" charset="0"/>
            </a:endParaRPr>
          </a:p>
        </p:txBody>
      </p:sp>
    </p:spTree>
    <p:extLst>
      <p:ext uri="{BB962C8B-B14F-4D97-AF65-F5344CB8AC3E}">
        <p14:creationId xmlns:p14="http://schemas.microsoft.com/office/powerpoint/2010/main" val="1734769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8056"/>
          </a:xfrm>
          <a:prstGeom prst="rect">
            <a:avLst/>
          </a:prstGeom>
        </p:spPr>
        <p:txBody>
          <a:bodyPr vert="horz" lIns="91440" tIns="45720" rIns="91440" bIns="45720" rtlCol="0"/>
          <a:lstStyle>
            <a:lvl1pPr algn="l">
              <a:defRPr sz="1200">
                <a:latin typeface="Barlow" panose="00000500000000000000" charset="0"/>
              </a:defRPr>
            </a:lvl1pPr>
          </a:lstStyle>
          <a:p>
            <a:endParaRPr lang="en-GB"/>
          </a:p>
        </p:txBody>
      </p:sp>
      <p:sp>
        <p:nvSpPr>
          <p:cNvPr id="3" name="Date Placeholder 2"/>
          <p:cNvSpPr>
            <a:spLocks noGrp="1"/>
          </p:cNvSpPr>
          <p:nvPr>
            <p:ph type="dt" idx="1"/>
          </p:nvPr>
        </p:nvSpPr>
        <p:spPr>
          <a:xfrm>
            <a:off x="3850446" y="0"/>
            <a:ext cx="2945659" cy="498056"/>
          </a:xfrm>
          <a:prstGeom prst="rect">
            <a:avLst/>
          </a:prstGeom>
        </p:spPr>
        <p:txBody>
          <a:bodyPr vert="horz" lIns="91440" tIns="45720" rIns="91440" bIns="45720" rtlCol="0"/>
          <a:lstStyle>
            <a:lvl1pPr algn="r">
              <a:defRPr sz="1200">
                <a:latin typeface="Barlow" panose="00000500000000000000" charset="0"/>
              </a:defRPr>
            </a:lvl1pPr>
          </a:lstStyle>
          <a:p>
            <a:fld id="{EFCA1CD6-5556-4F7B-9EB4-6D5F29B9FC46}" type="datetimeFigureOut">
              <a:rPr lang="en-GB" smtClean="0"/>
              <a:pPr/>
              <a:t>15/01/2025</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28585"/>
            <a:ext cx="2945659" cy="498055"/>
          </a:xfrm>
          <a:prstGeom prst="rect">
            <a:avLst/>
          </a:prstGeom>
        </p:spPr>
        <p:txBody>
          <a:bodyPr vert="horz" lIns="91440" tIns="45720" rIns="91440" bIns="45720" rtlCol="0" anchor="b"/>
          <a:lstStyle>
            <a:lvl1pPr algn="l">
              <a:defRPr sz="1200">
                <a:latin typeface="Barlow" panose="00000500000000000000" charset="0"/>
              </a:defRPr>
            </a:lvl1pPr>
          </a:lstStyle>
          <a:p>
            <a:endParaRPr lang="en-GB"/>
          </a:p>
        </p:txBody>
      </p:sp>
      <p:sp>
        <p:nvSpPr>
          <p:cNvPr id="7" name="Slide Number Placeholder 6"/>
          <p:cNvSpPr>
            <a:spLocks noGrp="1"/>
          </p:cNvSpPr>
          <p:nvPr>
            <p:ph type="sldNum" sz="quarter" idx="5"/>
          </p:nvPr>
        </p:nvSpPr>
        <p:spPr>
          <a:xfrm>
            <a:off x="3850446" y="9428585"/>
            <a:ext cx="2945659" cy="498055"/>
          </a:xfrm>
          <a:prstGeom prst="rect">
            <a:avLst/>
          </a:prstGeom>
        </p:spPr>
        <p:txBody>
          <a:bodyPr vert="horz" lIns="91440" tIns="45720" rIns="91440" bIns="45720" rtlCol="0" anchor="b"/>
          <a:lstStyle>
            <a:lvl1pPr algn="r">
              <a:defRPr sz="1200">
                <a:latin typeface="Barlow" panose="00000500000000000000" charset="0"/>
              </a:defRPr>
            </a:lvl1pPr>
          </a:lstStyle>
          <a:p>
            <a:fld id="{0EC3461C-FA99-416F-B778-A9E5F8618619}" type="slidenum">
              <a:rPr lang="en-GB" smtClean="0"/>
              <a:pPr/>
              <a:t>‹#›</a:t>
            </a:fld>
            <a:endParaRPr lang="en-GB"/>
          </a:p>
        </p:txBody>
      </p:sp>
    </p:spTree>
    <p:extLst>
      <p:ext uri="{BB962C8B-B14F-4D97-AF65-F5344CB8AC3E}">
        <p14:creationId xmlns:p14="http://schemas.microsoft.com/office/powerpoint/2010/main" val="224631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arlow" panose="00000500000000000000" charset="0"/>
        <a:ea typeface="+mn-ea"/>
        <a:cs typeface="+mn-cs"/>
      </a:defRPr>
    </a:lvl1pPr>
    <a:lvl2pPr marL="457200" algn="l" defTabSz="914400" rtl="0" eaLnBrk="1" latinLnBrk="0" hangingPunct="1">
      <a:defRPr sz="1200" kern="1200">
        <a:solidFill>
          <a:schemeClr val="tx1"/>
        </a:solidFill>
        <a:latin typeface="Barlow" panose="00000500000000000000" charset="0"/>
        <a:ea typeface="+mn-ea"/>
        <a:cs typeface="+mn-cs"/>
      </a:defRPr>
    </a:lvl2pPr>
    <a:lvl3pPr marL="914400" algn="l" defTabSz="914400" rtl="0" eaLnBrk="1" latinLnBrk="0" hangingPunct="1">
      <a:defRPr sz="1200" kern="1200">
        <a:solidFill>
          <a:schemeClr val="tx1"/>
        </a:solidFill>
        <a:latin typeface="Barlow" panose="00000500000000000000" charset="0"/>
        <a:ea typeface="+mn-ea"/>
        <a:cs typeface="+mn-cs"/>
      </a:defRPr>
    </a:lvl3pPr>
    <a:lvl4pPr marL="1371600" algn="l" defTabSz="914400" rtl="0" eaLnBrk="1" latinLnBrk="0" hangingPunct="1">
      <a:defRPr sz="1200" kern="1200">
        <a:solidFill>
          <a:schemeClr val="tx1"/>
        </a:solidFill>
        <a:latin typeface="Barlow" panose="00000500000000000000" charset="0"/>
        <a:ea typeface="+mn-ea"/>
        <a:cs typeface="+mn-cs"/>
      </a:defRPr>
    </a:lvl4pPr>
    <a:lvl5pPr marL="1828800" algn="l" defTabSz="914400" rtl="0" eaLnBrk="1" latinLnBrk="0" hangingPunct="1">
      <a:defRPr sz="1200" kern="1200">
        <a:solidFill>
          <a:schemeClr val="tx1"/>
        </a:solidFill>
        <a:latin typeface="Barlow" panose="0000050000000000000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21926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slide could be used stand-alone for investor days, proposals &amp; pitches</a:t>
            </a:r>
          </a:p>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11</a:t>
            </a:fld>
            <a:endParaRPr lang="en-GB"/>
          </a:p>
        </p:txBody>
      </p:sp>
    </p:spTree>
    <p:extLst>
      <p:ext uri="{BB962C8B-B14F-4D97-AF65-F5344CB8AC3E}">
        <p14:creationId xmlns:p14="http://schemas.microsoft.com/office/powerpoint/2010/main" val="62137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4218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251108"/>
            <a:ext cx="154026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effectLst/>
              </a:rPr>
              <a:t>© Ipsos B&amp;A | </a:t>
            </a:r>
            <a:r>
              <a:rPr lang="en-US" sz="800" dirty="0" err="1">
                <a:solidFill>
                  <a:schemeClr val="tx1"/>
                </a:solidFill>
                <a:effectLst/>
              </a:rPr>
              <a:t>Dochas</a:t>
            </a:r>
            <a:r>
              <a:rPr lang="en-US" sz="800" dirty="0">
                <a:solidFill>
                  <a:schemeClr val="tx1"/>
                </a:solidFill>
                <a:effectLst/>
              </a:rPr>
              <a:t> Worldview | Nov 2024 | Client Use Only | Strictly Confidential</a:t>
            </a:r>
            <a:endParaRPr lang="en-GB" sz="800" dirty="0">
              <a:solidFill>
                <a:schemeClr val="tx1"/>
              </a:solidFill>
              <a:effectLst/>
            </a:endParaRPr>
          </a:p>
        </p:txBody>
      </p:sp>
    </p:spTree>
    <p:extLst>
      <p:ext uri="{BB962C8B-B14F-4D97-AF65-F5344CB8AC3E}">
        <p14:creationId xmlns:p14="http://schemas.microsoft.com/office/powerpoint/2010/main" val="1037774709"/>
      </p:ext>
    </p:extLst>
  </p:cSld>
  <p:clrMapOvr>
    <a:masterClrMapping/>
  </p:clrMapOvr>
  <p:transition spd="slow">
    <p:wipe dir="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1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1" spcCol="288000">
            <a:noAutofit/>
          </a:bodyPr>
          <a:lstStyle>
            <a:lvl1pPr>
              <a:spcBef>
                <a:spcPts val="400"/>
              </a:spcBef>
              <a:defRPr sz="1600">
                <a:solidFill>
                  <a:schemeClr val="tx1"/>
                </a:solidFill>
              </a:defRPr>
            </a:lvl1pPr>
            <a:lvl2pPr marL="180975" indent="-180975">
              <a:spcBef>
                <a:spcPts val="400"/>
              </a:spcBef>
              <a:buSzPct val="100000"/>
              <a:defRPr lang="en-GB" sz="1600" kern="1200" dirty="0">
                <a:solidFill>
                  <a:schemeClr val="tx1"/>
                </a:solidFill>
                <a:latin typeface="+mn-lt"/>
                <a:ea typeface="+mn-ea"/>
                <a:cs typeface="+mn-cs"/>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884058891"/>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Graph text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C2A9199-FCC0-BE4C-96BF-086793C42705}"/>
              </a:ext>
            </a:extLst>
          </p:cNvPr>
          <p:cNvSpPr/>
          <p:nvPr userDrawn="1"/>
        </p:nvSpPr>
        <p:spPr>
          <a:xfrm>
            <a:off x="4375687" y="1262367"/>
            <a:ext cx="7013038" cy="4925551"/>
          </a:xfrm>
          <a:prstGeom prst="rect">
            <a:avLst/>
          </a:prstGeom>
          <a:solidFill>
            <a:srgbClr val="E9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a:solidFill>
                <a:schemeClr val="bg1"/>
              </a:solidFill>
              <a:latin typeface="Geometria" panose="020B0503020204020204" pitchFamily="34" charset="77"/>
            </a:endParaRPr>
          </a:p>
        </p:txBody>
      </p:sp>
      <p:sp>
        <p:nvSpPr>
          <p:cNvPr id="21" name="TextBox 20">
            <a:extLst>
              <a:ext uri="{FF2B5EF4-FFF2-40B4-BE49-F238E27FC236}">
                <a16:creationId xmlns:a16="http://schemas.microsoft.com/office/drawing/2014/main" id="{BB42B59B-DD47-2A46-8F07-3ACD72C6CB76}"/>
              </a:ext>
            </a:extLst>
          </p:cNvPr>
          <p:cNvSpPr txBox="1"/>
          <p:nvPr userDrawn="1"/>
        </p:nvSpPr>
        <p:spPr>
          <a:xfrm>
            <a:off x="4999984" y="1527752"/>
            <a:ext cx="184731" cy="369332"/>
          </a:xfrm>
          <a:prstGeom prst="rect">
            <a:avLst/>
          </a:prstGeom>
          <a:noFill/>
        </p:spPr>
        <p:txBody>
          <a:bodyPr wrap="none" rtlCol="0">
            <a:spAutoFit/>
          </a:bodyPr>
          <a:lstStyle/>
          <a:p>
            <a:endParaRPr lang="en-US">
              <a:latin typeface="Geometria" panose="020B0503020204020204" pitchFamily="34" charset="77"/>
            </a:endParaRPr>
          </a:p>
        </p:txBody>
      </p:sp>
      <p:sp>
        <p:nvSpPr>
          <p:cNvPr id="10" name="Content Placeholder 3">
            <a:extLst>
              <a:ext uri="{FF2B5EF4-FFF2-40B4-BE49-F238E27FC236}">
                <a16:creationId xmlns:a16="http://schemas.microsoft.com/office/drawing/2014/main" id="{9C34967D-8DD9-DD43-9CDB-31413925D09F}"/>
              </a:ext>
            </a:extLst>
          </p:cNvPr>
          <p:cNvSpPr>
            <a:spLocks noGrp="1"/>
          </p:cNvSpPr>
          <p:nvPr>
            <p:ph sz="quarter" idx="10"/>
          </p:nvPr>
        </p:nvSpPr>
        <p:spPr>
          <a:xfrm>
            <a:off x="803275" y="1262367"/>
            <a:ext cx="3419475" cy="4454221"/>
          </a:xfrm>
        </p:spPr>
        <p:txBody>
          <a:bodyPr anchor="ctr">
            <a:normAutofit/>
          </a:bodyPr>
          <a:lstStyle>
            <a:lvl1pPr algn="r">
              <a:defRPr sz="1300">
                <a:solidFill>
                  <a:schemeClr val="bg1"/>
                </a:solidFill>
              </a:defRPr>
            </a:lvl1pPr>
            <a:lvl2pPr algn="r">
              <a:defRPr sz="1300">
                <a:solidFill>
                  <a:schemeClr val="bg1"/>
                </a:solidFill>
              </a:defRPr>
            </a:lvl2pPr>
            <a:lvl3pPr algn="r">
              <a:defRPr sz="1300">
                <a:solidFill>
                  <a:schemeClr val="bg1"/>
                </a:solidFill>
              </a:defRPr>
            </a:lvl3pPr>
            <a:lvl4pPr algn="r">
              <a:defRPr sz="1300">
                <a:solidFill>
                  <a:schemeClr val="bg1"/>
                </a:solidFill>
              </a:defRPr>
            </a:lvl4pPr>
            <a:lvl5pPr algn="r">
              <a:defRPr sz="13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4" name="Picture 13" descr="A picture containing logo&#10;&#10;Description automatically generated">
            <a:extLst>
              <a:ext uri="{FF2B5EF4-FFF2-40B4-BE49-F238E27FC236}">
                <a16:creationId xmlns:a16="http://schemas.microsoft.com/office/drawing/2014/main" id="{E6C0B6DC-8782-B64A-805A-16CDFAE7D89C}"/>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03274" y="5819217"/>
            <a:ext cx="3531245" cy="473287"/>
          </a:xfrm>
          <a:prstGeom prst="rect">
            <a:avLst/>
          </a:prstGeom>
        </p:spPr>
      </p:pic>
      <p:sp>
        <p:nvSpPr>
          <p:cNvPr id="8" name="Content Placeholder 3">
            <a:extLst>
              <a:ext uri="{FF2B5EF4-FFF2-40B4-BE49-F238E27FC236}">
                <a16:creationId xmlns:a16="http://schemas.microsoft.com/office/drawing/2014/main" id="{11E1B272-C831-524C-8E0D-2816B26A8F90}"/>
              </a:ext>
            </a:extLst>
          </p:cNvPr>
          <p:cNvSpPr>
            <a:spLocks noGrp="1"/>
          </p:cNvSpPr>
          <p:nvPr>
            <p:ph sz="quarter" idx="14" hasCustomPrompt="1"/>
          </p:nvPr>
        </p:nvSpPr>
        <p:spPr>
          <a:xfrm>
            <a:off x="4375150" y="5716588"/>
            <a:ext cx="7013575" cy="477837"/>
          </a:xfrm>
        </p:spPr>
        <p:txBody>
          <a:bodyPr anchor="b">
            <a:normAutofit/>
          </a:bodyPr>
          <a:lstStyle>
            <a:lvl1pPr marL="0" indent="0">
              <a:buNone/>
              <a:defRPr sz="800">
                <a:solidFill>
                  <a:schemeClr val="bg1"/>
                </a:solidFill>
              </a:defRPr>
            </a:lvl1pPr>
          </a:lstStyle>
          <a:p>
            <a:pPr lvl="0"/>
            <a:r>
              <a:rPr lang="en-US"/>
              <a:t>Footer text</a:t>
            </a:r>
          </a:p>
        </p:txBody>
      </p:sp>
      <p:sp>
        <p:nvSpPr>
          <p:cNvPr id="9" name="Title 1">
            <a:extLst>
              <a:ext uri="{FF2B5EF4-FFF2-40B4-BE49-F238E27FC236}">
                <a16:creationId xmlns:a16="http://schemas.microsoft.com/office/drawing/2014/main" id="{F6E3C0D1-4605-8644-80DB-EB30DC414FBB}"/>
              </a:ext>
            </a:extLst>
          </p:cNvPr>
          <p:cNvSpPr>
            <a:spLocks noGrp="1"/>
          </p:cNvSpPr>
          <p:nvPr>
            <p:ph type="title" hasCustomPrompt="1"/>
          </p:nvPr>
        </p:nvSpPr>
        <p:spPr>
          <a:xfrm>
            <a:off x="838200" y="617888"/>
            <a:ext cx="10515600" cy="507831"/>
          </a:xfrm>
          <a:prstGeom prst="rect">
            <a:avLst/>
          </a:prstGeom>
        </p:spPr>
        <p:txBody>
          <a:bodyPr wrap="square" anchor="t" anchorCtr="0">
            <a:spAutoFit/>
          </a:bodyPr>
          <a:lstStyle>
            <a:lvl1pPr>
              <a:defRPr sz="3000"/>
            </a:lvl1pPr>
          </a:lstStyle>
          <a:p>
            <a:r>
              <a:rPr lang="en-US"/>
              <a:t>CLICK TO EDIT MASTER TITLE STYLE</a:t>
            </a:r>
          </a:p>
        </p:txBody>
      </p:sp>
    </p:spTree>
    <p:extLst>
      <p:ext uri="{BB962C8B-B14F-4D97-AF65-F5344CB8AC3E}">
        <p14:creationId xmlns:p14="http://schemas.microsoft.com/office/powerpoint/2010/main" val="385869812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1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2" spcCol="288000">
            <a:noAutofit/>
          </a:bodyPr>
          <a:lstStyle>
            <a:lvl1pPr>
              <a:spcBef>
                <a:spcPts val="400"/>
              </a:spcBef>
              <a:defRPr sz="1600">
                <a:solidFill>
                  <a:schemeClr val="tx1"/>
                </a:solidFill>
              </a:defRPr>
            </a:lvl1pPr>
            <a:lvl2pPr marL="180975" indent="-180975">
              <a:spcBef>
                <a:spcPts val="400"/>
              </a:spcBef>
              <a:buSzPct val="100000"/>
              <a:defRPr lang="en-GB" sz="1600" kern="1200" dirty="0">
                <a:solidFill>
                  <a:schemeClr val="tx1"/>
                </a:solidFill>
                <a:latin typeface="+mn-lt"/>
                <a:ea typeface="+mn-ea"/>
                <a:cs typeface="+mn-cs"/>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1114035364"/>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400">
                <a:solidFill>
                  <a:schemeClr val="tx1"/>
                </a:solidFill>
              </a:defRPr>
            </a:lvl1pPr>
            <a:lvl2pPr marL="180975" indent="-180975">
              <a:spcBef>
                <a:spcPts val="400"/>
              </a:spcBef>
              <a:buSzPct val="100000"/>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07900602"/>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1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1" spcCol="288000">
            <a:noAutofit/>
          </a:bodyPr>
          <a:lstStyle>
            <a:lvl1pPr>
              <a:spcBef>
                <a:spcPts val="400"/>
              </a:spcBef>
              <a:defRPr sz="1600">
                <a:solidFill>
                  <a:schemeClr val="tx1"/>
                </a:solidFill>
              </a:defRPr>
            </a:lvl1pPr>
            <a:lvl2pPr marL="180975" indent="-180975">
              <a:spcBef>
                <a:spcPts val="400"/>
              </a:spcBef>
              <a:buSzPct val="100000"/>
              <a:defRPr lang="en-GB" sz="1600" kern="1200" dirty="0">
                <a:solidFill>
                  <a:schemeClr val="tx1"/>
                </a:solidFill>
                <a:latin typeface="+mn-lt"/>
                <a:ea typeface="+mn-ea"/>
                <a:cs typeface="+mn-cs"/>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1157045"/>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2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2" spcCol="288000">
            <a:noAutofit/>
          </a:bodyPr>
          <a:lstStyle>
            <a:lvl1pPr>
              <a:spcBef>
                <a:spcPts val="400"/>
              </a:spcBef>
              <a:defRPr sz="1400">
                <a:solidFill>
                  <a:schemeClr val="tx1"/>
                </a:solidFill>
              </a:defRPr>
            </a:lvl1pPr>
            <a:lvl2pPr marL="180975" indent="-180975">
              <a:spcBef>
                <a:spcPts val="400"/>
              </a:spcBef>
              <a:buSzPct val="100000"/>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745068151"/>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400">
                <a:solidFill>
                  <a:schemeClr val="tx1"/>
                </a:solidFill>
              </a:defRPr>
            </a:lvl1pPr>
            <a:lvl2pPr marL="180975" indent="-180975">
              <a:spcBef>
                <a:spcPts val="400"/>
              </a:spcBef>
              <a:buSzPct val="100000"/>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696059595"/>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49999" y="1819723"/>
            <a:ext cx="3438789"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49999" y="4149080"/>
            <a:ext cx="3438113"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4332542" y="1819723"/>
            <a:ext cx="3438789"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4333674" y="4149080"/>
            <a:ext cx="3438113"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8316435" y="1819723"/>
            <a:ext cx="3438789"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8331306" y="4149080"/>
            <a:ext cx="3438113"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534776661"/>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49999" y="1819723"/>
            <a:ext cx="2623655"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49999" y="4149080"/>
            <a:ext cx="2623139"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3" y="1819723"/>
            <a:ext cx="2623655"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5" y="4149080"/>
            <a:ext cx="2623139"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14252" y="1819723"/>
            <a:ext cx="2623655"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29123" y="4149080"/>
            <a:ext cx="2623139"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3" name="Picture Placeholder 3">
            <a:extLst>
              <a:ext uri="{FF2B5EF4-FFF2-40B4-BE49-F238E27FC236}">
                <a16:creationId xmlns:a16="http://schemas.microsoft.com/office/drawing/2014/main" id="{FF6CCD96-187B-366E-B75B-63D48ECC587F}"/>
              </a:ext>
              <a:ext uri="{C183D7F6-B498-43B3-948B-1728B52AA6E4}">
                <adec:decorative xmlns:adec="http://schemas.microsoft.com/office/drawing/2017/decorative" val="1"/>
              </a:ext>
            </a:extLst>
          </p:cNvPr>
          <p:cNvSpPr>
            <a:spLocks noGrp="1"/>
          </p:cNvSpPr>
          <p:nvPr>
            <p:ph type="pic" sz="quarter" idx="27" hasCustomPrompt="1"/>
          </p:nvPr>
        </p:nvSpPr>
        <p:spPr>
          <a:xfrm>
            <a:off x="9103991" y="1819723"/>
            <a:ext cx="2623655"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4" name="Placeholder 3">
            <a:extLst>
              <a:ext uri="{FF2B5EF4-FFF2-40B4-BE49-F238E27FC236}">
                <a16:creationId xmlns:a16="http://schemas.microsoft.com/office/drawing/2014/main" id="{B5AC35BB-76D8-4101-E525-8BCAFE5ADEF6}"/>
              </a:ext>
            </a:extLst>
          </p:cNvPr>
          <p:cNvSpPr>
            <a:spLocks noGrp="1"/>
          </p:cNvSpPr>
          <p:nvPr>
            <p:ph idx="28" hasCustomPrompt="1"/>
          </p:nvPr>
        </p:nvSpPr>
        <p:spPr>
          <a:xfrm>
            <a:off x="9118862" y="4149080"/>
            <a:ext cx="2623139"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4153770244"/>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039077"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03867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2771213" y="1819723"/>
            <a:ext cx="2039077"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2774931" y="4149080"/>
            <a:ext cx="203867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5092426" y="1819723"/>
            <a:ext cx="2039077"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5099862" y="4149080"/>
            <a:ext cx="203867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3" name="Picture Placeholder 3">
            <a:extLst>
              <a:ext uri="{FF2B5EF4-FFF2-40B4-BE49-F238E27FC236}">
                <a16:creationId xmlns:a16="http://schemas.microsoft.com/office/drawing/2014/main" id="{FF6CCD96-187B-366E-B75B-63D48ECC587F}"/>
              </a:ext>
              <a:ext uri="{C183D7F6-B498-43B3-948B-1728B52AA6E4}">
                <adec:decorative xmlns:adec="http://schemas.microsoft.com/office/drawing/2017/decorative" val="1"/>
              </a:ext>
            </a:extLst>
          </p:cNvPr>
          <p:cNvSpPr>
            <a:spLocks noGrp="1"/>
          </p:cNvSpPr>
          <p:nvPr>
            <p:ph type="pic" sz="quarter" idx="27" hasCustomPrompt="1"/>
          </p:nvPr>
        </p:nvSpPr>
        <p:spPr>
          <a:xfrm>
            <a:off x="7413639" y="1819723"/>
            <a:ext cx="2039077"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4" name="Placeholder 3">
            <a:extLst>
              <a:ext uri="{FF2B5EF4-FFF2-40B4-BE49-F238E27FC236}">
                <a16:creationId xmlns:a16="http://schemas.microsoft.com/office/drawing/2014/main" id="{B5AC35BB-76D8-4101-E525-8BCAFE5ADEF6}"/>
              </a:ext>
            </a:extLst>
          </p:cNvPr>
          <p:cNvSpPr>
            <a:spLocks noGrp="1"/>
          </p:cNvSpPr>
          <p:nvPr>
            <p:ph idx="28" hasCustomPrompt="1"/>
          </p:nvPr>
        </p:nvSpPr>
        <p:spPr>
          <a:xfrm>
            <a:off x="7424793" y="4149080"/>
            <a:ext cx="203867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5" name="Picture Placeholder 3">
            <a:extLst>
              <a:ext uri="{FF2B5EF4-FFF2-40B4-BE49-F238E27FC236}">
                <a16:creationId xmlns:a16="http://schemas.microsoft.com/office/drawing/2014/main" id="{25ACF210-4A66-DD59-0F71-A08A053FC534}"/>
              </a:ext>
              <a:ext uri="{C183D7F6-B498-43B3-948B-1728B52AA6E4}">
                <adec:decorative xmlns:adec="http://schemas.microsoft.com/office/drawing/2017/decorative" val="1"/>
              </a:ext>
            </a:extLst>
          </p:cNvPr>
          <p:cNvSpPr>
            <a:spLocks noGrp="1"/>
          </p:cNvSpPr>
          <p:nvPr>
            <p:ph type="pic" sz="quarter" idx="29" hasCustomPrompt="1"/>
          </p:nvPr>
        </p:nvSpPr>
        <p:spPr>
          <a:xfrm>
            <a:off x="9734852" y="1819723"/>
            <a:ext cx="2039077"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6" name="Placeholder 3">
            <a:extLst>
              <a:ext uri="{FF2B5EF4-FFF2-40B4-BE49-F238E27FC236}">
                <a16:creationId xmlns:a16="http://schemas.microsoft.com/office/drawing/2014/main" id="{B8414671-2556-53B3-6470-077638959938}"/>
              </a:ext>
            </a:extLst>
          </p:cNvPr>
          <p:cNvSpPr>
            <a:spLocks noGrp="1"/>
          </p:cNvSpPr>
          <p:nvPr>
            <p:ph idx="30" hasCustomPrompt="1"/>
          </p:nvPr>
        </p:nvSpPr>
        <p:spPr>
          <a:xfrm>
            <a:off x="9749723" y="4149080"/>
            <a:ext cx="203867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970870245"/>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851122179"/>
      </p:ext>
    </p:extLst>
  </p:cSld>
  <p:clrMapOvr>
    <a:masterClrMapping/>
  </p:clrMapOvr>
  <p:transition spd="slow">
    <p:wipe dir="r"/>
  </p:transition>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 Ipsos B&amp;A | </a:t>
            </a:r>
            <a:r>
              <a:rPr lang="en-US" sz="800" dirty="0" err="1">
                <a:solidFill>
                  <a:schemeClr val="bg1"/>
                </a:solidFill>
              </a:rPr>
              <a:t>Dochas</a:t>
            </a:r>
            <a:r>
              <a:rPr lang="en-US" sz="800" dirty="0">
                <a:solidFill>
                  <a:schemeClr val="bg1"/>
                </a:solidFill>
              </a:rPr>
              <a:t> Worldview | Nov 2024 | Client Use Only | Strictly Confidential</a:t>
            </a:r>
          </a:p>
        </p:txBody>
      </p:sp>
      <p:pic>
        <p:nvPicPr>
          <p:cNvPr id="4" name="Picture 3" descr="A blue and black logo&#10;&#10;Description automatically generated">
            <a:extLst>
              <a:ext uri="{FF2B5EF4-FFF2-40B4-BE49-F238E27FC236}">
                <a16:creationId xmlns:a16="http://schemas.microsoft.com/office/drawing/2014/main" id="{C2126CBD-3B0C-7F36-0518-AE4400E545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76088" y="6251108"/>
            <a:ext cx="782341" cy="372195"/>
          </a:xfrm>
          <a:prstGeom prst="rect">
            <a:avLst/>
          </a:prstGeom>
        </p:spPr>
      </p:pic>
    </p:spTree>
    <p:extLst>
      <p:ext uri="{BB962C8B-B14F-4D97-AF65-F5344CB8AC3E}">
        <p14:creationId xmlns:p14="http://schemas.microsoft.com/office/powerpoint/2010/main" val="313876684"/>
      </p:ext>
    </p:extLst>
  </p:cSld>
  <p:clrMapOvr>
    <a:masterClrMapping/>
  </p:clrMapOvr>
  <p:transition spd="slow">
    <p:wipe dir="r"/>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4098836443"/>
      </p:ext>
    </p:extLst>
  </p:cSld>
  <p:clrMapOvr>
    <a:masterClrMapping/>
  </p:clrMapOvr>
  <p:transition spd="slow">
    <p:wipe dir="r"/>
  </p:transition>
  <p:extLst>
    <p:ext uri="{DCECCB84-F9BA-43D5-87BE-67443E8EF086}">
      <p15:sldGuideLst xmlns:p15="http://schemas.microsoft.com/office/powerpoint/2012/main">
        <p15:guide id="8" orient="horz" pos="4320">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851611063"/>
      </p:ext>
    </p:extLst>
  </p:cSld>
  <p:clrMapOvr>
    <a:masterClrMapping/>
  </p:clrMapOvr>
  <p:transition spd="slow">
    <p:wipe dir="r"/>
  </p:transition>
  <p:extLst>
    <p:ext uri="{DCECCB84-F9BA-43D5-87BE-67443E8EF086}">
      <p15:sldGuideLst xmlns:p15="http://schemas.microsoft.com/office/powerpoint/2012/main">
        <p15:guide id="8" orient="horz" pos="432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igh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98541725"/>
      </p:ext>
    </p:extLst>
  </p:cSld>
  <p:clrMapOvr>
    <a:masterClrMapping/>
  </p:clrMapOvr>
  <p:transition spd="slow">
    <p:wipe dir="r"/>
  </p:transition>
  <p:extLst>
    <p:ext uri="{DCECCB84-F9BA-43D5-87BE-67443E8EF086}">
      <p15:sldGuideLst xmlns:p15="http://schemas.microsoft.com/office/powerpoint/2012/main">
        <p15:guide id="8" orient="horz" pos="4320">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ef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1"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670936055"/>
      </p:ext>
    </p:extLst>
  </p:cSld>
  <p:clrMapOvr>
    <a:masterClrMapping/>
  </p:clrMapOvr>
  <p:transition spd="slow">
    <p:wipe dir="r"/>
  </p:transition>
  <p:extLst>
    <p:ext uri="{DCECCB84-F9BA-43D5-87BE-67443E8EF086}">
      <p15:sldGuideLst xmlns:p15="http://schemas.microsoft.com/office/powerpoint/2012/main">
        <p15:guide id="8" orient="horz" pos="4320">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4235520626"/>
      </p:ext>
    </p:extLst>
  </p:cSld>
  <p:clrMapOvr>
    <a:masterClrMapping/>
  </p:clrMapOvr>
  <p:transition spd="slow">
    <p:wipe dir="r"/>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3883199374"/>
      </p:ext>
    </p:extLst>
  </p:cSld>
  <p:clrMapOvr>
    <a:masterClrMapping/>
  </p:clrMapOvr>
  <p:transition spd="slow">
    <p:wipe dir="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tailed Layout 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9292" y="701874"/>
            <a:ext cx="2450237" cy="715669"/>
          </a:xfrm>
        </p:spPr>
        <p:txBody>
          <a:bodyPr/>
          <a:lstStyle>
            <a:lvl1pPr>
              <a:defRPr>
                <a:solidFill>
                  <a:schemeClr val="bg1"/>
                </a:solidFill>
              </a:defRPr>
            </a:lvl1pPr>
          </a:lstStyle>
          <a:p>
            <a:r>
              <a:rPr lang="en-US"/>
              <a:t>Layout template for detailed charts</a:t>
            </a:r>
            <a:endParaRPr lang="en-GB"/>
          </a:p>
        </p:txBody>
      </p:sp>
    </p:spTree>
    <p:extLst>
      <p:ext uri="{BB962C8B-B14F-4D97-AF65-F5344CB8AC3E}">
        <p14:creationId xmlns:p14="http://schemas.microsoft.com/office/powerpoint/2010/main" val="4209697925"/>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etailed layou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1"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Tree>
    <p:extLst>
      <p:ext uri="{BB962C8B-B14F-4D97-AF65-F5344CB8AC3E}">
        <p14:creationId xmlns:p14="http://schemas.microsoft.com/office/powerpoint/2010/main" val="3975426469"/>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en-US"/>
              <a:t>Click to edit Master title style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1"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Click to edit Master text styles</a:t>
            </a:r>
          </a:p>
          <a:p>
            <a:pPr lvl="1"/>
            <a:r>
              <a:rPr lang="en-US"/>
              <a:t>Second level</a:t>
            </a:r>
          </a:p>
          <a:p>
            <a:pPr lvl="2"/>
            <a:r>
              <a:rPr lang="en-US"/>
              <a:t>Third level</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en-US"/>
              <a:t>Click icon to add picture</a:t>
            </a:r>
            <a:endParaRPr lang="en-GB"/>
          </a:p>
        </p:txBody>
      </p:sp>
      <p:pic>
        <p:nvPicPr>
          <p:cNvPr id="6" name="Picture 5" descr="A blue and black logo&#10;&#10;Description automatically generated">
            <a:extLst>
              <a:ext uri="{FF2B5EF4-FFF2-40B4-BE49-F238E27FC236}">
                <a16:creationId xmlns:a16="http://schemas.microsoft.com/office/drawing/2014/main" id="{3D154E80-E334-9AEA-A3B2-9595A5C7DD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0655" y="6316032"/>
            <a:ext cx="681994" cy="324455"/>
          </a:xfrm>
          <a:prstGeom prst="rect">
            <a:avLst/>
          </a:prstGeom>
        </p:spPr>
      </p:pic>
    </p:spTree>
    <p:extLst>
      <p:ext uri="{BB962C8B-B14F-4D97-AF65-F5344CB8AC3E}">
        <p14:creationId xmlns:p14="http://schemas.microsoft.com/office/powerpoint/2010/main" val="1304255029"/>
      </p:ext>
    </p:extLst>
  </p:cSld>
  <p:clrMapOvr>
    <a:masterClrMapping/>
  </p:clrMapOvr>
  <p:transition spd="slow">
    <p:wipe dir="r"/>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639379964"/>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 Ipsos B&amp;A | </a:t>
            </a:r>
            <a:r>
              <a:rPr lang="en-US" sz="800" dirty="0" err="1">
                <a:solidFill>
                  <a:schemeClr val="bg1"/>
                </a:solidFill>
              </a:rPr>
              <a:t>Dochas</a:t>
            </a:r>
            <a:r>
              <a:rPr lang="en-US" sz="800" dirty="0">
                <a:solidFill>
                  <a:schemeClr val="bg1"/>
                </a:solidFill>
              </a:rPr>
              <a:t> Worldview | Nov 2024 | Client Use Only | Strictly Confidential</a:t>
            </a: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6" name="Picture 5" descr="A blue and black logo&#10;&#10;Description automatically generated">
            <a:extLst>
              <a:ext uri="{FF2B5EF4-FFF2-40B4-BE49-F238E27FC236}">
                <a16:creationId xmlns:a16="http://schemas.microsoft.com/office/drawing/2014/main" id="{745202D2-AF8C-31CE-15EF-8F95F5135D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31418" y="6311638"/>
            <a:ext cx="691231" cy="328849"/>
          </a:xfrm>
          <a:prstGeom prst="rect">
            <a:avLst/>
          </a:prstGeom>
        </p:spPr>
      </p:pic>
    </p:spTree>
    <p:extLst>
      <p:ext uri="{BB962C8B-B14F-4D97-AF65-F5344CB8AC3E}">
        <p14:creationId xmlns:p14="http://schemas.microsoft.com/office/powerpoint/2010/main" val="583893381"/>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effectLst/>
              </a:rPr>
              <a:t>© Ipsos B&amp;A | </a:t>
            </a:r>
            <a:r>
              <a:rPr lang="en-US" sz="800" dirty="0" err="1">
                <a:solidFill>
                  <a:schemeClr val="bg1"/>
                </a:solidFill>
                <a:effectLst/>
              </a:rPr>
              <a:t>Dochas</a:t>
            </a:r>
            <a:r>
              <a:rPr lang="en-US" sz="800" dirty="0">
                <a:solidFill>
                  <a:schemeClr val="bg1"/>
                </a:solidFill>
                <a:effectLst/>
              </a:rPr>
              <a:t> Worldview | Nov 2024 | Client Use Only | Strictly Confidential</a:t>
            </a:r>
            <a:endParaRPr lang="en-GB" sz="800" dirty="0">
              <a:solidFill>
                <a:schemeClr val="bg1"/>
              </a:solidFill>
              <a:effectLst/>
            </a:endParaRP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Picture 2" descr="A blue and black logo&#10;&#10;Description automatically generated">
            <a:extLst>
              <a:ext uri="{FF2B5EF4-FFF2-40B4-BE49-F238E27FC236}">
                <a16:creationId xmlns:a16="http://schemas.microsoft.com/office/drawing/2014/main" id="{AD5522B9-6B0D-3232-FB6E-2AA5C77F8F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4598" y="6208488"/>
            <a:ext cx="908051" cy="432000"/>
          </a:xfrm>
          <a:prstGeom prst="rect">
            <a:avLst/>
          </a:prstGeom>
        </p:spPr>
      </p:pic>
    </p:spTree>
    <p:extLst>
      <p:ext uri="{BB962C8B-B14F-4D97-AF65-F5344CB8AC3E}">
        <p14:creationId xmlns:p14="http://schemas.microsoft.com/office/powerpoint/2010/main" val="1893420142"/>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549644927"/>
      </p:ext>
    </p:extLst>
  </p:cSld>
  <p:clrMapOvr>
    <a:masterClrMapping/>
  </p:clrMapOvr>
  <p:transition spd="slow">
    <p:wipe dir="r"/>
  </p:transition>
  <p:extLst>
    <p:ext uri="{DCECCB84-F9BA-43D5-87BE-67443E8EF086}">
      <p15:sldGuideLst xmlns:p15="http://schemas.microsoft.com/office/powerpoint/2012/main">
        <p15:guide id="1"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pic>
        <p:nvPicPr>
          <p:cNvPr id="6" name="Picture 5" descr="A blue and black logo&#10;&#10;Description automatically generated">
            <a:extLst>
              <a:ext uri="{FF2B5EF4-FFF2-40B4-BE49-F238E27FC236}">
                <a16:creationId xmlns:a16="http://schemas.microsoft.com/office/drawing/2014/main" id="{1CC482C1-7DC0-E3AD-DAC6-E996DF55CE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3708" y="6264248"/>
            <a:ext cx="754721" cy="359055"/>
          </a:xfrm>
          <a:prstGeom prst="rect">
            <a:avLst/>
          </a:prstGeom>
        </p:spPr>
      </p:pic>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 Ipsos B&amp;A | </a:t>
            </a:r>
            <a:r>
              <a:rPr lang="en-US" sz="800" dirty="0" err="1">
                <a:solidFill>
                  <a:schemeClr val="bg1"/>
                </a:solidFill>
              </a:rPr>
              <a:t>Dochas</a:t>
            </a:r>
            <a:r>
              <a:rPr lang="en-US" sz="800" dirty="0">
                <a:solidFill>
                  <a:schemeClr val="bg1"/>
                </a:solidFill>
              </a:rPr>
              <a:t> Worldview | Nov 2024 | Client Use Only | Strictly Confidential</a:t>
            </a: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Tree>
    <p:extLst>
      <p:ext uri="{BB962C8B-B14F-4D97-AF65-F5344CB8AC3E}">
        <p14:creationId xmlns:p14="http://schemas.microsoft.com/office/powerpoint/2010/main" val="933014300"/>
      </p:ext>
    </p:extLst>
  </p:cSld>
  <p:clrMapOvr>
    <a:masterClrMapping/>
  </p:clrMapOvr>
  <p:transition spd="slow">
    <p:wipe dir="r"/>
  </p:transition>
  <p:extLst>
    <p:ext uri="{DCECCB84-F9BA-43D5-87BE-67443E8EF086}">
      <p15:sldGuideLst xmlns:p15="http://schemas.microsoft.com/office/powerpoint/2012/main">
        <p15:guide id="4" orient="horz" pos="60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2" name="Picture 1" descr="A blue and black logo&#10;&#10;Description automatically generated">
            <a:extLst>
              <a:ext uri="{FF2B5EF4-FFF2-40B4-BE49-F238E27FC236}">
                <a16:creationId xmlns:a16="http://schemas.microsoft.com/office/drawing/2014/main" id="{7D4303B6-3171-102C-D0E7-87151EAF39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0655" y="6316032"/>
            <a:ext cx="681994" cy="324455"/>
          </a:xfrm>
          <a:prstGeom prst="rect">
            <a:avLst/>
          </a:prstGeom>
        </p:spPr>
      </p:pic>
    </p:spTree>
    <p:extLst>
      <p:ext uri="{BB962C8B-B14F-4D97-AF65-F5344CB8AC3E}">
        <p14:creationId xmlns:p14="http://schemas.microsoft.com/office/powerpoint/2010/main" val="2283701021"/>
      </p:ext>
    </p:extLst>
  </p:cSld>
  <p:clrMapOvr>
    <a:masterClrMapping/>
  </p:clrMapOvr>
  <p:transition spd="slow">
    <p:wipe dir="r"/>
  </p:transition>
  <p:hf hdr="0" ftr="0" dt="0"/>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a:t>Click icon to add picture</a:t>
            </a:r>
            <a:endParaRPr lang="en-GB"/>
          </a:p>
        </p:txBody>
      </p:sp>
    </p:spTree>
    <p:extLst>
      <p:ext uri="{BB962C8B-B14F-4D97-AF65-F5344CB8AC3E}">
        <p14:creationId xmlns:p14="http://schemas.microsoft.com/office/powerpoint/2010/main" val="3646145746"/>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2696404030"/>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1487005133"/>
      </p:ext>
    </p:extLst>
  </p:cSld>
  <p:clrMapOvr>
    <a:masterClrMapping/>
  </p:clrMapOvr>
  <p:transition spd="slow">
    <p:wipe dir="r"/>
  </p:transition>
  <p:hf hdr="0" ftr="0" dt="0"/>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arallelogram">
            <a:extLst>
              <a:ext uri="{FF2B5EF4-FFF2-40B4-BE49-F238E27FC236}">
                <a16:creationId xmlns:a16="http://schemas.microsoft.com/office/drawing/2014/main" id="{C86459C7-F324-154A-1F62-11C161E6B251}"/>
              </a:ext>
              <a:ext uri="{C183D7F6-B498-43B3-948B-1728B52AA6E4}">
                <adec:decorative xmlns:adec="http://schemas.microsoft.com/office/drawing/2017/decorative" val="1"/>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rgbClr val="000000">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pic>
        <p:nvPicPr>
          <p:cNvPr id="5" name="Picture 4" descr="A blue and black logo&#10;&#10;Description automatically generated">
            <a:extLst>
              <a:ext uri="{FF2B5EF4-FFF2-40B4-BE49-F238E27FC236}">
                <a16:creationId xmlns:a16="http://schemas.microsoft.com/office/drawing/2014/main" id="{4BE51C96-7898-0183-A31F-A8F57DDB70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4598" y="6164739"/>
            <a:ext cx="1000010" cy="475749"/>
          </a:xfrm>
          <a:prstGeom prst="rect">
            <a:avLst/>
          </a:prstGeom>
        </p:spPr>
      </p:pic>
    </p:spTree>
    <p:extLst>
      <p:ext uri="{BB962C8B-B14F-4D97-AF65-F5344CB8AC3E}">
        <p14:creationId xmlns:p14="http://schemas.microsoft.com/office/powerpoint/2010/main" val="751497982"/>
      </p:ext>
    </p:extLst>
  </p:cSld>
  <p:clrMapOvr>
    <a:masterClrMapping/>
  </p:clrMapOvr>
  <p:transition spd="slow">
    <p:wipe dir="r"/>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2E726E-6871-37FA-9A17-064CA121FCD3}"/>
              </a:ext>
            </a:extLst>
          </p:cNvPr>
          <p:cNvSpPr>
            <a:spLocks noGrp="1"/>
          </p:cNvSpPr>
          <p:nvPr>
            <p:ph type="dt" sz="half" idx="10"/>
          </p:nvPr>
        </p:nvSpPr>
        <p:spPr/>
        <p:txBody>
          <a:bodyPr/>
          <a:lstStyle>
            <a:lvl1pPr>
              <a:defRPr>
                <a:latin typeface="Barlow" panose="00000500000000000000" charset="0"/>
              </a:defRPr>
            </a:lvl1pPr>
          </a:lstStyle>
          <a:p>
            <a:fld id="{858E5B43-3ECF-4EB9-A1E1-B670460CEA21}" type="datetimeFigureOut">
              <a:rPr lang="en-IE" smtClean="0"/>
              <a:pPr/>
              <a:t>15/01/2025</a:t>
            </a:fld>
            <a:endParaRPr lang="en-IE"/>
          </a:p>
        </p:txBody>
      </p:sp>
      <p:sp>
        <p:nvSpPr>
          <p:cNvPr id="3" name="Footer Placeholder 2">
            <a:extLst>
              <a:ext uri="{FF2B5EF4-FFF2-40B4-BE49-F238E27FC236}">
                <a16:creationId xmlns:a16="http://schemas.microsoft.com/office/drawing/2014/main" id="{4470461F-5E4D-ABB0-71AA-976973FDA9B2}"/>
              </a:ext>
            </a:extLst>
          </p:cNvPr>
          <p:cNvSpPr>
            <a:spLocks noGrp="1"/>
          </p:cNvSpPr>
          <p:nvPr>
            <p:ph type="ftr" sz="quarter" idx="11"/>
          </p:nvPr>
        </p:nvSpPr>
        <p:spPr/>
        <p:txBody>
          <a:bodyPr/>
          <a:lstStyle>
            <a:lvl1pPr>
              <a:defRPr>
                <a:latin typeface="Barlow" panose="00000500000000000000" charset="0"/>
              </a:defRPr>
            </a:lvl1pPr>
          </a:lstStyle>
          <a:p>
            <a:endParaRPr lang="en-IE"/>
          </a:p>
        </p:txBody>
      </p:sp>
      <p:sp>
        <p:nvSpPr>
          <p:cNvPr id="4" name="Slide Number Placeholder 3">
            <a:extLst>
              <a:ext uri="{FF2B5EF4-FFF2-40B4-BE49-F238E27FC236}">
                <a16:creationId xmlns:a16="http://schemas.microsoft.com/office/drawing/2014/main" id="{D0D52B2A-F279-9942-134E-4423B663BE75}"/>
              </a:ext>
            </a:extLst>
          </p:cNvPr>
          <p:cNvSpPr>
            <a:spLocks noGrp="1"/>
          </p:cNvSpPr>
          <p:nvPr>
            <p:ph type="sldNum" sz="quarter" idx="12"/>
          </p:nvPr>
        </p:nvSpPr>
        <p:spPr/>
        <p:txBody>
          <a:bodyPr/>
          <a:lstStyle/>
          <a:p>
            <a:fld id="{9CA9BA46-A4C6-4521-AAA0-2DF807365DDC}" type="slidenum">
              <a:rPr lang="en-IE" smtClean="0"/>
              <a:t>‹#›</a:t>
            </a:fld>
            <a:endParaRPr lang="en-IE"/>
          </a:p>
        </p:txBody>
      </p:sp>
    </p:spTree>
    <p:extLst>
      <p:ext uri="{BB962C8B-B14F-4D97-AF65-F5344CB8AC3E}">
        <p14:creationId xmlns:p14="http://schemas.microsoft.com/office/powerpoint/2010/main" val="3101351721"/>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nging box titl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1884-C2D5-14CD-9848-37C5CB013EB4}"/>
              </a:ext>
            </a:extLst>
          </p:cNvPr>
          <p:cNvSpPr>
            <a:spLocks noGrp="1"/>
          </p:cNvSpPr>
          <p:nvPr>
            <p:ph type="title"/>
          </p:nvPr>
        </p:nvSpPr>
        <p:spPr>
          <a:xfrm>
            <a:off x="653142" y="701874"/>
            <a:ext cx="3149601" cy="715669"/>
          </a:xfrm>
        </p:spPr>
        <p:txBody>
          <a:bodyPr/>
          <a:lstStyle>
            <a:lvl1pPr>
              <a:defRPr>
                <a:solidFill>
                  <a:schemeClr val="bg1"/>
                </a:solidFill>
              </a:defRPr>
            </a:lvl1pPr>
          </a:lstStyle>
          <a:p>
            <a:r>
              <a:rPr lang="en-US"/>
              <a:t>Click to edit Master title style</a:t>
            </a:r>
            <a:endParaRPr lang="en-GB"/>
          </a:p>
        </p:txBody>
      </p:sp>
      <p:sp>
        <p:nvSpPr>
          <p:cNvPr id="3" name="Text Placeholder 3">
            <a:extLst>
              <a:ext uri="{FF2B5EF4-FFF2-40B4-BE49-F238E27FC236}">
                <a16:creationId xmlns:a16="http://schemas.microsoft.com/office/drawing/2014/main" id="{A73E53EB-3CF7-23AB-A106-C20DD2520CBC}"/>
              </a:ext>
            </a:extLst>
          </p:cNvPr>
          <p:cNvSpPr>
            <a:spLocks noGrp="1"/>
          </p:cNvSpPr>
          <p:nvPr>
            <p:ph type="body" sz="quarter" idx="10"/>
          </p:nvPr>
        </p:nvSpPr>
        <p:spPr>
          <a:xfrm>
            <a:off x="4332288" y="701675"/>
            <a:ext cx="7416800" cy="4959350"/>
          </a:xfrm>
        </p:spPr>
        <p:txBody>
          <a:bodyPr numCol="1" spcCol="288000"/>
          <a:lstStyle>
            <a:lvl1pPr>
              <a:lnSpc>
                <a:spcPct val="120000"/>
              </a:lnSpc>
              <a:spcBef>
                <a:spcPts val="400"/>
              </a:spcBef>
              <a:spcAft>
                <a:spcPts val="400"/>
              </a:spcAft>
              <a:defRPr sz="2400"/>
            </a:lvl1pPr>
            <a:lvl2pPr>
              <a:lnSpc>
                <a:spcPct val="120000"/>
              </a:lnSpc>
              <a:spcBef>
                <a:spcPts val="400"/>
              </a:spcBef>
              <a:spcAft>
                <a:spcPts val="400"/>
              </a:spcAft>
              <a:defRPr sz="2400"/>
            </a:lvl2pPr>
            <a:lvl3pPr>
              <a:lnSpc>
                <a:spcPct val="120000"/>
              </a:lnSpc>
              <a:spcBef>
                <a:spcPts val="400"/>
              </a:spcBef>
              <a:spcAft>
                <a:spcPts val="400"/>
              </a:spcAft>
              <a:defRPr sz="2400"/>
            </a:lvl3pPr>
            <a:lvl4pPr>
              <a:lnSpc>
                <a:spcPct val="120000"/>
              </a:lnSpc>
              <a:spcBef>
                <a:spcPts val="400"/>
              </a:spcBef>
              <a:spcAft>
                <a:spcPts val="400"/>
              </a:spcAft>
              <a:defRPr sz="2400"/>
            </a:lvl4pPr>
            <a:lvl5pPr>
              <a:lnSpc>
                <a:spcPct val="120000"/>
              </a:lnSpc>
              <a:spcBef>
                <a:spcPts val="400"/>
              </a:spcBef>
              <a:spcAft>
                <a:spcPts val="4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3408854"/>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374219"/>
            <a:ext cx="260071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effectLst/>
              </a:rPr>
              <a:t>© Ipsos B&amp;A | </a:t>
            </a:r>
            <a:r>
              <a:rPr lang="en-US" sz="800" dirty="0" err="1">
                <a:solidFill>
                  <a:schemeClr val="bg1"/>
                </a:solidFill>
                <a:effectLst/>
              </a:rPr>
              <a:t>Dochas</a:t>
            </a:r>
            <a:r>
              <a:rPr lang="en-US" sz="800" dirty="0">
                <a:solidFill>
                  <a:schemeClr val="bg1"/>
                </a:solidFill>
                <a:effectLst/>
              </a:rPr>
              <a:t> Worldview | Nov 2024 | Client Use Only | Strictly Confidential</a:t>
            </a:r>
            <a:endParaRPr lang="en-GB" sz="800" dirty="0">
              <a:solidFill>
                <a:schemeClr val="bg1"/>
              </a:solidFill>
              <a:effectLst/>
            </a:endParaRP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a:solidFill>
                <a:schemeClr val="bg1">
                  <a:lumMod val="65000"/>
                </a:schemeClr>
              </a:solidFill>
            </a:endParaRPr>
          </a:p>
        </p:txBody>
      </p:sp>
      <p:pic>
        <p:nvPicPr>
          <p:cNvPr id="3" name="Picture 2" descr="A blue and black logo&#10;&#10;Description automatically generated">
            <a:extLst>
              <a:ext uri="{FF2B5EF4-FFF2-40B4-BE49-F238E27FC236}">
                <a16:creationId xmlns:a16="http://schemas.microsoft.com/office/drawing/2014/main" id="{0AF08D3A-33A3-6CFB-AB8F-1AFA9CC060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76000" y="6251066"/>
            <a:ext cx="782430" cy="372237"/>
          </a:xfrm>
          <a:prstGeom prst="rect">
            <a:avLst/>
          </a:prstGeom>
        </p:spPr>
      </p:pic>
    </p:spTree>
    <p:extLst>
      <p:ext uri="{BB962C8B-B14F-4D97-AF65-F5344CB8AC3E}">
        <p14:creationId xmlns:p14="http://schemas.microsoft.com/office/powerpoint/2010/main" val="3141310383"/>
      </p:ext>
    </p:extLst>
  </p:cSld>
  <p:clrMapOvr>
    <a:masterClrMapping/>
  </p:clrMapOvr>
  <p:transition spd="slow">
    <p:wipe dir="r"/>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images_3_summaries">
    <p:bg>
      <p:bgPr>
        <a:solidFill>
          <a:schemeClr val="accent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7598694-721D-C499-32B8-2559553463B9}"/>
              </a:ext>
              <a:ext uri="{C183D7F6-B498-43B3-948B-1728B52AA6E4}">
                <adec:decorative xmlns:adec="http://schemas.microsoft.com/office/drawing/2017/decorative" val="0"/>
              </a:ext>
            </a:extLst>
          </p:cNvPr>
          <p:cNvSpPr>
            <a:spLocks noGrp="1"/>
          </p:cNvSpPr>
          <p:nvPr>
            <p:ph type="pic" sz="quarter" idx="21" hasCustomPrompt="1"/>
          </p:nvPr>
        </p:nvSpPr>
        <p:spPr>
          <a:xfrm>
            <a:off x="450000"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4113075"/>
            <a:ext cx="3524400" cy="1835288"/>
          </a:xfrm>
        </p:spPr>
        <p:txBody>
          <a:bodyPr>
            <a:noAutofit/>
          </a:bodyPr>
          <a:lstStyle>
            <a:lvl1pPr>
              <a:spcBef>
                <a:spcPts val="400"/>
              </a:spcBef>
              <a:defRPr sz="2000">
                <a:solidFill>
                  <a:schemeClr val="bg1"/>
                </a:solidFill>
              </a:defRPr>
            </a:lvl1pPr>
            <a:lvl2pPr>
              <a:spcBef>
                <a:spcPts val="400"/>
              </a:spcBef>
              <a:defRPr sz="2000">
                <a:solidFill>
                  <a:schemeClr val="bg1"/>
                </a:solidFill>
              </a:defRPr>
            </a:lvl2pPr>
            <a:lvl3pPr>
              <a:spcBef>
                <a:spcPts val="400"/>
              </a:spcBef>
              <a:defRPr sz="20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2z</a:t>
            </a:r>
          </a:p>
        </p:txBody>
      </p:sp>
      <p:sp>
        <p:nvSpPr>
          <p:cNvPr id="26" name="Picture Placeholder 25">
            <a:extLst>
              <a:ext uri="{FF2B5EF4-FFF2-40B4-BE49-F238E27FC236}">
                <a16:creationId xmlns:a16="http://schemas.microsoft.com/office/drawing/2014/main" id="{D497C279-EB05-83B6-CAFE-F19E9494173D}"/>
              </a:ext>
              <a:ext uri="{C183D7F6-B498-43B3-948B-1728B52AA6E4}">
                <adec:decorative xmlns:adec="http://schemas.microsoft.com/office/drawing/2017/decorative" val="0"/>
              </a:ext>
            </a:extLst>
          </p:cNvPr>
          <p:cNvSpPr>
            <a:spLocks noGrp="1"/>
          </p:cNvSpPr>
          <p:nvPr>
            <p:ph type="pic" sz="quarter" idx="22" hasCustomPrompt="1"/>
          </p:nvPr>
        </p:nvSpPr>
        <p:spPr>
          <a:xfrm>
            <a:off x="4336915"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15" name="Placeholder 2">
            <a:extLst>
              <a:ext uri="{FF2B5EF4-FFF2-40B4-BE49-F238E27FC236}">
                <a16:creationId xmlns:a16="http://schemas.microsoft.com/office/drawing/2014/main" id="{2D6D46A2-3813-48AC-B44F-11FED09C9607}"/>
              </a:ext>
            </a:extLst>
          </p:cNvPr>
          <p:cNvSpPr>
            <a:spLocks noGrp="1"/>
          </p:cNvSpPr>
          <p:nvPr>
            <p:ph idx="24" hasCustomPrompt="1"/>
          </p:nvPr>
        </p:nvSpPr>
        <p:spPr>
          <a:xfrm>
            <a:off x="4336840" y="4113075"/>
            <a:ext cx="3524400" cy="1835288"/>
          </a:xfrm>
        </p:spPr>
        <p:txBody>
          <a:bodyPr>
            <a:noAutofit/>
          </a:bodyPr>
          <a:lstStyle>
            <a:lvl1pPr>
              <a:spcBef>
                <a:spcPts val="400"/>
              </a:spcBef>
              <a:defRPr sz="2000">
                <a:solidFill>
                  <a:schemeClr val="bg1"/>
                </a:solidFill>
              </a:defRPr>
            </a:lvl1pPr>
            <a:lvl2pPr>
              <a:spcBef>
                <a:spcPts val="400"/>
              </a:spcBef>
              <a:defRPr sz="2000">
                <a:solidFill>
                  <a:schemeClr val="bg1"/>
                </a:solidFill>
              </a:defRPr>
            </a:lvl2pPr>
            <a:lvl3pPr>
              <a:spcBef>
                <a:spcPts val="400"/>
              </a:spcBef>
              <a:defRPr sz="20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7" name="Picture Placeholder 26">
            <a:extLst>
              <a:ext uri="{FF2B5EF4-FFF2-40B4-BE49-F238E27FC236}">
                <a16:creationId xmlns:a16="http://schemas.microsoft.com/office/drawing/2014/main" id="{436747DF-926E-3B9F-54BC-14918175083E}"/>
              </a:ext>
              <a:ext uri="{C183D7F6-B498-43B3-948B-1728B52AA6E4}">
                <adec:decorative xmlns:adec="http://schemas.microsoft.com/office/drawing/2017/decorative" val="0"/>
              </a:ext>
            </a:extLst>
          </p:cNvPr>
          <p:cNvSpPr>
            <a:spLocks noGrp="1"/>
          </p:cNvSpPr>
          <p:nvPr>
            <p:ph type="pic" sz="quarter" idx="23" hasCustomPrompt="1"/>
          </p:nvPr>
        </p:nvSpPr>
        <p:spPr>
          <a:xfrm>
            <a:off x="8224838"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16" name="Placeholder 3">
            <a:extLst>
              <a:ext uri="{FF2B5EF4-FFF2-40B4-BE49-F238E27FC236}">
                <a16:creationId xmlns:a16="http://schemas.microsoft.com/office/drawing/2014/main" id="{912710EB-D5BC-4555-8C11-D849D8A58199}"/>
              </a:ext>
            </a:extLst>
          </p:cNvPr>
          <p:cNvSpPr>
            <a:spLocks noGrp="1"/>
          </p:cNvSpPr>
          <p:nvPr>
            <p:ph idx="25" hasCustomPrompt="1"/>
          </p:nvPr>
        </p:nvSpPr>
        <p:spPr>
          <a:xfrm>
            <a:off x="8224838" y="4113075"/>
            <a:ext cx="3524400" cy="1835288"/>
          </a:xfrm>
        </p:spPr>
        <p:txBody>
          <a:bodyPr>
            <a:noAutofit/>
          </a:bodyPr>
          <a:lstStyle>
            <a:lvl1pPr>
              <a:spcBef>
                <a:spcPts val="400"/>
              </a:spcBef>
              <a:defRPr sz="2000">
                <a:solidFill>
                  <a:schemeClr val="bg1"/>
                </a:solidFill>
              </a:defRPr>
            </a:lvl1pPr>
            <a:lvl2pPr>
              <a:spcBef>
                <a:spcPts val="400"/>
              </a:spcBef>
              <a:defRPr sz="2000">
                <a:solidFill>
                  <a:schemeClr val="bg1"/>
                </a:solidFill>
              </a:defRPr>
            </a:lvl2pPr>
            <a:lvl3pPr>
              <a:spcBef>
                <a:spcPts val="400"/>
              </a:spcBef>
              <a:defRPr sz="20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B9379921-B222-AEF2-4C24-F79AEBA1BF8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TextBox 17">
            <a:extLst>
              <a:ext uri="{FF2B5EF4-FFF2-40B4-BE49-F238E27FC236}">
                <a16:creationId xmlns:a16="http://schemas.microsoft.com/office/drawing/2014/main" id="{CDC93700-768F-F0BD-FFA2-5E2889AAB11B}"/>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4" name="Classification">
            <a:extLst>
              <a:ext uri="{FF2B5EF4-FFF2-40B4-BE49-F238E27FC236}">
                <a16:creationId xmlns:a16="http://schemas.microsoft.com/office/drawing/2014/main" id="{7BC3E079-CD4E-AFD3-AEB4-D1848C22C062}"/>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effectLst/>
              </a:rPr>
              <a:t>© Ipsos B&amp;A | </a:t>
            </a:r>
            <a:r>
              <a:rPr lang="en-US" sz="800" dirty="0" err="1">
                <a:solidFill>
                  <a:schemeClr val="bg1"/>
                </a:solidFill>
                <a:effectLst/>
              </a:rPr>
              <a:t>Dochas</a:t>
            </a:r>
            <a:r>
              <a:rPr lang="en-US" sz="800" dirty="0">
                <a:solidFill>
                  <a:schemeClr val="bg1"/>
                </a:solidFill>
                <a:effectLst/>
              </a:rPr>
              <a:t> Worldview | Nov 2024 | Client Use Only | Strictly Confidential</a:t>
            </a:r>
            <a:endParaRPr lang="en-GB" sz="800" dirty="0">
              <a:solidFill>
                <a:schemeClr val="bg1"/>
              </a:solidFill>
              <a:effectLst/>
            </a:endParaRPr>
          </a:p>
        </p:txBody>
      </p:sp>
      <p:pic>
        <p:nvPicPr>
          <p:cNvPr id="6" name="Picture 5" descr="A blue and black logo&#10;&#10;Description automatically generated">
            <a:extLst>
              <a:ext uri="{FF2B5EF4-FFF2-40B4-BE49-F238E27FC236}">
                <a16:creationId xmlns:a16="http://schemas.microsoft.com/office/drawing/2014/main" id="{0E79A277-84D8-34D6-DAED-76D9905B4B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600" y="6299402"/>
            <a:ext cx="680830" cy="323901"/>
          </a:xfrm>
          <a:prstGeom prst="rect">
            <a:avLst/>
          </a:prstGeom>
        </p:spPr>
      </p:pic>
    </p:spTree>
    <p:extLst>
      <p:ext uri="{BB962C8B-B14F-4D97-AF65-F5344CB8AC3E}">
        <p14:creationId xmlns:p14="http://schemas.microsoft.com/office/powerpoint/2010/main" val="4148144765"/>
      </p:ext>
    </p:extLst>
  </p:cSld>
  <p:clrMapOvr>
    <a:masterClrMapping/>
  </p:clrMapOvr>
  <p:transition spd="slow">
    <p:wipe dir="r"/>
  </p:transition>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20" name="Picture Placeholder 19">
            <a:extLst>
              <a:ext uri="{FF2B5EF4-FFF2-40B4-BE49-F238E27FC236}">
                <a16:creationId xmlns:a16="http://schemas.microsoft.com/office/drawing/2014/main" id="{BD5D8EA5-7317-FA5E-316E-1D3D71DF6AAB}"/>
              </a:ext>
              <a:ext uri="{C183D7F6-B498-43B3-948B-1728B52AA6E4}">
                <adec:decorative xmlns:adec="http://schemas.microsoft.com/office/drawing/2017/decorative" val="0"/>
              </a:ext>
            </a:extLst>
          </p:cNvPr>
          <p:cNvSpPr>
            <a:spLocks noGrp="1"/>
          </p:cNvSpPr>
          <p:nvPr>
            <p:ph type="pic" sz="quarter" idx="21" hasCustomPrompt="1"/>
          </p:nvPr>
        </p:nvSpPr>
        <p:spPr>
          <a:xfrm>
            <a:off x="457635"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8" name="Text Box 1">
            <a:extLst>
              <a:ext uri="{FF2B5EF4-FFF2-40B4-BE49-F238E27FC236}">
                <a16:creationId xmlns:a16="http://schemas.microsoft.com/office/drawing/2014/main" id="{A4FE8203-E4D0-7D71-9DAB-DCD79DF29458}"/>
              </a:ext>
            </a:extLst>
          </p:cNvPr>
          <p:cNvSpPr>
            <a:spLocks noGrp="1"/>
          </p:cNvSpPr>
          <p:nvPr>
            <p:ph type="body" sz="quarter" idx="26"/>
          </p:nvPr>
        </p:nvSpPr>
        <p:spPr>
          <a:xfrm>
            <a:off x="490148"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Text Box 2">
            <a:extLst>
              <a:ext uri="{FF2B5EF4-FFF2-40B4-BE49-F238E27FC236}">
                <a16:creationId xmlns:a16="http://schemas.microsoft.com/office/drawing/2014/main" id="{3893695E-4514-8C5C-A541-ACC2C0140DD6}"/>
              </a:ext>
            </a:extLst>
          </p:cNvPr>
          <p:cNvSpPr>
            <a:spLocks noGrp="1"/>
          </p:cNvSpPr>
          <p:nvPr>
            <p:ph type="body" sz="quarter" idx="27"/>
          </p:nvPr>
        </p:nvSpPr>
        <p:spPr>
          <a:xfrm>
            <a:off x="3388265"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0" name="Text Box 3">
            <a:extLst>
              <a:ext uri="{FF2B5EF4-FFF2-40B4-BE49-F238E27FC236}">
                <a16:creationId xmlns:a16="http://schemas.microsoft.com/office/drawing/2014/main" id="{E6E126AC-28F0-4A7D-DC28-46188F46FAA7}"/>
              </a:ext>
            </a:extLst>
          </p:cNvPr>
          <p:cNvSpPr>
            <a:spLocks noGrp="1"/>
          </p:cNvSpPr>
          <p:nvPr>
            <p:ph type="body" sz="quarter" idx="28"/>
          </p:nvPr>
        </p:nvSpPr>
        <p:spPr>
          <a:xfrm>
            <a:off x="6284913"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1" name="Text Box 4">
            <a:extLst>
              <a:ext uri="{FF2B5EF4-FFF2-40B4-BE49-F238E27FC236}">
                <a16:creationId xmlns:a16="http://schemas.microsoft.com/office/drawing/2014/main" id="{9A2242AD-0A81-133A-985E-D1CF4585102C}"/>
              </a:ext>
            </a:extLst>
          </p:cNvPr>
          <p:cNvSpPr>
            <a:spLocks noGrp="1"/>
          </p:cNvSpPr>
          <p:nvPr>
            <p:ph type="body" sz="quarter" idx="29"/>
          </p:nvPr>
        </p:nvSpPr>
        <p:spPr>
          <a:xfrm>
            <a:off x="9170020" y="4151084"/>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Box 15">
            <a:extLst>
              <a:ext uri="{FF2B5EF4-FFF2-40B4-BE49-F238E27FC236}">
                <a16:creationId xmlns:a16="http://schemas.microsoft.com/office/drawing/2014/main" id="{0B10E05C-FACD-735A-D8B6-65B787A7C515}"/>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18" name="Classification">
            <a:extLst>
              <a:ext uri="{FF2B5EF4-FFF2-40B4-BE49-F238E27FC236}">
                <a16:creationId xmlns:a16="http://schemas.microsoft.com/office/drawing/2014/main" id="{2155CA54-02B7-79F0-5516-A0D416D045E4}"/>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effectLst/>
              </a:rPr>
              <a:t>© Ipsos B&amp;A | </a:t>
            </a:r>
            <a:r>
              <a:rPr lang="en-US" sz="800" dirty="0" err="1">
                <a:solidFill>
                  <a:schemeClr val="bg1"/>
                </a:solidFill>
                <a:effectLst/>
              </a:rPr>
              <a:t>Dochas</a:t>
            </a:r>
            <a:r>
              <a:rPr lang="en-US" sz="800" dirty="0">
                <a:solidFill>
                  <a:schemeClr val="bg1"/>
                </a:solidFill>
                <a:effectLst/>
              </a:rPr>
              <a:t> Worldview | Nov 2024 | Client Use Only | Strictly Confidential</a:t>
            </a:r>
            <a:endParaRPr lang="en-GB" sz="800" dirty="0">
              <a:solidFill>
                <a:schemeClr val="bg1"/>
              </a:solidFill>
              <a:effectLst/>
            </a:endParaRPr>
          </a:p>
        </p:txBody>
      </p:sp>
      <p:sp>
        <p:nvSpPr>
          <p:cNvPr id="21" name="Picture Placeholder 20">
            <a:extLst>
              <a:ext uri="{FF2B5EF4-FFF2-40B4-BE49-F238E27FC236}">
                <a16:creationId xmlns:a16="http://schemas.microsoft.com/office/drawing/2014/main" id="{4216BF9A-6BA6-35A3-FAD8-E4C7E65B2AA3}"/>
              </a:ext>
              <a:ext uri="{C183D7F6-B498-43B3-948B-1728B52AA6E4}">
                <adec:decorative xmlns:adec="http://schemas.microsoft.com/office/drawing/2017/decorative" val="0"/>
              </a:ext>
            </a:extLst>
          </p:cNvPr>
          <p:cNvSpPr>
            <a:spLocks noGrp="1"/>
          </p:cNvSpPr>
          <p:nvPr>
            <p:ph type="pic" sz="quarter" idx="30" hasCustomPrompt="1"/>
          </p:nvPr>
        </p:nvSpPr>
        <p:spPr>
          <a:xfrm>
            <a:off x="3361349"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2" name="Picture Placeholder 21">
            <a:extLst>
              <a:ext uri="{FF2B5EF4-FFF2-40B4-BE49-F238E27FC236}">
                <a16:creationId xmlns:a16="http://schemas.microsoft.com/office/drawing/2014/main" id="{FC92A1A9-8935-05F9-478C-509E31A7C350}"/>
              </a:ext>
              <a:ext uri="{C183D7F6-B498-43B3-948B-1728B52AA6E4}">
                <adec:decorative xmlns:adec="http://schemas.microsoft.com/office/drawing/2017/decorative" val="0"/>
              </a:ext>
            </a:extLst>
          </p:cNvPr>
          <p:cNvSpPr>
            <a:spLocks noGrp="1"/>
          </p:cNvSpPr>
          <p:nvPr>
            <p:ph type="pic" sz="quarter" idx="31" hasCustomPrompt="1"/>
          </p:nvPr>
        </p:nvSpPr>
        <p:spPr>
          <a:xfrm>
            <a:off x="6265063"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3" name="Picture Placeholder 22">
            <a:extLst>
              <a:ext uri="{FF2B5EF4-FFF2-40B4-BE49-F238E27FC236}">
                <a16:creationId xmlns:a16="http://schemas.microsoft.com/office/drawing/2014/main" id="{C90786FC-B649-5DE3-D2C4-49F260FE2D9B}"/>
              </a:ext>
              <a:ext uri="{C183D7F6-B498-43B3-948B-1728B52AA6E4}">
                <adec:decorative xmlns:adec="http://schemas.microsoft.com/office/drawing/2017/decorative" val="0"/>
              </a:ext>
            </a:extLst>
          </p:cNvPr>
          <p:cNvSpPr>
            <a:spLocks noGrp="1"/>
          </p:cNvSpPr>
          <p:nvPr>
            <p:ph type="pic" sz="quarter" idx="32" hasCustomPrompt="1"/>
          </p:nvPr>
        </p:nvSpPr>
        <p:spPr>
          <a:xfrm>
            <a:off x="9168776"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pic>
        <p:nvPicPr>
          <p:cNvPr id="4" name="Picture 3" descr="A blue and black logo&#10;&#10;Description automatically generated">
            <a:extLst>
              <a:ext uri="{FF2B5EF4-FFF2-40B4-BE49-F238E27FC236}">
                <a16:creationId xmlns:a16="http://schemas.microsoft.com/office/drawing/2014/main" id="{C3760DA4-9D01-5009-FA8A-072FE5F264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600" y="6299402"/>
            <a:ext cx="680830" cy="323901"/>
          </a:xfrm>
          <a:prstGeom prst="rect">
            <a:avLst/>
          </a:prstGeom>
        </p:spPr>
      </p:pic>
    </p:spTree>
    <p:extLst>
      <p:ext uri="{BB962C8B-B14F-4D97-AF65-F5344CB8AC3E}">
        <p14:creationId xmlns:p14="http://schemas.microsoft.com/office/powerpoint/2010/main" val="1114630243"/>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anging Image Lef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79300" y="2286000"/>
            <a:ext cx="5456880" cy="3662363"/>
          </a:xfrm>
        </p:spPr>
        <p:txBody>
          <a:bodyPr numCol="2"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5" name="Title 4">
            <a:extLst>
              <a:ext uri="{FF2B5EF4-FFF2-40B4-BE49-F238E27FC236}">
                <a16:creationId xmlns:a16="http://schemas.microsoft.com/office/drawing/2014/main" id="{0E9919A9-E10C-40B2-4E9E-9822C6505A93}"/>
              </a:ext>
            </a:extLst>
          </p:cNvPr>
          <p:cNvSpPr>
            <a:spLocks noGrp="1"/>
          </p:cNvSpPr>
          <p:nvPr>
            <p:ph type="title"/>
          </p:nvPr>
        </p:nvSpPr>
        <p:spPr>
          <a:xfrm>
            <a:off x="6267452" y="701874"/>
            <a:ext cx="5481636" cy="1203126"/>
          </a:xfrm>
        </p:spPr>
        <p:txBody>
          <a:bodyPr/>
          <a:lstStyle/>
          <a:p>
            <a:r>
              <a:rPr lang="en-US"/>
              <a:t>Click to edit Master title style</a:t>
            </a:r>
            <a:endParaRPr lang="en-GB"/>
          </a:p>
        </p:txBody>
      </p:sp>
      <p:sp>
        <p:nvSpPr>
          <p:cNvPr id="2" name="Picture Placeholder 1">
            <a:extLst>
              <a:ext uri="{FF2B5EF4-FFF2-40B4-BE49-F238E27FC236}">
                <a16:creationId xmlns:a16="http://schemas.microsoft.com/office/drawing/2014/main" id="{C6845480-75B4-4B86-F67E-4E72A366232F}"/>
              </a:ext>
              <a:ext uri="{C183D7F6-B498-43B3-948B-1728B52AA6E4}">
                <adec:decorative xmlns:adec="http://schemas.microsoft.com/office/drawing/2017/decorative" val="0"/>
              </a:ext>
            </a:extLst>
          </p:cNvPr>
          <p:cNvSpPr>
            <a:spLocks noGrp="1"/>
          </p:cNvSpPr>
          <p:nvPr>
            <p:ph type="pic" sz="quarter" idx="21"/>
          </p:nvPr>
        </p:nvSpPr>
        <p:spPr>
          <a:xfrm>
            <a:off x="465203" y="0"/>
            <a:ext cx="5479313" cy="5948363"/>
          </a:xfrm>
          <a:custGeom>
            <a:avLst/>
            <a:gdLst>
              <a:gd name="connsiteX0" fmla="*/ 0 w 5479313"/>
              <a:gd name="connsiteY0" fmla="*/ 0 h 5948363"/>
              <a:gd name="connsiteX1" fmla="*/ 5479313 w 5479313"/>
              <a:gd name="connsiteY1" fmla="*/ 0 h 5948363"/>
              <a:gd name="connsiteX2" fmla="*/ 5479313 w 5479313"/>
              <a:gd name="connsiteY2" fmla="*/ 5233658 h 5948363"/>
              <a:gd name="connsiteX3" fmla="*/ 4764608 w 5479313"/>
              <a:gd name="connsiteY3" fmla="*/ 5948363 h 5948363"/>
              <a:gd name="connsiteX4" fmla="*/ 0 w 547931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313" h="5948363">
                <a:moveTo>
                  <a:pt x="0" y="0"/>
                </a:moveTo>
                <a:lnTo>
                  <a:pt x="5479313" y="0"/>
                </a:lnTo>
                <a:lnTo>
                  <a:pt x="5479313" y="5233658"/>
                </a:lnTo>
                <a:lnTo>
                  <a:pt x="4764608"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1517066241"/>
      </p:ext>
    </p:extLst>
  </p:cSld>
  <p:clrMapOvr>
    <a:masterClrMapping/>
  </p:clrMapOvr>
  <p:transition spd="slow">
    <p:wipe dir="r"/>
  </p:transition>
  <p:extLst>
    <p:ext uri="{DCECCB84-F9BA-43D5-87BE-67443E8EF086}">
      <p15:sldGuideLst xmlns:p15="http://schemas.microsoft.com/office/powerpoint/2012/main">
        <p15:guide id="8" orient="horz" pos="432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Hanging Image Righ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9D3931C-344A-A16B-9670-84E2DE4A2AED}"/>
              </a:ext>
              <a:ext uri="{C183D7F6-B498-43B3-948B-1728B52AA6E4}">
                <adec:decorative xmlns:adec="http://schemas.microsoft.com/office/drawing/2017/decorative" val="0"/>
              </a:ext>
            </a:extLst>
          </p:cNvPr>
          <p:cNvSpPr>
            <a:spLocks noGrp="1"/>
          </p:cNvSpPr>
          <p:nvPr>
            <p:ph type="pic" sz="quarter" idx="21"/>
          </p:nvPr>
        </p:nvSpPr>
        <p:spPr>
          <a:xfrm>
            <a:off x="6262687" y="0"/>
            <a:ext cx="5479313" cy="5948363"/>
          </a:xfrm>
          <a:custGeom>
            <a:avLst/>
            <a:gdLst>
              <a:gd name="connsiteX0" fmla="*/ 0 w 5479313"/>
              <a:gd name="connsiteY0" fmla="*/ 0 h 5948363"/>
              <a:gd name="connsiteX1" fmla="*/ 5479313 w 5479313"/>
              <a:gd name="connsiteY1" fmla="*/ 0 h 5948363"/>
              <a:gd name="connsiteX2" fmla="*/ 5479313 w 5479313"/>
              <a:gd name="connsiteY2" fmla="*/ 5233658 h 5948363"/>
              <a:gd name="connsiteX3" fmla="*/ 4764608 w 5479313"/>
              <a:gd name="connsiteY3" fmla="*/ 5948363 h 5948363"/>
              <a:gd name="connsiteX4" fmla="*/ 0 w 547931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313" h="5948363">
                <a:moveTo>
                  <a:pt x="0" y="0"/>
                </a:moveTo>
                <a:lnTo>
                  <a:pt x="5479313" y="0"/>
                </a:lnTo>
                <a:lnTo>
                  <a:pt x="5479313" y="5233658"/>
                </a:lnTo>
                <a:lnTo>
                  <a:pt x="4764608"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p:spPr>
        <p:txBody>
          <a:bodyPr numCol="1"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Tree>
    <p:extLst>
      <p:ext uri="{BB962C8B-B14F-4D97-AF65-F5344CB8AC3E}">
        <p14:creationId xmlns:p14="http://schemas.microsoft.com/office/powerpoint/2010/main" val="883824563"/>
      </p:ext>
    </p:extLst>
  </p:cSld>
  <p:clrMapOvr>
    <a:masterClrMapping/>
  </p:clrMapOvr>
  <p:transition spd="slow">
    <p:wipe dir="r"/>
  </p:transition>
  <p:extLst>
    <p:ext uri="{DCECCB84-F9BA-43D5-87BE-67443E8EF086}">
      <p15:sldGuideLst xmlns:p15="http://schemas.microsoft.com/office/powerpoint/2012/main">
        <p15:guide id="8" orient="horz" pos="4320">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eam Biographies">
    <p:spTree>
      <p:nvGrpSpPr>
        <p:cNvPr id="1" name=""/>
        <p:cNvGrpSpPr/>
        <p:nvPr/>
      </p:nvGrpSpPr>
      <p:grpSpPr>
        <a:xfrm>
          <a:off x="0" y="0"/>
          <a:ext cx="0" cy="0"/>
          <a:chOff x="0" y="0"/>
          <a:chExt cx="0" cy="0"/>
        </a:xfrm>
      </p:grpSpPr>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89282"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89282"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35651"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24491"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82020" y="1728407"/>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8930" y="4149440"/>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228389" y="1728407"/>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3369" y="4149440"/>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74757" y="1714892"/>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135925"/>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 name="Title 1">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3" name="Picture Placeholder 2">
            <a:extLst>
              <a:ext uri="{FF2B5EF4-FFF2-40B4-BE49-F238E27FC236}">
                <a16:creationId xmlns:a16="http://schemas.microsoft.com/office/drawing/2014/main" id="{63AACEFD-B915-0A46-F0D5-18898F9C42EA}"/>
              </a:ext>
              <a:ext uri="{C183D7F6-B498-43B3-948B-1728B52AA6E4}">
                <adec:decorative xmlns:adec="http://schemas.microsoft.com/office/drawing/2017/decorative" val="0"/>
              </a:ext>
            </a:extLst>
          </p:cNvPr>
          <p:cNvSpPr>
            <a:spLocks noGrp="1"/>
          </p:cNvSpPr>
          <p:nvPr>
            <p:ph type="pic" sz="quarter" idx="19"/>
          </p:nvPr>
        </p:nvSpPr>
        <p:spPr>
          <a:xfrm>
            <a:off x="442913" y="24254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4" name="Picture Placeholder 3">
            <a:extLst>
              <a:ext uri="{FF2B5EF4-FFF2-40B4-BE49-F238E27FC236}">
                <a16:creationId xmlns:a16="http://schemas.microsoft.com/office/drawing/2014/main" id="{40929D50-022D-171B-E0D9-189219148AF4}"/>
              </a:ext>
              <a:ext uri="{C183D7F6-B498-43B3-948B-1728B52AA6E4}">
                <adec:decorative xmlns:adec="http://schemas.microsoft.com/office/drawing/2017/decorative" val="0"/>
              </a:ext>
            </a:extLst>
          </p:cNvPr>
          <p:cNvSpPr>
            <a:spLocks noGrp="1"/>
          </p:cNvSpPr>
          <p:nvPr>
            <p:ph type="pic" sz="quarter" idx="39"/>
          </p:nvPr>
        </p:nvSpPr>
        <p:spPr>
          <a:xfrm>
            <a:off x="2389282"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5" name="Picture Placeholder 4">
            <a:extLst>
              <a:ext uri="{FF2B5EF4-FFF2-40B4-BE49-F238E27FC236}">
                <a16:creationId xmlns:a16="http://schemas.microsoft.com/office/drawing/2014/main" id="{55252DD7-7237-AE6F-A768-127C2A883C8D}"/>
              </a:ext>
              <a:ext uri="{C183D7F6-B498-43B3-948B-1728B52AA6E4}">
                <adec:decorative xmlns:adec="http://schemas.microsoft.com/office/drawing/2017/decorative" val="0"/>
              </a:ext>
            </a:extLst>
          </p:cNvPr>
          <p:cNvSpPr>
            <a:spLocks noGrp="1"/>
          </p:cNvSpPr>
          <p:nvPr>
            <p:ph type="pic" sz="quarter" idx="40"/>
          </p:nvPr>
        </p:nvSpPr>
        <p:spPr>
          <a:xfrm>
            <a:off x="4324491"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6" name="Picture Placeholder 5">
            <a:extLst>
              <a:ext uri="{FF2B5EF4-FFF2-40B4-BE49-F238E27FC236}">
                <a16:creationId xmlns:a16="http://schemas.microsoft.com/office/drawing/2014/main" id="{254F9465-CEA1-9BEA-65BC-07DE517E4AC6}"/>
              </a:ext>
              <a:ext uri="{C183D7F6-B498-43B3-948B-1728B52AA6E4}">
                <adec:decorative xmlns:adec="http://schemas.microsoft.com/office/drawing/2017/decorative" val="0"/>
              </a:ext>
            </a:extLst>
          </p:cNvPr>
          <p:cNvSpPr>
            <a:spLocks noGrp="1"/>
          </p:cNvSpPr>
          <p:nvPr>
            <p:ph type="pic" sz="quarter" idx="41"/>
          </p:nvPr>
        </p:nvSpPr>
        <p:spPr>
          <a:xfrm>
            <a:off x="6258930"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7" name="Picture Placeholder 6">
            <a:extLst>
              <a:ext uri="{FF2B5EF4-FFF2-40B4-BE49-F238E27FC236}">
                <a16:creationId xmlns:a16="http://schemas.microsoft.com/office/drawing/2014/main" id="{BC1BCF32-98B4-EADC-44D5-5CEA9370945E}"/>
              </a:ext>
              <a:ext uri="{C183D7F6-B498-43B3-948B-1728B52AA6E4}">
                <adec:decorative xmlns:adec="http://schemas.microsoft.com/office/drawing/2017/decorative" val="0"/>
              </a:ext>
            </a:extLst>
          </p:cNvPr>
          <p:cNvSpPr>
            <a:spLocks noGrp="1"/>
          </p:cNvSpPr>
          <p:nvPr>
            <p:ph type="pic" sz="quarter" idx="42"/>
          </p:nvPr>
        </p:nvSpPr>
        <p:spPr>
          <a:xfrm>
            <a:off x="8193369"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8" name="Picture Placeholder 7">
            <a:extLst>
              <a:ext uri="{FF2B5EF4-FFF2-40B4-BE49-F238E27FC236}">
                <a16:creationId xmlns:a16="http://schemas.microsoft.com/office/drawing/2014/main" id="{29DEB166-4C7E-A020-1149-92ACB95FF7D1}"/>
              </a:ext>
              <a:ext uri="{C183D7F6-B498-43B3-948B-1728B52AA6E4}">
                <adec:decorative xmlns:adec="http://schemas.microsoft.com/office/drawing/2017/decorative" val="0"/>
              </a:ext>
            </a:extLst>
          </p:cNvPr>
          <p:cNvSpPr>
            <a:spLocks noGrp="1"/>
          </p:cNvSpPr>
          <p:nvPr>
            <p:ph type="pic" sz="quarter" idx="43"/>
          </p:nvPr>
        </p:nvSpPr>
        <p:spPr>
          <a:xfrm>
            <a:off x="10127809"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Tree>
    <p:extLst>
      <p:ext uri="{BB962C8B-B14F-4D97-AF65-F5344CB8AC3E}">
        <p14:creationId xmlns:p14="http://schemas.microsoft.com/office/powerpoint/2010/main" val="1871836152"/>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ull bleed 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BFBDEA92-538F-3B81-D73E-A3E28F80C016}"/>
              </a:ext>
            </a:extLst>
          </p:cNvPr>
          <p:cNvSpPr>
            <a:spLocks noGrp="1"/>
          </p:cNvSpPr>
          <p:nvPr>
            <p:ph type="media" sz="quarter" idx="11" hasCustomPrompt="1"/>
          </p:nvPr>
        </p:nvSpPr>
        <p:spPr>
          <a:xfrm>
            <a:off x="0" y="0"/>
            <a:ext cx="12192000" cy="6858000"/>
          </a:xfr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Full bleed video</a:t>
            </a:r>
          </a:p>
        </p:txBody>
      </p:sp>
    </p:spTree>
    <p:extLst>
      <p:ext uri="{BB962C8B-B14F-4D97-AF65-F5344CB8AC3E}">
        <p14:creationId xmlns:p14="http://schemas.microsoft.com/office/powerpoint/2010/main" val="2130687729"/>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_image_right">
    <p:spTree>
      <p:nvGrpSpPr>
        <p:cNvPr id="1" name=""/>
        <p:cNvGrpSpPr/>
        <p:nvPr/>
      </p:nvGrpSpPr>
      <p:grpSpPr>
        <a:xfrm>
          <a:off x="0" y="0"/>
          <a:ext cx="0" cy="0"/>
          <a:chOff x="0" y="0"/>
          <a:chExt cx="0" cy="0"/>
        </a:xfrm>
      </p:grpSpPr>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249714"/>
            <a:ext cx="3527425" cy="3698649"/>
          </a:xfrm>
        </p:spPr>
        <p:txBody>
          <a:bodyPr/>
          <a:lstStyle/>
          <a:p>
            <a:pPr lvl="0"/>
            <a:r>
              <a:rPr lang="en-US"/>
              <a:t>Click to edit Master text styles</a:t>
            </a:r>
          </a:p>
          <a:p>
            <a:pPr lvl="1"/>
            <a:r>
              <a:rPr lang="en-US"/>
              <a:t>Second level</a:t>
            </a:r>
          </a:p>
          <a:p>
            <a:pPr lvl="2"/>
            <a:r>
              <a:rPr lang="en-US"/>
              <a:t>Third level</a:t>
            </a:r>
          </a:p>
        </p:txBody>
      </p:sp>
      <p:sp>
        <p:nvSpPr>
          <p:cNvPr id="15" name="Picture Placeholder 14">
            <a:extLst>
              <a:ext uri="{FF2B5EF4-FFF2-40B4-BE49-F238E27FC236}">
                <a16:creationId xmlns:a16="http://schemas.microsoft.com/office/drawing/2014/main" id="{E15FE5BE-74FF-2205-1A8F-C1AA45D1D844}"/>
              </a:ext>
              <a:ext uri="{C183D7F6-B498-43B3-948B-1728B52AA6E4}">
                <adec:decorative xmlns:adec="http://schemas.microsoft.com/office/drawing/2017/decorative" val="0"/>
              </a:ext>
            </a:extLst>
          </p:cNvPr>
          <p:cNvSpPr>
            <a:spLocks noGrp="1"/>
          </p:cNvSpPr>
          <p:nvPr>
            <p:ph type="pic" sz="quarter" idx="11" hasCustomPrompt="1"/>
          </p:nvPr>
        </p:nvSpPr>
        <p:spPr>
          <a:xfrm>
            <a:off x="4332288" y="0"/>
            <a:ext cx="7410450" cy="5948363"/>
          </a:xfrm>
          <a:custGeom>
            <a:avLst/>
            <a:gdLst>
              <a:gd name="connsiteX0" fmla="*/ 0 w 7410450"/>
              <a:gd name="connsiteY0" fmla="*/ 0 h 5948363"/>
              <a:gd name="connsiteX1" fmla="*/ 7410450 w 7410450"/>
              <a:gd name="connsiteY1" fmla="*/ 0 h 5948363"/>
              <a:gd name="connsiteX2" fmla="*/ 7410450 w 7410450"/>
              <a:gd name="connsiteY2" fmla="*/ 4975605 h 5948363"/>
              <a:gd name="connsiteX3" fmla="*/ 6437692 w 7410450"/>
              <a:gd name="connsiteY3" fmla="*/ 5948363 h 5948363"/>
              <a:gd name="connsiteX4" fmla="*/ 0 w 74104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450" h="5948363">
                <a:moveTo>
                  <a:pt x="0" y="0"/>
                </a:moveTo>
                <a:lnTo>
                  <a:pt x="7410450" y="0"/>
                </a:lnTo>
                <a:lnTo>
                  <a:pt x="7410450" y="4975605"/>
                </a:lnTo>
                <a:lnTo>
                  <a:pt x="6437692" y="5948363"/>
                </a:lnTo>
                <a:lnTo>
                  <a:pt x="0" y="5948363"/>
                </a:lnTo>
                <a:close/>
              </a:path>
            </a:pathLst>
          </a:custGeom>
          <a:pattFill prst="wdDnDiag">
            <a:fgClr>
              <a:schemeClr val="bg1">
                <a:lumMod val="85000"/>
              </a:schemeClr>
            </a:fgClr>
            <a:bgClr>
              <a:schemeClr val="bg1"/>
            </a:bgClr>
          </a:pattFill>
        </p:spPr>
        <p:txBody>
          <a:bodyPr wrap="square" anchor="ctr">
            <a:noAutofit/>
          </a:bodyPr>
          <a:lstStyle>
            <a:lvl1pPr algn="ctr">
              <a:defRPr b="1"/>
            </a:lvl1pPr>
          </a:lstStyle>
          <a:p>
            <a:br>
              <a:rPr lang="en-GB"/>
            </a:br>
            <a:br>
              <a:rPr lang="en-GB"/>
            </a:br>
            <a:br>
              <a:rPr lang="en-GB"/>
            </a:br>
            <a:r>
              <a:rPr lang="en-GB"/>
              <a:t>Click icon to </a:t>
            </a:r>
            <a:br>
              <a:rPr lang="en-GB"/>
            </a:br>
            <a:r>
              <a:rPr lang="en-GB"/>
              <a:t>insert image</a:t>
            </a:r>
          </a:p>
        </p:txBody>
      </p:sp>
      <p:sp>
        <p:nvSpPr>
          <p:cNvPr id="8" name="Title 7">
            <a:extLst>
              <a:ext uri="{FF2B5EF4-FFF2-40B4-BE49-F238E27FC236}">
                <a16:creationId xmlns:a16="http://schemas.microsoft.com/office/drawing/2014/main" id="{FEFA78C8-BF85-C18D-67D3-7D18DF4C9A08}"/>
              </a:ext>
            </a:extLst>
          </p:cNvPr>
          <p:cNvSpPr>
            <a:spLocks noGrp="1"/>
          </p:cNvSpPr>
          <p:nvPr>
            <p:ph type="title"/>
          </p:nvPr>
        </p:nvSpPr>
        <p:spPr>
          <a:xfrm>
            <a:off x="450000" y="701874"/>
            <a:ext cx="3520338" cy="715669"/>
          </a:xfrm>
        </p:spPr>
        <p:txBody>
          <a:bodyPr/>
          <a:lstStyle/>
          <a:p>
            <a:r>
              <a:rPr lang="en-US"/>
              <a:t>Click to edit Master title style</a:t>
            </a:r>
            <a:endParaRPr lang="en-GB"/>
          </a:p>
        </p:txBody>
      </p:sp>
    </p:spTree>
    <p:extLst>
      <p:ext uri="{BB962C8B-B14F-4D97-AF65-F5344CB8AC3E}">
        <p14:creationId xmlns:p14="http://schemas.microsoft.com/office/powerpoint/2010/main" val="1777928984"/>
      </p:ext>
    </p:extLst>
  </p:cSld>
  <p:clrMapOvr>
    <a:masterClrMapping/>
  </p:clrMapOvr>
  <p:transition spd="slow">
    <p:wipe dir="r"/>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_image_lef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293257"/>
            <a:ext cx="3526689" cy="3655106"/>
          </a:xfrm>
        </p:spPr>
        <p:txBody>
          <a:bodyPr>
            <a:norm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8" name="Picture Placeholder 7">
            <a:extLst>
              <a:ext uri="{FF2B5EF4-FFF2-40B4-BE49-F238E27FC236}">
                <a16:creationId xmlns:a16="http://schemas.microsoft.com/office/drawing/2014/main" id="{D01481FF-ECD9-985C-6949-42B804BF01D0}"/>
              </a:ext>
              <a:ext uri="{C183D7F6-B498-43B3-948B-1728B52AA6E4}">
                <adec:decorative xmlns:adec="http://schemas.microsoft.com/office/drawing/2017/decorative" val="1"/>
              </a:ext>
            </a:extLst>
          </p:cNvPr>
          <p:cNvSpPr>
            <a:spLocks noGrp="1"/>
          </p:cNvSpPr>
          <p:nvPr>
            <p:ph type="pic" sz="quarter" idx="11" hasCustomPrompt="1"/>
          </p:nvPr>
        </p:nvSpPr>
        <p:spPr>
          <a:xfrm>
            <a:off x="461476" y="0"/>
            <a:ext cx="7398237" cy="5948363"/>
          </a:xfrm>
          <a:custGeom>
            <a:avLst/>
            <a:gdLst>
              <a:gd name="connsiteX0" fmla="*/ 0 w 7398237"/>
              <a:gd name="connsiteY0" fmla="*/ 0 h 5948363"/>
              <a:gd name="connsiteX1" fmla="*/ 7398237 w 7398237"/>
              <a:gd name="connsiteY1" fmla="*/ 0 h 5948363"/>
              <a:gd name="connsiteX2" fmla="*/ 7398237 w 7398237"/>
              <a:gd name="connsiteY2" fmla="*/ 4958167 h 5948363"/>
              <a:gd name="connsiteX3" fmla="*/ 6408041 w 7398237"/>
              <a:gd name="connsiteY3" fmla="*/ 5948363 h 5948363"/>
              <a:gd name="connsiteX4" fmla="*/ 0 w 73982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237" h="5948363">
                <a:moveTo>
                  <a:pt x="0" y="0"/>
                </a:moveTo>
                <a:lnTo>
                  <a:pt x="7398237" y="0"/>
                </a:lnTo>
                <a:lnTo>
                  <a:pt x="7398237" y="4958167"/>
                </a:lnTo>
                <a:lnTo>
                  <a:pt x="6408041" y="5948363"/>
                </a:lnTo>
                <a:lnTo>
                  <a:pt x="0" y="5948363"/>
                </a:lnTo>
                <a:close/>
              </a:path>
            </a:pathLst>
          </a:custGeom>
          <a:pattFill prst="wdDnDiag">
            <a:fgClr>
              <a:schemeClr val="bg1">
                <a:lumMod val="85000"/>
              </a:schemeClr>
            </a:fgClr>
            <a:bgClr>
              <a:schemeClr val="bg1"/>
            </a:bgClr>
          </a:pattFill>
        </p:spPr>
        <p:txBody>
          <a:bodyPr wrap="square" anchor="ctr">
            <a:noAutofit/>
          </a:bodyPr>
          <a:lstStyle>
            <a:lvl1pPr algn="ctr">
              <a:defRPr b="1"/>
            </a:lvl1pPr>
          </a:lstStyle>
          <a:p>
            <a:br>
              <a:rPr lang="en-GB"/>
            </a:br>
            <a:br>
              <a:rPr lang="en-GB"/>
            </a:br>
            <a:br>
              <a:rPr lang="en-GB"/>
            </a:br>
            <a:r>
              <a:rPr lang="en-GB"/>
              <a:t>Click icon to </a:t>
            </a:r>
            <a:br>
              <a:rPr lang="en-GB"/>
            </a:br>
            <a:r>
              <a:rPr lang="en-GB"/>
              <a:t>insert image</a:t>
            </a:r>
          </a:p>
        </p:txBody>
      </p:sp>
    </p:spTree>
    <p:extLst>
      <p:ext uri="{BB962C8B-B14F-4D97-AF65-F5344CB8AC3E}">
        <p14:creationId xmlns:p14="http://schemas.microsoft.com/office/powerpoint/2010/main" val="2895739021"/>
      </p:ext>
    </p:extLst>
  </p:cSld>
  <p:clrMapOvr>
    <a:masterClrMapping/>
  </p:clrMapOvr>
  <p:transition spd="slow">
    <p:wipe dir="r"/>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Quote Style 2">
    <p:bg>
      <p:bgPr>
        <a:solidFill>
          <a:schemeClr val="accent4"/>
        </a:soli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1117571" y="2110704"/>
            <a:ext cx="7731153" cy="2636591"/>
          </a:xfrm>
          <a:prstGeom prst="rect">
            <a:avLst/>
          </a:prstGeom>
        </p:spPr>
        <p:txBody>
          <a:bodyPr anchor="t">
            <a:normAutofit/>
          </a:bodyPr>
          <a:lstStyle>
            <a:lvl1pPr marL="0" indent="0">
              <a:buNone/>
              <a:defRPr sz="28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5E6CCB16-8027-823A-186E-7DACFA70762B}"/>
              </a:ext>
              <a:ext uri="{C183D7F6-B498-43B3-948B-1728B52AA6E4}">
                <adec:decorative xmlns:adec="http://schemas.microsoft.com/office/drawing/2017/decorative" val="1"/>
              </a:ext>
            </a:extLst>
          </p:cNvPr>
          <p:cNvSpPr/>
          <p:nvPr userDrawn="1"/>
        </p:nvSpPr>
        <p:spPr>
          <a:xfrm rot="16200000">
            <a:off x="9086850" y="373380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9A7F0732-5FE1-1906-422A-09BFADEA9DDC}"/>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effectLst/>
              </a:rPr>
              <a:t>© Ipsos B&amp;A | </a:t>
            </a:r>
            <a:r>
              <a:rPr lang="en-US" sz="800" dirty="0" err="1">
                <a:solidFill>
                  <a:schemeClr val="bg1"/>
                </a:solidFill>
                <a:effectLst/>
              </a:rPr>
              <a:t>Dochas</a:t>
            </a:r>
            <a:r>
              <a:rPr lang="en-US" sz="800" dirty="0">
                <a:solidFill>
                  <a:schemeClr val="bg1"/>
                </a:solidFill>
                <a:effectLst/>
              </a:rPr>
              <a:t> Worldview | Nov 2024 | Client Use Only | Strictly Confidential</a:t>
            </a:r>
            <a:endParaRPr lang="en-GB" sz="800" dirty="0">
              <a:solidFill>
                <a:schemeClr val="bg1"/>
              </a:solidFill>
              <a:effectLst/>
            </a:endParaRPr>
          </a:p>
        </p:txBody>
      </p:sp>
      <p:sp>
        <p:nvSpPr>
          <p:cNvPr id="8" name="Slide Number">
            <a:extLst>
              <a:ext uri="{FF2B5EF4-FFF2-40B4-BE49-F238E27FC236}">
                <a16:creationId xmlns:a16="http://schemas.microsoft.com/office/drawing/2014/main" id="{92A9A7B3-31B0-9E04-B931-0D35E84DED68}"/>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2" name="Picture 1" descr="A blue and black logo&#10;&#10;Description automatically generated">
            <a:extLst>
              <a:ext uri="{FF2B5EF4-FFF2-40B4-BE49-F238E27FC236}">
                <a16:creationId xmlns:a16="http://schemas.microsoft.com/office/drawing/2014/main" id="{65EFA304-5258-6AB8-C444-F2731D6CF5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4598" y="6208488"/>
            <a:ext cx="908051" cy="432000"/>
          </a:xfrm>
          <a:prstGeom prst="rect">
            <a:avLst/>
          </a:prstGeom>
        </p:spPr>
      </p:pic>
    </p:spTree>
    <p:extLst>
      <p:ext uri="{BB962C8B-B14F-4D97-AF65-F5344CB8AC3E}">
        <p14:creationId xmlns:p14="http://schemas.microsoft.com/office/powerpoint/2010/main" val="367069721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white_Cle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4D39-4D4B-EF55-6284-160F99E5335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23644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88555293"/>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251108"/>
            <a:ext cx="154026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effectLst/>
              </a:rPr>
              <a:t>© Ipsos B&amp;A | </a:t>
            </a:r>
            <a:r>
              <a:rPr lang="en-US" sz="800" dirty="0" err="1">
                <a:solidFill>
                  <a:schemeClr val="tx1"/>
                </a:solidFill>
                <a:effectLst/>
              </a:rPr>
              <a:t>Dochas</a:t>
            </a:r>
            <a:r>
              <a:rPr lang="en-US" sz="800" dirty="0">
                <a:solidFill>
                  <a:schemeClr val="tx1"/>
                </a:solidFill>
                <a:effectLst/>
              </a:rPr>
              <a:t> Worldview | Nov 2024 | Client Use Only | Strictly Confidential</a:t>
            </a:r>
            <a:endParaRPr lang="en-GB" sz="800" dirty="0">
              <a:solidFill>
                <a:schemeClr val="tx1"/>
              </a:solidFill>
              <a:effectLst/>
            </a:endParaRPr>
          </a:p>
        </p:txBody>
      </p:sp>
    </p:spTree>
    <p:extLst>
      <p:ext uri="{BB962C8B-B14F-4D97-AF65-F5344CB8AC3E}">
        <p14:creationId xmlns:p14="http://schemas.microsoft.com/office/powerpoint/2010/main" val="4278010699"/>
      </p:ext>
    </p:extLst>
  </p:cSld>
  <p:clrMapOvr>
    <a:masterClrMapping/>
  </p:clrMapOvr>
  <p:transition spd="slow">
    <p:wipe dir="r"/>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 Ipsos B&amp;A | </a:t>
            </a:r>
            <a:r>
              <a:rPr lang="en-US" sz="800" dirty="0" err="1">
                <a:solidFill>
                  <a:schemeClr val="bg1"/>
                </a:solidFill>
              </a:rPr>
              <a:t>Dochas</a:t>
            </a:r>
            <a:r>
              <a:rPr lang="en-US" sz="800" dirty="0">
                <a:solidFill>
                  <a:schemeClr val="bg1"/>
                </a:solidFill>
              </a:rPr>
              <a:t> Worldview | Nov 2024 | Client Use Only | Strictly Confidential</a:t>
            </a:r>
          </a:p>
        </p:txBody>
      </p:sp>
      <p:pic>
        <p:nvPicPr>
          <p:cNvPr id="4" name="Picture 3" descr="A blue and black logo&#10;&#10;Description automatically generated">
            <a:extLst>
              <a:ext uri="{FF2B5EF4-FFF2-40B4-BE49-F238E27FC236}">
                <a16:creationId xmlns:a16="http://schemas.microsoft.com/office/drawing/2014/main" id="{C2126CBD-3B0C-7F36-0518-AE4400E545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76088" y="6251108"/>
            <a:ext cx="782341" cy="372195"/>
          </a:xfrm>
          <a:prstGeom prst="rect">
            <a:avLst/>
          </a:prstGeom>
        </p:spPr>
      </p:pic>
    </p:spTree>
    <p:extLst>
      <p:ext uri="{BB962C8B-B14F-4D97-AF65-F5344CB8AC3E}">
        <p14:creationId xmlns:p14="http://schemas.microsoft.com/office/powerpoint/2010/main" val="3849375836"/>
      </p:ext>
    </p:extLst>
  </p:cSld>
  <p:clrMapOvr>
    <a:masterClrMapping/>
  </p:clrMapOvr>
  <p:transition spd="slow">
    <p:wipe dir="r"/>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 Ipsos B&amp;A | </a:t>
            </a:r>
            <a:r>
              <a:rPr lang="en-US" sz="800" dirty="0" err="1">
                <a:solidFill>
                  <a:schemeClr val="bg1"/>
                </a:solidFill>
              </a:rPr>
              <a:t>Dochas</a:t>
            </a:r>
            <a:r>
              <a:rPr lang="en-US" sz="800" dirty="0">
                <a:solidFill>
                  <a:schemeClr val="bg1"/>
                </a:solidFill>
              </a:rPr>
              <a:t> Worldview | Nov 2024 | Client Use Only | Strictly Confidential</a:t>
            </a: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6" name="Picture 5" descr="A blue and black logo&#10;&#10;Description automatically generated">
            <a:extLst>
              <a:ext uri="{FF2B5EF4-FFF2-40B4-BE49-F238E27FC236}">
                <a16:creationId xmlns:a16="http://schemas.microsoft.com/office/drawing/2014/main" id="{745202D2-AF8C-31CE-15EF-8F95F5135D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31418" y="6311638"/>
            <a:ext cx="691231" cy="328849"/>
          </a:xfrm>
          <a:prstGeom prst="rect">
            <a:avLst/>
          </a:prstGeom>
        </p:spPr>
      </p:pic>
    </p:spTree>
    <p:extLst>
      <p:ext uri="{BB962C8B-B14F-4D97-AF65-F5344CB8AC3E}">
        <p14:creationId xmlns:p14="http://schemas.microsoft.com/office/powerpoint/2010/main" val="1854831384"/>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374219"/>
            <a:ext cx="260071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effectLst/>
              </a:rPr>
              <a:t>© Ipsos B&amp;A | </a:t>
            </a:r>
            <a:r>
              <a:rPr lang="en-US" sz="800" dirty="0" err="1">
                <a:solidFill>
                  <a:schemeClr val="bg1"/>
                </a:solidFill>
                <a:effectLst/>
              </a:rPr>
              <a:t>Dochas</a:t>
            </a:r>
            <a:r>
              <a:rPr lang="en-US" sz="800" dirty="0">
                <a:solidFill>
                  <a:schemeClr val="bg1"/>
                </a:solidFill>
                <a:effectLst/>
              </a:rPr>
              <a:t> Worldview | Nov 2024 | Client Use Only | Strictly Confidential</a:t>
            </a:r>
            <a:endParaRPr lang="en-GB" sz="800" dirty="0">
              <a:solidFill>
                <a:schemeClr val="bg1"/>
              </a:solidFill>
              <a:effectLst/>
            </a:endParaRP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a:solidFill>
                <a:schemeClr val="bg1">
                  <a:lumMod val="65000"/>
                </a:schemeClr>
              </a:solidFill>
            </a:endParaRPr>
          </a:p>
        </p:txBody>
      </p:sp>
      <p:pic>
        <p:nvPicPr>
          <p:cNvPr id="3" name="Picture 2" descr="A blue and black logo&#10;&#10;Description automatically generated">
            <a:extLst>
              <a:ext uri="{FF2B5EF4-FFF2-40B4-BE49-F238E27FC236}">
                <a16:creationId xmlns:a16="http://schemas.microsoft.com/office/drawing/2014/main" id="{0AF08D3A-33A3-6CFB-AB8F-1AFA9CC060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76000" y="6251066"/>
            <a:ext cx="782430" cy="372237"/>
          </a:xfrm>
          <a:prstGeom prst="rect">
            <a:avLst/>
          </a:prstGeom>
        </p:spPr>
      </p:pic>
    </p:spTree>
    <p:extLst>
      <p:ext uri="{BB962C8B-B14F-4D97-AF65-F5344CB8AC3E}">
        <p14:creationId xmlns:p14="http://schemas.microsoft.com/office/powerpoint/2010/main" val="1819135298"/>
      </p:ext>
    </p:extLst>
  </p:cSld>
  <p:clrMapOvr>
    <a:masterClrMapping/>
  </p:clrMapOvr>
  <p:transition spd="slow">
    <p:wipe dir="r"/>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45349608"/>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Single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1" spcCol="468000">
            <a:noAutofit/>
          </a:bodyPr>
          <a:lstStyle>
            <a:lvl1pPr>
              <a:lnSpc>
                <a:spcPct val="115000"/>
              </a:lnSpc>
              <a:spcBef>
                <a:spcPts val="400"/>
              </a:spcBef>
              <a:defRPr sz="1600">
                <a:solidFill>
                  <a:schemeClr val="tx1"/>
                </a:solidFill>
              </a:defRPr>
            </a:lvl1pPr>
            <a:lvl2pPr marL="180975" indent="-180975">
              <a:lnSpc>
                <a:spcPct val="115000"/>
              </a:lnSpc>
              <a:spcBef>
                <a:spcPts val="400"/>
              </a:spcBef>
              <a:buSzPct val="100000"/>
              <a:defRPr lang="en-GB" sz="1600" kern="1200" dirty="0">
                <a:solidFill>
                  <a:schemeClr val="tx1"/>
                </a:solidFill>
                <a:latin typeface="+mn-lt"/>
                <a:ea typeface="+mn-ea"/>
                <a:cs typeface="+mn-cs"/>
              </a:defRPr>
            </a:lvl2pPr>
            <a:lvl3pPr>
              <a:lnSpc>
                <a:spcPct val="115000"/>
              </a:lnSpc>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936912083"/>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468000">
            <a:noAutofit/>
          </a:bodyPr>
          <a:lstStyle>
            <a:lvl1pPr>
              <a:lnSpc>
                <a:spcPct val="115000"/>
              </a:lnSpc>
              <a:spcBef>
                <a:spcPts val="400"/>
              </a:spcBef>
              <a:defRPr sz="1600">
                <a:solidFill>
                  <a:schemeClr val="tx1"/>
                </a:solidFill>
              </a:defRPr>
            </a:lvl1pPr>
            <a:lvl2pPr marL="180975" indent="-180975">
              <a:lnSpc>
                <a:spcPct val="115000"/>
              </a:lnSpc>
              <a:spcBef>
                <a:spcPts val="400"/>
              </a:spcBef>
              <a:buSzPct val="100000"/>
              <a:defRPr lang="en-GB" sz="1600" kern="1200" dirty="0">
                <a:solidFill>
                  <a:schemeClr val="tx1"/>
                </a:solidFill>
                <a:latin typeface="+mn-lt"/>
                <a:ea typeface="+mn-ea"/>
                <a:cs typeface="+mn-cs"/>
              </a:defRPr>
            </a:lvl2pPr>
            <a:lvl3pPr>
              <a:lnSpc>
                <a:spcPct val="115000"/>
              </a:lnSpc>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944799547"/>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Three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3" spcCol="468000">
            <a:noAutofit/>
          </a:bodyPr>
          <a:lstStyle>
            <a:lvl1pPr>
              <a:lnSpc>
                <a:spcPct val="115000"/>
              </a:lnSpc>
              <a:spcBef>
                <a:spcPts val="400"/>
              </a:spcBef>
              <a:defRPr sz="1600">
                <a:solidFill>
                  <a:schemeClr val="tx1"/>
                </a:solidFill>
              </a:defRPr>
            </a:lvl1pPr>
            <a:lvl2pPr marL="180975" indent="-180975">
              <a:lnSpc>
                <a:spcPct val="115000"/>
              </a:lnSpc>
              <a:spcBef>
                <a:spcPts val="400"/>
              </a:spcBef>
              <a:buSzPct val="100000"/>
              <a:defRPr lang="en-GB" sz="1600" kern="1200" dirty="0">
                <a:solidFill>
                  <a:schemeClr val="tx1"/>
                </a:solidFill>
                <a:latin typeface="+mn-lt"/>
                <a:ea typeface="+mn-ea"/>
                <a:cs typeface="+mn-cs"/>
              </a:defRPr>
            </a:lvl2pPr>
            <a:lvl3pPr>
              <a:lnSpc>
                <a:spcPct val="115000"/>
              </a:lnSpc>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4079018402"/>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600">
                <a:solidFill>
                  <a:schemeClr val="tx1"/>
                </a:solidFill>
              </a:defRPr>
            </a:lvl1pPr>
            <a:lvl2pPr marL="180975" indent="-180975">
              <a:spcBef>
                <a:spcPts val="400"/>
              </a:spcBef>
              <a:buSzPct val="100000"/>
              <a:buFont typeface="Arial" panose="020B0604020202020204" pitchFamily="34" charset="0"/>
              <a:buChar char="•"/>
              <a:defRPr lang="en-GB" sz="1600" kern="1200" dirty="0">
                <a:solidFill>
                  <a:schemeClr val="tx1"/>
                </a:solidFill>
                <a:latin typeface="+mn-lt"/>
                <a:ea typeface="+mn-ea"/>
                <a:cs typeface="+mn-cs"/>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176962815"/>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1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1" spcCol="288000">
            <a:noAutofit/>
          </a:bodyPr>
          <a:lstStyle>
            <a:lvl1pPr>
              <a:spcBef>
                <a:spcPts val="400"/>
              </a:spcBef>
              <a:defRPr sz="1600">
                <a:solidFill>
                  <a:schemeClr val="tx1"/>
                </a:solidFill>
              </a:defRPr>
            </a:lvl1pPr>
            <a:lvl2pPr marL="180975" indent="-180975">
              <a:spcBef>
                <a:spcPts val="400"/>
              </a:spcBef>
              <a:buSzPct val="100000"/>
              <a:defRPr lang="en-GB" sz="1600" kern="1200" dirty="0">
                <a:solidFill>
                  <a:schemeClr val="tx1"/>
                </a:solidFill>
                <a:latin typeface="+mn-lt"/>
                <a:ea typeface="+mn-ea"/>
                <a:cs typeface="+mn-cs"/>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4158986773"/>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Single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1" spcCol="468000">
            <a:noAutofit/>
          </a:bodyPr>
          <a:lstStyle>
            <a:lvl1pPr>
              <a:lnSpc>
                <a:spcPct val="115000"/>
              </a:lnSpc>
              <a:spcBef>
                <a:spcPts val="400"/>
              </a:spcBef>
              <a:defRPr sz="1600">
                <a:solidFill>
                  <a:schemeClr val="tx1"/>
                </a:solidFill>
              </a:defRPr>
            </a:lvl1pPr>
            <a:lvl2pPr marL="180975" indent="-180975">
              <a:lnSpc>
                <a:spcPct val="115000"/>
              </a:lnSpc>
              <a:spcBef>
                <a:spcPts val="400"/>
              </a:spcBef>
              <a:buSzPct val="100000"/>
              <a:defRPr lang="en-GB" sz="1600" kern="1200" dirty="0">
                <a:solidFill>
                  <a:schemeClr val="tx1"/>
                </a:solidFill>
                <a:latin typeface="+mn-lt"/>
                <a:ea typeface="+mn-ea"/>
                <a:cs typeface="+mn-cs"/>
              </a:defRPr>
            </a:lvl2pPr>
            <a:lvl3pPr>
              <a:lnSpc>
                <a:spcPct val="115000"/>
              </a:lnSpc>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242429132"/>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1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2" spcCol="288000">
            <a:noAutofit/>
          </a:bodyPr>
          <a:lstStyle>
            <a:lvl1pPr>
              <a:spcBef>
                <a:spcPts val="400"/>
              </a:spcBef>
              <a:defRPr sz="1600">
                <a:solidFill>
                  <a:schemeClr val="tx1"/>
                </a:solidFill>
              </a:defRPr>
            </a:lvl1pPr>
            <a:lvl2pPr marL="180975" indent="-180975">
              <a:spcBef>
                <a:spcPts val="400"/>
              </a:spcBef>
              <a:buSzPct val="100000"/>
              <a:defRPr lang="en-GB" sz="1600" kern="1200" dirty="0">
                <a:solidFill>
                  <a:schemeClr val="tx1"/>
                </a:solidFill>
                <a:latin typeface="+mn-lt"/>
                <a:ea typeface="+mn-ea"/>
                <a:cs typeface="+mn-cs"/>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344118374"/>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400">
                <a:solidFill>
                  <a:schemeClr val="tx1"/>
                </a:solidFill>
              </a:defRPr>
            </a:lvl1pPr>
            <a:lvl2pPr marL="180975" indent="-180975">
              <a:spcBef>
                <a:spcPts val="400"/>
              </a:spcBef>
              <a:buSzPct val="100000"/>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4195046003"/>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1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1" spcCol="288000">
            <a:noAutofit/>
          </a:bodyPr>
          <a:lstStyle>
            <a:lvl1pPr>
              <a:spcBef>
                <a:spcPts val="400"/>
              </a:spcBef>
              <a:defRPr sz="1600">
                <a:solidFill>
                  <a:schemeClr val="tx1"/>
                </a:solidFill>
              </a:defRPr>
            </a:lvl1pPr>
            <a:lvl2pPr marL="180975" indent="-180975">
              <a:spcBef>
                <a:spcPts val="400"/>
              </a:spcBef>
              <a:buSzPct val="100000"/>
              <a:defRPr lang="en-GB" sz="1600" kern="1200" dirty="0">
                <a:solidFill>
                  <a:schemeClr val="tx1"/>
                </a:solidFill>
                <a:latin typeface="+mn-lt"/>
                <a:ea typeface="+mn-ea"/>
                <a:cs typeface="+mn-cs"/>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549781819"/>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2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2" spcCol="288000">
            <a:noAutofit/>
          </a:bodyPr>
          <a:lstStyle>
            <a:lvl1pPr>
              <a:spcBef>
                <a:spcPts val="400"/>
              </a:spcBef>
              <a:defRPr sz="1400">
                <a:solidFill>
                  <a:schemeClr val="tx1"/>
                </a:solidFill>
              </a:defRPr>
            </a:lvl1pPr>
            <a:lvl2pPr marL="180975" indent="-180975">
              <a:spcBef>
                <a:spcPts val="400"/>
              </a:spcBef>
              <a:buSzPct val="100000"/>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152093260"/>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400">
                <a:solidFill>
                  <a:schemeClr val="tx1"/>
                </a:solidFill>
              </a:defRPr>
            </a:lvl1pPr>
            <a:lvl2pPr marL="180975" indent="-180975">
              <a:spcBef>
                <a:spcPts val="400"/>
              </a:spcBef>
              <a:buSzPct val="100000"/>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4040713830"/>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49999" y="1819723"/>
            <a:ext cx="3438789"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49999" y="4149080"/>
            <a:ext cx="3438113"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4332542" y="1819723"/>
            <a:ext cx="3438789"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4333674" y="4149080"/>
            <a:ext cx="3438113"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8316435" y="1819723"/>
            <a:ext cx="3438789"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8331306" y="4149080"/>
            <a:ext cx="3438113"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963823320"/>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49999" y="1819723"/>
            <a:ext cx="2623655"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49999" y="4149080"/>
            <a:ext cx="2623139"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3" y="1819723"/>
            <a:ext cx="2623655"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5" y="4149080"/>
            <a:ext cx="2623139"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14252" y="1819723"/>
            <a:ext cx="2623655"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29123" y="4149080"/>
            <a:ext cx="2623139"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3" name="Picture Placeholder 3">
            <a:extLst>
              <a:ext uri="{FF2B5EF4-FFF2-40B4-BE49-F238E27FC236}">
                <a16:creationId xmlns:a16="http://schemas.microsoft.com/office/drawing/2014/main" id="{FF6CCD96-187B-366E-B75B-63D48ECC587F}"/>
              </a:ext>
              <a:ext uri="{C183D7F6-B498-43B3-948B-1728B52AA6E4}">
                <adec:decorative xmlns:adec="http://schemas.microsoft.com/office/drawing/2017/decorative" val="1"/>
              </a:ext>
            </a:extLst>
          </p:cNvPr>
          <p:cNvSpPr>
            <a:spLocks noGrp="1"/>
          </p:cNvSpPr>
          <p:nvPr>
            <p:ph type="pic" sz="quarter" idx="27" hasCustomPrompt="1"/>
          </p:nvPr>
        </p:nvSpPr>
        <p:spPr>
          <a:xfrm>
            <a:off x="9103991" y="1819723"/>
            <a:ext cx="2623655"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4" name="Placeholder 3">
            <a:extLst>
              <a:ext uri="{FF2B5EF4-FFF2-40B4-BE49-F238E27FC236}">
                <a16:creationId xmlns:a16="http://schemas.microsoft.com/office/drawing/2014/main" id="{B5AC35BB-76D8-4101-E525-8BCAFE5ADEF6}"/>
              </a:ext>
            </a:extLst>
          </p:cNvPr>
          <p:cNvSpPr>
            <a:spLocks noGrp="1"/>
          </p:cNvSpPr>
          <p:nvPr>
            <p:ph idx="28" hasCustomPrompt="1"/>
          </p:nvPr>
        </p:nvSpPr>
        <p:spPr>
          <a:xfrm>
            <a:off x="9118862" y="4149080"/>
            <a:ext cx="2623139"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3428516954"/>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039077"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03867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2771213" y="1819723"/>
            <a:ext cx="2039077"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2774931" y="4149080"/>
            <a:ext cx="203867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5092426" y="1819723"/>
            <a:ext cx="2039077"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5099862" y="4149080"/>
            <a:ext cx="203867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3" name="Picture Placeholder 3">
            <a:extLst>
              <a:ext uri="{FF2B5EF4-FFF2-40B4-BE49-F238E27FC236}">
                <a16:creationId xmlns:a16="http://schemas.microsoft.com/office/drawing/2014/main" id="{FF6CCD96-187B-366E-B75B-63D48ECC587F}"/>
              </a:ext>
              <a:ext uri="{C183D7F6-B498-43B3-948B-1728B52AA6E4}">
                <adec:decorative xmlns:adec="http://schemas.microsoft.com/office/drawing/2017/decorative" val="1"/>
              </a:ext>
            </a:extLst>
          </p:cNvPr>
          <p:cNvSpPr>
            <a:spLocks noGrp="1"/>
          </p:cNvSpPr>
          <p:nvPr>
            <p:ph type="pic" sz="quarter" idx="27" hasCustomPrompt="1"/>
          </p:nvPr>
        </p:nvSpPr>
        <p:spPr>
          <a:xfrm>
            <a:off x="7413639" y="1819723"/>
            <a:ext cx="2039077"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4" name="Placeholder 3">
            <a:extLst>
              <a:ext uri="{FF2B5EF4-FFF2-40B4-BE49-F238E27FC236}">
                <a16:creationId xmlns:a16="http://schemas.microsoft.com/office/drawing/2014/main" id="{B5AC35BB-76D8-4101-E525-8BCAFE5ADEF6}"/>
              </a:ext>
            </a:extLst>
          </p:cNvPr>
          <p:cNvSpPr>
            <a:spLocks noGrp="1"/>
          </p:cNvSpPr>
          <p:nvPr>
            <p:ph idx="28" hasCustomPrompt="1"/>
          </p:nvPr>
        </p:nvSpPr>
        <p:spPr>
          <a:xfrm>
            <a:off x="7424793" y="4149080"/>
            <a:ext cx="203867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5" name="Picture Placeholder 3">
            <a:extLst>
              <a:ext uri="{FF2B5EF4-FFF2-40B4-BE49-F238E27FC236}">
                <a16:creationId xmlns:a16="http://schemas.microsoft.com/office/drawing/2014/main" id="{25ACF210-4A66-DD59-0F71-A08A053FC534}"/>
              </a:ext>
              <a:ext uri="{C183D7F6-B498-43B3-948B-1728B52AA6E4}">
                <adec:decorative xmlns:adec="http://schemas.microsoft.com/office/drawing/2017/decorative" val="1"/>
              </a:ext>
            </a:extLst>
          </p:cNvPr>
          <p:cNvSpPr>
            <a:spLocks noGrp="1"/>
          </p:cNvSpPr>
          <p:nvPr>
            <p:ph type="pic" sz="quarter" idx="29" hasCustomPrompt="1"/>
          </p:nvPr>
        </p:nvSpPr>
        <p:spPr>
          <a:xfrm>
            <a:off x="9734852" y="1819723"/>
            <a:ext cx="2039077"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6" name="Placeholder 3">
            <a:extLst>
              <a:ext uri="{FF2B5EF4-FFF2-40B4-BE49-F238E27FC236}">
                <a16:creationId xmlns:a16="http://schemas.microsoft.com/office/drawing/2014/main" id="{B8414671-2556-53B3-6470-077638959938}"/>
              </a:ext>
            </a:extLst>
          </p:cNvPr>
          <p:cNvSpPr>
            <a:spLocks noGrp="1"/>
          </p:cNvSpPr>
          <p:nvPr>
            <p:ph idx="30" hasCustomPrompt="1"/>
          </p:nvPr>
        </p:nvSpPr>
        <p:spPr>
          <a:xfrm>
            <a:off x="9749723" y="4149080"/>
            <a:ext cx="203867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863296357"/>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716472004"/>
      </p:ext>
    </p:extLst>
  </p:cSld>
  <p:clrMapOvr>
    <a:masterClrMapping/>
  </p:clrMapOvr>
  <p:transition spd="slow">
    <p:wipe dir="r"/>
  </p:transition>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302005252"/>
      </p:ext>
    </p:extLst>
  </p:cSld>
  <p:clrMapOvr>
    <a:masterClrMapping/>
  </p:clrMapOvr>
  <p:transition spd="slow">
    <p:wipe dir="r"/>
  </p:transition>
  <p:extLst>
    <p:ext uri="{DCECCB84-F9BA-43D5-87BE-67443E8EF086}">
      <p15:sldGuideLst xmlns:p15="http://schemas.microsoft.com/office/powerpoint/2012/main">
        <p15:guide id="8" orient="horz" pos="4320">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468000">
            <a:noAutofit/>
          </a:bodyPr>
          <a:lstStyle>
            <a:lvl1pPr>
              <a:lnSpc>
                <a:spcPct val="115000"/>
              </a:lnSpc>
              <a:spcBef>
                <a:spcPts val="400"/>
              </a:spcBef>
              <a:defRPr sz="1600">
                <a:solidFill>
                  <a:schemeClr val="tx1"/>
                </a:solidFill>
              </a:defRPr>
            </a:lvl1pPr>
            <a:lvl2pPr marL="180975" indent="-180975">
              <a:lnSpc>
                <a:spcPct val="115000"/>
              </a:lnSpc>
              <a:spcBef>
                <a:spcPts val="400"/>
              </a:spcBef>
              <a:buSzPct val="100000"/>
              <a:defRPr lang="en-GB" sz="1600" kern="1200" dirty="0">
                <a:solidFill>
                  <a:schemeClr val="tx1"/>
                </a:solidFill>
                <a:latin typeface="+mn-lt"/>
                <a:ea typeface="+mn-ea"/>
                <a:cs typeface="+mn-cs"/>
              </a:defRPr>
            </a:lvl2pPr>
            <a:lvl3pPr>
              <a:lnSpc>
                <a:spcPct val="115000"/>
              </a:lnSpc>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033202066"/>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913311768"/>
      </p:ext>
    </p:extLst>
  </p:cSld>
  <p:clrMapOvr>
    <a:masterClrMapping/>
  </p:clrMapOvr>
  <p:transition spd="slow">
    <p:wipe dir="r"/>
  </p:transition>
  <p:extLst>
    <p:ext uri="{DCECCB84-F9BA-43D5-87BE-67443E8EF086}">
      <p15:sldGuideLst xmlns:p15="http://schemas.microsoft.com/office/powerpoint/2012/main">
        <p15:guide id="8" orient="horz" pos="4320">
          <p15:clr>
            <a:srgbClr val="F26B43"/>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Righ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198219731"/>
      </p:ext>
    </p:extLst>
  </p:cSld>
  <p:clrMapOvr>
    <a:masterClrMapping/>
  </p:clrMapOvr>
  <p:transition spd="slow">
    <p:wipe dir="r"/>
  </p:transition>
  <p:extLst>
    <p:ext uri="{DCECCB84-F9BA-43D5-87BE-67443E8EF086}">
      <p15:sldGuideLst xmlns:p15="http://schemas.microsoft.com/office/powerpoint/2012/main">
        <p15:guide id="8" orient="horz" pos="4320">
          <p15:clr>
            <a:srgbClr val="F26B43"/>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Lef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1"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606110200"/>
      </p:ext>
    </p:extLst>
  </p:cSld>
  <p:clrMapOvr>
    <a:masterClrMapping/>
  </p:clrMapOvr>
  <p:transition spd="slow">
    <p:wipe dir="r"/>
  </p:transition>
  <p:extLst>
    <p:ext uri="{DCECCB84-F9BA-43D5-87BE-67443E8EF086}">
      <p15:sldGuideLst xmlns:p15="http://schemas.microsoft.com/office/powerpoint/2012/main">
        <p15:guide id="8" orient="horz" pos="4320">
          <p15:clr>
            <a:srgbClr val="F26B43"/>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1910821731"/>
      </p:ext>
    </p:extLst>
  </p:cSld>
  <p:clrMapOvr>
    <a:masterClrMapping/>
  </p:clrMapOvr>
  <p:transition spd="slow">
    <p:wipe dir="r"/>
  </p:transition>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2400982182"/>
      </p:ext>
    </p:extLst>
  </p:cSld>
  <p:clrMapOvr>
    <a:masterClrMapping/>
  </p:clrMapOvr>
  <p:transition spd="slow">
    <p:wipe dir="r"/>
  </p:transition>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etailed Layout 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9292" y="701874"/>
            <a:ext cx="2450237" cy="715669"/>
          </a:xfrm>
        </p:spPr>
        <p:txBody>
          <a:bodyPr/>
          <a:lstStyle>
            <a:lvl1pPr>
              <a:defRPr>
                <a:solidFill>
                  <a:schemeClr val="bg1"/>
                </a:solidFill>
              </a:defRPr>
            </a:lvl1pPr>
          </a:lstStyle>
          <a:p>
            <a:r>
              <a:rPr lang="en-US"/>
              <a:t>Layout template for detailed charts</a:t>
            </a:r>
            <a:endParaRPr lang="en-GB"/>
          </a:p>
        </p:txBody>
      </p:sp>
    </p:spTree>
    <p:extLst>
      <p:ext uri="{BB962C8B-B14F-4D97-AF65-F5344CB8AC3E}">
        <p14:creationId xmlns:p14="http://schemas.microsoft.com/office/powerpoint/2010/main" val="3273906284"/>
      </p:ext>
    </p:extLst>
  </p:cSld>
  <p:clrMapOvr>
    <a:masterClrMapping/>
  </p:clrMapOvr>
  <p:transition spd="slow">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etailed layou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1"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Tree>
    <p:extLst>
      <p:ext uri="{BB962C8B-B14F-4D97-AF65-F5344CB8AC3E}">
        <p14:creationId xmlns:p14="http://schemas.microsoft.com/office/powerpoint/2010/main" val="460947273"/>
      </p:ext>
    </p:extLst>
  </p:cSld>
  <p:clrMapOvr>
    <a:masterClrMapping/>
  </p:clrMapOvr>
  <p:transition spd="slow">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en-US"/>
              <a:t>Click to edit Master title style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1"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Click to edit Master text styles</a:t>
            </a:r>
          </a:p>
          <a:p>
            <a:pPr lvl="1"/>
            <a:r>
              <a:rPr lang="en-US"/>
              <a:t>Second level</a:t>
            </a:r>
          </a:p>
          <a:p>
            <a:pPr lvl="2"/>
            <a:r>
              <a:rPr lang="en-US"/>
              <a:t>Third level</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en-US"/>
              <a:t>Click icon to add picture</a:t>
            </a:r>
            <a:endParaRPr lang="en-GB"/>
          </a:p>
        </p:txBody>
      </p:sp>
      <p:pic>
        <p:nvPicPr>
          <p:cNvPr id="6" name="Picture 5" descr="A blue and black logo&#10;&#10;Description automatically generated">
            <a:extLst>
              <a:ext uri="{FF2B5EF4-FFF2-40B4-BE49-F238E27FC236}">
                <a16:creationId xmlns:a16="http://schemas.microsoft.com/office/drawing/2014/main" id="{3D154E80-E334-9AEA-A3B2-9595A5C7DD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0655" y="6316032"/>
            <a:ext cx="681994" cy="324455"/>
          </a:xfrm>
          <a:prstGeom prst="rect">
            <a:avLst/>
          </a:prstGeom>
        </p:spPr>
      </p:pic>
    </p:spTree>
    <p:extLst>
      <p:ext uri="{BB962C8B-B14F-4D97-AF65-F5344CB8AC3E}">
        <p14:creationId xmlns:p14="http://schemas.microsoft.com/office/powerpoint/2010/main" val="4235919565"/>
      </p:ext>
    </p:extLst>
  </p:cSld>
  <p:clrMapOvr>
    <a:masterClrMapping/>
  </p:clrMapOvr>
  <p:transition spd="slow">
    <p:wipe dir="r"/>
  </p:transition>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2256363709"/>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effectLst/>
              </a:rPr>
              <a:t>© Ipsos B&amp;A | </a:t>
            </a:r>
            <a:r>
              <a:rPr lang="en-US" sz="800" dirty="0" err="1">
                <a:solidFill>
                  <a:schemeClr val="bg1"/>
                </a:solidFill>
                <a:effectLst/>
              </a:rPr>
              <a:t>Dochas</a:t>
            </a:r>
            <a:r>
              <a:rPr lang="en-US" sz="800" dirty="0">
                <a:solidFill>
                  <a:schemeClr val="bg1"/>
                </a:solidFill>
                <a:effectLst/>
              </a:rPr>
              <a:t> Worldview | Nov 2024 | Client Use Only | Strictly Confidential</a:t>
            </a:r>
            <a:endParaRPr lang="en-GB" sz="800" dirty="0">
              <a:solidFill>
                <a:schemeClr val="bg1"/>
              </a:solidFill>
              <a:effectLst/>
            </a:endParaRP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Picture 2" descr="A blue and black logo&#10;&#10;Description automatically generated">
            <a:extLst>
              <a:ext uri="{FF2B5EF4-FFF2-40B4-BE49-F238E27FC236}">
                <a16:creationId xmlns:a16="http://schemas.microsoft.com/office/drawing/2014/main" id="{AD5522B9-6B0D-3232-FB6E-2AA5C77F8F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4598" y="6208488"/>
            <a:ext cx="908051" cy="432000"/>
          </a:xfrm>
          <a:prstGeom prst="rect">
            <a:avLst/>
          </a:prstGeom>
        </p:spPr>
      </p:pic>
    </p:spTree>
    <p:extLst>
      <p:ext uri="{BB962C8B-B14F-4D97-AF65-F5344CB8AC3E}">
        <p14:creationId xmlns:p14="http://schemas.microsoft.com/office/powerpoint/2010/main" val="515085723"/>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Three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3" spcCol="468000">
            <a:noAutofit/>
          </a:bodyPr>
          <a:lstStyle>
            <a:lvl1pPr>
              <a:lnSpc>
                <a:spcPct val="115000"/>
              </a:lnSpc>
              <a:spcBef>
                <a:spcPts val="400"/>
              </a:spcBef>
              <a:defRPr sz="1600">
                <a:solidFill>
                  <a:schemeClr val="tx1"/>
                </a:solidFill>
              </a:defRPr>
            </a:lvl1pPr>
            <a:lvl2pPr marL="180975" indent="-180975">
              <a:lnSpc>
                <a:spcPct val="115000"/>
              </a:lnSpc>
              <a:spcBef>
                <a:spcPts val="400"/>
              </a:spcBef>
              <a:buSzPct val="100000"/>
              <a:defRPr lang="en-GB" sz="1600" kern="1200" dirty="0">
                <a:solidFill>
                  <a:schemeClr val="tx1"/>
                </a:solidFill>
                <a:latin typeface="+mn-lt"/>
                <a:ea typeface="+mn-ea"/>
                <a:cs typeface="+mn-cs"/>
              </a:defRPr>
            </a:lvl2pPr>
            <a:lvl3pPr>
              <a:lnSpc>
                <a:spcPct val="115000"/>
              </a:lnSpc>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10005385"/>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4073272519"/>
      </p:ext>
    </p:extLst>
  </p:cSld>
  <p:clrMapOvr>
    <a:masterClrMapping/>
  </p:clrMapOvr>
  <p:transition spd="slow">
    <p:wipe dir="r"/>
  </p:transition>
  <p:extLst>
    <p:ext uri="{DCECCB84-F9BA-43D5-87BE-67443E8EF086}">
      <p15:sldGuideLst xmlns:p15="http://schemas.microsoft.com/office/powerpoint/2012/main">
        <p15:guide id="1" orient="horz" pos="4320">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pic>
        <p:nvPicPr>
          <p:cNvPr id="6" name="Picture 5" descr="A blue and black logo&#10;&#10;Description automatically generated">
            <a:extLst>
              <a:ext uri="{FF2B5EF4-FFF2-40B4-BE49-F238E27FC236}">
                <a16:creationId xmlns:a16="http://schemas.microsoft.com/office/drawing/2014/main" id="{1CC482C1-7DC0-E3AD-DAC6-E996DF55CE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3708" y="6264248"/>
            <a:ext cx="754721" cy="359055"/>
          </a:xfrm>
          <a:prstGeom prst="rect">
            <a:avLst/>
          </a:prstGeom>
        </p:spPr>
      </p:pic>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 Ipsos B&amp;A | </a:t>
            </a:r>
            <a:r>
              <a:rPr lang="en-US" sz="800" dirty="0" err="1">
                <a:solidFill>
                  <a:schemeClr val="bg1"/>
                </a:solidFill>
              </a:rPr>
              <a:t>Dochas</a:t>
            </a:r>
            <a:r>
              <a:rPr lang="en-US" sz="800" dirty="0">
                <a:solidFill>
                  <a:schemeClr val="bg1"/>
                </a:solidFill>
              </a:rPr>
              <a:t> Worldview | Nov 2024 | Client Use Only | Strictly Confidential</a:t>
            </a: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Tree>
    <p:extLst>
      <p:ext uri="{BB962C8B-B14F-4D97-AF65-F5344CB8AC3E}">
        <p14:creationId xmlns:p14="http://schemas.microsoft.com/office/powerpoint/2010/main" val="709370303"/>
      </p:ext>
    </p:extLst>
  </p:cSld>
  <p:clrMapOvr>
    <a:masterClrMapping/>
  </p:clrMapOvr>
  <p:transition spd="slow">
    <p:wipe dir="r"/>
  </p:transition>
  <p:extLst>
    <p:ext uri="{DCECCB84-F9BA-43D5-87BE-67443E8EF086}">
      <p15:sldGuideLst xmlns:p15="http://schemas.microsoft.com/office/powerpoint/2012/main">
        <p15:guide id="4" orient="horz" pos="600">
          <p15:clr>
            <a:srgbClr val="F26B43"/>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2" name="Picture 1" descr="A blue and black logo&#10;&#10;Description automatically generated">
            <a:extLst>
              <a:ext uri="{FF2B5EF4-FFF2-40B4-BE49-F238E27FC236}">
                <a16:creationId xmlns:a16="http://schemas.microsoft.com/office/drawing/2014/main" id="{7D4303B6-3171-102C-D0E7-87151EAF39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0655" y="6316032"/>
            <a:ext cx="681994" cy="324455"/>
          </a:xfrm>
          <a:prstGeom prst="rect">
            <a:avLst/>
          </a:prstGeom>
        </p:spPr>
      </p:pic>
    </p:spTree>
    <p:extLst>
      <p:ext uri="{BB962C8B-B14F-4D97-AF65-F5344CB8AC3E}">
        <p14:creationId xmlns:p14="http://schemas.microsoft.com/office/powerpoint/2010/main" val="2726155636"/>
      </p:ext>
    </p:extLst>
  </p:cSld>
  <p:clrMapOvr>
    <a:masterClrMapping/>
  </p:clrMapOvr>
  <p:transition spd="slow">
    <p:wipe dir="r"/>
  </p:transition>
  <p:hf hdr="0" ftr="0" dt="0"/>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a:t>Click icon to add picture</a:t>
            </a:r>
            <a:endParaRPr lang="en-GB"/>
          </a:p>
        </p:txBody>
      </p:sp>
    </p:spTree>
    <p:extLst>
      <p:ext uri="{BB962C8B-B14F-4D97-AF65-F5344CB8AC3E}">
        <p14:creationId xmlns:p14="http://schemas.microsoft.com/office/powerpoint/2010/main" val="101057738"/>
      </p:ext>
    </p:extLst>
  </p:cSld>
  <p:clrMapOvr>
    <a:masterClrMapping/>
  </p:clrMapOvr>
  <p:transition spd="slow">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3241230389"/>
      </p:ext>
    </p:extLst>
  </p:cSld>
  <p:clrMapOvr>
    <a:masterClrMapping/>
  </p:clrMapOvr>
  <p:transition spd="slow">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2325759579"/>
      </p:ext>
    </p:extLst>
  </p:cSld>
  <p:clrMapOvr>
    <a:masterClrMapping/>
  </p:clrMapOvr>
  <p:transition spd="slow">
    <p:wipe dir="r"/>
  </p:transition>
  <p:hf hdr="0" ftr="0" dt="0"/>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arallelogram">
            <a:extLst>
              <a:ext uri="{FF2B5EF4-FFF2-40B4-BE49-F238E27FC236}">
                <a16:creationId xmlns:a16="http://schemas.microsoft.com/office/drawing/2014/main" id="{C86459C7-F324-154A-1F62-11C161E6B251}"/>
              </a:ext>
              <a:ext uri="{C183D7F6-B498-43B3-948B-1728B52AA6E4}">
                <adec:decorative xmlns:adec="http://schemas.microsoft.com/office/drawing/2017/decorative" val="1"/>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rgbClr val="000000">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pic>
        <p:nvPicPr>
          <p:cNvPr id="5" name="Picture 4" descr="A blue and black logo&#10;&#10;Description automatically generated">
            <a:extLst>
              <a:ext uri="{FF2B5EF4-FFF2-40B4-BE49-F238E27FC236}">
                <a16:creationId xmlns:a16="http://schemas.microsoft.com/office/drawing/2014/main" id="{4BE51C96-7898-0183-A31F-A8F57DDB70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4598" y="6164739"/>
            <a:ext cx="1000010" cy="475749"/>
          </a:xfrm>
          <a:prstGeom prst="rect">
            <a:avLst/>
          </a:prstGeom>
        </p:spPr>
      </p:pic>
    </p:spTree>
    <p:extLst>
      <p:ext uri="{BB962C8B-B14F-4D97-AF65-F5344CB8AC3E}">
        <p14:creationId xmlns:p14="http://schemas.microsoft.com/office/powerpoint/2010/main" val="2528080568"/>
      </p:ext>
    </p:extLst>
  </p:cSld>
  <p:clrMapOvr>
    <a:masterClrMapping/>
  </p:clrMapOvr>
  <p:transition spd="slow">
    <p:wipe dir="r"/>
  </p:transition>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cSld name="Cover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6"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6C551072-26BC-6754-FFC3-623433564F20}"/>
              </a:ext>
            </a:extLst>
          </p:cNvPr>
          <p:cNvSpPr>
            <a:spLocks noGrp="1"/>
          </p:cNvSpPr>
          <p:nvPr>
            <p:ph type="body" sz="quarter" idx="12" hasCustomPrompt="1"/>
          </p:nvPr>
        </p:nvSpPr>
        <p:spPr>
          <a:xfrm>
            <a:off x="431800" y="3494989"/>
            <a:ext cx="3851275"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6A957CF6-0DF2-748E-CBF0-17B6B8878BA1}"/>
              </a:ext>
              <a:ext uri="{C183D7F6-B498-43B3-948B-1728B52AA6E4}">
                <adec:decorative xmlns:adec="http://schemas.microsoft.com/office/drawing/2017/decorative" val="1"/>
              </a:ext>
            </a:extLst>
          </p:cNvPr>
          <p:cNvSpPr txBox="1">
            <a:spLocks/>
          </p:cNvSpPr>
          <p:nvPr/>
        </p:nvSpPr>
        <p:spPr>
          <a:xfrm>
            <a:off x="440938" y="6251108"/>
            <a:ext cx="154026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 Ipsos B&amp;A | </a:t>
            </a:r>
            <a:r>
              <a:rPr lang="en-US" sz="800" dirty="0" err="1">
                <a:solidFill>
                  <a:schemeClr val="bg1"/>
                </a:solidFill>
              </a:rPr>
              <a:t>Dochas</a:t>
            </a:r>
            <a:r>
              <a:rPr lang="en-US" sz="800" dirty="0">
                <a:solidFill>
                  <a:schemeClr val="bg1"/>
                </a:solidFill>
              </a:rPr>
              <a:t> Worldview | Nov 2024 | Client Use Only | Strictly Confidential</a:t>
            </a:r>
          </a:p>
        </p:txBody>
      </p:sp>
      <p:pic>
        <p:nvPicPr>
          <p:cNvPr id="4" name="Picture 3" descr="A blue and black logo&#10;&#10;Description automatically generated">
            <a:extLst>
              <a:ext uri="{FF2B5EF4-FFF2-40B4-BE49-F238E27FC236}">
                <a16:creationId xmlns:a16="http://schemas.microsoft.com/office/drawing/2014/main" id="{77A63A21-BE83-A72F-74C5-E4AEACA2B9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4598" y="6164739"/>
            <a:ext cx="1000010" cy="475749"/>
          </a:xfrm>
          <a:prstGeom prst="rect">
            <a:avLst/>
          </a:prstGeom>
        </p:spPr>
      </p:pic>
    </p:spTree>
    <p:extLst>
      <p:ext uri="{BB962C8B-B14F-4D97-AF65-F5344CB8AC3E}">
        <p14:creationId xmlns:p14="http://schemas.microsoft.com/office/powerpoint/2010/main" val="3078035653"/>
      </p:ext>
    </p:extLst>
  </p:cSld>
  <p:clrMapOvr>
    <a:masterClrMapping/>
  </p:clrMapOvr>
  <p:transition spd="slow">
    <p:wipe dir="r"/>
  </p:transition>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2E726E-6871-37FA-9A17-064CA121FCD3}"/>
              </a:ext>
            </a:extLst>
          </p:cNvPr>
          <p:cNvSpPr>
            <a:spLocks noGrp="1"/>
          </p:cNvSpPr>
          <p:nvPr>
            <p:ph type="dt" sz="half" idx="10"/>
          </p:nvPr>
        </p:nvSpPr>
        <p:spPr/>
        <p:txBody>
          <a:bodyPr/>
          <a:lstStyle>
            <a:lvl1pPr>
              <a:defRPr>
                <a:latin typeface="Barlow" panose="00000500000000000000" charset="0"/>
              </a:defRPr>
            </a:lvl1pPr>
          </a:lstStyle>
          <a:p>
            <a:fld id="{858E5B43-3ECF-4EB9-A1E1-B670460CEA21}" type="datetimeFigureOut">
              <a:rPr lang="en-IE" smtClean="0"/>
              <a:pPr/>
              <a:t>15/01/2025</a:t>
            </a:fld>
            <a:endParaRPr lang="en-IE"/>
          </a:p>
        </p:txBody>
      </p:sp>
      <p:sp>
        <p:nvSpPr>
          <p:cNvPr id="3" name="Footer Placeholder 2">
            <a:extLst>
              <a:ext uri="{FF2B5EF4-FFF2-40B4-BE49-F238E27FC236}">
                <a16:creationId xmlns:a16="http://schemas.microsoft.com/office/drawing/2014/main" id="{4470461F-5E4D-ABB0-71AA-976973FDA9B2}"/>
              </a:ext>
            </a:extLst>
          </p:cNvPr>
          <p:cNvSpPr>
            <a:spLocks noGrp="1"/>
          </p:cNvSpPr>
          <p:nvPr>
            <p:ph type="ftr" sz="quarter" idx="11"/>
          </p:nvPr>
        </p:nvSpPr>
        <p:spPr/>
        <p:txBody>
          <a:bodyPr/>
          <a:lstStyle>
            <a:lvl1pPr>
              <a:defRPr>
                <a:latin typeface="Barlow" panose="00000500000000000000" charset="0"/>
              </a:defRPr>
            </a:lvl1pPr>
          </a:lstStyle>
          <a:p>
            <a:endParaRPr lang="en-IE"/>
          </a:p>
        </p:txBody>
      </p:sp>
      <p:sp>
        <p:nvSpPr>
          <p:cNvPr id="4" name="Slide Number Placeholder 3">
            <a:extLst>
              <a:ext uri="{FF2B5EF4-FFF2-40B4-BE49-F238E27FC236}">
                <a16:creationId xmlns:a16="http://schemas.microsoft.com/office/drawing/2014/main" id="{D0D52B2A-F279-9942-134E-4423B663BE75}"/>
              </a:ext>
            </a:extLst>
          </p:cNvPr>
          <p:cNvSpPr>
            <a:spLocks noGrp="1"/>
          </p:cNvSpPr>
          <p:nvPr>
            <p:ph type="sldNum" sz="quarter" idx="12"/>
          </p:nvPr>
        </p:nvSpPr>
        <p:spPr/>
        <p:txBody>
          <a:bodyPr/>
          <a:lstStyle/>
          <a:p>
            <a:fld id="{9CA9BA46-A4C6-4521-AAA0-2DF807365DDC}" type="slidenum">
              <a:rPr lang="en-IE" smtClean="0"/>
              <a:t>‹#›</a:t>
            </a:fld>
            <a:endParaRPr lang="en-IE"/>
          </a:p>
        </p:txBody>
      </p:sp>
    </p:spTree>
    <p:extLst>
      <p:ext uri="{BB962C8B-B14F-4D97-AF65-F5344CB8AC3E}">
        <p14:creationId xmlns:p14="http://schemas.microsoft.com/office/powerpoint/2010/main" val="2997231357"/>
      </p:ext>
    </p:extLst>
  </p:cSld>
  <p:clrMapOvr>
    <a:masterClrMapping/>
  </p:clrMapOvr>
  <p:transition spd="slow">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anging box titl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1884-C2D5-14CD-9848-37C5CB013EB4}"/>
              </a:ext>
            </a:extLst>
          </p:cNvPr>
          <p:cNvSpPr>
            <a:spLocks noGrp="1"/>
          </p:cNvSpPr>
          <p:nvPr>
            <p:ph type="title"/>
          </p:nvPr>
        </p:nvSpPr>
        <p:spPr>
          <a:xfrm>
            <a:off x="653142" y="701874"/>
            <a:ext cx="3149601" cy="715669"/>
          </a:xfrm>
        </p:spPr>
        <p:txBody>
          <a:bodyPr/>
          <a:lstStyle>
            <a:lvl1pPr>
              <a:defRPr>
                <a:solidFill>
                  <a:schemeClr val="bg1"/>
                </a:solidFill>
              </a:defRPr>
            </a:lvl1pPr>
          </a:lstStyle>
          <a:p>
            <a:r>
              <a:rPr lang="en-US"/>
              <a:t>Click to edit Master title style</a:t>
            </a:r>
            <a:endParaRPr lang="en-GB"/>
          </a:p>
        </p:txBody>
      </p:sp>
      <p:sp>
        <p:nvSpPr>
          <p:cNvPr id="3" name="Text Placeholder 3">
            <a:extLst>
              <a:ext uri="{FF2B5EF4-FFF2-40B4-BE49-F238E27FC236}">
                <a16:creationId xmlns:a16="http://schemas.microsoft.com/office/drawing/2014/main" id="{A73E53EB-3CF7-23AB-A106-C20DD2520CBC}"/>
              </a:ext>
            </a:extLst>
          </p:cNvPr>
          <p:cNvSpPr>
            <a:spLocks noGrp="1"/>
          </p:cNvSpPr>
          <p:nvPr>
            <p:ph type="body" sz="quarter" idx="10"/>
          </p:nvPr>
        </p:nvSpPr>
        <p:spPr>
          <a:xfrm>
            <a:off x="4332288" y="701675"/>
            <a:ext cx="7416800" cy="4959350"/>
          </a:xfrm>
        </p:spPr>
        <p:txBody>
          <a:bodyPr numCol="1" spcCol="288000"/>
          <a:lstStyle>
            <a:lvl1pPr>
              <a:lnSpc>
                <a:spcPct val="120000"/>
              </a:lnSpc>
              <a:spcBef>
                <a:spcPts val="400"/>
              </a:spcBef>
              <a:spcAft>
                <a:spcPts val="400"/>
              </a:spcAft>
              <a:defRPr sz="2400"/>
            </a:lvl1pPr>
            <a:lvl2pPr>
              <a:lnSpc>
                <a:spcPct val="120000"/>
              </a:lnSpc>
              <a:spcBef>
                <a:spcPts val="400"/>
              </a:spcBef>
              <a:spcAft>
                <a:spcPts val="400"/>
              </a:spcAft>
              <a:defRPr sz="2400"/>
            </a:lvl2pPr>
            <a:lvl3pPr>
              <a:lnSpc>
                <a:spcPct val="120000"/>
              </a:lnSpc>
              <a:spcBef>
                <a:spcPts val="400"/>
              </a:spcBef>
              <a:spcAft>
                <a:spcPts val="400"/>
              </a:spcAft>
              <a:defRPr sz="2400"/>
            </a:lvl3pPr>
            <a:lvl4pPr>
              <a:lnSpc>
                <a:spcPct val="120000"/>
              </a:lnSpc>
              <a:spcBef>
                <a:spcPts val="400"/>
              </a:spcBef>
              <a:spcAft>
                <a:spcPts val="400"/>
              </a:spcAft>
              <a:defRPr sz="2400"/>
            </a:lvl4pPr>
            <a:lvl5pPr>
              <a:lnSpc>
                <a:spcPct val="120000"/>
              </a:lnSpc>
              <a:spcBef>
                <a:spcPts val="400"/>
              </a:spcBef>
              <a:spcAft>
                <a:spcPts val="4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5173778"/>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600">
                <a:solidFill>
                  <a:schemeClr val="tx1"/>
                </a:solidFill>
              </a:defRPr>
            </a:lvl1pPr>
            <a:lvl2pPr marL="180975" indent="-180975">
              <a:spcBef>
                <a:spcPts val="400"/>
              </a:spcBef>
              <a:buSzPct val="100000"/>
              <a:buFont typeface="Arial" panose="020B0604020202020204" pitchFamily="34" charset="0"/>
              <a:buChar char="•"/>
              <a:defRPr lang="en-GB" sz="1600" kern="1200" dirty="0">
                <a:solidFill>
                  <a:schemeClr val="tx1"/>
                </a:solidFill>
                <a:latin typeface="+mn-lt"/>
                <a:ea typeface="+mn-ea"/>
                <a:cs typeface="+mn-cs"/>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215201496"/>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4_images_3_summaries">
    <p:bg>
      <p:bgPr>
        <a:solidFill>
          <a:schemeClr val="accent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7598694-721D-C499-32B8-2559553463B9}"/>
              </a:ext>
              <a:ext uri="{C183D7F6-B498-43B3-948B-1728B52AA6E4}">
                <adec:decorative xmlns:adec="http://schemas.microsoft.com/office/drawing/2017/decorative" val="0"/>
              </a:ext>
            </a:extLst>
          </p:cNvPr>
          <p:cNvSpPr>
            <a:spLocks noGrp="1"/>
          </p:cNvSpPr>
          <p:nvPr>
            <p:ph type="pic" sz="quarter" idx="21" hasCustomPrompt="1"/>
          </p:nvPr>
        </p:nvSpPr>
        <p:spPr>
          <a:xfrm>
            <a:off x="450000"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4113075"/>
            <a:ext cx="3524400" cy="1835288"/>
          </a:xfrm>
        </p:spPr>
        <p:txBody>
          <a:bodyPr>
            <a:noAutofit/>
          </a:bodyPr>
          <a:lstStyle>
            <a:lvl1pPr>
              <a:spcBef>
                <a:spcPts val="400"/>
              </a:spcBef>
              <a:defRPr sz="2000">
                <a:solidFill>
                  <a:schemeClr val="bg1"/>
                </a:solidFill>
              </a:defRPr>
            </a:lvl1pPr>
            <a:lvl2pPr>
              <a:spcBef>
                <a:spcPts val="400"/>
              </a:spcBef>
              <a:defRPr sz="2000">
                <a:solidFill>
                  <a:schemeClr val="bg1"/>
                </a:solidFill>
              </a:defRPr>
            </a:lvl2pPr>
            <a:lvl3pPr>
              <a:spcBef>
                <a:spcPts val="400"/>
              </a:spcBef>
              <a:defRPr sz="20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2z</a:t>
            </a:r>
          </a:p>
        </p:txBody>
      </p:sp>
      <p:sp>
        <p:nvSpPr>
          <p:cNvPr id="26" name="Picture Placeholder 25">
            <a:extLst>
              <a:ext uri="{FF2B5EF4-FFF2-40B4-BE49-F238E27FC236}">
                <a16:creationId xmlns:a16="http://schemas.microsoft.com/office/drawing/2014/main" id="{D497C279-EB05-83B6-CAFE-F19E9494173D}"/>
              </a:ext>
              <a:ext uri="{C183D7F6-B498-43B3-948B-1728B52AA6E4}">
                <adec:decorative xmlns:adec="http://schemas.microsoft.com/office/drawing/2017/decorative" val="0"/>
              </a:ext>
            </a:extLst>
          </p:cNvPr>
          <p:cNvSpPr>
            <a:spLocks noGrp="1"/>
          </p:cNvSpPr>
          <p:nvPr>
            <p:ph type="pic" sz="quarter" idx="22" hasCustomPrompt="1"/>
          </p:nvPr>
        </p:nvSpPr>
        <p:spPr>
          <a:xfrm>
            <a:off x="4336915"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15" name="Placeholder 2">
            <a:extLst>
              <a:ext uri="{FF2B5EF4-FFF2-40B4-BE49-F238E27FC236}">
                <a16:creationId xmlns:a16="http://schemas.microsoft.com/office/drawing/2014/main" id="{2D6D46A2-3813-48AC-B44F-11FED09C9607}"/>
              </a:ext>
            </a:extLst>
          </p:cNvPr>
          <p:cNvSpPr>
            <a:spLocks noGrp="1"/>
          </p:cNvSpPr>
          <p:nvPr>
            <p:ph idx="24" hasCustomPrompt="1"/>
          </p:nvPr>
        </p:nvSpPr>
        <p:spPr>
          <a:xfrm>
            <a:off x="4336840" y="4113075"/>
            <a:ext cx="3524400" cy="1835288"/>
          </a:xfrm>
        </p:spPr>
        <p:txBody>
          <a:bodyPr>
            <a:noAutofit/>
          </a:bodyPr>
          <a:lstStyle>
            <a:lvl1pPr>
              <a:spcBef>
                <a:spcPts val="400"/>
              </a:spcBef>
              <a:defRPr sz="2000">
                <a:solidFill>
                  <a:schemeClr val="bg1"/>
                </a:solidFill>
              </a:defRPr>
            </a:lvl1pPr>
            <a:lvl2pPr>
              <a:spcBef>
                <a:spcPts val="400"/>
              </a:spcBef>
              <a:defRPr sz="2000">
                <a:solidFill>
                  <a:schemeClr val="bg1"/>
                </a:solidFill>
              </a:defRPr>
            </a:lvl2pPr>
            <a:lvl3pPr>
              <a:spcBef>
                <a:spcPts val="400"/>
              </a:spcBef>
              <a:defRPr sz="20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7" name="Picture Placeholder 26">
            <a:extLst>
              <a:ext uri="{FF2B5EF4-FFF2-40B4-BE49-F238E27FC236}">
                <a16:creationId xmlns:a16="http://schemas.microsoft.com/office/drawing/2014/main" id="{436747DF-926E-3B9F-54BC-14918175083E}"/>
              </a:ext>
              <a:ext uri="{C183D7F6-B498-43B3-948B-1728B52AA6E4}">
                <adec:decorative xmlns:adec="http://schemas.microsoft.com/office/drawing/2017/decorative" val="0"/>
              </a:ext>
            </a:extLst>
          </p:cNvPr>
          <p:cNvSpPr>
            <a:spLocks noGrp="1"/>
          </p:cNvSpPr>
          <p:nvPr>
            <p:ph type="pic" sz="quarter" idx="23" hasCustomPrompt="1"/>
          </p:nvPr>
        </p:nvSpPr>
        <p:spPr>
          <a:xfrm>
            <a:off x="8224838"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16" name="Placeholder 3">
            <a:extLst>
              <a:ext uri="{FF2B5EF4-FFF2-40B4-BE49-F238E27FC236}">
                <a16:creationId xmlns:a16="http://schemas.microsoft.com/office/drawing/2014/main" id="{912710EB-D5BC-4555-8C11-D849D8A58199}"/>
              </a:ext>
            </a:extLst>
          </p:cNvPr>
          <p:cNvSpPr>
            <a:spLocks noGrp="1"/>
          </p:cNvSpPr>
          <p:nvPr>
            <p:ph idx="25" hasCustomPrompt="1"/>
          </p:nvPr>
        </p:nvSpPr>
        <p:spPr>
          <a:xfrm>
            <a:off x="8224838" y="4113075"/>
            <a:ext cx="3524400" cy="1835288"/>
          </a:xfrm>
        </p:spPr>
        <p:txBody>
          <a:bodyPr>
            <a:noAutofit/>
          </a:bodyPr>
          <a:lstStyle>
            <a:lvl1pPr>
              <a:spcBef>
                <a:spcPts val="400"/>
              </a:spcBef>
              <a:defRPr sz="2000">
                <a:solidFill>
                  <a:schemeClr val="bg1"/>
                </a:solidFill>
              </a:defRPr>
            </a:lvl1pPr>
            <a:lvl2pPr>
              <a:spcBef>
                <a:spcPts val="400"/>
              </a:spcBef>
              <a:defRPr sz="2000">
                <a:solidFill>
                  <a:schemeClr val="bg1"/>
                </a:solidFill>
              </a:defRPr>
            </a:lvl2pPr>
            <a:lvl3pPr>
              <a:spcBef>
                <a:spcPts val="400"/>
              </a:spcBef>
              <a:defRPr sz="20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B9379921-B222-AEF2-4C24-F79AEBA1BF8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TextBox 17">
            <a:extLst>
              <a:ext uri="{FF2B5EF4-FFF2-40B4-BE49-F238E27FC236}">
                <a16:creationId xmlns:a16="http://schemas.microsoft.com/office/drawing/2014/main" id="{CDC93700-768F-F0BD-FFA2-5E2889AAB11B}"/>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4" name="Classification">
            <a:extLst>
              <a:ext uri="{FF2B5EF4-FFF2-40B4-BE49-F238E27FC236}">
                <a16:creationId xmlns:a16="http://schemas.microsoft.com/office/drawing/2014/main" id="{7BC3E079-CD4E-AFD3-AEB4-D1848C22C062}"/>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effectLst/>
              </a:rPr>
              <a:t>© Ipsos B&amp;A | </a:t>
            </a:r>
            <a:r>
              <a:rPr lang="en-US" sz="800" dirty="0" err="1">
                <a:solidFill>
                  <a:schemeClr val="bg1"/>
                </a:solidFill>
                <a:effectLst/>
              </a:rPr>
              <a:t>Dochas</a:t>
            </a:r>
            <a:r>
              <a:rPr lang="en-US" sz="800" dirty="0">
                <a:solidFill>
                  <a:schemeClr val="bg1"/>
                </a:solidFill>
                <a:effectLst/>
              </a:rPr>
              <a:t> Worldview | Nov 2024 | Client Use Only | Strictly Confidential</a:t>
            </a:r>
            <a:endParaRPr lang="en-GB" sz="800" dirty="0">
              <a:solidFill>
                <a:schemeClr val="bg1"/>
              </a:solidFill>
              <a:effectLst/>
            </a:endParaRPr>
          </a:p>
        </p:txBody>
      </p:sp>
      <p:pic>
        <p:nvPicPr>
          <p:cNvPr id="6" name="Picture 5" descr="A blue and black logo&#10;&#10;Description automatically generated">
            <a:extLst>
              <a:ext uri="{FF2B5EF4-FFF2-40B4-BE49-F238E27FC236}">
                <a16:creationId xmlns:a16="http://schemas.microsoft.com/office/drawing/2014/main" id="{0E79A277-84D8-34D6-DAED-76D9905B4B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600" y="6299402"/>
            <a:ext cx="680830" cy="323901"/>
          </a:xfrm>
          <a:prstGeom prst="rect">
            <a:avLst/>
          </a:prstGeom>
        </p:spPr>
      </p:pic>
    </p:spTree>
    <p:extLst>
      <p:ext uri="{BB962C8B-B14F-4D97-AF65-F5344CB8AC3E}">
        <p14:creationId xmlns:p14="http://schemas.microsoft.com/office/powerpoint/2010/main" val="203735981"/>
      </p:ext>
    </p:extLst>
  </p:cSld>
  <p:clrMapOvr>
    <a:masterClrMapping/>
  </p:clrMapOvr>
  <p:transition spd="slow">
    <p:wipe dir="r"/>
  </p:transition>
  <p:extLst>
    <p:ext uri="{DCECCB84-F9BA-43D5-87BE-67443E8EF086}">
      <p15:sldGuideLst xmlns:p15="http://schemas.microsoft.com/office/powerpoint/2012/main">
        <p15:guide id="8" orient="horz" pos="4320">
          <p15:clr>
            <a:srgbClr val="F26B43"/>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20" name="Picture Placeholder 19">
            <a:extLst>
              <a:ext uri="{FF2B5EF4-FFF2-40B4-BE49-F238E27FC236}">
                <a16:creationId xmlns:a16="http://schemas.microsoft.com/office/drawing/2014/main" id="{BD5D8EA5-7317-FA5E-316E-1D3D71DF6AAB}"/>
              </a:ext>
              <a:ext uri="{C183D7F6-B498-43B3-948B-1728B52AA6E4}">
                <adec:decorative xmlns:adec="http://schemas.microsoft.com/office/drawing/2017/decorative" val="0"/>
              </a:ext>
            </a:extLst>
          </p:cNvPr>
          <p:cNvSpPr>
            <a:spLocks noGrp="1"/>
          </p:cNvSpPr>
          <p:nvPr>
            <p:ph type="pic" sz="quarter" idx="21" hasCustomPrompt="1"/>
          </p:nvPr>
        </p:nvSpPr>
        <p:spPr>
          <a:xfrm>
            <a:off x="457635"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8" name="Text Box 1">
            <a:extLst>
              <a:ext uri="{FF2B5EF4-FFF2-40B4-BE49-F238E27FC236}">
                <a16:creationId xmlns:a16="http://schemas.microsoft.com/office/drawing/2014/main" id="{A4FE8203-E4D0-7D71-9DAB-DCD79DF29458}"/>
              </a:ext>
            </a:extLst>
          </p:cNvPr>
          <p:cNvSpPr>
            <a:spLocks noGrp="1"/>
          </p:cNvSpPr>
          <p:nvPr>
            <p:ph type="body" sz="quarter" idx="26"/>
          </p:nvPr>
        </p:nvSpPr>
        <p:spPr>
          <a:xfrm>
            <a:off x="490148"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Text Box 2">
            <a:extLst>
              <a:ext uri="{FF2B5EF4-FFF2-40B4-BE49-F238E27FC236}">
                <a16:creationId xmlns:a16="http://schemas.microsoft.com/office/drawing/2014/main" id="{3893695E-4514-8C5C-A541-ACC2C0140DD6}"/>
              </a:ext>
            </a:extLst>
          </p:cNvPr>
          <p:cNvSpPr>
            <a:spLocks noGrp="1"/>
          </p:cNvSpPr>
          <p:nvPr>
            <p:ph type="body" sz="quarter" idx="27"/>
          </p:nvPr>
        </p:nvSpPr>
        <p:spPr>
          <a:xfrm>
            <a:off x="3388265"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0" name="Text Box 3">
            <a:extLst>
              <a:ext uri="{FF2B5EF4-FFF2-40B4-BE49-F238E27FC236}">
                <a16:creationId xmlns:a16="http://schemas.microsoft.com/office/drawing/2014/main" id="{E6E126AC-28F0-4A7D-DC28-46188F46FAA7}"/>
              </a:ext>
            </a:extLst>
          </p:cNvPr>
          <p:cNvSpPr>
            <a:spLocks noGrp="1"/>
          </p:cNvSpPr>
          <p:nvPr>
            <p:ph type="body" sz="quarter" idx="28"/>
          </p:nvPr>
        </p:nvSpPr>
        <p:spPr>
          <a:xfrm>
            <a:off x="6284913"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1" name="Text Box 4">
            <a:extLst>
              <a:ext uri="{FF2B5EF4-FFF2-40B4-BE49-F238E27FC236}">
                <a16:creationId xmlns:a16="http://schemas.microsoft.com/office/drawing/2014/main" id="{9A2242AD-0A81-133A-985E-D1CF4585102C}"/>
              </a:ext>
            </a:extLst>
          </p:cNvPr>
          <p:cNvSpPr>
            <a:spLocks noGrp="1"/>
          </p:cNvSpPr>
          <p:nvPr>
            <p:ph type="body" sz="quarter" idx="29"/>
          </p:nvPr>
        </p:nvSpPr>
        <p:spPr>
          <a:xfrm>
            <a:off x="9170020" y="4151084"/>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Box 15">
            <a:extLst>
              <a:ext uri="{FF2B5EF4-FFF2-40B4-BE49-F238E27FC236}">
                <a16:creationId xmlns:a16="http://schemas.microsoft.com/office/drawing/2014/main" id="{0B10E05C-FACD-735A-D8B6-65B787A7C515}"/>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18" name="Classification">
            <a:extLst>
              <a:ext uri="{FF2B5EF4-FFF2-40B4-BE49-F238E27FC236}">
                <a16:creationId xmlns:a16="http://schemas.microsoft.com/office/drawing/2014/main" id="{2155CA54-02B7-79F0-5516-A0D416D045E4}"/>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effectLst/>
              </a:rPr>
              <a:t>© Ipsos B&amp;A | </a:t>
            </a:r>
            <a:r>
              <a:rPr lang="en-US" sz="800" dirty="0" err="1">
                <a:solidFill>
                  <a:schemeClr val="bg1"/>
                </a:solidFill>
                <a:effectLst/>
              </a:rPr>
              <a:t>Dochas</a:t>
            </a:r>
            <a:r>
              <a:rPr lang="en-US" sz="800" dirty="0">
                <a:solidFill>
                  <a:schemeClr val="bg1"/>
                </a:solidFill>
                <a:effectLst/>
              </a:rPr>
              <a:t> Worldview | Nov 2024 | Client Use Only | Strictly Confidential</a:t>
            </a:r>
            <a:endParaRPr lang="en-GB" sz="800" dirty="0">
              <a:solidFill>
                <a:schemeClr val="bg1"/>
              </a:solidFill>
              <a:effectLst/>
            </a:endParaRPr>
          </a:p>
        </p:txBody>
      </p:sp>
      <p:sp>
        <p:nvSpPr>
          <p:cNvPr id="21" name="Picture Placeholder 20">
            <a:extLst>
              <a:ext uri="{FF2B5EF4-FFF2-40B4-BE49-F238E27FC236}">
                <a16:creationId xmlns:a16="http://schemas.microsoft.com/office/drawing/2014/main" id="{4216BF9A-6BA6-35A3-FAD8-E4C7E65B2AA3}"/>
              </a:ext>
              <a:ext uri="{C183D7F6-B498-43B3-948B-1728B52AA6E4}">
                <adec:decorative xmlns:adec="http://schemas.microsoft.com/office/drawing/2017/decorative" val="0"/>
              </a:ext>
            </a:extLst>
          </p:cNvPr>
          <p:cNvSpPr>
            <a:spLocks noGrp="1"/>
          </p:cNvSpPr>
          <p:nvPr>
            <p:ph type="pic" sz="quarter" idx="30" hasCustomPrompt="1"/>
          </p:nvPr>
        </p:nvSpPr>
        <p:spPr>
          <a:xfrm>
            <a:off x="3361349"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2" name="Picture Placeholder 21">
            <a:extLst>
              <a:ext uri="{FF2B5EF4-FFF2-40B4-BE49-F238E27FC236}">
                <a16:creationId xmlns:a16="http://schemas.microsoft.com/office/drawing/2014/main" id="{FC92A1A9-8935-05F9-478C-509E31A7C350}"/>
              </a:ext>
              <a:ext uri="{C183D7F6-B498-43B3-948B-1728B52AA6E4}">
                <adec:decorative xmlns:adec="http://schemas.microsoft.com/office/drawing/2017/decorative" val="0"/>
              </a:ext>
            </a:extLst>
          </p:cNvPr>
          <p:cNvSpPr>
            <a:spLocks noGrp="1"/>
          </p:cNvSpPr>
          <p:nvPr>
            <p:ph type="pic" sz="quarter" idx="31" hasCustomPrompt="1"/>
          </p:nvPr>
        </p:nvSpPr>
        <p:spPr>
          <a:xfrm>
            <a:off x="6265063"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3" name="Picture Placeholder 22">
            <a:extLst>
              <a:ext uri="{FF2B5EF4-FFF2-40B4-BE49-F238E27FC236}">
                <a16:creationId xmlns:a16="http://schemas.microsoft.com/office/drawing/2014/main" id="{C90786FC-B649-5DE3-D2C4-49F260FE2D9B}"/>
              </a:ext>
              <a:ext uri="{C183D7F6-B498-43B3-948B-1728B52AA6E4}">
                <adec:decorative xmlns:adec="http://schemas.microsoft.com/office/drawing/2017/decorative" val="0"/>
              </a:ext>
            </a:extLst>
          </p:cNvPr>
          <p:cNvSpPr>
            <a:spLocks noGrp="1"/>
          </p:cNvSpPr>
          <p:nvPr>
            <p:ph type="pic" sz="quarter" idx="32" hasCustomPrompt="1"/>
          </p:nvPr>
        </p:nvSpPr>
        <p:spPr>
          <a:xfrm>
            <a:off x="9168776"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pic>
        <p:nvPicPr>
          <p:cNvPr id="4" name="Picture 3" descr="A blue and black logo&#10;&#10;Description automatically generated">
            <a:extLst>
              <a:ext uri="{FF2B5EF4-FFF2-40B4-BE49-F238E27FC236}">
                <a16:creationId xmlns:a16="http://schemas.microsoft.com/office/drawing/2014/main" id="{C3760DA4-9D01-5009-FA8A-072FE5F264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600" y="6299402"/>
            <a:ext cx="680830" cy="323901"/>
          </a:xfrm>
          <a:prstGeom prst="rect">
            <a:avLst/>
          </a:prstGeom>
        </p:spPr>
      </p:pic>
    </p:spTree>
    <p:extLst>
      <p:ext uri="{BB962C8B-B14F-4D97-AF65-F5344CB8AC3E}">
        <p14:creationId xmlns:p14="http://schemas.microsoft.com/office/powerpoint/2010/main" val="1798649781"/>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Hanging Image Lef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79300" y="2286000"/>
            <a:ext cx="5456880" cy="3662363"/>
          </a:xfrm>
        </p:spPr>
        <p:txBody>
          <a:bodyPr numCol="2"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5" name="Title 4">
            <a:extLst>
              <a:ext uri="{FF2B5EF4-FFF2-40B4-BE49-F238E27FC236}">
                <a16:creationId xmlns:a16="http://schemas.microsoft.com/office/drawing/2014/main" id="{0E9919A9-E10C-40B2-4E9E-9822C6505A93}"/>
              </a:ext>
            </a:extLst>
          </p:cNvPr>
          <p:cNvSpPr>
            <a:spLocks noGrp="1"/>
          </p:cNvSpPr>
          <p:nvPr>
            <p:ph type="title"/>
          </p:nvPr>
        </p:nvSpPr>
        <p:spPr>
          <a:xfrm>
            <a:off x="6267452" y="701874"/>
            <a:ext cx="5481636" cy="1203126"/>
          </a:xfrm>
        </p:spPr>
        <p:txBody>
          <a:bodyPr/>
          <a:lstStyle/>
          <a:p>
            <a:r>
              <a:rPr lang="en-US"/>
              <a:t>Click to edit Master title style</a:t>
            </a:r>
            <a:endParaRPr lang="en-GB"/>
          </a:p>
        </p:txBody>
      </p:sp>
      <p:sp>
        <p:nvSpPr>
          <p:cNvPr id="2" name="Picture Placeholder 1">
            <a:extLst>
              <a:ext uri="{FF2B5EF4-FFF2-40B4-BE49-F238E27FC236}">
                <a16:creationId xmlns:a16="http://schemas.microsoft.com/office/drawing/2014/main" id="{C6845480-75B4-4B86-F67E-4E72A366232F}"/>
              </a:ext>
              <a:ext uri="{C183D7F6-B498-43B3-948B-1728B52AA6E4}">
                <adec:decorative xmlns:adec="http://schemas.microsoft.com/office/drawing/2017/decorative" val="0"/>
              </a:ext>
            </a:extLst>
          </p:cNvPr>
          <p:cNvSpPr>
            <a:spLocks noGrp="1"/>
          </p:cNvSpPr>
          <p:nvPr>
            <p:ph type="pic" sz="quarter" idx="21"/>
          </p:nvPr>
        </p:nvSpPr>
        <p:spPr>
          <a:xfrm>
            <a:off x="465203" y="0"/>
            <a:ext cx="5479313" cy="5948363"/>
          </a:xfrm>
          <a:custGeom>
            <a:avLst/>
            <a:gdLst>
              <a:gd name="connsiteX0" fmla="*/ 0 w 5479313"/>
              <a:gd name="connsiteY0" fmla="*/ 0 h 5948363"/>
              <a:gd name="connsiteX1" fmla="*/ 5479313 w 5479313"/>
              <a:gd name="connsiteY1" fmla="*/ 0 h 5948363"/>
              <a:gd name="connsiteX2" fmla="*/ 5479313 w 5479313"/>
              <a:gd name="connsiteY2" fmla="*/ 5233658 h 5948363"/>
              <a:gd name="connsiteX3" fmla="*/ 4764608 w 5479313"/>
              <a:gd name="connsiteY3" fmla="*/ 5948363 h 5948363"/>
              <a:gd name="connsiteX4" fmla="*/ 0 w 547931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313" h="5948363">
                <a:moveTo>
                  <a:pt x="0" y="0"/>
                </a:moveTo>
                <a:lnTo>
                  <a:pt x="5479313" y="0"/>
                </a:lnTo>
                <a:lnTo>
                  <a:pt x="5479313" y="5233658"/>
                </a:lnTo>
                <a:lnTo>
                  <a:pt x="4764608"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1023618756"/>
      </p:ext>
    </p:extLst>
  </p:cSld>
  <p:clrMapOvr>
    <a:masterClrMapping/>
  </p:clrMapOvr>
  <p:transition spd="slow">
    <p:wipe dir="r"/>
  </p:transition>
  <p:extLst>
    <p:ext uri="{DCECCB84-F9BA-43D5-87BE-67443E8EF086}">
      <p15:sldGuideLst xmlns:p15="http://schemas.microsoft.com/office/powerpoint/2012/main">
        <p15:guide id="8" orient="horz" pos="4320">
          <p15:clr>
            <a:srgbClr val="F26B43"/>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Hanging Image Righ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9D3931C-344A-A16B-9670-84E2DE4A2AED}"/>
              </a:ext>
              <a:ext uri="{C183D7F6-B498-43B3-948B-1728B52AA6E4}">
                <adec:decorative xmlns:adec="http://schemas.microsoft.com/office/drawing/2017/decorative" val="0"/>
              </a:ext>
            </a:extLst>
          </p:cNvPr>
          <p:cNvSpPr>
            <a:spLocks noGrp="1"/>
          </p:cNvSpPr>
          <p:nvPr>
            <p:ph type="pic" sz="quarter" idx="21"/>
          </p:nvPr>
        </p:nvSpPr>
        <p:spPr>
          <a:xfrm>
            <a:off x="6262687" y="0"/>
            <a:ext cx="5479313" cy="5948363"/>
          </a:xfrm>
          <a:custGeom>
            <a:avLst/>
            <a:gdLst>
              <a:gd name="connsiteX0" fmla="*/ 0 w 5479313"/>
              <a:gd name="connsiteY0" fmla="*/ 0 h 5948363"/>
              <a:gd name="connsiteX1" fmla="*/ 5479313 w 5479313"/>
              <a:gd name="connsiteY1" fmla="*/ 0 h 5948363"/>
              <a:gd name="connsiteX2" fmla="*/ 5479313 w 5479313"/>
              <a:gd name="connsiteY2" fmla="*/ 5233658 h 5948363"/>
              <a:gd name="connsiteX3" fmla="*/ 4764608 w 5479313"/>
              <a:gd name="connsiteY3" fmla="*/ 5948363 h 5948363"/>
              <a:gd name="connsiteX4" fmla="*/ 0 w 547931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313" h="5948363">
                <a:moveTo>
                  <a:pt x="0" y="0"/>
                </a:moveTo>
                <a:lnTo>
                  <a:pt x="5479313" y="0"/>
                </a:lnTo>
                <a:lnTo>
                  <a:pt x="5479313" y="5233658"/>
                </a:lnTo>
                <a:lnTo>
                  <a:pt x="4764608"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p:spPr>
        <p:txBody>
          <a:bodyPr numCol="1"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Tree>
    <p:extLst>
      <p:ext uri="{BB962C8B-B14F-4D97-AF65-F5344CB8AC3E}">
        <p14:creationId xmlns:p14="http://schemas.microsoft.com/office/powerpoint/2010/main" val="1461442283"/>
      </p:ext>
    </p:extLst>
  </p:cSld>
  <p:clrMapOvr>
    <a:masterClrMapping/>
  </p:clrMapOvr>
  <p:transition spd="slow">
    <p:wipe dir="r"/>
  </p:transition>
  <p:extLst>
    <p:ext uri="{DCECCB84-F9BA-43D5-87BE-67443E8EF086}">
      <p15:sldGuideLst xmlns:p15="http://schemas.microsoft.com/office/powerpoint/2012/main">
        <p15:guide id="8" orient="horz" pos="4320">
          <p15:clr>
            <a:srgbClr val="F26B43"/>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eam Biographies">
    <p:spTree>
      <p:nvGrpSpPr>
        <p:cNvPr id="1" name=""/>
        <p:cNvGrpSpPr/>
        <p:nvPr/>
      </p:nvGrpSpPr>
      <p:grpSpPr>
        <a:xfrm>
          <a:off x="0" y="0"/>
          <a:ext cx="0" cy="0"/>
          <a:chOff x="0" y="0"/>
          <a:chExt cx="0" cy="0"/>
        </a:xfrm>
      </p:grpSpPr>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89282"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89282"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35651"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24491"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82020" y="1728407"/>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8930" y="4149440"/>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228389" y="1728407"/>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3369" y="4149440"/>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74757" y="1714892"/>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135925"/>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 name="Title 1">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3" name="Picture Placeholder 2">
            <a:extLst>
              <a:ext uri="{FF2B5EF4-FFF2-40B4-BE49-F238E27FC236}">
                <a16:creationId xmlns:a16="http://schemas.microsoft.com/office/drawing/2014/main" id="{63AACEFD-B915-0A46-F0D5-18898F9C42EA}"/>
              </a:ext>
              <a:ext uri="{C183D7F6-B498-43B3-948B-1728B52AA6E4}">
                <adec:decorative xmlns:adec="http://schemas.microsoft.com/office/drawing/2017/decorative" val="0"/>
              </a:ext>
            </a:extLst>
          </p:cNvPr>
          <p:cNvSpPr>
            <a:spLocks noGrp="1"/>
          </p:cNvSpPr>
          <p:nvPr>
            <p:ph type="pic" sz="quarter" idx="19"/>
          </p:nvPr>
        </p:nvSpPr>
        <p:spPr>
          <a:xfrm>
            <a:off x="442913" y="24254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4" name="Picture Placeholder 3">
            <a:extLst>
              <a:ext uri="{FF2B5EF4-FFF2-40B4-BE49-F238E27FC236}">
                <a16:creationId xmlns:a16="http://schemas.microsoft.com/office/drawing/2014/main" id="{40929D50-022D-171B-E0D9-189219148AF4}"/>
              </a:ext>
              <a:ext uri="{C183D7F6-B498-43B3-948B-1728B52AA6E4}">
                <adec:decorative xmlns:adec="http://schemas.microsoft.com/office/drawing/2017/decorative" val="0"/>
              </a:ext>
            </a:extLst>
          </p:cNvPr>
          <p:cNvSpPr>
            <a:spLocks noGrp="1"/>
          </p:cNvSpPr>
          <p:nvPr>
            <p:ph type="pic" sz="quarter" idx="39"/>
          </p:nvPr>
        </p:nvSpPr>
        <p:spPr>
          <a:xfrm>
            <a:off x="2389282"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5" name="Picture Placeholder 4">
            <a:extLst>
              <a:ext uri="{FF2B5EF4-FFF2-40B4-BE49-F238E27FC236}">
                <a16:creationId xmlns:a16="http://schemas.microsoft.com/office/drawing/2014/main" id="{55252DD7-7237-AE6F-A768-127C2A883C8D}"/>
              </a:ext>
              <a:ext uri="{C183D7F6-B498-43B3-948B-1728B52AA6E4}">
                <adec:decorative xmlns:adec="http://schemas.microsoft.com/office/drawing/2017/decorative" val="0"/>
              </a:ext>
            </a:extLst>
          </p:cNvPr>
          <p:cNvSpPr>
            <a:spLocks noGrp="1"/>
          </p:cNvSpPr>
          <p:nvPr>
            <p:ph type="pic" sz="quarter" idx="40"/>
          </p:nvPr>
        </p:nvSpPr>
        <p:spPr>
          <a:xfrm>
            <a:off x="4324491"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6" name="Picture Placeholder 5">
            <a:extLst>
              <a:ext uri="{FF2B5EF4-FFF2-40B4-BE49-F238E27FC236}">
                <a16:creationId xmlns:a16="http://schemas.microsoft.com/office/drawing/2014/main" id="{254F9465-CEA1-9BEA-65BC-07DE517E4AC6}"/>
              </a:ext>
              <a:ext uri="{C183D7F6-B498-43B3-948B-1728B52AA6E4}">
                <adec:decorative xmlns:adec="http://schemas.microsoft.com/office/drawing/2017/decorative" val="0"/>
              </a:ext>
            </a:extLst>
          </p:cNvPr>
          <p:cNvSpPr>
            <a:spLocks noGrp="1"/>
          </p:cNvSpPr>
          <p:nvPr>
            <p:ph type="pic" sz="quarter" idx="41"/>
          </p:nvPr>
        </p:nvSpPr>
        <p:spPr>
          <a:xfrm>
            <a:off x="6258930"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7" name="Picture Placeholder 6">
            <a:extLst>
              <a:ext uri="{FF2B5EF4-FFF2-40B4-BE49-F238E27FC236}">
                <a16:creationId xmlns:a16="http://schemas.microsoft.com/office/drawing/2014/main" id="{BC1BCF32-98B4-EADC-44D5-5CEA9370945E}"/>
              </a:ext>
              <a:ext uri="{C183D7F6-B498-43B3-948B-1728B52AA6E4}">
                <adec:decorative xmlns:adec="http://schemas.microsoft.com/office/drawing/2017/decorative" val="0"/>
              </a:ext>
            </a:extLst>
          </p:cNvPr>
          <p:cNvSpPr>
            <a:spLocks noGrp="1"/>
          </p:cNvSpPr>
          <p:nvPr>
            <p:ph type="pic" sz="quarter" idx="42"/>
          </p:nvPr>
        </p:nvSpPr>
        <p:spPr>
          <a:xfrm>
            <a:off x="8193369"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8" name="Picture Placeholder 7">
            <a:extLst>
              <a:ext uri="{FF2B5EF4-FFF2-40B4-BE49-F238E27FC236}">
                <a16:creationId xmlns:a16="http://schemas.microsoft.com/office/drawing/2014/main" id="{29DEB166-4C7E-A020-1149-92ACB95FF7D1}"/>
              </a:ext>
              <a:ext uri="{C183D7F6-B498-43B3-948B-1728B52AA6E4}">
                <adec:decorative xmlns:adec="http://schemas.microsoft.com/office/drawing/2017/decorative" val="0"/>
              </a:ext>
            </a:extLst>
          </p:cNvPr>
          <p:cNvSpPr>
            <a:spLocks noGrp="1"/>
          </p:cNvSpPr>
          <p:nvPr>
            <p:ph type="pic" sz="quarter" idx="43"/>
          </p:nvPr>
        </p:nvSpPr>
        <p:spPr>
          <a:xfrm>
            <a:off x="10127809"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Tree>
    <p:extLst>
      <p:ext uri="{BB962C8B-B14F-4D97-AF65-F5344CB8AC3E}">
        <p14:creationId xmlns:p14="http://schemas.microsoft.com/office/powerpoint/2010/main" val="2007775257"/>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Full bleed 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BFBDEA92-538F-3B81-D73E-A3E28F80C016}"/>
              </a:ext>
            </a:extLst>
          </p:cNvPr>
          <p:cNvSpPr>
            <a:spLocks noGrp="1"/>
          </p:cNvSpPr>
          <p:nvPr>
            <p:ph type="media" sz="quarter" idx="11" hasCustomPrompt="1"/>
          </p:nvPr>
        </p:nvSpPr>
        <p:spPr>
          <a:xfrm>
            <a:off x="0" y="0"/>
            <a:ext cx="12192000" cy="6858000"/>
          </a:xfr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Full bleed video</a:t>
            </a:r>
          </a:p>
        </p:txBody>
      </p:sp>
    </p:spTree>
    <p:extLst>
      <p:ext uri="{BB962C8B-B14F-4D97-AF65-F5344CB8AC3E}">
        <p14:creationId xmlns:p14="http://schemas.microsoft.com/office/powerpoint/2010/main" val="705227083"/>
      </p:ext>
    </p:extLst>
  </p:cSld>
  <p:clrMapOvr>
    <a:masterClrMapping/>
  </p:clrMapOvr>
  <p:transition spd="slow">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_image_right">
    <p:spTree>
      <p:nvGrpSpPr>
        <p:cNvPr id="1" name=""/>
        <p:cNvGrpSpPr/>
        <p:nvPr/>
      </p:nvGrpSpPr>
      <p:grpSpPr>
        <a:xfrm>
          <a:off x="0" y="0"/>
          <a:ext cx="0" cy="0"/>
          <a:chOff x="0" y="0"/>
          <a:chExt cx="0" cy="0"/>
        </a:xfrm>
      </p:grpSpPr>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249714"/>
            <a:ext cx="3527425" cy="3698649"/>
          </a:xfrm>
        </p:spPr>
        <p:txBody>
          <a:bodyPr/>
          <a:lstStyle/>
          <a:p>
            <a:pPr lvl="0"/>
            <a:r>
              <a:rPr lang="en-US"/>
              <a:t>Click to edit Master text styles</a:t>
            </a:r>
          </a:p>
          <a:p>
            <a:pPr lvl="1"/>
            <a:r>
              <a:rPr lang="en-US"/>
              <a:t>Second level</a:t>
            </a:r>
          </a:p>
          <a:p>
            <a:pPr lvl="2"/>
            <a:r>
              <a:rPr lang="en-US"/>
              <a:t>Third level</a:t>
            </a:r>
          </a:p>
        </p:txBody>
      </p:sp>
      <p:sp>
        <p:nvSpPr>
          <p:cNvPr id="15" name="Picture Placeholder 14">
            <a:extLst>
              <a:ext uri="{FF2B5EF4-FFF2-40B4-BE49-F238E27FC236}">
                <a16:creationId xmlns:a16="http://schemas.microsoft.com/office/drawing/2014/main" id="{E15FE5BE-74FF-2205-1A8F-C1AA45D1D844}"/>
              </a:ext>
              <a:ext uri="{C183D7F6-B498-43B3-948B-1728B52AA6E4}">
                <adec:decorative xmlns:adec="http://schemas.microsoft.com/office/drawing/2017/decorative" val="0"/>
              </a:ext>
            </a:extLst>
          </p:cNvPr>
          <p:cNvSpPr>
            <a:spLocks noGrp="1"/>
          </p:cNvSpPr>
          <p:nvPr>
            <p:ph type="pic" sz="quarter" idx="11" hasCustomPrompt="1"/>
          </p:nvPr>
        </p:nvSpPr>
        <p:spPr>
          <a:xfrm>
            <a:off x="4332288" y="0"/>
            <a:ext cx="7410450" cy="5948363"/>
          </a:xfrm>
          <a:custGeom>
            <a:avLst/>
            <a:gdLst>
              <a:gd name="connsiteX0" fmla="*/ 0 w 7410450"/>
              <a:gd name="connsiteY0" fmla="*/ 0 h 5948363"/>
              <a:gd name="connsiteX1" fmla="*/ 7410450 w 7410450"/>
              <a:gd name="connsiteY1" fmla="*/ 0 h 5948363"/>
              <a:gd name="connsiteX2" fmla="*/ 7410450 w 7410450"/>
              <a:gd name="connsiteY2" fmla="*/ 4975605 h 5948363"/>
              <a:gd name="connsiteX3" fmla="*/ 6437692 w 7410450"/>
              <a:gd name="connsiteY3" fmla="*/ 5948363 h 5948363"/>
              <a:gd name="connsiteX4" fmla="*/ 0 w 74104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450" h="5948363">
                <a:moveTo>
                  <a:pt x="0" y="0"/>
                </a:moveTo>
                <a:lnTo>
                  <a:pt x="7410450" y="0"/>
                </a:lnTo>
                <a:lnTo>
                  <a:pt x="7410450" y="4975605"/>
                </a:lnTo>
                <a:lnTo>
                  <a:pt x="6437692" y="5948363"/>
                </a:lnTo>
                <a:lnTo>
                  <a:pt x="0" y="5948363"/>
                </a:lnTo>
                <a:close/>
              </a:path>
            </a:pathLst>
          </a:custGeom>
          <a:pattFill prst="wdDnDiag">
            <a:fgClr>
              <a:schemeClr val="bg1">
                <a:lumMod val="85000"/>
              </a:schemeClr>
            </a:fgClr>
            <a:bgClr>
              <a:schemeClr val="bg1"/>
            </a:bgClr>
          </a:pattFill>
        </p:spPr>
        <p:txBody>
          <a:bodyPr wrap="square" anchor="ctr">
            <a:noAutofit/>
          </a:bodyPr>
          <a:lstStyle>
            <a:lvl1pPr algn="ctr">
              <a:defRPr b="1"/>
            </a:lvl1pPr>
          </a:lstStyle>
          <a:p>
            <a:br>
              <a:rPr lang="en-GB"/>
            </a:br>
            <a:br>
              <a:rPr lang="en-GB"/>
            </a:br>
            <a:br>
              <a:rPr lang="en-GB"/>
            </a:br>
            <a:r>
              <a:rPr lang="en-GB"/>
              <a:t>Click icon to </a:t>
            </a:r>
            <a:br>
              <a:rPr lang="en-GB"/>
            </a:br>
            <a:r>
              <a:rPr lang="en-GB"/>
              <a:t>insert image</a:t>
            </a:r>
          </a:p>
        </p:txBody>
      </p:sp>
      <p:sp>
        <p:nvSpPr>
          <p:cNvPr id="8" name="Title 7">
            <a:extLst>
              <a:ext uri="{FF2B5EF4-FFF2-40B4-BE49-F238E27FC236}">
                <a16:creationId xmlns:a16="http://schemas.microsoft.com/office/drawing/2014/main" id="{FEFA78C8-BF85-C18D-67D3-7D18DF4C9A08}"/>
              </a:ext>
            </a:extLst>
          </p:cNvPr>
          <p:cNvSpPr>
            <a:spLocks noGrp="1"/>
          </p:cNvSpPr>
          <p:nvPr>
            <p:ph type="title"/>
          </p:nvPr>
        </p:nvSpPr>
        <p:spPr>
          <a:xfrm>
            <a:off x="450000" y="701874"/>
            <a:ext cx="3520338" cy="715669"/>
          </a:xfrm>
        </p:spPr>
        <p:txBody>
          <a:bodyPr/>
          <a:lstStyle/>
          <a:p>
            <a:r>
              <a:rPr lang="en-US"/>
              <a:t>Click to edit Master title style</a:t>
            </a:r>
            <a:endParaRPr lang="en-GB"/>
          </a:p>
        </p:txBody>
      </p:sp>
    </p:spTree>
    <p:extLst>
      <p:ext uri="{BB962C8B-B14F-4D97-AF65-F5344CB8AC3E}">
        <p14:creationId xmlns:p14="http://schemas.microsoft.com/office/powerpoint/2010/main" val="2410573366"/>
      </p:ext>
    </p:extLst>
  </p:cSld>
  <p:clrMapOvr>
    <a:masterClrMapping/>
  </p:clrMapOvr>
  <p:transition spd="slow">
    <p:wipe dir="r"/>
  </p:transition>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arge_image_lef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293257"/>
            <a:ext cx="3526689" cy="3655106"/>
          </a:xfrm>
        </p:spPr>
        <p:txBody>
          <a:bodyPr>
            <a:norm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8" name="Picture Placeholder 7">
            <a:extLst>
              <a:ext uri="{FF2B5EF4-FFF2-40B4-BE49-F238E27FC236}">
                <a16:creationId xmlns:a16="http://schemas.microsoft.com/office/drawing/2014/main" id="{D01481FF-ECD9-985C-6949-42B804BF01D0}"/>
              </a:ext>
              <a:ext uri="{C183D7F6-B498-43B3-948B-1728B52AA6E4}">
                <adec:decorative xmlns:adec="http://schemas.microsoft.com/office/drawing/2017/decorative" val="1"/>
              </a:ext>
            </a:extLst>
          </p:cNvPr>
          <p:cNvSpPr>
            <a:spLocks noGrp="1"/>
          </p:cNvSpPr>
          <p:nvPr>
            <p:ph type="pic" sz="quarter" idx="11" hasCustomPrompt="1"/>
          </p:nvPr>
        </p:nvSpPr>
        <p:spPr>
          <a:xfrm>
            <a:off x="461476" y="0"/>
            <a:ext cx="7398237" cy="5948363"/>
          </a:xfrm>
          <a:custGeom>
            <a:avLst/>
            <a:gdLst>
              <a:gd name="connsiteX0" fmla="*/ 0 w 7398237"/>
              <a:gd name="connsiteY0" fmla="*/ 0 h 5948363"/>
              <a:gd name="connsiteX1" fmla="*/ 7398237 w 7398237"/>
              <a:gd name="connsiteY1" fmla="*/ 0 h 5948363"/>
              <a:gd name="connsiteX2" fmla="*/ 7398237 w 7398237"/>
              <a:gd name="connsiteY2" fmla="*/ 4958167 h 5948363"/>
              <a:gd name="connsiteX3" fmla="*/ 6408041 w 7398237"/>
              <a:gd name="connsiteY3" fmla="*/ 5948363 h 5948363"/>
              <a:gd name="connsiteX4" fmla="*/ 0 w 73982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237" h="5948363">
                <a:moveTo>
                  <a:pt x="0" y="0"/>
                </a:moveTo>
                <a:lnTo>
                  <a:pt x="7398237" y="0"/>
                </a:lnTo>
                <a:lnTo>
                  <a:pt x="7398237" y="4958167"/>
                </a:lnTo>
                <a:lnTo>
                  <a:pt x="6408041" y="5948363"/>
                </a:lnTo>
                <a:lnTo>
                  <a:pt x="0" y="5948363"/>
                </a:lnTo>
                <a:close/>
              </a:path>
            </a:pathLst>
          </a:custGeom>
          <a:pattFill prst="wdDnDiag">
            <a:fgClr>
              <a:schemeClr val="bg1">
                <a:lumMod val="85000"/>
              </a:schemeClr>
            </a:fgClr>
            <a:bgClr>
              <a:schemeClr val="bg1"/>
            </a:bgClr>
          </a:pattFill>
        </p:spPr>
        <p:txBody>
          <a:bodyPr wrap="square" anchor="ctr">
            <a:noAutofit/>
          </a:bodyPr>
          <a:lstStyle>
            <a:lvl1pPr algn="ctr">
              <a:defRPr b="1"/>
            </a:lvl1pPr>
          </a:lstStyle>
          <a:p>
            <a:br>
              <a:rPr lang="en-GB"/>
            </a:br>
            <a:br>
              <a:rPr lang="en-GB"/>
            </a:br>
            <a:br>
              <a:rPr lang="en-GB"/>
            </a:br>
            <a:r>
              <a:rPr lang="en-GB"/>
              <a:t>Click icon to </a:t>
            </a:r>
            <a:br>
              <a:rPr lang="en-GB"/>
            </a:br>
            <a:r>
              <a:rPr lang="en-GB"/>
              <a:t>insert image</a:t>
            </a:r>
          </a:p>
        </p:txBody>
      </p:sp>
    </p:spTree>
    <p:extLst>
      <p:ext uri="{BB962C8B-B14F-4D97-AF65-F5344CB8AC3E}">
        <p14:creationId xmlns:p14="http://schemas.microsoft.com/office/powerpoint/2010/main" val="2903241596"/>
      </p:ext>
    </p:extLst>
  </p:cSld>
  <p:clrMapOvr>
    <a:masterClrMapping/>
  </p:clrMapOvr>
  <p:transition spd="slow">
    <p:wipe dir="r"/>
  </p:transition>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cSld name="Quote Style 2">
    <p:bg>
      <p:bgPr>
        <a:solidFill>
          <a:schemeClr val="accent4"/>
        </a:soli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1117571" y="2110704"/>
            <a:ext cx="7731153" cy="2636591"/>
          </a:xfrm>
          <a:prstGeom prst="rect">
            <a:avLst/>
          </a:prstGeom>
        </p:spPr>
        <p:txBody>
          <a:bodyPr anchor="t">
            <a:normAutofit/>
          </a:bodyPr>
          <a:lstStyle>
            <a:lvl1pPr marL="0" indent="0">
              <a:buNone/>
              <a:defRPr sz="28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5E6CCB16-8027-823A-186E-7DACFA70762B}"/>
              </a:ext>
              <a:ext uri="{C183D7F6-B498-43B3-948B-1728B52AA6E4}">
                <adec:decorative xmlns:adec="http://schemas.microsoft.com/office/drawing/2017/decorative" val="1"/>
              </a:ext>
            </a:extLst>
          </p:cNvPr>
          <p:cNvSpPr/>
          <p:nvPr userDrawn="1"/>
        </p:nvSpPr>
        <p:spPr>
          <a:xfrm rot="16200000">
            <a:off x="9086850" y="373380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9A7F0732-5FE1-1906-422A-09BFADEA9DDC}"/>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effectLst/>
              </a:rPr>
              <a:t>© Ipsos B&amp;A | </a:t>
            </a:r>
            <a:r>
              <a:rPr lang="en-US" sz="800" dirty="0" err="1">
                <a:solidFill>
                  <a:schemeClr val="bg1"/>
                </a:solidFill>
                <a:effectLst/>
              </a:rPr>
              <a:t>Dochas</a:t>
            </a:r>
            <a:r>
              <a:rPr lang="en-US" sz="800" dirty="0">
                <a:solidFill>
                  <a:schemeClr val="bg1"/>
                </a:solidFill>
                <a:effectLst/>
              </a:rPr>
              <a:t> Worldview | Nov 2024 | Client Use Only | Strictly Confidential</a:t>
            </a:r>
            <a:endParaRPr lang="en-GB" sz="800" dirty="0">
              <a:solidFill>
                <a:schemeClr val="bg1"/>
              </a:solidFill>
              <a:effectLst/>
            </a:endParaRPr>
          </a:p>
        </p:txBody>
      </p:sp>
      <p:sp>
        <p:nvSpPr>
          <p:cNvPr id="8" name="Slide Number">
            <a:extLst>
              <a:ext uri="{FF2B5EF4-FFF2-40B4-BE49-F238E27FC236}">
                <a16:creationId xmlns:a16="http://schemas.microsoft.com/office/drawing/2014/main" id="{92A9A7B3-31B0-9E04-B931-0D35E84DED68}"/>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2" name="Picture 1" descr="A blue and black logo&#10;&#10;Description automatically generated">
            <a:extLst>
              <a:ext uri="{FF2B5EF4-FFF2-40B4-BE49-F238E27FC236}">
                <a16:creationId xmlns:a16="http://schemas.microsoft.com/office/drawing/2014/main" id="{65EFA304-5258-6AB8-C444-F2731D6CF5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4598" y="6208488"/>
            <a:ext cx="908051" cy="432000"/>
          </a:xfrm>
          <a:prstGeom prst="rect">
            <a:avLst/>
          </a:prstGeom>
        </p:spPr>
      </p:pic>
    </p:spTree>
    <p:extLst>
      <p:ext uri="{BB962C8B-B14F-4D97-AF65-F5344CB8AC3E}">
        <p14:creationId xmlns:p14="http://schemas.microsoft.com/office/powerpoint/2010/main" val="323060566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white_Cle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4D39-4D4B-EF55-6284-160F99E5335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0695604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slideLayout" Target="../slideLayouts/slideLayout99.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9" Type="http://schemas.openxmlformats.org/officeDocument/2006/relationships/slideLayout" Target="../slideLayouts/slideLayout78.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3" Type="http://schemas.openxmlformats.org/officeDocument/2006/relationships/image" Target="../media/image1.png"/><Relationship Id="rId5" Type="http://schemas.openxmlformats.org/officeDocument/2006/relationships/slideLayout" Target="../slideLayouts/slideLayout5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52" Type="http://schemas.openxmlformats.org/officeDocument/2006/relationships/theme" Target="../theme/theme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 Id="rId51" Type="http://schemas.openxmlformats.org/officeDocument/2006/relationships/slideLayout" Target="../slideLayouts/slideLayout100.xml"/><Relationship Id="rId3" Type="http://schemas.openxmlformats.org/officeDocument/2006/relationships/slideLayout" Target="../slideLayouts/slideLayout52.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0" Type="http://schemas.openxmlformats.org/officeDocument/2006/relationships/slideLayout" Target="../slideLayouts/slideLayout69.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8" y="6611472"/>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effectLst/>
              </a:rPr>
              <a:t>© Ipsos B&amp;A | </a:t>
            </a:r>
            <a:r>
              <a:rPr lang="en-US" sz="800" dirty="0" err="1">
                <a:solidFill>
                  <a:schemeClr val="tx1"/>
                </a:solidFill>
                <a:effectLst/>
              </a:rPr>
              <a:t>Dochas</a:t>
            </a:r>
            <a:r>
              <a:rPr lang="en-US" sz="800" dirty="0">
                <a:solidFill>
                  <a:schemeClr val="tx1"/>
                </a:solidFill>
                <a:effectLst/>
              </a:rPr>
              <a:t> Worldview | Nov 2024 | Client Use Only | Strictly Confidential</a:t>
            </a: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3" name="Picture 2" descr="A blue and black logo&#10;&#10;Description automatically generated">
            <a:extLst>
              <a:ext uri="{FF2B5EF4-FFF2-40B4-BE49-F238E27FC236}">
                <a16:creationId xmlns:a16="http://schemas.microsoft.com/office/drawing/2014/main" id="{E1BF05DC-7E54-D971-2897-2F2C3ABE8DC0}"/>
              </a:ext>
            </a:extLst>
          </p:cNvPr>
          <p:cNvPicPr>
            <a:picLocks noChangeAspect="1"/>
          </p:cNvPicPr>
          <p:nvPr userDrawn="1"/>
        </p:nvPicPr>
        <p:blipFill>
          <a:blip r:embed="rId51" cstate="email">
            <a:extLst>
              <a:ext uri="{28A0092B-C50C-407E-A947-70E740481C1C}">
                <a14:useLocalDpi xmlns:a14="http://schemas.microsoft.com/office/drawing/2010/main"/>
              </a:ext>
            </a:extLst>
          </a:blip>
          <a:stretch>
            <a:fillRect/>
          </a:stretch>
        </p:blipFill>
        <p:spPr>
          <a:xfrm>
            <a:off x="11240655" y="6316032"/>
            <a:ext cx="681994" cy="324455"/>
          </a:xfrm>
          <a:prstGeom prst="rect">
            <a:avLst/>
          </a:prstGeom>
        </p:spPr>
      </p:pic>
    </p:spTree>
    <p:extLst>
      <p:ext uri="{BB962C8B-B14F-4D97-AF65-F5344CB8AC3E}">
        <p14:creationId xmlns:p14="http://schemas.microsoft.com/office/powerpoint/2010/main" val="222290299"/>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405" r:id="rId7"/>
    <p:sldLayoutId id="2147484406" r:id="rId8"/>
    <p:sldLayoutId id="2147484287" r:id="rId9"/>
    <p:sldLayoutId id="2147484288" r:id="rId10"/>
    <p:sldLayoutId id="2147484408" r:id="rId11"/>
    <p:sldLayoutId id="2147484407" r:id="rId12"/>
    <p:sldLayoutId id="2147484289" r:id="rId13"/>
    <p:sldLayoutId id="2147484409" r:id="rId14"/>
    <p:sldLayoutId id="2147484410" r:id="rId15"/>
    <p:sldLayoutId id="2147484290" r:id="rId16"/>
    <p:sldLayoutId id="2147484291" r:id="rId17"/>
    <p:sldLayoutId id="2147484292" r:id="rId18"/>
    <p:sldLayoutId id="2147484293" r:id="rId19"/>
    <p:sldLayoutId id="2147484294" r:id="rId20"/>
    <p:sldLayoutId id="2147484295" r:id="rId21"/>
    <p:sldLayoutId id="2147484296" r:id="rId22"/>
    <p:sldLayoutId id="2147484297" r:id="rId23"/>
    <p:sldLayoutId id="2147484298" r:id="rId24"/>
    <p:sldLayoutId id="2147484299" r:id="rId25"/>
    <p:sldLayoutId id="2147484300" r:id="rId26"/>
    <p:sldLayoutId id="2147484301" r:id="rId27"/>
    <p:sldLayoutId id="2147484302" r:id="rId28"/>
    <p:sldLayoutId id="2147484303" r:id="rId29"/>
    <p:sldLayoutId id="2147484304" r:id="rId30"/>
    <p:sldLayoutId id="2147484305" r:id="rId31"/>
    <p:sldLayoutId id="2147484306" r:id="rId32"/>
    <p:sldLayoutId id="2147484307" r:id="rId33"/>
    <p:sldLayoutId id="2147484308" r:id="rId34"/>
    <p:sldLayoutId id="2147484309" r:id="rId35"/>
    <p:sldLayoutId id="2147484310" r:id="rId36"/>
    <p:sldLayoutId id="2147484311" r:id="rId37"/>
    <p:sldLayoutId id="2147484352" r:id="rId38"/>
    <p:sldLayoutId id="2147484376" r:id="rId39"/>
    <p:sldLayoutId id="2147484377" r:id="rId40"/>
    <p:sldLayoutId id="2147484378" r:id="rId41"/>
    <p:sldLayoutId id="2147484382" r:id="rId42"/>
    <p:sldLayoutId id="2147484383" r:id="rId43"/>
    <p:sldLayoutId id="2147484384" r:id="rId44"/>
    <p:sldLayoutId id="2147484387" r:id="rId45"/>
    <p:sldLayoutId id="2147484397" r:id="rId46"/>
    <p:sldLayoutId id="2147484398" r:id="rId47"/>
    <p:sldLayoutId id="2147484399" r:id="rId48"/>
    <p:sldLayoutId id="2147484411" r:id="rId49"/>
  </p:sldLayoutIdLst>
  <p:transition spd="slow">
    <p:wipe dir="r"/>
  </p:transition>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p15:clr>
            <a:srgbClr val="5ACBF0"/>
          </p15:clr>
        </p15:guide>
        <p15:guide id="42" pos="2109">
          <p15:clr>
            <a:srgbClr val="5ACBF0"/>
          </p15:clr>
        </p15:guide>
        <p15:guide id="43" pos="3942">
          <p15:clr>
            <a:srgbClr val="5ACBF0"/>
          </p15:clr>
        </p15:guide>
        <p15:guide id="45" pos="3741">
          <p15:clr>
            <a:srgbClr val="5ACBF0"/>
          </p15:clr>
        </p15:guide>
        <p15:guide id="46" pos="5568">
          <p15:clr>
            <a:srgbClr val="5ACBF0"/>
          </p15:clr>
        </p15:guide>
        <p15:guide id="47" pos="5770">
          <p15:clr>
            <a:srgbClr val="5ACBF0"/>
          </p15:clr>
        </p15:guide>
        <p15:guide id="53" orient="horz" pos="436">
          <p15:clr>
            <a:srgbClr val="9FCC3B"/>
          </p15:clr>
        </p15:guide>
        <p15:guide id="54" pos="279">
          <p15:clr>
            <a:srgbClr val="9FCC3B"/>
          </p15:clr>
        </p15:guide>
        <p15:guide id="55" pos="7401">
          <p15:clr>
            <a:srgbClr val="9FCC3B"/>
          </p15:clr>
        </p15:guide>
        <p15:guide id="56" orient="horz" pos="3747">
          <p15:clr>
            <a:srgbClr val="9FCC3B"/>
          </p15:clr>
        </p15:guide>
        <p15:guide id="57" orient="horz" pos="3884">
          <p15:clr>
            <a:srgbClr val="000000"/>
          </p15:clr>
        </p15:guide>
        <p15:guide id="58" orient="horz" pos="913">
          <p15:clr>
            <a:srgbClr val="C35EA4"/>
          </p15:clr>
        </p15:guide>
        <p15:guide id="59" orient="horz" pos="132">
          <p15:clr>
            <a:srgbClr val="000000"/>
          </p15:clr>
        </p15:guide>
        <p15:guide id="60" orient="horz" pos="3571">
          <p15:clr>
            <a:srgbClr val="5ACBF0"/>
          </p15:clr>
        </p15:guide>
        <p15:guide id="61" orient="horz" pos="4166">
          <p15:clr>
            <a:srgbClr val="000000"/>
          </p15:clr>
        </p15:guide>
        <p15:guide id="62" pos="140">
          <p15:clr>
            <a:srgbClr val="000000"/>
          </p15:clr>
        </p15:guide>
        <p15:guide id="63" pos="7537">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8" y="6611472"/>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effectLst/>
              </a:rPr>
              <a:t>© Ipsos B&amp;A | </a:t>
            </a:r>
            <a:r>
              <a:rPr lang="en-US" sz="800" dirty="0" err="1">
                <a:solidFill>
                  <a:schemeClr val="tx1"/>
                </a:solidFill>
                <a:effectLst/>
              </a:rPr>
              <a:t>Dochas</a:t>
            </a:r>
            <a:r>
              <a:rPr lang="en-US" sz="800" dirty="0">
                <a:solidFill>
                  <a:schemeClr val="tx1"/>
                </a:solidFill>
                <a:effectLst/>
              </a:rPr>
              <a:t> Worldview | Nov 2024 | Client Use Only | Strictly Confidential</a:t>
            </a: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3" name="Picture 2" descr="A blue and black logo&#10;&#10;Description automatically generated">
            <a:extLst>
              <a:ext uri="{FF2B5EF4-FFF2-40B4-BE49-F238E27FC236}">
                <a16:creationId xmlns:a16="http://schemas.microsoft.com/office/drawing/2014/main" id="{E1BF05DC-7E54-D971-2897-2F2C3ABE8DC0}"/>
              </a:ext>
            </a:extLst>
          </p:cNvPr>
          <p:cNvPicPr>
            <a:picLocks noChangeAspect="1"/>
          </p:cNvPicPr>
          <p:nvPr userDrawn="1"/>
        </p:nvPicPr>
        <p:blipFill>
          <a:blip r:embed="rId53" cstate="email">
            <a:extLst>
              <a:ext uri="{28A0092B-C50C-407E-A947-70E740481C1C}">
                <a14:useLocalDpi xmlns:a14="http://schemas.microsoft.com/office/drawing/2010/main"/>
              </a:ext>
            </a:extLst>
          </a:blip>
          <a:stretch>
            <a:fillRect/>
          </a:stretch>
        </p:blipFill>
        <p:spPr>
          <a:xfrm>
            <a:off x="11240655" y="6316032"/>
            <a:ext cx="681994" cy="324455"/>
          </a:xfrm>
          <a:prstGeom prst="rect">
            <a:avLst/>
          </a:prstGeom>
        </p:spPr>
      </p:pic>
    </p:spTree>
    <p:extLst>
      <p:ext uri="{BB962C8B-B14F-4D97-AF65-F5344CB8AC3E}">
        <p14:creationId xmlns:p14="http://schemas.microsoft.com/office/powerpoint/2010/main" val="2014266981"/>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 id="2147484425" r:id="rId13"/>
    <p:sldLayoutId id="2147484426" r:id="rId14"/>
    <p:sldLayoutId id="2147484427" r:id="rId15"/>
    <p:sldLayoutId id="2147484428" r:id="rId16"/>
    <p:sldLayoutId id="2147484429" r:id="rId17"/>
    <p:sldLayoutId id="2147484430" r:id="rId18"/>
    <p:sldLayoutId id="2147484431" r:id="rId19"/>
    <p:sldLayoutId id="2147484432" r:id="rId20"/>
    <p:sldLayoutId id="2147484433" r:id="rId21"/>
    <p:sldLayoutId id="2147484434" r:id="rId22"/>
    <p:sldLayoutId id="2147484435" r:id="rId23"/>
    <p:sldLayoutId id="2147484436" r:id="rId24"/>
    <p:sldLayoutId id="2147484437" r:id="rId25"/>
    <p:sldLayoutId id="2147484438" r:id="rId26"/>
    <p:sldLayoutId id="2147484439" r:id="rId27"/>
    <p:sldLayoutId id="2147484440" r:id="rId28"/>
    <p:sldLayoutId id="2147484441" r:id="rId29"/>
    <p:sldLayoutId id="2147484442" r:id="rId30"/>
    <p:sldLayoutId id="2147484443" r:id="rId31"/>
    <p:sldLayoutId id="2147484444" r:id="rId32"/>
    <p:sldLayoutId id="2147484445" r:id="rId33"/>
    <p:sldLayoutId id="2147484446" r:id="rId34"/>
    <p:sldLayoutId id="2147484447" r:id="rId35"/>
    <p:sldLayoutId id="2147484448" r:id="rId36"/>
    <p:sldLayoutId id="2147484449" r:id="rId37"/>
    <p:sldLayoutId id="2147484450" r:id="rId38"/>
    <p:sldLayoutId id="2147484451" r:id="rId39"/>
    <p:sldLayoutId id="2147484452" r:id="rId40"/>
    <p:sldLayoutId id="2147484453" r:id="rId41"/>
    <p:sldLayoutId id="2147484454" r:id="rId42"/>
    <p:sldLayoutId id="2147484455" r:id="rId43"/>
    <p:sldLayoutId id="2147484456" r:id="rId44"/>
    <p:sldLayoutId id="2147484457" r:id="rId45"/>
    <p:sldLayoutId id="2147484458" r:id="rId46"/>
    <p:sldLayoutId id="2147484459" r:id="rId47"/>
    <p:sldLayoutId id="2147484460" r:id="rId48"/>
    <p:sldLayoutId id="2147484461" r:id="rId49"/>
    <p:sldLayoutId id="2147484462" r:id="rId50"/>
    <p:sldLayoutId id="2147484463" r:id="rId51"/>
  </p:sldLayoutIdLst>
  <p:transition spd="slow">
    <p:wipe dir="r"/>
  </p:transition>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p15:clr>
            <a:srgbClr val="5ACBF0"/>
          </p15:clr>
        </p15:guide>
        <p15:guide id="42" pos="2109">
          <p15:clr>
            <a:srgbClr val="5ACBF0"/>
          </p15:clr>
        </p15:guide>
        <p15:guide id="43" pos="3942">
          <p15:clr>
            <a:srgbClr val="5ACBF0"/>
          </p15:clr>
        </p15:guide>
        <p15:guide id="45" pos="3741">
          <p15:clr>
            <a:srgbClr val="5ACBF0"/>
          </p15:clr>
        </p15:guide>
        <p15:guide id="46" pos="5568">
          <p15:clr>
            <a:srgbClr val="5ACBF0"/>
          </p15:clr>
        </p15:guide>
        <p15:guide id="47" pos="5770">
          <p15:clr>
            <a:srgbClr val="5ACBF0"/>
          </p15:clr>
        </p15:guide>
        <p15:guide id="53" orient="horz" pos="436">
          <p15:clr>
            <a:srgbClr val="9FCC3B"/>
          </p15:clr>
        </p15:guide>
        <p15:guide id="54" pos="279">
          <p15:clr>
            <a:srgbClr val="9FCC3B"/>
          </p15:clr>
        </p15:guide>
        <p15:guide id="55" pos="7401">
          <p15:clr>
            <a:srgbClr val="9FCC3B"/>
          </p15:clr>
        </p15:guide>
        <p15:guide id="56" orient="horz" pos="3747">
          <p15:clr>
            <a:srgbClr val="9FCC3B"/>
          </p15:clr>
        </p15:guide>
        <p15:guide id="57" orient="horz" pos="3884">
          <p15:clr>
            <a:srgbClr val="000000"/>
          </p15:clr>
        </p15:guide>
        <p15:guide id="58" orient="horz" pos="913">
          <p15:clr>
            <a:srgbClr val="C35EA4"/>
          </p15:clr>
        </p15:guide>
        <p15:guide id="59" orient="horz" pos="132">
          <p15:clr>
            <a:srgbClr val="000000"/>
          </p15:clr>
        </p15:guide>
        <p15:guide id="60" orient="horz" pos="3571">
          <p15:clr>
            <a:srgbClr val="5ACBF0"/>
          </p15:clr>
        </p15:guide>
        <p15:guide id="61" orient="horz" pos="4166">
          <p15:clr>
            <a:srgbClr val="000000"/>
          </p15:clr>
        </p15:guide>
        <p15:guide id="62" pos="140">
          <p15:clr>
            <a:srgbClr val="000000"/>
          </p15:clr>
        </p15:guide>
        <p15:guide id="63" pos="7537">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jpeg"/><Relationship Id="rId21" Type="http://schemas.openxmlformats.org/officeDocument/2006/relationships/image" Target="../media/image26.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30.png"/><Relationship Id="rId2" Type="http://schemas.openxmlformats.org/officeDocument/2006/relationships/chart" Target="../charts/chart1.xml"/><Relationship Id="rId16" Type="http://schemas.openxmlformats.org/officeDocument/2006/relationships/image" Target="../media/image21.jpeg"/><Relationship Id="rId20" Type="http://schemas.openxmlformats.org/officeDocument/2006/relationships/image" Target="../media/image25.png"/><Relationship Id="rId29"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16.jpeg"/><Relationship Id="rId24" Type="http://schemas.openxmlformats.org/officeDocument/2006/relationships/image" Target="../media/image29.jpeg"/><Relationship Id="rId5" Type="http://schemas.openxmlformats.org/officeDocument/2006/relationships/image" Target="../media/image10.jpeg"/><Relationship Id="rId15" Type="http://schemas.openxmlformats.org/officeDocument/2006/relationships/image" Target="../media/image20.jpeg"/><Relationship Id="rId23" Type="http://schemas.openxmlformats.org/officeDocument/2006/relationships/image" Target="../media/image28.jpeg"/><Relationship Id="rId28" Type="http://schemas.openxmlformats.org/officeDocument/2006/relationships/image" Target="../media/image33.jpeg"/><Relationship Id="rId10" Type="http://schemas.openxmlformats.org/officeDocument/2006/relationships/image" Target="../media/image15.jpeg"/><Relationship Id="rId19" Type="http://schemas.openxmlformats.org/officeDocument/2006/relationships/image" Target="../media/image24.jpeg"/><Relationship Id="rId31" Type="http://schemas.openxmlformats.org/officeDocument/2006/relationships/image" Target="../media/image36.jpe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jpeg"/><Relationship Id="rId27" Type="http://schemas.openxmlformats.org/officeDocument/2006/relationships/image" Target="../media/image32.jpeg"/><Relationship Id="rId30"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mailto:Neil.Douglas@Ipsos.com" TargetMode="External"/><Relationship Id="rId1" Type="http://schemas.openxmlformats.org/officeDocument/2006/relationships/slideLayout" Target="../slideLayouts/slideLayout3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F1BB242C-CB72-440E-9602-808C3EC37D59}"/>
              </a:ext>
            </a:extLst>
          </p:cNvPr>
          <p:cNvSpPr>
            <a:spLocks noGrp="1"/>
          </p:cNvSpPr>
          <p:nvPr>
            <p:ph type="title"/>
          </p:nvPr>
        </p:nvSpPr>
        <p:spPr>
          <a:xfrm>
            <a:off x="392847" y="1201893"/>
            <a:ext cx="5825926" cy="715669"/>
          </a:xfrm>
        </p:spPr>
        <p:txBody>
          <a:bodyPr/>
          <a:lstStyle/>
          <a:p>
            <a:r>
              <a:rPr lang="en-GB" sz="4800" b="0" dirty="0" err="1">
                <a:solidFill>
                  <a:schemeClr val="bg1"/>
                </a:solidFill>
              </a:rPr>
              <a:t>DÓchas</a:t>
            </a:r>
            <a:r>
              <a:rPr lang="en-GB" sz="4800" b="0" dirty="0">
                <a:solidFill>
                  <a:schemeClr val="bg1"/>
                </a:solidFill>
              </a:rPr>
              <a:t> worldview</a:t>
            </a:r>
            <a:br>
              <a:rPr lang="en-GB" sz="4800" b="0" dirty="0">
                <a:solidFill>
                  <a:schemeClr val="bg1"/>
                </a:solidFill>
              </a:rPr>
            </a:br>
            <a:r>
              <a:rPr lang="en-GB" sz="4800" b="0" dirty="0">
                <a:solidFill>
                  <a:schemeClr val="bg1"/>
                </a:solidFill>
              </a:rPr>
              <a:t>wave 5</a:t>
            </a:r>
            <a:endParaRPr lang="en-GB" dirty="0"/>
          </a:p>
        </p:txBody>
      </p:sp>
      <p:sp>
        <p:nvSpPr>
          <p:cNvPr id="10" name="Subtitle">
            <a:extLst>
              <a:ext uri="{FF2B5EF4-FFF2-40B4-BE49-F238E27FC236}">
                <a16:creationId xmlns:a16="http://schemas.microsoft.com/office/drawing/2014/main" id="{F37E0D4B-A6F1-8A92-67A3-2F27469130BF}"/>
              </a:ext>
            </a:extLst>
          </p:cNvPr>
          <p:cNvSpPr txBox="1">
            <a:spLocks noGrp="1"/>
          </p:cNvSpPr>
          <p:nvPr>
            <p:ph type="body" sz="quarter" idx="12"/>
          </p:nvPr>
        </p:nvSpPr>
        <p:spPr>
          <a:xfrm>
            <a:off x="430555" y="2903877"/>
            <a:ext cx="3851275" cy="773289"/>
          </a:xfrm>
          <a:noFill/>
        </p:spPr>
        <p:txBody>
          <a:bodyPr wrap="square" lIns="0" tIns="0" rIns="0" bIns="0" rtlCol="0">
            <a:spAutoFit/>
          </a:bodyPr>
          <a:lstStyle/>
          <a:p>
            <a:r>
              <a:rPr lang="en-GB" dirty="0"/>
              <a:t>Qualitative report</a:t>
            </a:r>
          </a:p>
          <a:p>
            <a:r>
              <a:rPr lang="en-GB" dirty="0"/>
              <a:t>Image Deep Dive</a:t>
            </a:r>
          </a:p>
        </p:txBody>
      </p:sp>
      <p:sp>
        <p:nvSpPr>
          <p:cNvPr id="5" name="Date">
            <a:extLst>
              <a:ext uri="{FF2B5EF4-FFF2-40B4-BE49-F238E27FC236}">
                <a16:creationId xmlns:a16="http://schemas.microsoft.com/office/drawing/2014/main" id="{05058EFE-4B93-814A-45B1-03F140DB89CC}"/>
              </a:ext>
            </a:extLst>
          </p:cNvPr>
          <p:cNvSpPr txBox="1"/>
          <p:nvPr/>
        </p:nvSpPr>
        <p:spPr>
          <a:xfrm>
            <a:off x="430555" y="3930150"/>
            <a:ext cx="2236444"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Barlow"/>
                <a:ea typeface="+mn-ea"/>
                <a:cs typeface="+mn-cs"/>
              </a:rPr>
              <a:t>November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Barlow"/>
                <a:ea typeface="+mn-ea"/>
                <a:cs typeface="+mn-cs"/>
              </a:rPr>
              <a:t>24-028629-01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Barlow"/>
              <a:ea typeface="+mn-ea"/>
              <a:cs typeface="+mn-cs"/>
            </a:endParaRPr>
          </a:p>
        </p:txBody>
      </p:sp>
      <p:sp>
        <p:nvSpPr>
          <p:cNvPr id="11" name="Triangle">
            <a:extLst>
              <a:ext uri="{FF2B5EF4-FFF2-40B4-BE49-F238E27FC236}">
                <a16:creationId xmlns:a16="http://schemas.microsoft.com/office/drawing/2014/main" id="{E8C2CACD-E824-DE3B-60FE-427B751999B5}"/>
              </a:ext>
              <a:ext uri="{C183D7F6-B498-43B3-948B-1728B52AA6E4}">
                <adec:decorative xmlns:adec="http://schemas.microsoft.com/office/drawing/2017/decorative" val="1"/>
              </a:ext>
            </a:extLst>
          </p:cNvPr>
          <p:cNvSpPr/>
          <p:nvPr/>
        </p:nvSpPr>
        <p:spPr>
          <a:xfrm rot="16200000">
            <a:off x="8685754" y="3336841"/>
            <a:ext cx="3492560" cy="3594098"/>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arlow"/>
              <a:ea typeface="+mn-ea"/>
              <a:cs typeface="+mn-cs"/>
            </a:endParaRPr>
          </a:p>
        </p:txBody>
      </p:sp>
      <p:sp>
        <p:nvSpPr>
          <p:cNvPr id="7" name="Parallelogram 1">
            <a:extLst>
              <a:ext uri="{FF2B5EF4-FFF2-40B4-BE49-F238E27FC236}">
                <a16:creationId xmlns:a16="http://schemas.microsoft.com/office/drawing/2014/main" id="{A6BD1784-F3A1-1046-21F9-8FEFED56EE96}"/>
              </a:ext>
              <a:ext uri="{C183D7F6-B498-43B3-948B-1728B52AA6E4}">
                <adec:decorative xmlns:adec="http://schemas.microsoft.com/office/drawing/2017/decorative" val="1"/>
              </a:ext>
            </a:extLst>
          </p:cNvPr>
          <p:cNvSpPr/>
          <p:nvPr/>
        </p:nvSpPr>
        <p:spPr>
          <a:xfrm rot="18900000">
            <a:off x="6033832" y="445198"/>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arlow"/>
              <a:ea typeface="+mn-ea"/>
              <a:cs typeface="+mn-cs"/>
            </a:endParaRPr>
          </a:p>
        </p:txBody>
      </p:sp>
      <p:sp>
        <p:nvSpPr>
          <p:cNvPr id="9" name="Parallelogram 2">
            <a:extLst>
              <a:ext uri="{FF2B5EF4-FFF2-40B4-BE49-F238E27FC236}">
                <a16:creationId xmlns:a16="http://schemas.microsoft.com/office/drawing/2014/main" id="{CEC544CE-DA48-E496-5DA5-4BEDD3E45634}"/>
              </a:ext>
              <a:ext uri="{C183D7F6-B498-43B3-948B-1728B52AA6E4}">
                <adec:decorative xmlns:adec="http://schemas.microsoft.com/office/drawing/2017/decorative" val="1"/>
              </a:ext>
            </a:extLst>
          </p:cNvPr>
          <p:cNvSpPr/>
          <p:nvPr/>
        </p:nvSpPr>
        <p:spPr>
          <a:xfrm rot="8100000">
            <a:off x="7929848" y="5576008"/>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arlow"/>
              <a:ea typeface="+mn-ea"/>
              <a:cs typeface="+mn-cs"/>
            </a:endParaRPr>
          </a:p>
        </p:txBody>
      </p:sp>
      <p:pic>
        <p:nvPicPr>
          <p:cNvPr id="12" name="Picture 11" descr="A blue and black logo&#10;&#10;Description automatically generated">
            <a:extLst>
              <a:ext uri="{FF2B5EF4-FFF2-40B4-BE49-F238E27FC236}">
                <a16:creationId xmlns:a16="http://schemas.microsoft.com/office/drawing/2014/main" id="{C47E7530-8B83-2AE1-1210-C8C2D7A97D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4598" y="6208488"/>
            <a:ext cx="908051" cy="432000"/>
          </a:xfrm>
          <a:prstGeom prst="rect">
            <a:avLst/>
          </a:prstGeom>
        </p:spPr>
      </p:pic>
      <p:sp>
        <p:nvSpPr>
          <p:cNvPr id="15" name="TextBox 14">
            <a:extLst>
              <a:ext uri="{FF2B5EF4-FFF2-40B4-BE49-F238E27FC236}">
                <a16:creationId xmlns:a16="http://schemas.microsoft.com/office/drawing/2014/main" id="{A89E1727-4C4A-B222-3707-80E1812FCF92}"/>
              </a:ext>
            </a:extLst>
          </p:cNvPr>
          <p:cNvSpPr txBox="1"/>
          <p:nvPr/>
        </p:nvSpPr>
        <p:spPr>
          <a:xfrm>
            <a:off x="346500" y="4654970"/>
            <a:ext cx="3054622"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Barlow" panose="00000500000000000000" charset="0"/>
                <a:ea typeface="+mn-ea"/>
                <a:cs typeface="+mn-cs"/>
              </a:rPr>
              <a:t>Prepared by: Neil Douglas</a:t>
            </a:r>
            <a:endParaRPr kumimoji="0" lang="en-US" sz="1050" b="0" i="0" u="none" strike="noStrike" kern="1200" cap="none" spc="0" normalizeH="0" baseline="0" noProof="0" dirty="0">
              <a:ln>
                <a:noFill/>
              </a:ln>
              <a:solidFill>
                <a:prstClr val="white"/>
              </a:solidFill>
              <a:effectLst/>
              <a:uLnTx/>
              <a:uFillTx/>
              <a:latin typeface="Barlow" panose="00000500000000000000" charset="0"/>
              <a:ea typeface="+mn-ea"/>
              <a:cs typeface="+mn-cs"/>
            </a:endParaRPr>
          </a:p>
        </p:txBody>
      </p:sp>
      <p:sp>
        <p:nvSpPr>
          <p:cNvPr id="3" name="Client Logo Box">
            <a:extLst>
              <a:ext uri="{FF2B5EF4-FFF2-40B4-BE49-F238E27FC236}">
                <a16:creationId xmlns:a16="http://schemas.microsoft.com/office/drawing/2014/main" id="{43457715-AF70-454E-9E12-E6D1949BFDD5}"/>
              </a:ext>
              <a:ext uri="{C183D7F6-B498-43B3-948B-1728B52AA6E4}">
                <adec:decorative xmlns:adec="http://schemas.microsoft.com/office/drawing/2017/decorative" val="1"/>
              </a:ext>
            </a:extLst>
          </p:cNvPr>
          <p:cNvSpPr/>
          <p:nvPr/>
        </p:nvSpPr>
        <p:spPr>
          <a:xfrm>
            <a:off x="430556" y="5184953"/>
            <a:ext cx="1760675" cy="743811"/>
          </a:xfrm>
          <a:prstGeom prst="rect">
            <a:avLst/>
          </a:prstGeom>
          <a:solidFill>
            <a:schemeClr val="bg1"/>
          </a:solidFill>
          <a:ln>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12000"/>
              </a:lnSpc>
              <a:spcBef>
                <a:spcPts val="400"/>
              </a:spcBef>
              <a:spcAft>
                <a:spcPts val="400"/>
              </a:spcAft>
              <a:buClrTx/>
              <a:buSzTx/>
              <a:buFontTx/>
              <a:buNone/>
              <a:tabLst/>
              <a:defRPr/>
            </a:pPr>
            <a:endParaRPr kumimoji="0" lang="en-GB" sz="1200" b="0" i="0" u="none" strike="noStrike" kern="1200" cap="none" spc="0" normalizeH="0" baseline="0" noProof="0">
              <a:ln>
                <a:noFill/>
              </a:ln>
              <a:solidFill>
                <a:srgbClr val="FF0000"/>
              </a:solidFill>
              <a:effectLst/>
              <a:uLnTx/>
              <a:uFillTx/>
              <a:latin typeface="Barlow"/>
              <a:ea typeface="+mn-ea"/>
              <a:cs typeface="+mn-cs"/>
            </a:endParaRPr>
          </a:p>
        </p:txBody>
      </p:sp>
      <p:pic>
        <p:nvPicPr>
          <p:cNvPr id="1026" name="Picture 2" descr="Dóchas | Dublin">
            <a:extLst>
              <a:ext uri="{FF2B5EF4-FFF2-40B4-BE49-F238E27FC236}">
                <a16:creationId xmlns:a16="http://schemas.microsoft.com/office/drawing/2014/main" id="{F9264D4D-4E33-59BF-9200-A4C5A4A130F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31391" b="32061"/>
          <a:stretch/>
        </p:blipFill>
        <p:spPr bwMode="auto">
          <a:xfrm>
            <a:off x="514428" y="5267061"/>
            <a:ext cx="1592930" cy="5795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Placeholder 19" descr="A child looking at debris in a city&#10;&#10;Description automatically generated">
            <a:extLst>
              <a:ext uri="{FF2B5EF4-FFF2-40B4-BE49-F238E27FC236}">
                <a16:creationId xmlns:a16="http://schemas.microsoft.com/office/drawing/2014/main" id="{DFCA90E0-A4BA-601E-52FE-4FC3D4673BC6}"/>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a:stretch>
            <a:fillRect/>
          </a:stretch>
        </p:blipFill>
        <p:spPr>
          <a:xfrm>
            <a:off x="2627555" y="0"/>
            <a:ext cx="9577145" cy="6870700"/>
          </a:xfrm>
        </p:spPr>
      </p:pic>
    </p:spTree>
    <p:extLst>
      <p:ext uri="{BB962C8B-B14F-4D97-AF65-F5344CB8AC3E}">
        <p14:creationId xmlns:p14="http://schemas.microsoft.com/office/powerpoint/2010/main" val="344893710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9D65-A075-CC3C-5884-AD8A53FA9F1C}"/>
              </a:ext>
            </a:extLst>
          </p:cNvPr>
          <p:cNvSpPr>
            <a:spLocks noGrp="1"/>
          </p:cNvSpPr>
          <p:nvPr>
            <p:ph type="title"/>
          </p:nvPr>
        </p:nvSpPr>
        <p:spPr/>
        <p:txBody>
          <a:bodyPr/>
          <a:lstStyle/>
          <a:p>
            <a:r>
              <a:rPr lang="en-US"/>
              <a:t>Unpacking the key factors</a:t>
            </a:r>
            <a:endParaRPr lang="en-IE"/>
          </a:p>
        </p:txBody>
      </p:sp>
      <p:sp>
        <p:nvSpPr>
          <p:cNvPr id="3" name="Content Placeholder 2">
            <a:extLst>
              <a:ext uri="{FF2B5EF4-FFF2-40B4-BE49-F238E27FC236}">
                <a16:creationId xmlns:a16="http://schemas.microsoft.com/office/drawing/2014/main" id="{D10EEC0D-E099-7100-9A4A-1030689FE2F2}"/>
              </a:ext>
            </a:extLst>
          </p:cNvPr>
          <p:cNvSpPr>
            <a:spLocks noGrp="1"/>
          </p:cNvSpPr>
          <p:nvPr>
            <p:ph idx="1"/>
          </p:nvPr>
        </p:nvSpPr>
        <p:spPr>
          <a:xfrm>
            <a:off x="450000" y="2125043"/>
            <a:ext cx="10481857" cy="3861312"/>
          </a:xfrm>
        </p:spPr>
        <p:txBody>
          <a:bodyPr/>
          <a:lstStyle/>
          <a:p>
            <a:pPr>
              <a:spcAft>
                <a:spcPts val="600"/>
              </a:spcAft>
            </a:pPr>
            <a:r>
              <a:rPr lang="en-US"/>
              <a:t>The simple quality of a photo has an influence on reactions </a:t>
            </a:r>
          </a:p>
          <a:p>
            <a:pPr marL="285750" indent="-285750">
              <a:spcAft>
                <a:spcPts val="600"/>
              </a:spcAft>
              <a:buFont typeface="Arial" panose="020B0604020202020204" pitchFamily="34" charset="0"/>
              <a:buChar char="•"/>
            </a:pPr>
            <a:r>
              <a:rPr lang="en-US"/>
              <a:t>Is the protagonist easy or difficult to make out from the background detail?</a:t>
            </a:r>
          </a:p>
          <a:p>
            <a:pPr marL="285750" indent="-285750">
              <a:spcAft>
                <a:spcPts val="600"/>
              </a:spcAft>
              <a:buFont typeface="Arial" panose="020B0604020202020204" pitchFamily="34" charset="0"/>
              <a:buChar char="•"/>
            </a:pPr>
            <a:r>
              <a:rPr lang="en-US"/>
              <a:t>Is there dramatic use of </a:t>
            </a:r>
            <a:r>
              <a:rPr lang="en-US" err="1"/>
              <a:t>colour</a:t>
            </a:r>
            <a:r>
              <a:rPr lang="en-US"/>
              <a:t> or a more neutral tone? </a:t>
            </a:r>
          </a:p>
          <a:p>
            <a:pPr marL="285750" indent="-285750">
              <a:spcAft>
                <a:spcPts val="600"/>
              </a:spcAft>
              <a:buFont typeface="Arial" panose="020B0604020202020204" pitchFamily="34" charset="0"/>
              <a:buChar char="•"/>
            </a:pPr>
            <a:r>
              <a:rPr lang="en-US"/>
              <a:t>Is the viewer drawn into the scene by the protagonist’s eye contact?</a:t>
            </a:r>
          </a:p>
          <a:p>
            <a:pPr marL="285750" indent="-285750">
              <a:spcAft>
                <a:spcPts val="600"/>
              </a:spcAft>
              <a:buFont typeface="Arial" panose="020B0604020202020204" pitchFamily="34" charset="0"/>
              <a:buChar char="•"/>
            </a:pPr>
            <a:endParaRPr lang="en-US"/>
          </a:p>
          <a:p>
            <a:pPr>
              <a:spcAft>
                <a:spcPts val="600"/>
              </a:spcAft>
            </a:pPr>
            <a:r>
              <a:rPr lang="en-US"/>
              <a:t>The images with more emotional impact are often also simply better quality photos. </a:t>
            </a:r>
          </a:p>
          <a:p>
            <a:pPr>
              <a:spcAft>
                <a:spcPts val="600"/>
              </a:spcAft>
            </a:pPr>
            <a:endParaRPr lang="en-IE"/>
          </a:p>
        </p:txBody>
      </p:sp>
      <p:sp>
        <p:nvSpPr>
          <p:cNvPr id="4" name="Rectangle: Single Corner Snipped 3">
            <a:extLst>
              <a:ext uri="{FF2B5EF4-FFF2-40B4-BE49-F238E27FC236}">
                <a16:creationId xmlns:a16="http://schemas.microsoft.com/office/drawing/2014/main" id="{C052EF08-A6CD-CB24-B77E-DFBAD9AE21B5}"/>
              </a:ext>
            </a:extLst>
          </p:cNvPr>
          <p:cNvSpPr/>
          <p:nvPr/>
        </p:nvSpPr>
        <p:spPr>
          <a:xfrm flipV="1">
            <a:off x="450000" y="1368428"/>
            <a:ext cx="3767158" cy="439733"/>
          </a:xfrm>
          <a:prstGeom prst="snip1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2400">
              <a:solidFill>
                <a:schemeClr val="tx1"/>
              </a:solidFill>
            </a:endParaRPr>
          </a:p>
        </p:txBody>
      </p:sp>
      <p:sp>
        <p:nvSpPr>
          <p:cNvPr id="5" name="TextBox 4">
            <a:extLst>
              <a:ext uri="{FF2B5EF4-FFF2-40B4-BE49-F238E27FC236}">
                <a16:creationId xmlns:a16="http://schemas.microsoft.com/office/drawing/2014/main" id="{F43F27B0-991B-3AD1-9AD5-2988E3B7123B}"/>
              </a:ext>
            </a:extLst>
          </p:cNvPr>
          <p:cNvSpPr txBox="1"/>
          <p:nvPr/>
        </p:nvSpPr>
        <p:spPr>
          <a:xfrm>
            <a:off x="562755" y="1426055"/>
            <a:ext cx="3231323" cy="276999"/>
          </a:xfrm>
          <a:prstGeom prst="rect">
            <a:avLst/>
          </a:prstGeom>
          <a:noFill/>
        </p:spPr>
        <p:txBody>
          <a:bodyPr wrap="square" lIns="0" tIns="0" rIns="0" bIns="0">
            <a:spAutoFit/>
          </a:bodyPr>
          <a:lstStyle/>
          <a:p>
            <a:r>
              <a:rPr lang="en-GB" b="1">
                <a:solidFill>
                  <a:schemeClr val="accent6">
                    <a:lumMod val="50000"/>
                  </a:schemeClr>
                </a:solidFill>
              </a:rPr>
              <a:t>PHOTOGRAPHIC FIDELITY</a:t>
            </a:r>
            <a:endParaRPr lang="en-GB">
              <a:solidFill>
                <a:schemeClr val="accent6">
                  <a:lumMod val="50000"/>
                </a:schemeClr>
              </a:solidFill>
            </a:endParaRPr>
          </a:p>
        </p:txBody>
      </p:sp>
    </p:spTree>
    <p:extLst>
      <p:ext uri="{BB962C8B-B14F-4D97-AF65-F5344CB8AC3E}">
        <p14:creationId xmlns:p14="http://schemas.microsoft.com/office/powerpoint/2010/main" val="1580670304"/>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Single Corner Snipped 15">
            <a:extLst>
              <a:ext uri="{FF2B5EF4-FFF2-40B4-BE49-F238E27FC236}">
                <a16:creationId xmlns:a16="http://schemas.microsoft.com/office/drawing/2014/main" id="{1C110959-F6A3-82CD-1F1A-03E4547BB672}"/>
              </a:ext>
            </a:extLst>
          </p:cNvPr>
          <p:cNvSpPr/>
          <p:nvPr/>
        </p:nvSpPr>
        <p:spPr>
          <a:xfrm flipV="1">
            <a:off x="3361620" y="2105021"/>
            <a:ext cx="3405788" cy="439733"/>
          </a:xfrm>
          <a:prstGeom prst="snip1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2400">
              <a:solidFill>
                <a:schemeClr val="tx1"/>
              </a:solidFill>
            </a:endParaRPr>
          </a:p>
        </p:txBody>
      </p:sp>
      <p:grpSp>
        <p:nvGrpSpPr>
          <p:cNvPr id="2" name="Group 1">
            <a:extLst>
              <a:ext uri="{FF2B5EF4-FFF2-40B4-BE49-F238E27FC236}">
                <a16:creationId xmlns:a16="http://schemas.microsoft.com/office/drawing/2014/main" id="{F75DABD0-2A22-6549-F815-60B9ADFFB8A5}"/>
              </a:ext>
            </a:extLst>
          </p:cNvPr>
          <p:cNvGrpSpPr/>
          <p:nvPr/>
        </p:nvGrpSpPr>
        <p:grpSpPr>
          <a:xfrm>
            <a:off x="444569" y="-5"/>
            <a:ext cx="2597081" cy="5948363"/>
            <a:chOff x="444569" y="-5"/>
            <a:chExt cx="2597081" cy="5948363"/>
          </a:xfrm>
        </p:grpSpPr>
        <p:sp>
          <p:nvSpPr>
            <p:cNvPr id="23" name="Rectangle: Single Corner Snipped 22">
              <a:extLst>
                <a:ext uri="{FF2B5EF4-FFF2-40B4-BE49-F238E27FC236}">
                  <a16:creationId xmlns:a16="http://schemas.microsoft.com/office/drawing/2014/main" id="{5B3E1899-F20B-E271-7D7B-4D6265C037BF}"/>
                </a:ext>
                <a:ext uri="{C183D7F6-B498-43B3-948B-1728B52AA6E4}">
                  <adec:decorative xmlns:adec="http://schemas.microsoft.com/office/drawing/2017/decorative" val="1"/>
                </a:ext>
              </a:extLst>
            </p:cNvPr>
            <p:cNvSpPr/>
            <p:nvPr/>
          </p:nvSpPr>
          <p:spPr>
            <a:xfrm flipV="1">
              <a:off x="444569" y="-5"/>
              <a:ext cx="2597081" cy="5948363"/>
            </a:xfrm>
            <a:prstGeom prst="snip1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1200">
                <a:solidFill>
                  <a:schemeClr val="tx1"/>
                </a:solidFill>
              </a:endParaRPr>
            </a:p>
          </p:txBody>
        </p:sp>
        <p:sp>
          <p:nvSpPr>
            <p:cNvPr id="8" name="TextBox 7">
              <a:extLst>
                <a:ext uri="{FF2B5EF4-FFF2-40B4-BE49-F238E27FC236}">
                  <a16:creationId xmlns:a16="http://schemas.microsoft.com/office/drawing/2014/main" id="{E2CAE0E7-00D9-25E1-8895-910B4AF71764}"/>
                </a:ext>
              </a:extLst>
            </p:cNvPr>
            <p:cNvSpPr txBox="1"/>
            <p:nvPr/>
          </p:nvSpPr>
          <p:spPr>
            <a:xfrm>
              <a:off x="618655" y="1054751"/>
              <a:ext cx="2411127" cy="3385542"/>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tab pos="987425" algn="l"/>
                </a:tabLst>
                <a:defRPr/>
              </a:pPr>
              <a:r>
                <a:rPr lang="en-GB" b="1">
                  <a:solidFill>
                    <a:schemeClr val="bg1"/>
                  </a:solidFill>
                  <a:latin typeface="Barlow"/>
                </a:rPr>
                <a:t>Linking emotions to a bigger issue can help. </a:t>
              </a:r>
            </a:p>
            <a:p>
              <a:pPr marL="0" marR="0" lvl="0" indent="0" defTabSz="914400" rtl="0" eaLnBrk="1" fontAlgn="auto" latinLnBrk="0" hangingPunct="1">
                <a:spcBef>
                  <a:spcPts val="0"/>
                </a:spcBef>
                <a:spcAft>
                  <a:spcPts val="0"/>
                </a:spcAft>
                <a:buClrTx/>
                <a:buSzTx/>
                <a:buFontTx/>
                <a:buNone/>
                <a:tabLst>
                  <a:tab pos="987425" algn="l"/>
                </a:tabLst>
                <a:defRPr/>
              </a:pPr>
              <a:endParaRPr lang="en-GB" b="1">
                <a:solidFill>
                  <a:schemeClr val="bg1"/>
                </a:solidFill>
                <a:latin typeface="Barlow"/>
              </a:endParaRPr>
            </a:p>
            <a:p>
              <a:pPr marL="0" marR="0" lvl="0" indent="0" defTabSz="914400" rtl="0" eaLnBrk="1" fontAlgn="auto" latinLnBrk="0" hangingPunct="1">
                <a:spcBef>
                  <a:spcPts val="0"/>
                </a:spcBef>
                <a:spcAft>
                  <a:spcPts val="0"/>
                </a:spcAft>
                <a:buClrTx/>
                <a:buSzTx/>
                <a:buFontTx/>
                <a:buNone/>
                <a:tabLst>
                  <a:tab pos="987425" algn="l"/>
                </a:tabLst>
                <a:defRPr/>
              </a:pPr>
              <a:r>
                <a:rPr lang="en-GB" b="1">
                  <a:solidFill>
                    <a:schemeClr val="bg1"/>
                  </a:solidFill>
                  <a:latin typeface="Barlow"/>
                </a:rPr>
                <a:t>However ‘Big issues’ can actually act as a source of inaction/ hopelessness if they are expressed without connection to possible ways to help.</a:t>
              </a:r>
              <a:endParaRPr kumimoji="0" lang="en-GB" sz="1400" b="1" i="1" u="none" strike="noStrike" kern="1200" cap="none" spc="0" normalizeH="0" baseline="0" noProof="0">
                <a:ln>
                  <a:noFill/>
                </a:ln>
                <a:solidFill>
                  <a:schemeClr val="tx2"/>
                </a:solidFill>
                <a:effectLst/>
                <a:uLnTx/>
                <a:uFillTx/>
                <a:latin typeface="Barlow"/>
                <a:ea typeface="+mn-ea"/>
                <a:cs typeface="+mn-cs"/>
              </a:endParaRPr>
            </a:p>
            <a:p>
              <a:pPr marL="0" marR="0" lvl="0" indent="0" defTabSz="914400" rtl="0" eaLnBrk="1" fontAlgn="auto" latinLnBrk="0" hangingPunct="1">
                <a:spcBef>
                  <a:spcPts val="0"/>
                </a:spcBef>
                <a:spcAft>
                  <a:spcPts val="0"/>
                </a:spcAft>
                <a:buClrTx/>
                <a:buSzTx/>
                <a:buFontTx/>
                <a:buNone/>
                <a:tabLst>
                  <a:tab pos="987425" algn="l"/>
                </a:tabLst>
                <a:defRPr/>
              </a:pPr>
              <a:endParaRPr kumimoji="0" lang="en-GB" sz="1600" b="1" i="1" u="none" strike="noStrike" kern="1200" cap="none" spc="0" normalizeH="0" baseline="0" noProof="0">
                <a:ln>
                  <a:noFill/>
                </a:ln>
                <a:solidFill>
                  <a:schemeClr val="tx2"/>
                </a:solidFill>
                <a:effectLst/>
                <a:uLnTx/>
                <a:uFillTx/>
                <a:latin typeface="Barlow"/>
                <a:ea typeface="+mn-ea"/>
                <a:cs typeface="+mn-cs"/>
              </a:endParaRPr>
            </a:p>
          </p:txBody>
        </p:sp>
      </p:grpSp>
      <p:sp>
        <p:nvSpPr>
          <p:cNvPr id="9" name="TextBox 8">
            <a:extLst>
              <a:ext uri="{FF2B5EF4-FFF2-40B4-BE49-F238E27FC236}">
                <a16:creationId xmlns:a16="http://schemas.microsoft.com/office/drawing/2014/main" id="{64582E8C-F553-F575-EFDE-6A390EAEE6A9}"/>
              </a:ext>
            </a:extLst>
          </p:cNvPr>
          <p:cNvSpPr txBox="1"/>
          <p:nvPr/>
        </p:nvSpPr>
        <p:spPr>
          <a:xfrm>
            <a:off x="3353684" y="2665656"/>
            <a:ext cx="3197241" cy="2123658"/>
          </a:xfrm>
          <a:prstGeom prst="rect">
            <a:avLst/>
          </a:prstGeom>
          <a:noFill/>
        </p:spPr>
        <p:txBody>
          <a:bodyPr wrap="square" lIns="0" tIns="0" rIns="0" bIns="0">
            <a:spAutoFit/>
          </a:bodyPr>
          <a:lstStyle/>
          <a:p>
            <a:pPr marL="285750" indent="-285750">
              <a:spcAft>
                <a:spcPts val="600"/>
              </a:spcAft>
              <a:buFont typeface="Arial" panose="020B0604020202020204" pitchFamily="34" charset="0"/>
              <a:buChar char="•"/>
            </a:pPr>
            <a:r>
              <a:rPr lang="en-GB" sz="1600"/>
              <a:t>Emotional connection to protagonist (especially a child) and their experience.</a:t>
            </a:r>
          </a:p>
          <a:p>
            <a:pPr marL="285750" indent="-285750">
              <a:spcAft>
                <a:spcPts val="600"/>
              </a:spcAft>
              <a:buFont typeface="Arial" panose="020B0604020202020204" pitchFamily="34" charset="0"/>
              <a:buChar char="•"/>
            </a:pPr>
            <a:r>
              <a:rPr lang="en-GB" sz="1600"/>
              <a:t>Clear sense there is a way to help their predicament.</a:t>
            </a:r>
          </a:p>
          <a:p>
            <a:pPr marL="285750" indent="-285750">
              <a:spcAft>
                <a:spcPts val="600"/>
              </a:spcAft>
              <a:buFont typeface="Arial" panose="020B0604020202020204" pitchFamily="34" charset="0"/>
              <a:buChar char="•"/>
            </a:pPr>
            <a:r>
              <a:rPr lang="en-GB" sz="1600"/>
              <a:t>Linking the problem shown to bigger issue/injustice (and anger about this).</a:t>
            </a:r>
          </a:p>
        </p:txBody>
      </p:sp>
      <p:sp>
        <p:nvSpPr>
          <p:cNvPr id="15" name="TextBox 14">
            <a:extLst>
              <a:ext uri="{FF2B5EF4-FFF2-40B4-BE49-F238E27FC236}">
                <a16:creationId xmlns:a16="http://schemas.microsoft.com/office/drawing/2014/main" id="{6AD6634D-287B-65FC-D776-BBBC6642ED16}"/>
              </a:ext>
            </a:extLst>
          </p:cNvPr>
          <p:cNvSpPr txBox="1"/>
          <p:nvPr/>
        </p:nvSpPr>
        <p:spPr>
          <a:xfrm>
            <a:off x="7681088" y="2665656"/>
            <a:ext cx="3278238" cy="2693045"/>
          </a:xfrm>
          <a:prstGeom prst="rect">
            <a:avLst/>
          </a:prstGeom>
          <a:noFill/>
        </p:spPr>
        <p:txBody>
          <a:bodyPr wrap="square" lIns="0" tIns="0" rIns="0" bIns="0">
            <a:spAutoFit/>
          </a:bodyPr>
          <a:lstStyle/>
          <a:p>
            <a:pPr marL="285750" indent="-285750">
              <a:spcAft>
                <a:spcPts val="600"/>
              </a:spcAft>
              <a:buFont typeface="Arial" panose="020B0604020202020204" pitchFamily="34" charset="0"/>
              <a:buChar char="•"/>
            </a:pPr>
            <a:r>
              <a:rPr lang="en-GB" sz="1600"/>
              <a:t>Evidence of positive impact of aid (before and after).</a:t>
            </a:r>
          </a:p>
          <a:p>
            <a:pPr marL="285750" indent="-285750">
              <a:spcAft>
                <a:spcPts val="600"/>
              </a:spcAft>
              <a:buFont typeface="Arial" panose="020B0604020202020204" pitchFamily="34" charset="0"/>
              <a:buChar char="•"/>
            </a:pPr>
            <a:r>
              <a:rPr lang="en-GB" sz="1600"/>
              <a:t>Concrete and proportionate so it is also relatable and authentic (helps diffuse concerns that money will not reach recipient).</a:t>
            </a:r>
          </a:p>
          <a:p>
            <a:pPr marL="285750" indent="-285750">
              <a:spcAft>
                <a:spcPts val="600"/>
              </a:spcAft>
              <a:buFont typeface="Arial" panose="020B0604020202020204" pitchFamily="34" charset="0"/>
              <a:buChar char="•"/>
            </a:pPr>
            <a:r>
              <a:rPr lang="en-GB" sz="1600"/>
              <a:t>Linked to bigger story (long term resilience etc and sense of hope about this).</a:t>
            </a:r>
          </a:p>
          <a:p>
            <a:pPr marL="285750" indent="-285750">
              <a:spcAft>
                <a:spcPts val="600"/>
              </a:spcAft>
              <a:buFont typeface="Arial" panose="020B0604020202020204" pitchFamily="34" charset="0"/>
              <a:buChar char="•"/>
            </a:pPr>
            <a:endParaRPr lang="en-GB" sz="1600"/>
          </a:p>
        </p:txBody>
      </p:sp>
      <p:sp>
        <p:nvSpPr>
          <p:cNvPr id="18" name="Rectangle: Single Corner Snipped 17">
            <a:extLst>
              <a:ext uri="{FF2B5EF4-FFF2-40B4-BE49-F238E27FC236}">
                <a16:creationId xmlns:a16="http://schemas.microsoft.com/office/drawing/2014/main" id="{D989B6EE-08A1-4A7E-81F8-5F40EFEB1B40}"/>
              </a:ext>
            </a:extLst>
          </p:cNvPr>
          <p:cNvSpPr/>
          <p:nvPr/>
        </p:nvSpPr>
        <p:spPr>
          <a:xfrm flipV="1">
            <a:off x="7681087" y="2105021"/>
            <a:ext cx="3405788" cy="439734"/>
          </a:xfrm>
          <a:prstGeom prst="snip1Rect">
            <a:avLst>
              <a:gd name="adj" fmla="val 5000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2400">
              <a:solidFill>
                <a:schemeClr val="tx1"/>
              </a:solidFill>
            </a:endParaRPr>
          </a:p>
        </p:txBody>
      </p:sp>
      <p:sp>
        <p:nvSpPr>
          <p:cNvPr id="19" name="TextBox 18">
            <a:extLst>
              <a:ext uri="{FF2B5EF4-FFF2-40B4-BE49-F238E27FC236}">
                <a16:creationId xmlns:a16="http://schemas.microsoft.com/office/drawing/2014/main" id="{C3BEBC3D-FCF6-7BB8-79BE-652A12915789}"/>
              </a:ext>
            </a:extLst>
          </p:cNvPr>
          <p:cNvSpPr txBox="1"/>
          <p:nvPr/>
        </p:nvSpPr>
        <p:spPr>
          <a:xfrm>
            <a:off x="3445800" y="2162647"/>
            <a:ext cx="3321608" cy="276999"/>
          </a:xfrm>
          <a:prstGeom prst="rect">
            <a:avLst/>
          </a:prstGeom>
          <a:noFill/>
        </p:spPr>
        <p:txBody>
          <a:bodyPr wrap="square" lIns="0" tIns="0" rIns="0" bIns="0">
            <a:spAutoFit/>
          </a:bodyPr>
          <a:lstStyle/>
          <a:p>
            <a:r>
              <a:rPr lang="en-GB" b="1" dirty="0">
                <a:solidFill>
                  <a:schemeClr val="bg1"/>
                </a:solidFill>
              </a:rPr>
              <a:t>NEGATIVE EMOTION  TRIGGERS</a:t>
            </a:r>
            <a:endParaRPr lang="en-GB" dirty="0">
              <a:solidFill>
                <a:schemeClr val="bg1"/>
              </a:solidFill>
            </a:endParaRPr>
          </a:p>
        </p:txBody>
      </p:sp>
      <p:sp>
        <p:nvSpPr>
          <p:cNvPr id="21" name="TextBox 20">
            <a:extLst>
              <a:ext uri="{FF2B5EF4-FFF2-40B4-BE49-F238E27FC236}">
                <a16:creationId xmlns:a16="http://schemas.microsoft.com/office/drawing/2014/main" id="{5DAA167C-4909-007E-DA92-A4C7320275F8}"/>
              </a:ext>
            </a:extLst>
          </p:cNvPr>
          <p:cNvSpPr txBox="1"/>
          <p:nvPr/>
        </p:nvSpPr>
        <p:spPr>
          <a:xfrm>
            <a:off x="7765402" y="2162648"/>
            <a:ext cx="3073348" cy="276999"/>
          </a:xfrm>
          <a:prstGeom prst="rect">
            <a:avLst/>
          </a:prstGeom>
          <a:noFill/>
        </p:spPr>
        <p:txBody>
          <a:bodyPr wrap="square" lIns="0" tIns="0" rIns="0" bIns="0">
            <a:spAutoFit/>
          </a:bodyPr>
          <a:lstStyle/>
          <a:p>
            <a:r>
              <a:rPr lang="en-GB" b="1">
                <a:solidFill>
                  <a:schemeClr val="bg1"/>
                </a:solidFill>
              </a:rPr>
              <a:t>POSITIVE EMOTION TRIGGERS</a:t>
            </a:r>
            <a:endParaRPr lang="en-GB">
              <a:solidFill>
                <a:schemeClr val="bg1"/>
              </a:solidFill>
            </a:endParaRPr>
          </a:p>
        </p:txBody>
      </p:sp>
      <p:sp>
        <p:nvSpPr>
          <p:cNvPr id="4" name="Text Placeholder 18">
            <a:extLst>
              <a:ext uri="{FF2B5EF4-FFF2-40B4-BE49-F238E27FC236}">
                <a16:creationId xmlns:a16="http://schemas.microsoft.com/office/drawing/2014/main" id="{94AA4230-F40D-50B4-0932-3891C2FE23DF}"/>
              </a:ext>
            </a:extLst>
          </p:cNvPr>
          <p:cNvSpPr txBox="1">
            <a:spLocks/>
          </p:cNvSpPr>
          <p:nvPr/>
        </p:nvSpPr>
        <p:spPr>
          <a:xfrm>
            <a:off x="3189767" y="753527"/>
            <a:ext cx="8434832" cy="736816"/>
          </a:xfrm>
          <a:prstGeom prst="rect">
            <a:avLst/>
          </a:prstGeom>
        </p:spPr>
        <p:txBody>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2400" b="0" kern="1200">
                <a:solidFill>
                  <a:schemeClr val="tx1"/>
                </a:solidFill>
                <a:latin typeface="+mn-lt"/>
                <a:ea typeface="+mn-ea"/>
                <a:cs typeface="+mn-cs"/>
              </a:defRPr>
            </a:lvl1pPr>
            <a:lvl2pPr marL="266700" indent="-266700" algn="l" defTabSz="914400" rtl="0" eaLnBrk="1" latinLnBrk="0" hangingPunct="1">
              <a:lnSpc>
                <a:spcPct val="115000"/>
              </a:lnSpc>
              <a:spcBef>
                <a:spcPts val="400"/>
              </a:spcBef>
              <a:spcAft>
                <a:spcPts val="400"/>
              </a:spcAft>
              <a:buSzPct val="100000"/>
              <a:buFont typeface="Barlow" panose="020B0604020202020204"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5000"/>
              </a:lnSpc>
              <a:spcBef>
                <a:spcPts val="400"/>
              </a:spcBef>
              <a:spcAft>
                <a:spcPts val="400"/>
              </a:spcAft>
              <a:buFont typeface="Barlow"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Barlow"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Barlow"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GB" sz="2800" b="1">
                <a:latin typeface="Barlow" panose="00000500000000000000" pitchFamily="2" charset="0"/>
              </a:rPr>
              <a:t>Provocation to support international aid</a:t>
            </a:r>
            <a:endParaRPr lang="en-US" sz="2800" b="1">
              <a:latin typeface="Barlow" panose="00000500000000000000" pitchFamily="2" charset="0"/>
            </a:endParaRPr>
          </a:p>
        </p:txBody>
      </p:sp>
    </p:spTree>
    <p:extLst>
      <p:ext uri="{BB962C8B-B14F-4D97-AF65-F5344CB8AC3E}">
        <p14:creationId xmlns:p14="http://schemas.microsoft.com/office/powerpoint/2010/main" val="111338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A8E1-F409-987A-0D65-11BEDE386EC3}"/>
              </a:ext>
            </a:extLst>
          </p:cNvPr>
          <p:cNvSpPr>
            <a:spLocks noGrp="1"/>
          </p:cNvSpPr>
          <p:nvPr>
            <p:ph type="title"/>
          </p:nvPr>
        </p:nvSpPr>
        <p:spPr/>
        <p:txBody>
          <a:bodyPr/>
          <a:lstStyle/>
          <a:p>
            <a:r>
              <a:rPr lang="en-US"/>
              <a:t>Elements that inhibit desire to act</a:t>
            </a:r>
            <a:endParaRPr lang="en-IE"/>
          </a:p>
        </p:txBody>
      </p:sp>
      <p:sp>
        <p:nvSpPr>
          <p:cNvPr id="3" name="Content Placeholder 2">
            <a:extLst>
              <a:ext uri="{FF2B5EF4-FFF2-40B4-BE49-F238E27FC236}">
                <a16:creationId xmlns:a16="http://schemas.microsoft.com/office/drawing/2014/main" id="{F756D42B-21CA-DAA9-943F-73E02670A0B7}"/>
              </a:ext>
            </a:extLst>
          </p:cNvPr>
          <p:cNvSpPr>
            <a:spLocks noGrp="1"/>
          </p:cNvSpPr>
          <p:nvPr>
            <p:ph idx="1"/>
          </p:nvPr>
        </p:nvSpPr>
        <p:spPr>
          <a:xfrm>
            <a:off x="450000" y="1808163"/>
            <a:ext cx="8302114" cy="2456603"/>
          </a:xfrm>
        </p:spPr>
        <p:txBody>
          <a:bodyPr/>
          <a:lstStyle/>
          <a:p>
            <a:r>
              <a:rPr lang="en-US" dirty="0"/>
              <a:t>Inauthentic or staged scenario.</a:t>
            </a:r>
          </a:p>
          <a:p>
            <a:endParaRPr lang="en-US" dirty="0"/>
          </a:p>
          <a:p>
            <a:r>
              <a:rPr lang="en-US" dirty="0"/>
              <a:t>No apparent problem or need expressed in the image</a:t>
            </a:r>
          </a:p>
          <a:p>
            <a:pPr marL="285750" indent="-285750">
              <a:buFont typeface="Arial" panose="020B0604020202020204" pitchFamily="34" charset="0"/>
              <a:buChar char="•"/>
            </a:pPr>
            <a:r>
              <a:rPr lang="en-US" dirty="0"/>
              <a:t>Protagonists seem happy, healthy and/or affluent.  </a:t>
            </a:r>
          </a:p>
          <a:p>
            <a:pPr marL="466725" lvl="1" indent="-285750"/>
            <a:r>
              <a:rPr lang="en-US" dirty="0"/>
              <a:t>(this came up across the groups, most prominent with Disengaged)</a:t>
            </a:r>
          </a:p>
          <a:p>
            <a:pPr marL="285750" indent="-285750">
              <a:buFont typeface="Arial" panose="020B0604020202020204" pitchFamily="34" charset="0"/>
              <a:buChar char="•"/>
            </a:pPr>
            <a:endParaRPr lang="en-US" dirty="0"/>
          </a:p>
          <a:p>
            <a:r>
              <a:rPr lang="en-US" dirty="0"/>
              <a:t>No clear way to make a difference, and/or concern that potential  donations will not reach recipient.</a:t>
            </a:r>
            <a:endParaRPr lang="en-IE" dirty="0"/>
          </a:p>
        </p:txBody>
      </p:sp>
      <p:grpSp>
        <p:nvGrpSpPr>
          <p:cNvPr id="6" name="Group 5">
            <a:extLst>
              <a:ext uri="{FF2B5EF4-FFF2-40B4-BE49-F238E27FC236}">
                <a16:creationId xmlns:a16="http://schemas.microsoft.com/office/drawing/2014/main" id="{287AA4D3-34EC-BA00-2E02-AFA294FC10DA}"/>
              </a:ext>
            </a:extLst>
          </p:cNvPr>
          <p:cNvGrpSpPr/>
          <p:nvPr/>
        </p:nvGrpSpPr>
        <p:grpSpPr>
          <a:xfrm>
            <a:off x="8878886" y="1808163"/>
            <a:ext cx="2597081" cy="2456603"/>
            <a:chOff x="8878886" y="1808163"/>
            <a:chExt cx="2597081" cy="2456603"/>
          </a:xfrm>
        </p:grpSpPr>
        <p:sp>
          <p:nvSpPr>
            <p:cNvPr id="4" name="Rectangle: Single Corner Snipped 3">
              <a:extLst>
                <a:ext uri="{FF2B5EF4-FFF2-40B4-BE49-F238E27FC236}">
                  <a16:creationId xmlns:a16="http://schemas.microsoft.com/office/drawing/2014/main" id="{F7E7890D-BF99-D2DF-7802-56C201931C9D}"/>
                </a:ext>
                <a:ext uri="{C183D7F6-B498-43B3-948B-1728B52AA6E4}">
                  <adec:decorative xmlns:adec="http://schemas.microsoft.com/office/drawing/2017/decorative" val="1"/>
                </a:ext>
              </a:extLst>
            </p:cNvPr>
            <p:cNvSpPr/>
            <p:nvPr/>
          </p:nvSpPr>
          <p:spPr>
            <a:xfrm flipV="1">
              <a:off x="8878886" y="1808163"/>
              <a:ext cx="2597081" cy="2456603"/>
            </a:xfrm>
            <a:prstGeom prst="snip1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1200">
                <a:solidFill>
                  <a:schemeClr val="tx1"/>
                </a:solidFill>
              </a:endParaRPr>
            </a:p>
          </p:txBody>
        </p:sp>
        <p:sp>
          <p:nvSpPr>
            <p:cNvPr id="5" name="TextBox 4">
              <a:extLst>
                <a:ext uri="{FF2B5EF4-FFF2-40B4-BE49-F238E27FC236}">
                  <a16:creationId xmlns:a16="http://schemas.microsoft.com/office/drawing/2014/main" id="{B016703A-783A-A2E8-02CE-F4480AAF81C0}"/>
                </a:ext>
              </a:extLst>
            </p:cNvPr>
            <p:cNvSpPr txBox="1"/>
            <p:nvPr/>
          </p:nvSpPr>
          <p:spPr>
            <a:xfrm>
              <a:off x="9003946" y="2374744"/>
              <a:ext cx="2346960" cy="1323439"/>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tab pos="987425" algn="l"/>
                </a:tabLst>
                <a:defRPr/>
              </a:pPr>
              <a:r>
                <a:rPr kumimoji="0" lang="en-GB" sz="1600" b="1" u="none" strike="noStrike" kern="1200" cap="none" spc="0" normalizeH="0" baseline="0" noProof="0">
                  <a:ln>
                    <a:noFill/>
                  </a:ln>
                  <a:solidFill>
                    <a:schemeClr val="bg1"/>
                  </a:solidFill>
                  <a:effectLst/>
                  <a:uLnTx/>
                  <a:uFillTx/>
                  <a:latin typeface="Barlow"/>
                  <a:ea typeface="+mn-ea"/>
                  <a:cs typeface="+mn-cs"/>
                </a:rPr>
                <a:t>Something about the </a:t>
              </a:r>
              <a:r>
                <a:rPr lang="en-GB" sz="1600" b="1">
                  <a:solidFill>
                    <a:schemeClr val="bg1"/>
                  </a:solidFill>
                  <a:latin typeface="Barlow"/>
                </a:rPr>
                <a:t>image does not ring true or viewer can see no way that they are needed/or can help.</a:t>
              </a:r>
              <a:endParaRPr kumimoji="0" lang="en-GB" sz="1600" b="1" u="none" strike="noStrike" kern="1200" cap="none" spc="0" normalizeH="0" baseline="0" noProof="0">
                <a:ln>
                  <a:noFill/>
                </a:ln>
                <a:solidFill>
                  <a:schemeClr val="tx2"/>
                </a:solidFill>
                <a:effectLst/>
                <a:uLnTx/>
                <a:uFillTx/>
                <a:latin typeface="Barlow"/>
                <a:ea typeface="+mn-ea"/>
                <a:cs typeface="+mn-cs"/>
              </a:endParaRPr>
            </a:p>
          </p:txBody>
        </p:sp>
      </p:grpSp>
    </p:spTree>
    <p:extLst>
      <p:ext uri="{BB962C8B-B14F-4D97-AF65-F5344CB8AC3E}">
        <p14:creationId xmlns:p14="http://schemas.microsoft.com/office/powerpoint/2010/main" val="42366591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2628-7C5F-BE21-05A4-BF0E030488C9}"/>
              </a:ext>
            </a:extLst>
          </p:cNvPr>
          <p:cNvSpPr>
            <a:spLocks noGrp="1"/>
          </p:cNvSpPr>
          <p:nvPr>
            <p:ph type="title"/>
          </p:nvPr>
        </p:nvSpPr>
        <p:spPr>
          <a:xfrm>
            <a:off x="195951" y="539924"/>
            <a:ext cx="11299088" cy="715669"/>
          </a:xfrm>
        </p:spPr>
        <p:txBody>
          <a:bodyPr/>
          <a:lstStyle/>
          <a:p>
            <a:r>
              <a:rPr lang="en-US"/>
              <a:t>Emotional responses to all images</a:t>
            </a:r>
            <a:endParaRPr lang="en-IE" b="0">
              <a:solidFill>
                <a:schemeClr val="accent5">
                  <a:lumMod val="60000"/>
                  <a:lumOff val="40000"/>
                </a:schemeClr>
              </a:solidFill>
            </a:endParaRPr>
          </a:p>
        </p:txBody>
      </p:sp>
      <p:grpSp>
        <p:nvGrpSpPr>
          <p:cNvPr id="72" name="Group 71">
            <a:extLst>
              <a:ext uri="{FF2B5EF4-FFF2-40B4-BE49-F238E27FC236}">
                <a16:creationId xmlns:a16="http://schemas.microsoft.com/office/drawing/2014/main" id="{DE52388A-D147-9860-0039-9ED6636FAECE}"/>
              </a:ext>
            </a:extLst>
          </p:cNvPr>
          <p:cNvGrpSpPr/>
          <p:nvPr/>
        </p:nvGrpSpPr>
        <p:grpSpPr>
          <a:xfrm>
            <a:off x="3533995" y="395512"/>
            <a:ext cx="8128000" cy="6031542"/>
            <a:chOff x="4263408" y="367328"/>
            <a:chExt cx="8128000" cy="6031542"/>
          </a:xfrm>
        </p:grpSpPr>
        <p:graphicFrame>
          <p:nvGraphicFramePr>
            <p:cNvPr id="73" name="Chart 72">
              <a:extLst>
                <a:ext uri="{FF2B5EF4-FFF2-40B4-BE49-F238E27FC236}">
                  <a16:creationId xmlns:a16="http://schemas.microsoft.com/office/drawing/2014/main" id="{AA5F6EA1-49B4-C9AA-697E-E2185FD5A0A9}"/>
                </a:ext>
              </a:extLst>
            </p:cNvPr>
            <p:cNvGraphicFramePr/>
            <p:nvPr/>
          </p:nvGraphicFramePr>
          <p:xfrm>
            <a:off x="4263408" y="668852"/>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4" name="TextBox 73">
              <a:extLst>
                <a:ext uri="{FF2B5EF4-FFF2-40B4-BE49-F238E27FC236}">
                  <a16:creationId xmlns:a16="http://schemas.microsoft.com/office/drawing/2014/main" id="{148CC706-763D-6240-642A-3BF9B6D0DF04}"/>
                </a:ext>
              </a:extLst>
            </p:cNvPr>
            <p:cNvSpPr txBox="1"/>
            <p:nvPr/>
          </p:nvSpPr>
          <p:spPr>
            <a:xfrm>
              <a:off x="6790996" y="724324"/>
              <a:ext cx="450444"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a:t>Tense </a:t>
              </a:r>
              <a:endParaRPr lang="en-IE" sz="1200"/>
            </a:p>
          </p:txBody>
        </p:sp>
        <p:sp>
          <p:nvSpPr>
            <p:cNvPr id="75" name="TextBox 74">
              <a:extLst>
                <a:ext uri="{FF2B5EF4-FFF2-40B4-BE49-F238E27FC236}">
                  <a16:creationId xmlns:a16="http://schemas.microsoft.com/office/drawing/2014/main" id="{AE2E9E50-2F8F-34EC-EEB0-2384AAA3FAA1}"/>
                </a:ext>
              </a:extLst>
            </p:cNvPr>
            <p:cNvSpPr txBox="1"/>
            <p:nvPr/>
          </p:nvSpPr>
          <p:spPr>
            <a:xfrm>
              <a:off x="9323043" y="724324"/>
              <a:ext cx="352661"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a:t>Alert </a:t>
              </a:r>
              <a:endParaRPr lang="en-IE" sz="1200"/>
            </a:p>
          </p:txBody>
        </p:sp>
        <p:sp>
          <p:nvSpPr>
            <p:cNvPr id="76" name="TextBox 75">
              <a:extLst>
                <a:ext uri="{FF2B5EF4-FFF2-40B4-BE49-F238E27FC236}">
                  <a16:creationId xmlns:a16="http://schemas.microsoft.com/office/drawing/2014/main" id="{003B835C-DE58-53F9-EE94-E6095436E388}"/>
                </a:ext>
              </a:extLst>
            </p:cNvPr>
            <p:cNvSpPr txBox="1"/>
            <p:nvPr/>
          </p:nvSpPr>
          <p:spPr>
            <a:xfrm>
              <a:off x="10303239" y="1391596"/>
              <a:ext cx="537006"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a:t>Excited </a:t>
              </a:r>
              <a:endParaRPr lang="en-IE" sz="1200"/>
            </a:p>
          </p:txBody>
        </p:sp>
        <p:sp>
          <p:nvSpPr>
            <p:cNvPr id="77" name="TextBox 76">
              <a:extLst>
                <a:ext uri="{FF2B5EF4-FFF2-40B4-BE49-F238E27FC236}">
                  <a16:creationId xmlns:a16="http://schemas.microsoft.com/office/drawing/2014/main" id="{B5E18E0B-CE39-5492-43FB-BFE87230AE91}"/>
                </a:ext>
              </a:extLst>
            </p:cNvPr>
            <p:cNvSpPr txBox="1"/>
            <p:nvPr/>
          </p:nvSpPr>
          <p:spPr>
            <a:xfrm>
              <a:off x="10918728" y="2355752"/>
              <a:ext cx="450444"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a:t>Happy </a:t>
              </a:r>
              <a:endParaRPr lang="en-IE" sz="1200"/>
            </a:p>
          </p:txBody>
        </p:sp>
        <p:sp>
          <p:nvSpPr>
            <p:cNvPr id="78" name="TextBox 77">
              <a:extLst>
                <a:ext uri="{FF2B5EF4-FFF2-40B4-BE49-F238E27FC236}">
                  <a16:creationId xmlns:a16="http://schemas.microsoft.com/office/drawing/2014/main" id="{75B10B5F-DA49-4D48-1338-C936864E4328}"/>
                </a:ext>
              </a:extLst>
            </p:cNvPr>
            <p:cNvSpPr txBox="1"/>
            <p:nvPr/>
          </p:nvSpPr>
          <p:spPr>
            <a:xfrm>
              <a:off x="10955306" y="4188040"/>
              <a:ext cx="537006"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a:t>Content</a:t>
              </a:r>
              <a:endParaRPr lang="en-IE" sz="1200"/>
            </a:p>
          </p:txBody>
        </p:sp>
        <p:sp>
          <p:nvSpPr>
            <p:cNvPr id="79" name="TextBox 78">
              <a:extLst>
                <a:ext uri="{FF2B5EF4-FFF2-40B4-BE49-F238E27FC236}">
                  <a16:creationId xmlns:a16="http://schemas.microsoft.com/office/drawing/2014/main" id="{2CF5A629-05E1-6297-5DD6-30A7DEE936FD}"/>
                </a:ext>
              </a:extLst>
            </p:cNvPr>
            <p:cNvSpPr txBox="1"/>
            <p:nvPr/>
          </p:nvSpPr>
          <p:spPr>
            <a:xfrm>
              <a:off x="10344562" y="5146283"/>
              <a:ext cx="559449"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a:t>Relaxed </a:t>
              </a:r>
              <a:endParaRPr lang="en-IE" sz="1200"/>
            </a:p>
          </p:txBody>
        </p:sp>
        <p:sp>
          <p:nvSpPr>
            <p:cNvPr id="80" name="TextBox 79">
              <a:extLst>
                <a:ext uri="{FF2B5EF4-FFF2-40B4-BE49-F238E27FC236}">
                  <a16:creationId xmlns:a16="http://schemas.microsoft.com/office/drawing/2014/main" id="{AF82F649-8813-17C1-E793-EFDF71CB392E}"/>
                </a:ext>
              </a:extLst>
            </p:cNvPr>
            <p:cNvSpPr txBox="1"/>
            <p:nvPr/>
          </p:nvSpPr>
          <p:spPr>
            <a:xfrm>
              <a:off x="9376145" y="5897585"/>
              <a:ext cx="363882"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a:t>Calm </a:t>
              </a:r>
              <a:endParaRPr lang="en-IE" sz="1200"/>
            </a:p>
          </p:txBody>
        </p:sp>
        <p:sp>
          <p:nvSpPr>
            <p:cNvPr id="81" name="TextBox 80">
              <a:extLst>
                <a:ext uri="{FF2B5EF4-FFF2-40B4-BE49-F238E27FC236}">
                  <a16:creationId xmlns:a16="http://schemas.microsoft.com/office/drawing/2014/main" id="{BBB74D34-6203-C01C-7A41-9D98E8F88FD1}"/>
                </a:ext>
              </a:extLst>
            </p:cNvPr>
            <p:cNvSpPr txBox="1"/>
            <p:nvPr/>
          </p:nvSpPr>
          <p:spPr>
            <a:xfrm>
              <a:off x="6973151" y="5897585"/>
              <a:ext cx="431208"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a:t>Bored </a:t>
              </a:r>
              <a:endParaRPr lang="en-IE" sz="1200"/>
            </a:p>
          </p:txBody>
        </p:sp>
        <p:sp>
          <p:nvSpPr>
            <p:cNvPr id="82" name="TextBox 81">
              <a:extLst>
                <a:ext uri="{FF2B5EF4-FFF2-40B4-BE49-F238E27FC236}">
                  <a16:creationId xmlns:a16="http://schemas.microsoft.com/office/drawing/2014/main" id="{07C5ABF4-C95F-B552-508C-87C683C282C3}"/>
                </a:ext>
              </a:extLst>
            </p:cNvPr>
            <p:cNvSpPr txBox="1"/>
            <p:nvPr/>
          </p:nvSpPr>
          <p:spPr>
            <a:xfrm>
              <a:off x="5489039" y="5146283"/>
              <a:ext cx="742191"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a:t>Depressed </a:t>
              </a:r>
              <a:endParaRPr lang="en-IE" sz="1200"/>
            </a:p>
          </p:txBody>
        </p:sp>
        <p:sp>
          <p:nvSpPr>
            <p:cNvPr id="83" name="TextBox 82">
              <a:extLst>
                <a:ext uri="{FF2B5EF4-FFF2-40B4-BE49-F238E27FC236}">
                  <a16:creationId xmlns:a16="http://schemas.microsoft.com/office/drawing/2014/main" id="{9A03E3BF-FD42-00DA-222F-0A6A86012DEF}"/>
                </a:ext>
              </a:extLst>
            </p:cNvPr>
            <p:cNvSpPr txBox="1"/>
            <p:nvPr/>
          </p:nvSpPr>
          <p:spPr>
            <a:xfrm>
              <a:off x="5420654" y="4188040"/>
              <a:ext cx="251672"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a:t>Sad</a:t>
              </a:r>
              <a:endParaRPr lang="en-IE" sz="1200"/>
            </a:p>
          </p:txBody>
        </p:sp>
        <p:sp>
          <p:nvSpPr>
            <p:cNvPr id="84" name="TextBox 83">
              <a:extLst>
                <a:ext uri="{FF2B5EF4-FFF2-40B4-BE49-F238E27FC236}">
                  <a16:creationId xmlns:a16="http://schemas.microsoft.com/office/drawing/2014/main" id="{B01A5516-CEFE-DEA5-7055-CF1B2AF0A674}"/>
                </a:ext>
              </a:extLst>
            </p:cNvPr>
            <p:cNvSpPr txBox="1"/>
            <p:nvPr/>
          </p:nvSpPr>
          <p:spPr>
            <a:xfrm>
              <a:off x="5014614" y="2355752"/>
              <a:ext cx="743793"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a:t>Distressed </a:t>
              </a:r>
              <a:endParaRPr lang="en-IE" sz="1200"/>
            </a:p>
          </p:txBody>
        </p:sp>
        <p:sp>
          <p:nvSpPr>
            <p:cNvPr id="85" name="TextBox 84">
              <a:extLst>
                <a:ext uri="{FF2B5EF4-FFF2-40B4-BE49-F238E27FC236}">
                  <a16:creationId xmlns:a16="http://schemas.microsoft.com/office/drawing/2014/main" id="{45EBD306-CC60-1E7C-6B3B-710D919E5FA3}"/>
                </a:ext>
              </a:extLst>
            </p:cNvPr>
            <p:cNvSpPr txBox="1"/>
            <p:nvPr/>
          </p:nvSpPr>
          <p:spPr>
            <a:xfrm>
              <a:off x="5903359" y="1391596"/>
              <a:ext cx="537006" cy="19005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US" sz="1200"/>
                <a:t>Angry </a:t>
              </a:r>
              <a:endParaRPr lang="en-IE" sz="1200"/>
            </a:p>
          </p:txBody>
        </p:sp>
        <p:sp>
          <p:nvSpPr>
            <p:cNvPr id="86" name="TextBox 85">
              <a:extLst>
                <a:ext uri="{FF2B5EF4-FFF2-40B4-BE49-F238E27FC236}">
                  <a16:creationId xmlns:a16="http://schemas.microsoft.com/office/drawing/2014/main" id="{DA5B88AF-9726-1DB4-A32B-177794AF6E07}"/>
                </a:ext>
              </a:extLst>
            </p:cNvPr>
            <p:cNvSpPr txBox="1"/>
            <p:nvPr/>
          </p:nvSpPr>
          <p:spPr>
            <a:xfrm>
              <a:off x="7764328" y="367328"/>
              <a:ext cx="1120500"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b="1"/>
                <a:t>HIGHER ENERGY</a:t>
              </a:r>
              <a:endParaRPr lang="en-IE" sz="1200" b="1"/>
            </a:p>
          </p:txBody>
        </p:sp>
        <p:sp>
          <p:nvSpPr>
            <p:cNvPr id="87" name="TextBox 86">
              <a:extLst>
                <a:ext uri="{FF2B5EF4-FFF2-40B4-BE49-F238E27FC236}">
                  <a16:creationId xmlns:a16="http://schemas.microsoft.com/office/drawing/2014/main" id="{78A1100D-594E-8FF3-52D3-B03797FFD8A7}"/>
                </a:ext>
              </a:extLst>
            </p:cNvPr>
            <p:cNvSpPr txBox="1"/>
            <p:nvPr/>
          </p:nvSpPr>
          <p:spPr>
            <a:xfrm>
              <a:off x="7792485" y="6208818"/>
              <a:ext cx="1099660"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b="1"/>
                <a:t>LOWER ENERGY</a:t>
              </a:r>
              <a:endParaRPr lang="en-IE" sz="1200" b="1"/>
            </a:p>
          </p:txBody>
        </p:sp>
        <p:sp>
          <p:nvSpPr>
            <p:cNvPr id="88" name="TextBox 87">
              <a:extLst>
                <a:ext uri="{FF2B5EF4-FFF2-40B4-BE49-F238E27FC236}">
                  <a16:creationId xmlns:a16="http://schemas.microsoft.com/office/drawing/2014/main" id="{E86B0735-BB24-3A3D-03EE-4CE2524FFB36}"/>
                </a:ext>
              </a:extLst>
            </p:cNvPr>
            <p:cNvSpPr txBox="1"/>
            <p:nvPr/>
          </p:nvSpPr>
          <p:spPr>
            <a:xfrm>
              <a:off x="4503375" y="3293843"/>
              <a:ext cx="956993"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b="1"/>
                <a:t>UNPLEASANT</a:t>
              </a:r>
              <a:endParaRPr lang="en-IE" sz="1200" b="1"/>
            </a:p>
          </p:txBody>
        </p:sp>
        <p:sp>
          <p:nvSpPr>
            <p:cNvPr id="89" name="TextBox 88">
              <a:extLst>
                <a:ext uri="{FF2B5EF4-FFF2-40B4-BE49-F238E27FC236}">
                  <a16:creationId xmlns:a16="http://schemas.microsoft.com/office/drawing/2014/main" id="{8F6E67B4-465C-09C3-ECB4-CD9E49A3928D}"/>
                </a:ext>
              </a:extLst>
            </p:cNvPr>
            <p:cNvSpPr txBox="1"/>
            <p:nvPr/>
          </p:nvSpPr>
          <p:spPr>
            <a:xfrm>
              <a:off x="11184894" y="3293843"/>
              <a:ext cx="758221" cy="190052"/>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US" sz="1200" b="1"/>
                <a:t>PLEASANT</a:t>
              </a:r>
              <a:endParaRPr lang="en-IE" sz="1200" b="1"/>
            </a:p>
          </p:txBody>
        </p:sp>
        <p:cxnSp>
          <p:nvCxnSpPr>
            <p:cNvPr id="90" name="Straight Arrow Connector 89">
              <a:extLst>
                <a:ext uri="{FF2B5EF4-FFF2-40B4-BE49-F238E27FC236}">
                  <a16:creationId xmlns:a16="http://schemas.microsoft.com/office/drawing/2014/main" id="{2B6FBC30-8605-F7FA-C687-849AF73197DD}"/>
                </a:ext>
              </a:extLst>
            </p:cNvPr>
            <p:cNvCxnSpPr/>
            <p:nvPr/>
          </p:nvCxnSpPr>
          <p:spPr>
            <a:xfrm>
              <a:off x="8327408" y="607943"/>
              <a:ext cx="0" cy="550800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3A8826DB-BDFD-DC10-8DDA-CA2C49879F29}"/>
                </a:ext>
              </a:extLst>
            </p:cNvPr>
            <p:cNvCxnSpPr>
              <a:cxnSpLocks/>
            </p:cNvCxnSpPr>
            <p:nvPr/>
          </p:nvCxnSpPr>
          <p:spPr>
            <a:xfrm rot="16200000">
              <a:off x="8310930" y="634870"/>
              <a:ext cx="0" cy="550800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2" name="Flowchart: Connector 91">
              <a:extLst>
                <a:ext uri="{FF2B5EF4-FFF2-40B4-BE49-F238E27FC236}">
                  <a16:creationId xmlns:a16="http://schemas.microsoft.com/office/drawing/2014/main" id="{053692FA-08AC-D878-C218-1CEF14E3BCD2}"/>
                </a:ext>
              </a:extLst>
            </p:cNvPr>
            <p:cNvSpPr/>
            <p:nvPr/>
          </p:nvSpPr>
          <p:spPr>
            <a:xfrm>
              <a:off x="7895408" y="2938869"/>
              <a:ext cx="864000" cy="90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a:solidFill>
                    <a:schemeClr val="tx1"/>
                  </a:solidFill>
                </a:rPr>
                <a:t>Neutral</a:t>
              </a:r>
              <a:endParaRPr lang="en-IE" sz="1200">
                <a:solidFill>
                  <a:schemeClr val="tx1"/>
                </a:solidFill>
              </a:endParaRPr>
            </a:p>
          </p:txBody>
        </p:sp>
      </p:grpSp>
      <p:grpSp>
        <p:nvGrpSpPr>
          <p:cNvPr id="12" name="Group 11">
            <a:extLst>
              <a:ext uri="{FF2B5EF4-FFF2-40B4-BE49-F238E27FC236}">
                <a16:creationId xmlns:a16="http://schemas.microsoft.com/office/drawing/2014/main" id="{E010F168-B888-C621-D577-9D5B6CECECC2}"/>
              </a:ext>
            </a:extLst>
          </p:cNvPr>
          <p:cNvGrpSpPr/>
          <p:nvPr/>
        </p:nvGrpSpPr>
        <p:grpSpPr>
          <a:xfrm>
            <a:off x="5514695" y="2806093"/>
            <a:ext cx="3717577" cy="1731736"/>
            <a:chOff x="5514695" y="2806093"/>
            <a:chExt cx="3717577" cy="1731736"/>
          </a:xfrm>
        </p:grpSpPr>
        <p:sp>
          <p:nvSpPr>
            <p:cNvPr id="93" name="Flowchart: Connector 92">
              <a:extLst>
                <a:ext uri="{FF2B5EF4-FFF2-40B4-BE49-F238E27FC236}">
                  <a16:creationId xmlns:a16="http://schemas.microsoft.com/office/drawing/2014/main" id="{3B2FC665-9EA9-EB47-A189-57934D0C12EE}"/>
                </a:ext>
              </a:extLst>
            </p:cNvPr>
            <p:cNvSpPr/>
            <p:nvPr/>
          </p:nvSpPr>
          <p:spPr>
            <a:xfrm>
              <a:off x="5514695" y="2821428"/>
              <a:ext cx="468000" cy="468000"/>
            </a:xfrm>
            <a:prstGeom prst="flowChartConnector">
              <a:avLst/>
            </a:prstGeom>
            <a:solidFill>
              <a:schemeClr val="bg2"/>
            </a:solidFill>
            <a:ln>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67</a:t>
              </a:r>
              <a:endParaRPr lang="en-IE" sz="1200" b="1">
                <a:solidFill>
                  <a:schemeClr val="bg1"/>
                </a:solidFill>
              </a:endParaRPr>
            </a:p>
          </p:txBody>
        </p:sp>
        <p:sp>
          <p:nvSpPr>
            <p:cNvPr id="95" name="Flowchart: Connector 94">
              <a:extLst>
                <a:ext uri="{FF2B5EF4-FFF2-40B4-BE49-F238E27FC236}">
                  <a16:creationId xmlns:a16="http://schemas.microsoft.com/office/drawing/2014/main" id="{A18E0D29-AC70-91EA-D39C-1B57D54B6999}"/>
                </a:ext>
              </a:extLst>
            </p:cNvPr>
            <p:cNvSpPr/>
            <p:nvPr/>
          </p:nvSpPr>
          <p:spPr>
            <a:xfrm>
              <a:off x="8166302" y="3494872"/>
              <a:ext cx="468000" cy="468000"/>
            </a:xfrm>
            <a:prstGeom prst="flowChartConnector">
              <a:avLst/>
            </a:prstGeom>
            <a:solidFill>
              <a:schemeClr val="bg2"/>
            </a:solidFill>
            <a:ln>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17</a:t>
              </a:r>
              <a:endParaRPr lang="en-IE" sz="1200" b="1">
                <a:solidFill>
                  <a:schemeClr val="bg1"/>
                </a:solidFill>
              </a:endParaRPr>
            </a:p>
          </p:txBody>
        </p:sp>
        <p:sp>
          <p:nvSpPr>
            <p:cNvPr id="96" name="Flowchart: Connector 95">
              <a:extLst>
                <a:ext uri="{FF2B5EF4-FFF2-40B4-BE49-F238E27FC236}">
                  <a16:creationId xmlns:a16="http://schemas.microsoft.com/office/drawing/2014/main" id="{2875E973-CC1D-BCF2-ED00-45831CB81F02}"/>
                </a:ext>
              </a:extLst>
            </p:cNvPr>
            <p:cNvSpPr/>
            <p:nvPr/>
          </p:nvSpPr>
          <p:spPr>
            <a:xfrm>
              <a:off x="8152352" y="3898489"/>
              <a:ext cx="468000" cy="468000"/>
            </a:xfrm>
            <a:prstGeom prst="flowChartConnector">
              <a:avLst/>
            </a:prstGeom>
            <a:solidFill>
              <a:schemeClr val="bg2"/>
            </a:solidFill>
            <a:ln>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dirty="0">
                  <a:solidFill>
                    <a:schemeClr val="bg1"/>
                  </a:solidFill>
                </a:rPr>
                <a:t>24</a:t>
              </a:r>
              <a:endParaRPr lang="en-IE" sz="1200" b="1" dirty="0">
                <a:solidFill>
                  <a:schemeClr val="bg1"/>
                </a:solidFill>
              </a:endParaRPr>
            </a:p>
          </p:txBody>
        </p:sp>
        <p:sp>
          <p:nvSpPr>
            <p:cNvPr id="97" name="Flowchart: Connector 96">
              <a:extLst>
                <a:ext uri="{FF2B5EF4-FFF2-40B4-BE49-F238E27FC236}">
                  <a16:creationId xmlns:a16="http://schemas.microsoft.com/office/drawing/2014/main" id="{FCB9FB2D-4D5B-9EC1-67C7-D3165B6A5356}"/>
                </a:ext>
              </a:extLst>
            </p:cNvPr>
            <p:cNvSpPr/>
            <p:nvPr/>
          </p:nvSpPr>
          <p:spPr>
            <a:xfrm>
              <a:off x="7824431" y="4069829"/>
              <a:ext cx="468000" cy="468000"/>
            </a:xfrm>
            <a:prstGeom prst="flowChartConnector">
              <a:avLst/>
            </a:prstGeom>
            <a:solidFill>
              <a:schemeClr val="bg2"/>
            </a:solidFill>
            <a:ln>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28</a:t>
              </a:r>
              <a:endParaRPr lang="en-IE" sz="1200" b="1">
                <a:solidFill>
                  <a:schemeClr val="bg1"/>
                </a:solidFill>
              </a:endParaRPr>
            </a:p>
          </p:txBody>
        </p:sp>
        <p:sp>
          <p:nvSpPr>
            <p:cNvPr id="98" name="Flowchart: Connector 97">
              <a:extLst>
                <a:ext uri="{FF2B5EF4-FFF2-40B4-BE49-F238E27FC236}">
                  <a16:creationId xmlns:a16="http://schemas.microsoft.com/office/drawing/2014/main" id="{09D13A3D-7BC7-BA21-3836-F1E763F9BF63}"/>
                </a:ext>
              </a:extLst>
            </p:cNvPr>
            <p:cNvSpPr/>
            <p:nvPr/>
          </p:nvSpPr>
          <p:spPr>
            <a:xfrm>
              <a:off x="8764272" y="2806093"/>
              <a:ext cx="468000" cy="468000"/>
            </a:xfrm>
            <a:prstGeom prst="flowChartConnector">
              <a:avLst/>
            </a:prstGeom>
            <a:solidFill>
              <a:schemeClr val="bg2"/>
            </a:solidFill>
            <a:ln>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43</a:t>
              </a:r>
              <a:endParaRPr lang="en-IE" sz="1200" b="1">
                <a:solidFill>
                  <a:schemeClr val="bg1"/>
                </a:solidFill>
              </a:endParaRPr>
            </a:p>
          </p:txBody>
        </p:sp>
      </p:grpSp>
      <p:grpSp>
        <p:nvGrpSpPr>
          <p:cNvPr id="13" name="Group 12">
            <a:extLst>
              <a:ext uri="{FF2B5EF4-FFF2-40B4-BE49-F238E27FC236}">
                <a16:creationId xmlns:a16="http://schemas.microsoft.com/office/drawing/2014/main" id="{9607647E-6582-0DB8-18A7-C991F1771793}"/>
              </a:ext>
            </a:extLst>
          </p:cNvPr>
          <p:cNvGrpSpPr/>
          <p:nvPr/>
        </p:nvGrpSpPr>
        <p:grpSpPr>
          <a:xfrm>
            <a:off x="6319283" y="2721027"/>
            <a:ext cx="3359119" cy="1817324"/>
            <a:chOff x="6319283" y="2721027"/>
            <a:chExt cx="3359119" cy="1817324"/>
          </a:xfrm>
        </p:grpSpPr>
        <p:sp>
          <p:nvSpPr>
            <p:cNvPr id="94" name="Flowchart: Connector 93">
              <a:extLst>
                <a:ext uri="{FF2B5EF4-FFF2-40B4-BE49-F238E27FC236}">
                  <a16:creationId xmlns:a16="http://schemas.microsoft.com/office/drawing/2014/main" id="{8450FF5C-6913-ED2D-D2A7-296CE760CD76}"/>
                </a:ext>
              </a:extLst>
            </p:cNvPr>
            <p:cNvSpPr/>
            <p:nvPr/>
          </p:nvSpPr>
          <p:spPr>
            <a:xfrm>
              <a:off x="9210402" y="3044079"/>
              <a:ext cx="468000" cy="468000"/>
            </a:xfrm>
            <a:prstGeom prst="flowChartConnector">
              <a:avLst/>
            </a:prstGeom>
            <a:solidFill>
              <a:srgbClr val="2DB574"/>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7</a:t>
              </a:r>
              <a:endParaRPr lang="en-IE" sz="1200" b="1">
                <a:solidFill>
                  <a:schemeClr val="bg1"/>
                </a:solidFill>
              </a:endParaRPr>
            </a:p>
          </p:txBody>
        </p:sp>
        <p:sp>
          <p:nvSpPr>
            <p:cNvPr id="99" name="Flowchart: Connector 98">
              <a:extLst>
                <a:ext uri="{FF2B5EF4-FFF2-40B4-BE49-F238E27FC236}">
                  <a16:creationId xmlns:a16="http://schemas.microsoft.com/office/drawing/2014/main" id="{9EC8950E-9C6F-0281-D254-AF94B9EB56BF}"/>
                </a:ext>
              </a:extLst>
            </p:cNvPr>
            <p:cNvSpPr/>
            <p:nvPr/>
          </p:nvSpPr>
          <p:spPr>
            <a:xfrm>
              <a:off x="7722356" y="2794745"/>
              <a:ext cx="468000" cy="468000"/>
            </a:xfrm>
            <a:prstGeom prst="flowChartConnector">
              <a:avLst/>
            </a:prstGeom>
            <a:solidFill>
              <a:srgbClr val="2DB574"/>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34</a:t>
              </a:r>
              <a:endParaRPr lang="en-IE" sz="1200" b="1">
                <a:solidFill>
                  <a:schemeClr val="bg1"/>
                </a:solidFill>
              </a:endParaRPr>
            </a:p>
          </p:txBody>
        </p:sp>
        <p:sp>
          <p:nvSpPr>
            <p:cNvPr id="100" name="Flowchart: Connector 99">
              <a:extLst>
                <a:ext uri="{FF2B5EF4-FFF2-40B4-BE49-F238E27FC236}">
                  <a16:creationId xmlns:a16="http://schemas.microsoft.com/office/drawing/2014/main" id="{C188C0B5-B29D-0271-EC26-AF8572BA40CC}"/>
                </a:ext>
              </a:extLst>
            </p:cNvPr>
            <p:cNvSpPr/>
            <p:nvPr/>
          </p:nvSpPr>
          <p:spPr>
            <a:xfrm>
              <a:off x="6931995" y="2721027"/>
              <a:ext cx="468000" cy="468000"/>
            </a:xfrm>
            <a:prstGeom prst="flowChartConnector">
              <a:avLst/>
            </a:prstGeom>
            <a:solidFill>
              <a:srgbClr val="2DB574"/>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42</a:t>
              </a:r>
              <a:endParaRPr lang="en-IE" sz="1200" b="1">
                <a:solidFill>
                  <a:schemeClr val="bg1"/>
                </a:solidFill>
              </a:endParaRPr>
            </a:p>
          </p:txBody>
        </p:sp>
        <p:sp>
          <p:nvSpPr>
            <p:cNvPr id="101" name="Flowchart: Connector 100">
              <a:extLst>
                <a:ext uri="{FF2B5EF4-FFF2-40B4-BE49-F238E27FC236}">
                  <a16:creationId xmlns:a16="http://schemas.microsoft.com/office/drawing/2014/main" id="{4FDBD2D6-1618-F9D5-F679-591933B0B8DB}"/>
                </a:ext>
              </a:extLst>
            </p:cNvPr>
            <p:cNvSpPr/>
            <p:nvPr/>
          </p:nvSpPr>
          <p:spPr>
            <a:xfrm>
              <a:off x="6878782" y="3579817"/>
              <a:ext cx="468000" cy="468000"/>
            </a:xfrm>
            <a:prstGeom prst="flowChartConnector">
              <a:avLst/>
            </a:prstGeom>
            <a:solidFill>
              <a:srgbClr val="2DB574"/>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25</a:t>
              </a:r>
              <a:endParaRPr lang="en-IE" sz="1200" b="1">
                <a:solidFill>
                  <a:schemeClr val="bg1"/>
                </a:solidFill>
              </a:endParaRPr>
            </a:p>
          </p:txBody>
        </p:sp>
        <p:sp>
          <p:nvSpPr>
            <p:cNvPr id="102" name="Flowchart: Connector 101">
              <a:extLst>
                <a:ext uri="{FF2B5EF4-FFF2-40B4-BE49-F238E27FC236}">
                  <a16:creationId xmlns:a16="http://schemas.microsoft.com/office/drawing/2014/main" id="{9D33D7A7-4E94-4972-EDD5-17332B26603A}"/>
                </a:ext>
              </a:extLst>
            </p:cNvPr>
            <p:cNvSpPr/>
            <p:nvPr/>
          </p:nvSpPr>
          <p:spPr>
            <a:xfrm>
              <a:off x="6319283" y="3580073"/>
              <a:ext cx="468000" cy="468000"/>
            </a:xfrm>
            <a:prstGeom prst="flowChartConnector">
              <a:avLst/>
            </a:prstGeom>
            <a:solidFill>
              <a:srgbClr val="2DB574"/>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11</a:t>
              </a:r>
              <a:endParaRPr lang="en-IE" sz="1200" b="1">
                <a:solidFill>
                  <a:schemeClr val="bg1"/>
                </a:solidFill>
              </a:endParaRPr>
            </a:p>
          </p:txBody>
        </p:sp>
        <p:sp>
          <p:nvSpPr>
            <p:cNvPr id="103" name="Flowchart: Connector 102">
              <a:extLst>
                <a:ext uri="{FF2B5EF4-FFF2-40B4-BE49-F238E27FC236}">
                  <a16:creationId xmlns:a16="http://schemas.microsoft.com/office/drawing/2014/main" id="{DA845C1A-4F65-E93C-7270-6CAF0A424DB2}"/>
                </a:ext>
              </a:extLst>
            </p:cNvPr>
            <p:cNvSpPr/>
            <p:nvPr/>
          </p:nvSpPr>
          <p:spPr>
            <a:xfrm>
              <a:off x="6926753" y="4070351"/>
              <a:ext cx="468000" cy="468000"/>
            </a:xfrm>
            <a:prstGeom prst="flowChartConnector">
              <a:avLst/>
            </a:prstGeom>
            <a:solidFill>
              <a:srgbClr val="2DB574"/>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23</a:t>
              </a:r>
              <a:endParaRPr lang="en-IE" sz="1200" b="1">
                <a:solidFill>
                  <a:schemeClr val="bg1"/>
                </a:solidFill>
              </a:endParaRPr>
            </a:p>
          </p:txBody>
        </p:sp>
      </p:grpSp>
      <p:grpSp>
        <p:nvGrpSpPr>
          <p:cNvPr id="3" name="Group 2">
            <a:extLst>
              <a:ext uri="{FF2B5EF4-FFF2-40B4-BE49-F238E27FC236}">
                <a16:creationId xmlns:a16="http://schemas.microsoft.com/office/drawing/2014/main" id="{D52C2235-2EB3-E704-6934-9B2D017065BC}"/>
              </a:ext>
            </a:extLst>
          </p:cNvPr>
          <p:cNvGrpSpPr/>
          <p:nvPr/>
        </p:nvGrpSpPr>
        <p:grpSpPr>
          <a:xfrm>
            <a:off x="5611495" y="2317278"/>
            <a:ext cx="4098598" cy="2120133"/>
            <a:chOff x="5611495" y="2317278"/>
            <a:chExt cx="4098598" cy="2120133"/>
          </a:xfrm>
        </p:grpSpPr>
        <p:sp>
          <p:nvSpPr>
            <p:cNvPr id="125" name="Flowchart: Connector 124">
              <a:extLst>
                <a:ext uri="{FF2B5EF4-FFF2-40B4-BE49-F238E27FC236}">
                  <a16:creationId xmlns:a16="http://schemas.microsoft.com/office/drawing/2014/main" id="{B9F4B727-044D-4C89-D280-31707F8974A4}"/>
                </a:ext>
              </a:extLst>
            </p:cNvPr>
            <p:cNvSpPr/>
            <p:nvPr/>
          </p:nvSpPr>
          <p:spPr>
            <a:xfrm>
              <a:off x="5611495" y="3195000"/>
              <a:ext cx="468000" cy="468000"/>
            </a:xfrm>
            <a:prstGeom prst="flowChartConnector">
              <a:avLst/>
            </a:prstGeom>
            <a:solidFill>
              <a:srgbClr val="FF00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66</a:t>
              </a:r>
              <a:endParaRPr lang="en-IE" sz="1200" b="1">
                <a:solidFill>
                  <a:schemeClr val="bg1"/>
                </a:solidFill>
              </a:endParaRPr>
            </a:p>
          </p:txBody>
        </p:sp>
        <p:sp>
          <p:nvSpPr>
            <p:cNvPr id="126" name="Flowchart: Connector 125">
              <a:extLst>
                <a:ext uri="{FF2B5EF4-FFF2-40B4-BE49-F238E27FC236}">
                  <a16:creationId xmlns:a16="http://schemas.microsoft.com/office/drawing/2014/main" id="{4FD4B0DB-49AE-A0D3-D51A-5D73A2F48AFC}"/>
                </a:ext>
              </a:extLst>
            </p:cNvPr>
            <p:cNvSpPr/>
            <p:nvPr/>
          </p:nvSpPr>
          <p:spPr>
            <a:xfrm>
              <a:off x="6077364" y="3195000"/>
              <a:ext cx="468000" cy="468000"/>
            </a:xfrm>
            <a:prstGeom prst="flowChartConnector">
              <a:avLst/>
            </a:prstGeom>
            <a:solidFill>
              <a:srgbClr val="FF00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37</a:t>
              </a:r>
              <a:endParaRPr lang="en-IE" sz="1200" b="1">
                <a:solidFill>
                  <a:schemeClr val="bg1"/>
                </a:solidFill>
              </a:endParaRPr>
            </a:p>
          </p:txBody>
        </p:sp>
        <p:sp>
          <p:nvSpPr>
            <p:cNvPr id="127" name="Flowchart: Connector 126">
              <a:extLst>
                <a:ext uri="{FF2B5EF4-FFF2-40B4-BE49-F238E27FC236}">
                  <a16:creationId xmlns:a16="http://schemas.microsoft.com/office/drawing/2014/main" id="{C23E97B3-AAEB-01FC-497B-F7F9CC7EAE53}"/>
                </a:ext>
              </a:extLst>
            </p:cNvPr>
            <p:cNvSpPr/>
            <p:nvPr/>
          </p:nvSpPr>
          <p:spPr>
            <a:xfrm>
              <a:off x="5892912" y="2317278"/>
              <a:ext cx="468000" cy="468000"/>
            </a:xfrm>
            <a:prstGeom prst="flowChartConnector">
              <a:avLst/>
            </a:prstGeom>
            <a:solidFill>
              <a:srgbClr val="FF00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68</a:t>
              </a:r>
              <a:endParaRPr lang="en-IE" sz="1200" b="1">
                <a:solidFill>
                  <a:schemeClr val="bg1"/>
                </a:solidFill>
              </a:endParaRPr>
            </a:p>
          </p:txBody>
        </p:sp>
        <p:sp>
          <p:nvSpPr>
            <p:cNvPr id="128" name="Flowchart: Connector 127">
              <a:extLst>
                <a:ext uri="{FF2B5EF4-FFF2-40B4-BE49-F238E27FC236}">
                  <a16:creationId xmlns:a16="http://schemas.microsoft.com/office/drawing/2014/main" id="{E5EBC548-1FA0-CFB7-8443-131668FD9EAE}"/>
                </a:ext>
              </a:extLst>
            </p:cNvPr>
            <p:cNvSpPr/>
            <p:nvPr/>
          </p:nvSpPr>
          <p:spPr>
            <a:xfrm>
              <a:off x="6587011" y="3827760"/>
              <a:ext cx="468000" cy="468000"/>
            </a:xfrm>
            <a:prstGeom prst="flowChartConnector">
              <a:avLst/>
            </a:prstGeom>
            <a:solidFill>
              <a:srgbClr val="FF00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56</a:t>
              </a:r>
              <a:endParaRPr lang="en-IE" sz="1200" b="1">
                <a:solidFill>
                  <a:schemeClr val="bg1"/>
                </a:solidFill>
              </a:endParaRPr>
            </a:p>
          </p:txBody>
        </p:sp>
        <p:sp>
          <p:nvSpPr>
            <p:cNvPr id="129" name="Flowchart: Connector 128">
              <a:extLst>
                <a:ext uri="{FF2B5EF4-FFF2-40B4-BE49-F238E27FC236}">
                  <a16:creationId xmlns:a16="http://schemas.microsoft.com/office/drawing/2014/main" id="{68BEB09D-4028-7C56-C5F3-354B4F496100}"/>
                </a:ext>
              </a:extLst>
            </p:cNvPr>
            <p:cNvSpPr/>
            <p:nvPr/>
          </p:nvSpPr>
          <p:spPr>
            <a:xfrm>
              <a:off x="9242093" y="3969411"/>
              <a:ext cx="468000" cy="468000"/>
            </a:xfrm>
            <a:prstGeom prst="flowChartConnector">
              <a:avLst/>
            </a:prstGeom>
            <a:solidFill>
              <a:srgbClr val="FF00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12</a:t>
              </a:r>
              <a:endParaRPr lang="en-IE" sz="1200" b="1">
                <a:solidFill>
                  <a:schemeClr val="bg1"/>
                </a:solidFill>
              </a:endParaRPr>
            </a:p>
          </p:txBody>
        </p:sp>
        <p:sp>
          <p:nvSpPr>
            <p:cNvPr id="130" name="Flowchart: Connector 129">
              <a:extLst>
                <a:ext uri="{FF2B5EF4-FFF2-40B4-BE49-F238E27FC236}">
                  <a16:creationId xmlns:a16="http://schemas.microsoft.com/office/drawing/2014/main" id="{D21CA788-F4BB-1023-4DF2-C904CF5B14AE}"/>
                </a:ext>
              </a:extLst>
            </p:cNvPr>
            <p:cNvSpPr/>
            <p:nvPr/>
          </p:nvSpPr>
          <p:spPr>
            <a:xfrm>
              <a:off x="7592165" y="3892769"/>
              <a:ext cx="468000" cy="468000"/>
            </a:xfrm>
            <a:prstGeom prst="flowChartConnector">
              <a:avLst/>
            </a:prstGeom>
            <a:solidFill>
              <a:srgbClr val="FF00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bg1"/>
                  </a:solidFill>
                </a:rPr>
                <a:t>49</a:t>
              </a:r>
              <a:endParaRPr lang="en-IE" sz="1200" b="1">
                <a:solidFill>
                  <a:schemeClr val="bg1"/>
                </a:solidFill>
              </a:endParaRPr>
            </a:p>
          </p:txBody>
        </p:sp>
      </p:grpSp>
      <p:grpSp>
        <p:nvGrpSpPr>
          <p:cNvPr id="5" name="Group 4">
            <a:extLst>
              <a:ext uri="{FF2B5EF4-FFF2-40B4-BE49-F238E27FC236}">
                <a16:creationId xmlns:a16="http://schemas.microsoft.com/office/drawing/2014/main" id="{BFBDF5EE-6256-B42D-0F82-5A15C0900631}"/>
              </a:ext>
            </a:extLst>
          </p:cNvPr>
          <p:cNvGrpSpPr/>
          <p:nvPr/>
        </p:nvGrpSpPr>
        <p:grpSpPr>
          <a:xfrm>
            <a:off x="7786142" y="1717955"/>
            <a:ext cx="2054926" cy="3490222"/>
            <a:chOff x="7786142" y="1717955"/>
            <a:chExt cx="2054926" cy="3490222"/>
          </a:xfrm>
        </p:grpSpPr>
        <p:sp>
          <p:nvSpPr>
            <p:cNvPr id="152" name="Flowchart: Connector 151">
              <a:extLst>
                <a:ext uri="{FF2B5EF4-FFF2-40B4-BE49-F238E27FC236}">
                  <a16:creationId xmlns:a16="http://schemas.microsoft.com/office/drawing/2014/main" id="{4941DAF3-2605-E740-0C7B-0785E07EC4B5}"/>
                </a:ext>
              </a:extLst>
            </p:cNvPr>
            <p:cNvSpPr/>
            <p:nvPr/>
          </p:nvSpPr>
          <p:spPr>
            <a:xfrm>
              <a:off x="8020142" y="2961000"/>
              <a:ext cx="468000" cy="468000"/>
            </a:xfrm>
            <a:prstGeom prst="flowChartConnector">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tx1"/>
                  </a:solidFill>
                </a:rPr>
                <a:t>53</a:t>
              </a:r>
              <a:endParaRPr lang="en-IE" sz="1200" b="1">
                <a:solidFill>
                  <a:schemeClr val="tx1"/>
                </a:solidFill>
              </a:endParaRPr>
            </a:p>
          </p:txBody>
        </p:sp>
        <p:sp>
          <p:nvSpPr>
            <p:cNvPr id="153" name="Flowchart: Connector 152">
              <a:extLst>
                <a:ext uri="{FF2B5EF4-FFF2-40B4-BE49-F238E27FC236}">
                  <a16:creationId xmlns:a16="http://schemas.microsoft.com/office/drawing/2014/main" id="{4D2BA363-3677-CE8D-3EAE-EEC41ABF5878}"/>
                </a:ext>
              </a:extLst>
            </p:cNvPr>
            <p:cNvSpPr/>
            <p:nvPr/>
          </p:nvSpPr>
          <p:spPr>
            <a:xfrm>
              <a:off x="8891126" y="3102320"/>
              <a:ext cx="468000" cy="468000"/>
            </a:xfrm>
            <a:prstGeom prst="flowChartConnector">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tx1"/>
                  </a:solidFill>
                </a:rPr>
                <a:t>8</a:t>
              </a:r>
              <a:endParaRPr lang="en-IE" sz="1200" b="1">
                <a:solidFill>
                  <a:schemeClr val="tx1"/>
                </a:solidFill>
              </a:endParaRPr>
            </a:p>
          </p:txBody>
        </p:sp>
        <p:sp>
          <p:nvSpPr>
            <p:cNvPr id="154" name="Flowchart: Connector 153">
              <a:extLst>
                <a:ext uri="{FF2B5EF4-FFF2-40B4-BE49-F238E27FC236}">
                  <a16:creationId xmlns:a16="http://schemas.microsoft.com/office/drawing/2014/main" id="{FF566C85-0714-91DC-BA20-8BF5FB26FB75}"/>
                </a:ext>
              </a:extLst>
            </p:cNvPr>
            <p:cNvSpPr/>
            <p:nvPr/>
          </p:nvSpPr>
          <p:spPr>
            <a:xfrm>
              <a:off x="7786142" y="4740177"/>
              <a:ext cx="468000" cy="468000"/>
            </a:xfrm>
            <a:prstGeom prst="flowChartConnector">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tx1"/>
                  </a:solidFill>
                </a:rPr>
                <a:t>32</a:t>
              </a:r>
              <a:endParaRPr lang="en-IE" sz="1200" b="1">
                <a:solidFill>
                  <a:schemeClr val="tx1"/>
                </a:solidFill>
              </a:endParaRPr>
            </a:p>
          </p:txBody>
        </p:sp>
        <p:sp>
          <p:nvSpPr>
            <p:cNvPr id="155" name="Flowchart: Connector 154">
              <a:extLst>
                <a:ext uri="{FF2B5EF4-FFF2-40B4-BE49-F238E27FC236}">
                  <a16:creationId xmlns:a16="http://schemas.microsoft.com/office/drawing/2014/main" id="{DA15A64E-9CB4-DB29-C27B-75CB282BD759}"/>
                </a:ext>
              </a:extLst>
            </p:cNvPr>
            <p:cNvSpPr/>
            <p:nvPr/>
          </p:nvSpPr>
          <p:spPr>
            <a:xfrm>
              <a:off x="8772913" y="3961976"/>
              <a:ext cx="468000" cy="468000"/>
            </a:xfrm>
            <a:prstGeom prst="flowChartConnector">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tx1"/>
                  </a:solidFill>
                </a:rPr>
                <a:t>41</a:t>
              </a:r>
              <a:endParaRPr lang="en-IE" sz="1200" b="1">
                <a:solidFill>
                  <a:schemeClr val="tx1"/>
                </a:solidFill>
              </a:endParaRPr>
            </a:p>
          </p:txBody>
        </p:sp>
        <p:sp>
          <p:nvSpPr>
            <p:cNvPr id="156" name="Flowchart: Connector 155">
              <a:extLst>
                <a:ext uri="{FF2B5EF4-FFF2-40B4-BE49-F238E27FC236}">
                  <a16:creationId xmlns:a16="http://schemas.microsoft.com/office/drawing/2014/main" id="{16F91E69-BEA5-4694-25BF-2C3AEEDD17DC}"/>
                </a:ext>
              </a:extLst>
            </p:cNvPr>
            <p:cNvSpPr/>
            <p:nvPr/>
          </p:nvSpPr>
          <p:spPr>
            <a:xfrm>
              <a:off x="9373068" y="2499369"/>
              <a:ext cx="468000" cy="468000"/>
            </a:xfrm>
            <a:prstGeom prst="flowChartConnector">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tx1"/>
                  </a:solidFill>
                </a:rPr>
                <a:t>65</a:t>
              </a:r>
              <a:endParaRPr lang="en-IE" sz="1200" b="1">
                <a:solidFill>
                  <a:schemeClr val="tx1"/>
                </a:solidFill>
              </a:endParaRPr>
            </a:p>
          </p:txBody>
        </p:sp>
        <p:sp>
          <p:nvSpPr>
            <p:cNvPr id="157" name="Flowchart: Connector 156">
              <a:extLst>
                <a:ext uri="{FF2B5EF4-FFF2-40B4-BE49-F238E27FC236}">
                  <a16:creationId xmlns:a16="http://schemas.microsoft.com/office/drawing/2014/main" id="{A0A95C78-2869-7E4A-964B-079C91A7E4D4}"/>
                </a:ext>
              </a:extLst>
            </p:cNvPr>
            <p:cNvSpPr/>
            <p:nvPr/>
          </p:nvSpPr>
          <p:spPr>
            <a:xfrm>
              <a:off x="8897128" y="2214379"/>
              <a:ext cx="468000" cy="468000"/>
            </a:xfrm>
            <a:prstGeom prst="flowChartConnector">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tx1"/>
                  </a:solidFill>
                </a:rPr>
                <a:t>13</a:t>
              </a:r>
              <a:endParaRPr lang="en-IE" sz="1200" b="1">
                <a:solidFill>
                  <a:schemeClr val="tx1"/>
                </a:solidFill>
              </a:endParaRPr>
            </a:p>
          </p:txBody>
        </p:sp>
        <p:sp>
          <p:nvSpPr>
            <p:cNvPr id="158" name="Flowchart: Connector 157">
              <a:extLst>
                <a:ext uri="{FF2B5EF4-FFF2-40B4-BE49-F238E27FC236}">
                  <a16:creationId xmlns:a16="http://schemas.microsoft.com/office/drawing/2014/main" id="{5209B188-CABC-3CAB-D67C-02B564784C87}"/>
                </a:ext>
              </a:extLst>
            </p:cNvPr>
            <p:cNvSpPr/>
            <p:nvPr/>
          </p:nvSpPr>
          <p:spPr>
            <a:xfrm>
              <a:off x="9139068" y="1959738"/>
              <a:ext cx="468000" cy="468000"/>
            </a:xfrm>
            <a:prstGeom prst="flowChartConnector">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tx1"/>
                  </a:solidFill>
                </a:rPr>
                <a:t>31</a:t>
              </a:r>
              <a:endParaRPr lang="en-IE" sz="1200" b="1">
                <a:solidFill>
                  <a:schemeClr val="tx1"/>
                </a:solidFill>
              </a:endParaRPr>
            </a:p>
          </p:txBody>
        </p:sp>
        <p:sp>
          <p:nvSpPr>
            <p:cNvPr id="159" name="Flowchart: Connector 158">
              <a:extLst>
                <a:ext uri="{FF2B5EF4-FFF2-40B4-BE49-F238E27FC236}">
                  <a16:creationId xmlns:a16="http://schemas.microsoft.com/office/drawing/2014/main" id="{75A9C4BB-8CB4-A7E3-1B89-2D8FE42BC97C}"/>
                </a:ext>
              </a:extLst>
            </p:cNvPr>
            <p:cNvSpPr/>
            <p:nvPr/>
          </p:nvSpPr>
          <p:spPr>
            <a:xfrm>
              <a:off x="8789036" y="1717955"/>
              <a:ext cx="468000" cy="468000"/>
            </a:xfrm>
            <a:prstGeom prst="flowChartConnector">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algn="ctr">
                <a:lnSpc>
                  <a:spcPct val="115000"/>
                </a:lnSpc>
                <a:spcBef>
                  <a:spcPts val="400"/>
                </a:spcBef>
                <a:spcAft>
                  <a:spcPts val="400"/>
                </a:spcAft>
              </a:pPr>
              <a:r>
                <a:rPr lang="en-US" sz="1200" b="1">
                  <a:solidFill>
                    <a:schemeClr val="tx1"/>
                  </a:solidFill>
                </a:rPr>
                <a:t>35</a:t>
              </a:r>
              <a:endParaRPr lang="en-IE" sz="1200" b="1">
                <a:solidFill>
                  <a:schemeClr val="tx1"/>
                </a:solidFill>
              </a:endParaRPr>
            </a:p>
          </p:txBody>
        </p:sp>
      </p:grpSp>
      <p:pic>
        <p:nvPicPr>
          <p:cNvPr id="6" name="Picture 5">
            <a:extLst>
              <a:ext uri="{FF2B5EF4-FFF2-40B4-BE49-F238E27FC236}">
                <a16:creationId xmlns:a16="http://schemas.microsoft.com/office/drawing/2014/main" id="{2EEED266-E91D-1BA2-71C4-E1A334A986C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9809" y="1687951"/>
            <a:ext cx="792000" cy="445698"/>
          </a:xfrm>
          <a:prstGeom prst="rect">
            <a:avLst/>
          </a:prstGeom>
        </p:spPr>
      </p:pic>
      <p:pic>
        <p:nvPicPr>
          <p:cNvPr id="7" name="Picture 6">
            <a:extLst>
              <a:ext uri="{FF2B5EF4-FFF2-40B4-BE49-F238E27FC236}">
                <a16:creationId xmlns:a16="http://schemas.microsoft.com/office/drawing/2014/main" id="{10363D91-7520-6A3A-5179-D966515043D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0531" y="2167706"/>
            <a:ext cx="792000" cy="439890"/>
          </a:xfrm>
          <a:prstGeom prst="rect">
            <a:avLst/>
          </a:prstGeom>
        </p:spPr>
      </p:pic>
      <p:pic>
        <p:nvPicPr>
          <p:cNvPr id="8" name="Picture 7">
            <a:extLst>
              <a:ext uri="{FF2B5EF4-FFF2-40B4-BE49-F238E27FC236}">
                <a16:creationId xmlns:a16="http://schemas.microsoft.com/office/drawing/2014/main" id="{27CF83C0-0B36-73A4-D350-3FBCB2BF267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0090" y="2649548"/>
            <a:ext cx="792000" cy="447722"/>
          </a:xfrm>
          <a:prstGeom prst="rect">
            <a:avLst/>
          </a:prstGeom>
        </p:spPr>
      </p:pic>
      <p:pic>
        <p:nvPicPr>
          <p:cNvPr id="9" name="Picture 8">
            <a:extLst>
              <a:ext uri="{FF2B5EF4-FFF2-40B4-BE49-F238E27FC236}">
                <a16:creationId xmlns:a16="http://schemas.microsoft.com/office/drawing/2014/main" id="{D9BD2C78-635C-46F3-15C7-5D6F899CF7E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6409" y="3129691"/>
            <a:ext cx="792000" cy="439098"/>
          </a:xfrm>
          <a:prstGeom prst="rect">
            <a:avLst/>
          </a:prstGeom>
        </p:spPr>
      </p:pic>
      <p:pic>
        <p:nvPicPr>
          <p:cNvPr id="10" name="Picture 9">
            <a:extLst>
              <a:ext uri="{FF2B5EF4-FFF2-40B4-BE49-F238E27FC236}">
                <a16:creationId xmlns:a16="http://schemas.microsoft.com/office/drawing/2014/main" id="{C645B41C-4B0B-0F27-0FBB-9CD10C672535}"/>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86409" y="3599720"/>
            <a:ext cx="792000" cy="436832"/>
          </a:xfrm>
          <a:prstGeom prst="rect">
            <a:avLst/>
          </a:prstGeom>
        </p:spPr>
      </p:pic>
      <p:pic>
        <p:nvPicPr>
          <p:cNvPr id="11" name="Picture 10">
            <a:extLst>
              <a:ext uri="{FF2B5EF4-FFF2-40B4-BE49-F238E27FC236}">
                <a16:creationId xmlns:a16="http://schemas.microsoft.com/office/drawing/2014/main" id="{934F1E91-6503-6B2C-8325-5430FEC064D4}"/>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86409" y="4067483"/>
            <a:ext cx="792000" cy="440550"/>
          </a:xfrm>
          <a:prstGeom prst="rect">
            <a:avLst/>
          </a:prstGeom>
        </p:spPr>
      </p:pic>
      <p:pic>
        <p:nvPicPr>
          <p:cNvPr id="22" name="Picture 21">
            <a:extLst>
              <a:ext uri="{FF2B5EF4-FFF2-40B4-BE49-F238E27FC236}">
                <a16:creationId xmlns:a16="http://schemas.microsoft.com/office/drawing/2014/main" id="{2E9D93E7-718A-F622-407C-32D7E0FACD26}"/>
              </a:ext>
            </a:extLst>
          </p:cNvPr>
          <p:cNvPicPr>
            <a:picLocks noChangeAspect="1"/>
          </p:cNvPicPr>
          <p:nvPr/>
        </p:nvPicPr>
        <p:blipFill>
          <a:blip r:embed="rId9" cstate="email">
            <a:extLst>
              <a:ext uri="{28A0092B-C50C-407E-A947-70E740481C1C}">
                <a14:useLocalDpi xmlns:a14="http://schemas.microsoft.com/office/drawing/2010/main"/>
              </a:ext>
            </a:extLst>
          </a:blip>
          <a:srcRect t="24267" b="21994"/>
          <a:stretch/>
        </p:blipFill>
        <p:spPr>
          <a:xfrm>
            <a:off x="70090" y="1294879"/>
            <a:ext cx="792000" cy="314953"/>
          </a:xfrm>
          <a:prstGeom prst="rect">
            <a:avLst/>
          </a:prstGeom>
        </p:spPr>
      </p:pic>
      <p:pic>
        <p:nvPicPr>
          <p:cNvPr id="23" name="Picture 22">
            <a:extLst>
              <a:ext uri="{FF2B5EF4-FFF2-40B4-BE49-F238E27FC236}">
                <a16:creationId xmlns:a16="http://schemas.microsoft.com/office/drawing/2014/main" id="{14C28C46-5EED-672B-4F5D-4DA8AA741D63}"/>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915038" y="1703773"/>
            <a:ext cx="792000" cy="437844"/>
          </a:xfrm>
          <a:prstGeom prst="rect">
            <a:avLst/>
          </a:prstGeom>
        </p:spPr>
      </p:pic>
      <p:pic>
        <p:nvPicPr>
          <p:cNvPr id="24" name="Picture 23">
            <a:extLst>
              <a:ext uri="{FF2B5EF4-FFF2-40B4-BE49-F238E27FC236}">
                <a16:creationId xmlns:a16="http://schemas.microsoft.com/office/drawing/2014/main" id="{3FC0BC38-8AA7-8AFD-9147-BD5C2BC4AC13}"/>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915038" y="2190214"/>
            <a:ext cx="792000" cy="439978"/>
          </a:xfrm>
          <a:prstGeom prst="rect">
            <a:avLst/>
          </a:prstGeom>
        </p:spPr>
      </p:pic>
      <p:pic>
        <p:nvPicPr>
          <p:cNvPr id="25" name="Picture 24">
            <a:extLst>
              <a:ext uri="{FF2B5EF4-FFF2-40B4-BE49-F238E27FC236}">
                <a16:creationId xmlns:a16="http://schemas.microsoft.com/office/drawing/2014/main" id="{BBFAC27A-C000-6060-C3F2-8DF21184571D}"/>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926921" y="2667179"/>
            <a:ext cx="792000" cy="449328"/>
          </a:xfrm>
          <a:prstGeom prst="rect">
            <a:avLst/>
          </a:prstGeom>
        </p:spPr>
      </p:pic>
      <p:pic>
        <p:nvPicPr>
          <p:cNvPr id="26" name="Picture 25">
            <a:extLst>
              <a:ext uri="{FF2B5EF4-FFF2-40B4-BE49-F238E27FC236}">
                <a16:creationId xmlns:a16="http://schemas.microsoft.com/office/drawing/2014/main" id="{1FE3A64B-B7D8-21AC-083C-57A753B3E8DD}"/>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923438" y="3150587"/>
            <a:ext cx="792000" cy="447876"/>
          </a:xfrm>
          <a:prstGeom prst="rect">
            <a:avLst/>
          </a:prstGeom>
        </p:spPr>
      </p:pic>
      <p:pic>
        <p:nvPicPr>
          <p:cNvPr id="27" name="Picture 26">
            <a:extLst>
              <a:ext uri="{FF2B5EF4-FFF2-40B4-BE49-F238E27FC236}">
                <a16:creationId xmlns:a16="http://schemas.microsoft.com/office/drawing/2014/main" id="{3DF379E5-8B93-5F79-45CA-6670C52533EC}"/>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923438" y="3651377"/>
            <a:ext cx="792000" cy="438526"/>
          </a:xfrm>
          <a:prstGeom prst="rect">
            <a:avLst/>
          </a:prstGeom>
        </p:spPr>
      </p:pic>
      <p:pic>
        <p:nvPicPr>
          <p:cNvPr id="28" name="Picture 27">
            <a:extLst>
              <a:ext uri="{FF2B5EF4-FFF2-40B4-BE49-F238E27FC236}">
                <a16:creationId xmlns:a16="http://schemas.microsoft.com/office/drawing/2014/main" id="{99448227-9912-E3C3-773A-52CB1FEE256D}"/>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923438" y="4137326"/>
            <a:ext cx="792000" cy="444422"/>
          </a:xfrm>
          <a:prstGeom prst="rect">
            <a:avLst/>
          </a:prstGeom>
        </p:spPr>
      </p:pic>
      <p:pic>
        <p:nvPicPr>
          <p:cNvPr id="29" name="Picture 28">
            <a:extLst>
              <a:ext uri="{FF2B5EF4-FFF2-40B4-BE49-F238E27FC236}">
                <a16:creationId xmlns:a16="http://schemas.microsoft.com/office/drawing/2014/main" id="{047C37BC-D8E2-4BD5-6BBD-4215F9C19D70}"/>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915038" y="4634905"/>
            <a:ext cx="792000" cy="438284"/>
          </a:xfrm>
          <a:prstGeom prst="rect">
            <a:avLst/>
          </a:prstGeom>
        </p:spPr>
      </p:pic>
      <p:pic>
        <p:nvPicPr>
          <p:cNvPr id="30" name="Picture 29">
            <a:extLst>
              <a:ext uri="{FF2B5EF4-FFF2-40B4-BE49-F238E27FC236}">
                <a16:creationId xmlns:a16="http://schemas.microsoft.com/office/drawing/2014/main" id="{55C9C70A-4BD1-375F-98A5-E5E9276C1574}"/>
              </a:ext>
            </a:extLst>
          </p:cNvPr>
          <p:cNvPicPr>
            <a:picLocks noChangeAspect="1"/>
          </p:cNvPicPr>
          <p:nvPr/>
        </p:nvPicPr>
        <p:blipFill>
          <a:blip r:embed="rId17" cstate="email">
            <a:extLst>
              <a:ext uri="{28A0092B-C50C-407E-A947-70E740481C1C}">
                <a14:useLocalDpi xmlns:a14="http://schemas.microsoft.com/office/drawing/2010/main"/>
              </a:ext>
            </a:extLst>
          </a:blip>
          <a:srcRect/>
          <a:stretch/>
        </p:blipFill>
        <p:spPr>
          <a:xfrm>
            <a:off x="923438" y="5126345"/>
            <a:ext cx="792000" cy="440000"/>
          </a:xfrm>
          <a:prstGeom prst="rect">
            <a:avLst/>
          </a:prstGeom>
        </p:spPr>
      </p:pic>
      <p:graphicFrame>
        <p:nvGraphicFramePr>
          <p:cNvPr id="31" name="Table 30">
            <a:extLst>
              <a:ext uri="{FF2B5EF4-FFF2-40B4-BE49-F238E27FC236}">
                <a16:creationId xmlns:a16="http://schemas.microsoft.com/office/drawing/2014/main" id="{22201489-0BCC-CA77-CB3E-8DD6C705D4F0}"/>
              </a:ext>
            </a:extLst>
          </p:cNvPr>
          <p:cNvGraphicFramePr>
            <a:graphicFrameLocks noGrp="1"/>
          </p:cNvGraphicFramePr>
          <p:nvPr/>
        </p:nvGraphicFramePr>
        <p:xfrm>
          <a:off x="865414" y="1885414"/>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8</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pic>
        <p:nvPicPr>
          <p:cNvPr id="32" name="Picture 31">
            <a:extLst>
              <a:ext uri="{FF2B5EF4-FFF2-40B4-BE49-F238E27FC236}">
                <a16:creationId xmlns:a16="http://schemas.microsoft.com/office/drawing/2014/main" id="{3DB12A16-743B-4904-25B0-929F99B34171}"/>
              </a:ext>
            </a:extLst>
          </p:cNvPr>
          <p:cNvPicPr>
            <a:picLocks noChangeAspect="1"/>
          </p:cNvPicPr>
          <p:nvPr/>
        </p:nvPicPr>
        <p:blipFill>
          <a:blip r:embed="rId18" cstate="email">
            <a:extLst>
              <a:ext uri="{28A0092B-C50C-407E-A947-70E740481C1C}">
                <a14:useLocalDpi xmlns:a14="http://schemas.microsoft.com/office/drawing/2010/main"/>
              </a:ext>
            </a:extLst>
          </a:blip>
          <a:srcRect/>
          <a:stretch/>
        </p:blipFill>
        <p:spPr>
          <a:xfrm>
            <a:off x="899651" y="1303048"/>
            <a:ext cx="807387" cy="296787"/>
          </a:xfrm>
          <a:prstGeom prst="rect">
            <a:avLst/>
          </a:prstGeom>
        </p:spPr>
      </p:pic>
      <p:graphicFrame>
        <p:nvGraphicFramePr>
          <p:cNvPr id="34" name="Table 33">
            <a:extLst>
              <a:ext uri="{FF2B5EF4-FFF2-40B4-BE49-F238E27FC236}">
                <a16:creationId xmlns:a16="http://schemas.microsoft.com/office/drawing/2014/main" id="{9BBF292C-502A-B7A4-5A9E-DC45BF7CCE35}"/>
              </a:ext>
            </a:extLst>
          </p:cNvPr>
          <p:cNvGraphicFramePr>
            <a:graphicFrameLocks noGrp="1"/>
          </p:cNvGraphicFramePr>
          <p:nvPr/>
        </p:nvGraphicFramePr>
        <p:xfrm>
          <a:off x="850807" y="2323258"/>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35</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35" name="Table 34">
            <a:extLst>
              <a:ext uri="{FF2B5EF4-FFF2-40B4-BE49-F238E27FC236}">
                <a16:creationId xmlns:a16="http://schemas.microsoft.com/office/drawing/2014/main" id="{727C2B5B-3678-9BD0-E73B-3A3D761AE737}"/>
              </a:ext>
            </a:extLst>
          </p:cNvPr>
          <p:cNvGraphicFramePr>
            <a:graphicFrameLocks noGrp="1"/>
          </p:cNvGraphicFramePr>
          <p:nvPr/>
        </p:nvGraphicFramePr>
        <p:xfrm>
          <a:off x="864475" y="2809496"/>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41</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36" name="Table 35">
            <a:extLst>
              <a:ext uri="{FF2B5EF4-FFF2-40B4-BE49-F238E27FC236}">
                <a16:creationId xmlns:a16="http://schemas.microsoft.com/office/drawing/2014/main" id="{C78C93AF-0717-B4ED-D4F9-A827ADADC79E}"/>
              </a:ext>
            </a:extLst>
          </p:cNvPr>
          <p:cNvGraphicFramePr>
            <a:graphicFrameLocks noGrp="1"/>
          </p:cNvGraphicFramePr>
          <p:nvPr/>
        </p:nvGraphicFramePr>
        <p:xfrm>
          <a:off x="878143" y="3295734"/>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13</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37" name="Table 36">
            <a:extLst>
              <a:ext uri="{FF2B5EF4-FFF2-40B4-BE49-F238E27FC236}">
                <a16:creationId xmlns:a16="http://schemas.microsoft.com/office/drawing/2014/main" id="{E5B564C1-0A02-3F5C-4011-AC038F45BA0C}"/>
              </a:ext>
            </a:extLst>
          </p:cNvPr>
          <p:cNvGraphicFramePr>
            <a:graphicFrameLocks noGrp="1"/>
          </p:cNvGraphicFramePr>
          <p:nvPr/>
        </p:nvGraphicFramePr>
        <p:xfrm>
          <a:off x="891811" y="3781972"/>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32</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38" name="Table 37">
            <a:extLst>
              <a:ext uri="{FF2B5EF4-FFF2-40B4-BE49-F238E27FC236}">
                <a16:creationId xmlns:a16="http://schemas.microsoft.com/office/drawing/2014/main" id="{549C1600-8CD6-FAB1-F1C8-654C9CA70CAC}"/>
              </a:ext>
            </a:extLst>
          </p:cNvPr>
          <p:cNvGraphicFramePr>
            <a:graphicFrameLocks noGrp="1"/>
          </p:cNvGraphicFramePr>
          <p:nvPr/>
        </p:nvGraphicFramePr>
        <p:xfrm>
          <a:off x="905479" y="4268210"/>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53</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39" name="Table 38">
            <a:extLst>
              <a:ext uri="{FF2B5EF4-FFF2-40B4-BE49-F238E27FC236}">
                <a16:creationId xmlns:a16="http://schemas.microsoft.com/office/drawing/2014/main" id="{7F325FD7-800D-0D84-275F-CF3682571C67}"/>
              </a:ext>
            </a:extLst>
          </p:cNvPr>
          <p:cNvGraphicFramePr>
            <a:graphicFrameLocks noGrp="1"/>
          </p:cNvGraphicFramePr>
          <p:nvPr/>
        </p:nvGraphicFramePr>
        <p:xfrm>
          <a:off x="919147" y="4754448"/>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65</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40" name="Table 39">
            <a:extLst>
              <a:ext uri="{FF2B5EF4-FFF2-40B4-BE49-F238E27FC236}">
                <a16:creationId xmlns:a16="http://schemas.microsoft.com/office/drawing/2014/main" id="{A51C7FE0-CEE7-4C8F-02CB-B89617541055}"/>
              </a:ext>
            </a:extLst>
          </p:cNvPr>
          <p:cNvGraphicFramePr>
            <a:graphicFrameLocks noGrp="1"/>
          </p:cNvGraphicFramePr>
          <p:nvPr/>
        </p:nvGraphicFramePr>
        <p:xfrm>
          <a:off x="932815" y="5240686"/>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31</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pic>
        <p:nvPicPr>
          <p:cNvPr id="41" name="Picture 40">
            <a:extLst>
              <a:ext uri="{FF2B5EF4-FFF2-40B4-BE49-F238E27FC236}">
                <a16:creationId xmlns:a16="http://schemas.microsoft.com/office/drawing/2014/main" id="{51AEE179-6274-3688-A76C-6CA80E8EBCFA}"/>
              </a:ext>
            </a:extLst>
          </p:cNvPr>
          <p:cNvPicPr>
            <a:picLocks noChangeAspect="1"/>
          </p:cNvPicPr>
          <p:nvPr/>
        </p:nvPicPr>
        <p:blipFill>
          <a:blip r:embed="rId19" cstate="email">
            <a:extLst>
              <a:ext uri="{28A0092B-C50C-407E-A947-70E740481C1C}">
                <a14:useLocalDpi xmlns:a14="http://schemas.microsoft.com/office/drawing/2010/main"/>
              </a:ext>
            </a:extLst>
          </a:blip>
          <a:srcRect/>
          <a:stretch/>
        </p:blipFill>
        <p:spPr>
          <a:xfrm>
            <a:off x="1767748" y="1718118"/>
            <a:ext cx="792000" cy="445280"/>
          </a:xfrm>
          <a:prstGeom prst="rect">
            <a:avLst/>
          </a:prstGeom>
        </p:spPr>
      </p:pic>
      <p:pic>
        <p:nvPicPr>
          <p:cNvPr id="42" name="Picture 41">
            <a:extLst>
              <a:ext uri="{FF2B5EF4-FFF2-40B4-BE49-F238E27FC236}">
                <a16:creationId xmlns:a16="http://schemas.microsoft.com/office/drawing/2014/main" id="{78F0CEC2-0572-A2D2-7B4C-320966649C39}"/>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a:xfrm>
            <a:off x="1739173" y="1303048"/>
            <a:ext cx="859280" cy="296787"/>
          </a:xfrm>
          <a:prstGeom prst="rect">
            <a:avLst/>
          </a:prstGeom>
        </p:spPr>
      </p:pic>
      <p:pic>
        <p:nvPicPr>
          <p:cNvPr id="43" name="Picture 42">
            <a:extLst>
              <a:ext uri="{FF2B5EF4-FFF2-40B4-BE49-F238E27FC236}">
                <a16:creationId xmlns:a16="http://schemas.microsoft.com/office/drawing/2014/main" id="{7A8A6659-F73B-C5FA-6A58-C2195E68BFE6}"/>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a:xfrm>
            <a:off x="1783218" y="2249781"/>
            <a:ext cx="792000" cy="444268"/>
          </a:xfrm>
          <a:prstGeom prst="rect">
            <a:avLst/>
          </a:prstGeom>
        </p:spPr>
      </p:pic>
      <p:pic>
        <p:nvPicPr>
          <p:cNvPr id="44" name="Picture 43">
            <a:extLst>
              <a:ext uri="{FF2B5EF4-FFF2-40B4-BE49-F238E27FC236}">
                <a16:creationId xmlns:a16="http://schemas.microsoft.com/office/drawing/2014/main" id="{9066BD82-9BCD-7A57-A93A-95BA9D34377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1773859" y="2765827"/>
            <a:ext cx="792000" cy="444158"/>
          </a:xfrm>
          <a:prstGeom prst="rect">
            <a:avLst/>
          </a:prstGeom>
        </p:spPr>
      </p:pic>
      <p:pic>
        <p:nvPicPr>
          <p:cNvPr id="45" name="Picture 44">
            <a:extLst>
              <a:ext uri="{FF2B5EF4-FFF2-40B4-BE49-F238E27FC236}">
                <a16:creationId xmlns:a16="http://schemas.microsoft.com/office/drawing/2014/main" id="{4610E579-9441-F934-2647-468A89C8B7D8}"/>
              </a:ext>
            </a:extLst>
          </p:cNvPr>
          <p:cNvPicPr>
            <a:picLocks noChangeAspect="1"/>
          </p:cNvPicPr>
          <p:nvPr/>
        </p:nvPicPr>
        <p:blipFill>
          <a:blip r:embed="rId23" cstate="email">
            <a:extLst>
              <a:ext uri="{28A0092B-C50C-407E-A947-70E740481C1C}">
                <a14:useLocalDpi xmlns:a14="http://schemas.microsoft.com/office/drawing/2010/main"/>
              </a:ext>
            </a:extLst>
          </a:blip>
          <a:srcRect/>
          <a:stretch/>
        </p:blipFill>
        <p:spPr>
          <a:xfrm>
            <a:off x="1773908" y="3259653"/>
            <a:ext cx="792000" cy="447722"/>
          </a:xfrm>
          <a:prstGeom prst="rect">
            <a:avLst/>
          </a:prstGeom>
        </p:spPr>
      </p:pic>
      <p:pic>
        <p:nvPicPr>
          <p:cNvPr id="46" name="Picture 45">
            <a:extLst>
              <a:ext uri="{FF2B5EF4-FFF2-40B4-BE49-F238E27FC236}">
                <a16:creationId xmlns:a16="http://schemas.microsoft.com/office/drawing/2014/main" id="{BF2C1D60-08D0-EB7F-A8FD-BECAF2F27F37}"/>
              </a:ext>
            </a:extLst>
          </p:cNvPr>
          <p:cNvPicPr>
            <a:picLocks noChangeAspect="1"/>
          </p:cNvPicPr>
          <p:nvPr/>
        </p:nvPicPr>
        <p:blipFill>
          <a:blip r:embed="rId24" cstate="email">
            <a:extLst>
              <a:ext uri="{28A0092B-C50C-407E-A947-70E740481C1C}">
                <a14:useLocalDpi xmlns:a14="http://schemas.microsoft.com/office/drawing/2010/main"/>
              </a:ext>
            </a:extLst>
          </a:blip>
          <a:srcRect/>
          <a:stretch/>
        </p:blipFill>
        <p:spPr>
          <a:xfrm>
            <a:off x="1773859" y="3734981"/>
            <a:ext cx="792000" cy="450802"/>
          </a:xfrm>
          <a:prstGeom prst="rect">
            <a:avLst/>
          </a:prstGeom>
        </p:spPr>
      </p:pic>
      <p:pic>
        <p:nvPicPr>
          <p:cNvPr id="47" name="Picture 46">
            <a:extLst>
              <a:ext uri="{FF2B5EF4-FFF2-40B4-BE49-F238E27FC236}">
                <a16:creationId xmlns:a16="http://schemas.microsoft.com/office/drawing/2014/main" id="{FFD409C5-F89F-C66C-A1EA-D200BFCE3E24}"/>
              </a:ext>
            </a:extLst>
          </p:cNvPr>
          <p:cNvPicPr>
            <a:picLocks noChangeAspect="1"/>
          </p:cNvPicPr>
          <p:nvPr/>
        </p:nvPicPr>
        <p:blipFill>
          <a:blip r:embed="rId25" cstate="email">
            <a:extLst>
              <a:ext uri="{28A0092B-C50C-407E-A947-70E740481C1C}">
                <a14:useLocalDpi xmlns:a14="http://schemas.microsoft.com/office/drawing/2010/main"/>
              </a:ext>
            </a:extLst>
          </a:blip>
          <a:srcRect/>
          <a:stretch/>
        </p:blipFill>
        <p:spPr>
          <a:xfrm>
            <a:off x="2636212" y="1294880"/>
            <a:ext cx="792000" cy="304956"/>
          </a:xfrm>
          <a:prstGeom prst="rect">
            <a:avLst/>
          </a:prstGeom>
        </p:spPr>
      </p:pic>
      <p:pic>
        <p:nvPicPr>
          <p:cNvPr id="48" name="Picture 47">
            <a:extLst>
              <a:ext uri="{FF2B5EF4-FFF2-40B4-BE49-F238E27FC236}">
                <a16:creationId xmlns:a16="http://schemas.microsoft.com/office/drawing/2014/main" id="{45AD41C9-D0F4-E077-4360-F6A9910B4957}"/>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2630087" y="1694564"/>
            <a:ext cx="792000" cy="447150"/>
          </a:xfrm>
          <a:prstGeom prst="rect">
            <a:avLst/>
          </a:prstGeom>
        </p:spPr>
      </p:pic>
      <p:pic>
        <p:nvPicPr>
          <p:cNvPr id="49" name="Picture 48">
            <a:extLst>
              <a:ext uri="{FF2B5EF4-FFF2-40B4-BE49-F238E27FC236}">
                <a16:creationId xmlns:a16="http://schemas.microsoft.com/office/drawing/2014/main" id="{F28292BE-27C1-BFA6-1559-FF24CBFC1E73}"/>
              </a:ext>
            </a:extLst>
          </p:cNvPr>
          <p:cNvPicPr>
            <a:picLocks noChangeAspect="1"/>
          </p:cNvPicPr>
          <p:nvPr/>
        </p:nvPicPr>
        <p:blipFill>
          <a:blip r:embed="rId27" cstate="email">
            <a:extLst>
              <a:ext uri="{28A0092B-C50C-407E-A947-70E740481C1C}">
                <a14:useLocalDpi xmlns:a14="http://schemas.microsoft.com/office/drawing/2010/main"/>
              </a:ext>
            </a:extLst>
          </a:blip>
          <a:srcRect/>
          <a:stretch/>
        </p:blipFill>
        <p:spPr>
          <a:xfrm>
            <a:off x="2627781" y="2216056"/>
            <a:ext cx="792000" cy="440814"/>
          </a:xfrm>
          <a:prstGeom prst="rect">
            <a:avLst/>
          </a:prstGeom>
        </p:spPr>
      </p:pic>
      <p:pic>
        <p:nvPicPr>
          <p:cNvPr id="50" name="Picture 49">
            <a:extLst>
              <a:ext uri="{FF2B5EF4-FFF2-40B4-BE49-F238E27FC236}">
                <a16:creationId xmlns:a16="http://schemas.microsoft.com/office/drawing/2014/main" id="{776EA5BA-B360-C70F-15FB-416615B524F2}"/>
              </a:ext>
            </a:extLst>
          </p:cNvPr>
          <p:cNvPicPr>
            <a:picLocks noChangeAspect="1"/>
          </p:cNvPicPr>
          <p:nvPr/>
        </p:nvPicPr>
        <p:blipFill>
          <a:blip r:embed="rId28" cstate="email">
            <a:extLst>
              <a:ext uri="{28A0092B-C50C-407E-A947-70E740481C1C}">
                <a14:useLocalDpi xmlns:a14="http://schemas.microsoft.com/office/drawing/2010/main"/>
              </a:ext>
            </a:extLst>
          </a:blip>
          <a:srcRect/>
          <a:stretch/>
        </p:blipFill>
        <p:spPr>
          <a:xfrm>
            <a:off x="2644509" y="2749569"/>
            <a:ext cx="792000" cy="446996"/>
          </a:xfrm>
          <a:prstGeom prst="rect">
            <a:avLst/>
          </a:prstGeom>
        </p:spPr>
      </p:pic>
      <p:pic>
        <p:nvPicPr>
          <p:cNvPr id="51" name="Picture 50">
            <a:extLst>
              <a:ext uri="{FF2B5EF4-FFF2-40B4-BE49-F238E27FC236}">
                <a16:creationId xmlns:a16="http://schemas.microsoft.com/office/drawing/2014/main" id="{E5323481-018F-545D-8418-929F626F0FB7}"/>
              </a:ext>
            </a:extLst>
          </p:cNvPr>
          <p:cNvPicPr>
            <a:picLocks noChangeAspect="1"/>
          </p:cNvPicPr>
          <p:nvPr/>
        </p:nvPicPr>
        <p:blipFill>
          <a:blip r:embed="rId29" cstate="email">
            <a:extLst>
              <a:ext uri="{28A0092B-C50C-407E-A947-70E740481C1C}">
                <a14:useLocalDpi xmlns:a14="http://schemas.microsoft.com/office/drawing/2010/main"/>
              </a:ext>
            </a:extLst>
          </a:blip>
          <a:srcRect/>
          <a:stretch/>
        </p:blipFill>
        <p:spPr>
          <a:xfrm>
            <a:off x="2650872" y="3265060"/>
            <a:ext cx="792000" cy="447744"/>
          </a:xfrm>
          <a:prstGeom prst="rect">
            <a:avLst/>
          </a:prstGeom>
        </p:spPr>
      </p:pic>
      <p:pic>
        <p:nvPicPr>
          <p:cNvPr id="52" name="Picture 51">
            <a:extLst>
              <a:ext uri="{FF2B5EF4-FFF2-40B4-BE49-F238E27FC236}">
                <a16:creationId xmlns:a16="http://schemas.microsoft.com/office/drawing/2014/main" id="{9AA46227-8DFC-ADDD-E063-048E733E0E54}"/>
              </a:ext>
            </a:extLst>
          </p:cNvPr>
          <p:cNvPicPr>
            <a:picLocks noChangeAspect="1"/>
          </p:cNvPicPr>
          <p:nvPr/>
        </p:nvPicPr>
        <p:blipFill>
          <a:blip r:embed="rId30" cstate="email">
            <a:extLst>
              <a:ext uri="{28A0092B-C50C-407E-A947-70E740481C1C}">
                <a14:useLocalDpi xmlns:a14="http://schemas.microsoft.com/office/drawing/2010/main"/>
              </a:ext>
            </a:extLst>
          </a:blip>
          <a:srcRect/>
          <a:stretch/>
        </p:blipFill>
        <p:spPr>
          <a:xfrm>
            <a:off x="2663974" y="3750128"/>
            <a:ext cx="792000" cy="443850"/>
          </a:xfrm>
          <a:prstGeom prst="rect">
            <a:avLst/>
          </a:prstGeom>
        </p:spPr>
      </p:pic>
      <p:pic>
        <p:nvPicPr>
          <p:cNvPr id="53" name="Picture 52">
            <a:extLst>
              <a:ext uri="{FF2B5EF4-FFF2-40B4-BE49-F238E27FC236}">
                <a16:creationId xmlns:a16="http://schemas.microsoft.com/office/drawing/2014/main" id="{1E890C6A-B84A-68EC-A3D1-F4DDC2709082}"/>
              </a:ext>
            </a:extLst>
          </p:cNvPr>
          <p:cNvPicPr>
            <a:picLocks noChangeAspect="1"/>
          </p:cNvPicPr>
          <p:nvPr/>
        </p:nvPicPr>
        <p:blipFill>
          <a:blip r:embed="rId31" cstate="email">
            <a:extLst>
              <a:ext uri="{28A0092B-C50C-407E-A947-70E740481C1C}">
                <a14:useLocalDpi xmlns:a14="http://schemas.microsoft.com/office/drawing/2010/main"/>
              </a:ext>
            </a:extLst>
          </a:blip>
          <a:srcRect/>
          <a:stretch/>
        </p:blipFill>
        <p:spPr>
          <a:xfrm>
            <a:off x="2661270" y="4229641"/>
            <a:ext cx="792000" cy="457820"/>
          </a:xfrm>
          <a:prstGeom prst="rect">
            <a:avLst/>
          </a:prstGeom>
        </p:spPr>
      </p:pic>
      <p:graphicFrame>
        <p:nvGraphicFramePr>
          <p:cNvPr id="4" name="Table 3">
            <a:extLst>
              <a:ext uri="{FF2B5EF4-FFF2-40B4-BE49-F238E27FC236}">
                <a16:creationId xmlns:a16="http://schemas.microsoft.com/office/drawing/2014/main" id="{22FB638C-5DCA-39DE-23C0-4D0EA6C2BB24}"/>
              </a:ext>
            </a:extLst>
          </p:cNvPr>
          <p:cNvGraphicFramePr>
            <a:graphicFrameLocks noGrp="1"/>
          </p:cNvGraphicFramePr>
          <p:nvPr/>
        </p:nvGraphicFramePr>
        <p:xfrm>
          <a:off x="33530" y="1869615"/>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66</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16" name="Table 15">
            <a:extLst>
              <a:ext uri="{FF2B5EF4-FFF2-40B4-BE49-F238E27FC236}">
                <a16:creationId xmlns:a16="http://schemas.microsoft.com/office/drawing/2014/main" id="{D82CE5C0-7145-E92D-4840-B54F8138104F}"/>
              </a:ext>
            </a:extLst>
          </p:cNvPr>
          <p:cNvGraphicFramePr>
            <a:graphicFrameLocks noGrp="1"/>
          </p:cNvGraphicFramePr>
          <p:nvPr/>
        </p:nvGraphicFramePr>
        <p:xfrm>
          <a:off x="42400" y="2324334"/>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68</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17" name="Table 16">
            <a:extLst>
              <a:ext uri="{FF2B5EF4-FFF2-40B4-BE49-F238E27FC236}">
                <a16:creationId xmlns:a16="http://schemas.microsoft.com/office/drawing/2014/main" id="{8B3AAFBF-7A6B-10B0-D70A-E12B9AE2D37B}"/>
              </a:ext>
            </a:extLst>
          </p:cNvPr>
          <p:cNvGraphicFramePr>
            <a:graphicFrameLocks noGrp="1"/>
          </p:cNvGraphicFramePr>
          <p:nvPr/>
        </p:nvGraphicFramePr>
        <p:xfrm>
          <a:off x="32498" y="2774380"/>
          <a:ext cx="432667" cy="304800"/>
        </p:xfrm>
        <a:graphic>
          <a:graphicData uri="http://schemas.openxmlformats.org/drawingml/2006/table">
            <a:tbl>
              <a:tblPr firstRow="1" bandRow="1">
                <a:tableStyleId>{7E9639D4-E3E2-4D34-9284-5A2195B3D0D7}</a:tableStyleId>
              </a:tblPr>
              <a:tblGrid>
                <a:gridCol w="432667">
                  <a:extLst>
                    <a:ext uri="{9D8B030D-6E8A-4147-A177-3AD203B41FA5}">
                      <a16:colId xmlns:a16="http://schemas.microsoft.com/office/drawing/2014/main" val="3657289722"/>
                    </a:ext>
                  </a:extLst>
                </a:gridCol>
              </a:tblGrid>
              <a:tr h="287236">
                <a:tc>
                  <a:txBody>
                    <a:bodyPr/>
                    <a:lstStyle/>
                    <a:p>
                      <a:r>
                        <a:rPr lang="en-US" sz="1400" b="1">
                          <a:solidFill>
                            <a:schemeClr val="bg1"/>
                          </a:solidFill>
                        </a:rPr>
                        <a:t>56</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19" name="Table 18">
            <a:extLst>
              <a:ext uri="{FF2B5EF4-FFF2-40B4-BE49-F238E27FC236}">
                <a16:creationId xmlns:a16="http://schemas.microsoft.com/office/drawing/2014/main" id="{5D536CE1-C3EB-1A56-D8FE-E0FCDC5AE810}"/>
              </a:ext>
            </a:extLst>
          </p:cNvPr>
          <p:cNvGraphicFramePr>
            <a:graphicFrameLocks noGrp="1"/>
          </p:cNvGraphicFramePr>
          <p:nvPr/>
        </p:nvGraphicFramePr>
        <p:xfrm>
          <a:off x="30518" y="3242292"/>
          <a:ext cx="432667" cy="304800"/>
        </p:xfrm>
        <a:graphic>
          <a:graphicData uri="http://schemas.openxmlformats.org/drawingml/2006/table">
            <a:tbl>
              <a:tblPr firstRow="1" bandRow="1">
                <a:tableStyleId>{7E9639D4-E3E2-4D34-9284-5A2195B3D0D7}</a:tableStyleId>
              </a:tblPr>
              <a:tblGrid>
                <a:gridCol w="432667">
                  <a:extLst>
                    <a:ext uri="{9D8B030D-6E8A-4147-A177-3AD203B41FA5}">
                      <a16:colId xmlns:a16="http://schemas.microsoft.com/office/drawing/2014/main" val="3657289722"/>
                    </a:ext>
                  </a:extLst>
                </a:gridCol>
              </a:tblGrid>
              <a:tr h="287236">
                <a:tc>
                  <a:txBody>
                    <a:bodyPr/>
                    <a:lstStyle/>
                    <a:p>
                      <a:r>
                        <a:rPr lang="en-US" sz="1400" b="1">
                          <a:solidFill>
                            <a:schemeClr val="bg1"/>
                          </a:solidFill>
                        </a:rPr>
                        <a:t>49</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20" name="Table 19">
            <a:extLst>
              <a:ext uri="{FF2B5EF4-FFF2-40B4-BE49-F238E27FC236}">
                <a16:creationId xmlns:a16="http://schemas.microsoft.com/office/drawing/2014/main" id="{24D5B90F-3628-604A-B39B-BB0A93713125}"/>
              </a:ext>
            </a:extLst>
          </p:cNvPr>
          <p:cNvGraphicFramePr>
            <a:graphicFrameLocks noGrp="1"/>
          </p:cNvGraphicFramePr>
          <p:nvPr/>
        </p:nvGraphicFramePr>
        <p:xfrm>
          <a:off x="49567" y="3729229"/>
          <a:ext cx="432667" cy="304800"/>
        </p:xfrm>
        <a:graphic>
          <a:graphicData uri="http://schemas.openxmlformats.org/drawingml/2006/table">
            <a:tbl>
              <a:tblPr firstRow="1" bandRow="1">
                <a:tableStyleId>{7E9639D4-E3E2-4D34-9284-5A2195B3D0D7}</a:tableStyleId>
              </a:tblPr>
              <a:tblGrid>
                <a:gridCol w="432667">
                  <a:extLst>
                    <a:ext uri="{9D8B030D-6E8A-4147-A177-3AD203B41FA5}">
                      <a16:colId xmlns:a16="http://schemas.microsoft.com/office/drawing/2014/main" val="3657289722"/>
                    </a:ext>
                  </a:extLst>
                </a:gridCol>
              </a:tblGrid>
              <a:tr h="287236">
                <a:tc>
                  <a:txBody>
                    <a:bodyPr/>
                    <a:lstStyle/>
                    <a:p>
                      <a:r>
                        <a:rPr lang="en-US" sz="1400" b="1">
                          <a:solidFill>
                            <a:schemeClr val="bg1"/>
                          </a:solidFill>
                        </a:rPr>
                        <a:t>12</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21" name="Table 20">
            <a:extLst>
              <a:ext uri="{FF2B5EF4-FFF2-40B4-BE49-F238E27FC236}">
                <a16:creationId xmlns:a16="http://schemas.microsoft.com/office/drawing/2014/main" id="{74585EAC-0FAF-3B97-F7D2-A37EE54FAACF}"/>
              </a:ext>
            </a:extLst>
          </p:cNvPr>
          <p:cNvGraphicFramePr>
            <a:graphicFrameLocks noGrp="1"/>
          </p:cNvGraphicFramePr>
          <p:nvPr/>
        </p:nvGraphicFramePr>
        <p:xfrm>
          <a:off x="59657" y="4216166"/>
          <a:ext cx="432667" cy="304800"/>
        </p:xfrm>
        <a:graphic>
          <a:graphicData uri="http://schemas.openxmlformats.org/drawingml/2006/table">
            <a:tbl>
              <a:tblPr firstRow="1" bandRow="1">
                <a:tableStyleId>{7E9639D4-E3E2-4D34-9284-5A2195B3D0D7}</a:tableStyleId>
              </a:tblPr>
              <a:tblGrid>
                <a:gridCol w="432667">
                  <a:extLst>
                    <a:ext uri="{9D8B030D-6E8A-4147-A177-3AD203B41FA5}">
                      <a16:colId xmlns:a16="http://schemas.microsoft.com/office/drawing/2014/main" val="3657289722"/>
                    </a:ext>
                  </a:extLst>
                </a:gridCol>
              </a:tblGrid>
              <a:tr h="287236">
                <a:tc>
                  <a:txBody>
                    <a:bodyPr/>
                    <a:lstStyle/>
                    <a:p>
                      <a:r>
                        <a:rPr lang="en-US" sz="1400" b="1">
                          <a:solidFill>
                            <a:schemeClr val="bg1"/>
                          </a:solidFill>
                        </a:rPr>
                        <a:t>37</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54" name="Table 53">
            <a:extLst>
              <a:ext uri="{FF2B5EF4-FFF2-40B4-BE49-F238E27FC236}">
                <a16:creationId xmlns:a16="http://schemas.microsoft.com/office/drawing/2014/main" id="{9987BFC8-5A38-BD91-4142-4F4337DEED77}"/>
              </a:ext>
            </a:extLst>
          </p:cNvPr>
          <p:cNvGraphicFramePr>
            <a:graphicFrameLocks noGrp="1"/>
          </p:cNvGraphicFramePr>
          <p:nvPr/>
        </p:nvGraphicFramePr>
        <p:xfrm>
          <a:off x="2561089" y="1871599"/>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23</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55" name="Table 54">
            <a:extLst>
              <a:ext uri="{FF2B5EF4-FFF2-40B4-BE49-F238E27FC236}">
                <a16:creationId xmlns:a16="http://schemas.microsoft.com/office/drawing/2014/main" id="{44D25B89-5B3D-38A6-22CE-96D6C9292161}"/>
              </a:ext>
            </a:extLst>
          </p:cNvPr>
          <p:cNvGraphicFramePr>
            <a:graphicFrameLocks noGrp="1"/>
          </p:cNvGraphicFramePr>
          <p:nvPr/>
        </p:nvGraphicFramePr>
        <p:xfrm>
          <a:off x="2546482" y="2423743"/>
          <a:ext cx="525344" cy="304800"/>
        </p:xfrm>
        <a:graphic>
          <a:graphicData uri="http://schemas.openxmlformats.org/drawingml/2006/table">
            <a:tbl>
              <a:tblPr firstRow="1" bandRow="1">
                <a:tableStyleId>{7E9639D4-E3E2-4D34-9284-5A2195B3D0D7}</a:tableStyleId>
              </a:tblPr>
              <a:tblGrid>
                <a:gridCol w="525344">
                  <a:extLst>
                    <a:ext uri="{9D8B030D-6E8A-4147-A177-3AD203B41FA5}">
                      <a16:colId xmlns:a16="http://schemas.microsoft.com/office/drawing/2014/main" val="3657289722"/>
                    </a:ext>
                  </a:extLst>
                </a:gridCol>
              </a:tblGrid>
              <a:tr h="287236">
                <a:tc>
                  <a:txBody>
                    <a:bodyPr/>
                    <a:lstStyle/>
                    <a:p>
                      <a:r>
                        <a:rPr lang="en-US" sz="1400" b="1">
                          <a:solidFill>
                            <a:schemeClr val="bg1"/>
                          </a:solidFill>
                        </a:rPr>
                        <a:t>34</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56" name="Table 55">
            <a:extLst>
              <a:ext uri="{FF2B5EF4-FFF2-40B4-BE49-F238E27FC236}">
                <a16:creationId xmlns:a16="http://schemas.microsoft.com/office/drawing/2014/main" id="{59C58EC9-988E-ECE2-AF7E-02A37A1911D0}"/>
              </a:ext>
            </a:extLst>
          </p:cNvPr>
          <p:cNvGraphicFramePr>
            <a:graphicFrameLocks noGrp="1"/>
          </p:cNvGraphicFramePr>
          <p:nvPr/>
        </p:nvGraphicFramePr>
        <p:xfrm>
          <a:off x="2560150" y="2909981"/>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25</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57" name="Table 56">
            <a:extLst>
              <a:ext uri="{FF2B5EF4-FFF2-40B4-BE49-F238E27FC236}">
                <a16:creationId xmlns:a16="http://schemas.microsoft.com/office/drawing/2014/main" id="{AF261166-C235-A5B4-309A-EEAFADBBAD82}"/>
              </a:ext>
            </a:extLst>
          </p:cNvPr>
          <p:cNvGraphicFramePr>
            <a:graphicFrameLocks noGrp="1"/>
          </p:cNvGraphicFramePr>
          <p:nvPr/>
        </p:nvGraphicFramePr>
        <p:xfrm>
          <a:off x="2573818" y="3396219"/>
          <a:ext cx="547432" cy="304800"/>
        </p:xfrm>
        <a:graphic>
          <a:graphicData uri="http://schemas.openxmlformats.org/drawingml/2006/table">
            <a:tbl>
              <a:tblPr firstRow="1" bandRow="1">
                <a:tableStyleId>{7E9639D4-E3E2-4D34-9284-5A2195B3D0D7}</a:tableStyleId>
              </a:tblPr>
              <a:tblGrid>
                <a:gridCol w="547432">
                  <a:extLst>
                    <a:ext uri="{9D8B030D-6E8A-4147-A177-3AD203B41FA5}">
                      <a16:colId xmlns:a16="http://schemas.microsoft.com/office/drawing/2014/main" val="3657289722"/>
                    </a:ext>
                  </a:extLst>
                </a:gridCol>
              </a:tblGrid>
              <a:tr h="287236">
                <a:tc>
                  <a:txBody>
                    <a:bodyPr/>
                    <a:lstStyle/>
                    <a:p>
                      <a:r>
                        <a:rPr lang="en-US" sz="1400" b="1">
                          <a:solidFill>
                            <a:schemeClr val="bg1"/>
                          </a:solidFill>
                        </a:rPr>
                        <a:t>42</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58" name="Table 57">
            <a:extLst>
              <a:ext uri="{FF2B5EF4-FFF2-40B4-BE49-F238E27FC236}">
                <a16:creationId xmlns:a16="http://schemas.microsoft.com/office/drawing/2014/main" id="{D75EB4AB-BA87-5E38-B2E3-8CAB89DB30F5}"/>
              </a:ext>
            </a:extLst>
          </p:cNvPr>
          <p:cNvGraphicFramePr>
            <a:graphicFrameLocks noGrp="1"/>
          </p:cNvGraphicFramePr>
          <p:nvPr/>
        </p:nvGraphicFramePr>
        <p:xfrm>
          <a:off x="2587486" y="3882457"/>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11</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59" name="Table 58">
            <a:extLst>
              <a:ext uri="{FF2B5EF4-FFF2-40B4-BE49-F238E27FC236}">
                <a16:creationId xmlns:a16="http://schemas.microsoft.com/office/drawing/2014/main" id="{851E071D-E498-1ECF-9505-FE159A767B78}"/>
              </a:ext>
            </a:extLst>
          </p:cNvPr>
          <p:cNvGraphicFramePr>
            <a:graphicFrameLocks noGrp="1"/>
          </p:cNvGraphicFramePr>
          <p:nvPr/>
        </p:nvGraphicFramePr>
        <p:xfrm>
          <a:off x="2601154" y="4368695"/>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7</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60" name="Table 59">
            <a:extLst>
              <a:ext uri="{FF2B5EF4-FFF2-40B4-BE49-F238E27FC236}">
                <a16:creationId xmlns:a16="http://schemas.microsoft.com/office/drawing/2014/main" id="{A8FBEB86-4366-FA31-8924-AA32203A30F1}"/>
              </a:ext>
            </a:extLst>
          </p:cNvPr>
          <p:cNvGraphicFramePr>
            <a:graphicFrameLocks noGrp="1"/>
          </p:cNvGraphicFramePr>
          <p:nvPr/>
        </p:nvGraphicFramePr>
        <p:xfrm>
          <a:off x="1729388" y="3911366"/>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17</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61" name="Table 60">
            <a:extLst>
              <a:ext uri="{FF2B5EF4-FFF2-40B4-BE49-F238E27FC236}">
                <a16:creationId xmlns:a16="http://schemas.microsoft.com/office/drawing/2014/main" id="{F4C00714-2C7F-30DE-4D12-B5543F615D67}"/>
              </a:ext>
            </a:extLst>
          </p:cNvPr>
          <p:cNvGraphicFramePr>
            <a:graphicFrameLocks noGrp="1"/>
          </p:cNvGraphicFramePr>
          <p:nvPr/>
        </p:nvGraphicFramePr>
        <p:xfrm>
          <a:off x="1732042" y="1899110"/>
          <a:ext cx="589928" cy="304800"/>
        </p:xfrm>
        <a:graphic>
          <a:graphicData uri="http://schemas.openxmlformats.org/drawingml/2006/table">
            <a:tbl>
              <a:tblPr firstRow="1" bandRow="1">
                <a:tableStyleId>{7E9639D4-E3E2-4D34-9284-5A2195B3D0D7}</a:tableStyleId>
              </a:tblPr>
              <a:tblGrid>
                <a:gridCol w="589928">
                  <a:extLst>
                    <a:ext uri="{9D8B030D-6E8A-4147-A177-3AD203B41FA5}">
                      <a16:colId xmlns:a16="http://schemas.microsoft.com/office/drawing/2014/main" val="3657289722"/>
                    </a:ext>
                  </a:extLst>
                </a:gridCol>
              </a:tblGrid>
              <a:tr h="287236">
                <a:tc>
                  <a:txBody>
                    <a:bodyPr/>
                    <a:lstStyle/>
                    <a:p>
                      <a:r>
                        <a:rPr lang="en-US" sz="1400" b="1">
                          <a:solidFill>
                            <a:schemeClr val="bg1"/>
                          </a:solidFill>
                        </a:rPr>
                        <a:t>28</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62" name="Table 61">
            <a:extLst>
              <a:ext uri="{FF2B5EF4-FFF2-40B4-BE49-F238E27FC236}">
                <a16:creationId xmlns:a16="http://schemas.microsoft.com/office/drawing/2014/main" id="{63368A0A-C819-3168-19A8-B3BCEDFE8E6D}"/>
              </a:ext>
            </a:extLst>
          </p:cNvPr>
          <p:cNvGraphicFramePr>
            <a:graphicFrameLocks noGrp="1"/>
          </p:cNvGraphicFramePr>
          <p:nvPr/>
        </p:nvGraphicFramePr>
        <p:xfrm>
          <a:off x="1717435" y="2451254"/>
          <a:ext cx="568352" cy="304800"/>
        </p:xfrm>
        <a:graphic>
          <a:graphicData uri="http://schemas.openxmlformats.org/drawingml/2006/table">
            <a:tbl>
              <a:tblPr firstRow="1" bandRow="1">
                <a:tableStyleId>{7E9639D4-E3E2-4D34-9284-5A2195B3D0D7}</a:tableStyleId>
              </a:tblPr>
              <a:tblGrid>
                <a:gridCol w="568352">
                  <a:extLst>
                    <a:ext uri="{9D8B030D-6E8A-4147-A177-3AD203B41FA5}">
                      <a16:colId xmlns:a16="http://schemas.microsoft.com/office/drawing/2014/main" val="3657289722"/>
                    </a:ext>
                  </a:extLst>
                </a:gridCol>
              </a:tblGrid>
              <a:tr h="287236">
                <a:tc>
                  <a:txBody>
                    <a:bodyPr/>
                    <a:lstStyle/>
                    <a:p>
                      <a:r>
                        <a:rPr lang="en-US" sz="1400" b="1">
                          <a:solidFill>
                            <a:schemeClr val="bg1"/>
                          </a:solidFill>
                        </a:rPr>
                        <a:t>24</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63" name="Table 62">
            <a:extLst>
              <a:ext uri="{FF2B5EF4-FFF2-40B4-BE49-F238E27FC236}">
                <a16:creationId xmlns:a16="http://schemas.microsoft.com/office/drawing/2014/main" id="{0B3E0EC9-BD9D-1C94-8E86-4D3A5AC5CD40}"/>
              </a:ext>
            </a:extLst>
          </p:cNvPr>
          <p:cNvGraphicFramePr>
            <a:graphicFrameLocks noGrp="1"/>
          </p:cNvGraphicFramePr>
          <p:nvPr/>
        </p:nvGraphicFramePr>
        <p:xfrm>
          <a:off x="1731103" y="2937492"/>
          <a:ext cx="379195" cy="304800"/>
        </p:xfrm>
        <a:graphic>
          <a:graphicData uri="http://schemas.openxmlformats.org/drawingml/2006/table">
            <a:tbl>
              <a:tblPr firstRow="1" bandRow="1">
                <a:tableStyleId>{7E9639D4-E3E2-4D34-9284-5A2195B3D0D7}</a:tableStyleId>
              </a:tblPr>
              <a:tblGrid>
                <a:gridCol w="379195">
                  <a:extLst>
                    <a:ext uri="{9D8B030D-6E8A-4147-A177-3AD203B41FA5}">
                      <a16:colId xmlns:a16="http://schemas.microsoft.com/office/drawing/2014/main" val="3657289722"/>
                    </a:ext>
                  </a:extLst>
                </a:gridCol>
              </a:tblGrid>
              <a:tr h="287236">
                <a:tc>
                  <a:txBody>
                    <a:bodyPr/>
                    <a:lstStyle/>
                    <a:p>
                      <a:r>
                        <a:rPr lang="en-US" sz="1400" b="1">
                          <a:solidFill>
                            <a:schemeClr val="bg1"/>
                          </a:solidFill>
                        </a:rPr>
                        <a:t>67</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graphicFrame>
        <p:nvGraphicFramePr>
          <p:cNvPr id="64" name="Table 63">
            <a:extLst>
              <a:ext uri="{FF2B5EF4-FFF2-40B4-BE49-F238E27FC236}">
                <a16:creationId xmlns:a16="http://schemas.microsoft.com/office/drawing/2014/main" id="{34B1C221-E092-F2D7-3F19-C79F3BC134FD}"/>
              </a:ext>
            </a:extLst>
          </p:cNvPr>
          <p:cNvGraphicFramePr>
            <a:graphicFrameLocks noGrp="1"/>
          </p:cNvGraphicFramePr>
          <p:nvPr/>
        </p:nvGraphicFramePr>
        <p:xfrm>
          <a:off x="1744771" y="3423730"/>
          <a:ext cx="552917" cy="304800"/>
        </p:xfrm>
        <a:graphic>
          <a:graphicData uri="http://schemas.openxmlformats.org/drawingml/2006/table">
            <a:tbl>
              <a:tblPr firstRow="1" bandRow="1">
                <a:tableStyleId>{7E9639D4-E3E2-4D34-9284-5A2195B3D0D7}</a:tableStyleId>
              </a:tblPr>
              <a:tblGrid>
                <a:gridCol w="552917">
                  <a:extLst>
                    <a:ext uri="{9D8B030D-6E8A-4147-A177-3AD203B41FA5}">
                      <a16:colId xmlns:a16="http://schemas.microsoft.com/office/drawing/2014/main" val="3657289722"/>
                    </a:ext>
                  </a:extLst>
                </a:gridCol>
              </a:tblGrid>
              <a:tr h="287236">
                <a:tc>
                  <a:txBody>
                    <a:bodyPr/>
                    <a:lstStyle/>
                    <a:p>
                      <a:r>
                        <a:rPr lang="en-US" sz="1400" b="1">
                          <a:solidFill>
                            <a:schemeClr val="bg1"/>
                          </a:solidFill>
                        </a:rPr>
                        <a:t>43</a:t>
                      </a:r>
                      <a:endParaRPr lang="en-IE" sz="1400" b="1">
                        <a:solidFill>
                          <a:schemeClr val="bg1"/>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17871648"/>
                  </a:ext>
                </a:extLst>
              </a:tr>
            </a:tbl>
          </a:graphicData>
        </a:graphic>
      </p:graphicFrame>
    </p:spTree>
    <p:extLst>
      <p:ext uri="{BB962C8B-B14F-4D97-AF65-F5344CB8AC3E}">
        <p14:creationId xmlns:p14="http://schemas.microsoft.com/office/powerpoint/2010/main" val="34415279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0741-5AD1-EF8B-79D8-FC4A2AE1D6BF}"/>
              </a:ext>
            </a:extLst>
          </p:cNvPr>
          <p:cNvSpPr>
            <a:spLocks noGrp="1"/>
          </p:cNvSpPr>
          <p:nvPr>
            <p:ph type="title"/>
          </p:nvPr>
        </p:nvSpPr>
        <p:spPr/>
        <p:txBody>
          <a:bodyPr/>
          <a:lstStyle/>
          <a:p>
            <a:r>
              <a:rPr lang="en-US" dirty="0">
                <a:solidFill>
                  <a:schemeClr val="bg1"/>
                </a:solidFill>
              </a:rPr>
              <a:t>Effective images include</a:t>
            </a:r>
            <a:endParaRPr lang="en-IE" dirty="0">
              <a:solidFill>
                <a:schemeClr val="bg1"/>
              </a:solidFill>
            </a:endParaRPr>
          </a:p>
        </p:txBody>
      </p:sp>
      <p:sp>
        <p:nvSpPr>
          <p:cNvPr id="4" name="Contents Box 1">
            <a:extLst>
              <a:ext uri="{FF2B5EF4-FFF2-40B4-BE49-F238E27FC236}">
                <a16:creationId xmlns:a16="http://schemas.microsoft.com/office/drawing/2014/main" id="{729CA0FF-03A7-3BA2-B47F-CF6A2349572C}"/>
              </a:ext>
            </a:extLst>
          </p:cNvPr>
          <p:cNvSpPr/>
          <p:nvPr/>
        </p:nvSpPr>
        <p:spPr>
          <a:xfrm rot="5400000">
            <a:off x="353781" y="2183439"/>
            <a:ext cx="2325344" cy="2117030"/>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288000" rtlCol="0" anchor="t"/>
          <a:lstStyle/>
          <a:p>
            <a:r>
              <a:rPr lang="en-GB" sz="4800" b="1">
                <a:solidFill>
                  <a:schemeClr val="tx1"/>
                </a:solidFill>
              </a:rPr>
              <a:t>1</a:t>
            </a:r>
          </a:p>
          <a:p>
            <a:r>
              <a:rPr lang="en-GB">
                <a:solidFill>
                  <a:schemeClr val="tx1"/>
                </a:solidFill>
              </a:rPr>
              <a:t>Direct eye contact</a:t>
            </a:r>
          </a:p>
        </p:txBody>
      </p:sp>
      <p:sp>
        <p:nvSpPr>
          <p:cNvPr id="5" name="Contents Box 2">
            <a:extLst>
              <a:ext uri="{FF2B5EF4-FFF2-40B4-BE49-F238E27FC236}">
                <a16:creationId xmlns:a16="http://schemas.microsoft.com/office/drawing/2014/main" id="{E11F6D78-F932-8473-62AF-4437ED2234E4}"/>
              </a:ext>
            </a:extLst>
          </p:cNvPr>
          <p:cNvSpPr/>
          <p:nvPr/>
        </p:nvSpPr>
        <p:spPr>
          <a:xfrm rot="5400000">
            <a:off x="2699413" y="2183439"/>
            <a:ext cx="2325344" cy="2117030"/>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288000" rtlCol="0" anchor="t"/>
          <a:lstStyle/>
          <a:p>
            <a:r>
              <a:rPr lang="en-GB" sz="4800" b="1" dirty="0">
                <a:solidFill>
                  <a:schemeClr val="tx1"/>
                </a:solidFill>
              </a:rPr>
              <a:t>2</a:t>
            </a:r>
          </a:p>
          <a:p>
            <a:pPr algn="l">
              <a:spcBef>
                <a:spcPts val="400"/>
              </a:spcBef>
              <a:spcAft>
                <a:spcPts val="400"/>
              </a:spcAft>
            </a:pPr>
            <a:r>
              <a:rPr lang="en-GB" dirty="0">
                <a:solidFill>
                  <a:schemeClr val="tx1"/>
                </a:solidFill>
              </a:rPr>
              <a:t>Immediate sense of need or vulnerability of protagonist</a:t>
            </a:r>
          </a:p>
        </p:txBody>
      </p:sp>
      <p:sp>
        <p:nvSpPr>
          <p:cNvPr id="6" name="Contents Box 3">
            <a:extLst>
              <a:ext uri="{FF2B5EF4-FFF2-40B4-BE49-F238E27FC236}">
                <a16:creationId xmlns:a16="http://schemas.microsoft.com/office/drawing/2014/main" id="{85AFBA18-7280-E41D-2F44-55BFFA3C4C1F}"/>
              </a:ext>
            </a:extLst>
          </p:cNvPr>
          <p:cNvSpPr/>
          <p:nvPr/>
        </p:nvSpPr>
        <p:spPr>
          <a:xfrm rot="5400000">
            <a:off x="5004276" y="2183439"/>
            <a:ext cx="2325344" cy="2117030"/>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288000" rtlCol="0" anchor="t"/>
          <a:lstStyle/>
          <a:p>
            <a:r>
              <a:rPr lang="en-GB" sz="4800" b="1">
                <a:solidFill>
                  <a:schemeClr val="tx1"/>
                </a:solidFill>
              </a:rPr>
              <a:t>3</a:t>
            </a:r>
          </a:p>
          <a:p>
            <a:pPr algn="l">
              <a:spcBef>
                <a:spcPts val="400"/>
              </a:spcBef>
              <a:spcAft>
                <a:spcPts val="400"/>
              </a:spcAft>
            </a:pPr>
            <a:r>
              <a:rPr lang="en-GB">
                <a:solidFill>
                  <a:schemeClr val="tx1"/>
                </a:solidFill>
              </a:rPr>
              <a:t>Clarity to story, but also some depth to unpack</a:t>
            </a:r>
          </a:p>
        </p:txBody>
      </p:sp>
      <p:sp>
        <p:nvSpPr>
          <p:cNvPr id="7" name="Contents Box 4">
            <a:extLst>
              <a:ext uri="{FF2B5EF4-FFF2-40B4-BE49-F238E27FC236}">
                <a16:creationId xmlns:a16="http://schemas.microsoft.com/office/drawing/2014/main" id="{0E60A046-4133-E64B-D02C-08F7BCBE4C0C}"/>
              </a:ext>
            </a:extLst>
          </p:cNvPr>
          <p:cNvSpPr/>
          <p:nvPr/>
        </p:nvSpPr>
        <p:spPr>
          <a:xfrm rot="5400000">
            <a:off x="7323645" y="2183437"/>
            <a:ext cx="2325344" cy="2117030"/>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288000" rtlCol="0" anchor="t"/>
          <a:lstStyle/>
          <a:p>
            <a:r>
              <a:rPr lang="en-GB" sz="4800" b="1">
                <a:solidFill>
                  <a:schemeClr val="tx1"/>
                </a:solidFill>
              </a:rPr>
              <a:t>4</a:t>
            </a:r>
          </a:p>
          <a:p>
            <a:pPr algn="l">
              <a:spcBef>
                <a:spcPts val="400"/>
              </a:spcBef>
              <a:spcAft>
                <a:spcPts val="400"/>
              </a:spcAft>
            </a:pPr>
            <a:r>
              <a:rPr lang="en-GB">
                <a:solidFill>
                  <a:schemeClr val="tx1"/>
                </a:solidFill>
              </a:rPr>
              <a:t>Connection to contemporary narrative</a:t>
            </a:r>
          </a:p>
        </p:txBody>
      </p:sp>
      <p:sp>
        <p:nvSpPr>
          <p:cNvPr id="8" name="Contents Triangle 1">
            <a:extLst>
              <a:ext uri="{FF2B5EF4-FFF2-40B4-BE49-F238E27FC236}">
                <a16:creationId xmlns:a16="http://schemas.microsoft.com/office/drawing/2014/main" id="{D9D44F86-722C-1544-3B16-959CBCF1479B}"/>
              </a:ext>
              <a:ext uri="{C183D7F6-B498-43B3-948B-1728B52AA6E4}">
                <adec:decorative xmlns:adec="http://schemas.microsoft.com/office/drawing/2017/decorative" val="1"/>
              </a:ext>
            </a:extLst>
          </p:cNvPr>
          <p:cNvSpPr/>
          <p:nvPr/>
        </p:nvSpPr>
        <p:spPr>
          <a:xfrm rot="5400000">
            <a:off x="413418" y="2123798"/>
            <a:ext cx="308401" cy="21936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err="1">
              <a:solidFill>
                <a:schemeClr val="tx1"/>
              </a:solidFill>
            </a:endParaRPr>
          </a:p>
        </p:txBody>
      </p:sp>
      <p:sp>
        <p:nvSpPr>
          <p:cNvPr id="9" name="Contents Triangle 2">
            <a:extLst>
              <a:ext uri="{FF2B5EF4-FFF2-40B4-BE49-F238E27FC236}">
                <a16:creationId xmlns:a16="http://schemas.microsoft.com/office/drawing/2014/main" id="{3B42C7AD-2363-0E03-DE40-FD08354F788A}"/>
              </a:ext>
              <a:ext uri="{C183D7F6-B498-43B3-948B-1728B52AA6E4}">
                <adec:decorative xmlns:adec="http://schemas.microsoft.com/office/drawing/2017/decorative" val="1"/>
              </a:ext>
            </a:extLst>
          </p:cNvPr>
          <p:cNvSpPr/>
          <p:nvPr/>
        </p:nvSpPr>
        <p:spPr>
          <a:xfrm rot="5400000">
            <a:off x="2759050" y="2123798"/>
            <a:ext cx="308401" cy="21936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err="1">
              <a:solidFill>
                <a:schemeClr val="tx1"/>
              </a:solidFill>
            </a:endParaRPr>
          </a:p>
        </p:txBody>
      </p:sp>
      <p:sp>
        <p:nvSpPr>
          <p:cNvPr id="10" name="Contents Triangle 3">
            <a:extLst>
              <a:ext uri="{FF2B5EF4-FFF2-40B4-BE49-F238E27FC236}">
                <a16:creationId xmlns:a16="http://schemas.microsoft.com/office/drawing/2014/main" id="{4142E9C1-2645-6F5B-B4ED-FC3ABEB3C0DB}"/>
              </a:ext>
              <a:ext uri="{C183D7F6-B498-43B3-948B-1728B52AA6E4}">
                <adec:decorative xmlns:adec="http://schemas.microsoft.com/office/drawing/2017/decorative" val="1"/>
              </a:ext>
            </a:extLst>
          </p:cNvPr>
          <p:cNvSpPr/>
          <p:nvPr/>
        </p:nvSpPr>
        <p:spPr>
          <a:xfrm rot="5400000">
            <a:off x="5063913" y="2123798"/>
            <a:ext cx="308401" cy="2193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a:solidFill>
                <a:schemeClr val="tx1"/>
              </a:solidFill>
            </a:endParaRPr>
          </a:p>
        </p:txBody>
      </p:sp>
      <p:sp>
        <p:nvSpPr>
          <p:cNvPr id="11" name="Contents Triangle 4">
            <a:extLst>
              <a:ext uri="{FF2B5EF4-FFF2-40B4-BE49-F238E27FC236}">
                <a16:creationId xmlns:a16="http://schemas.microsoft.com/office/drawing/2014/main" id="{F94D541F-A33F-5FDF-2543-1B3448382D35}"/>
              </a:ext>
              <a:ext uri="{C183D7F6-B498-43B3-948B-1728B52AA6E4}">
                <adec:decorative xmlns:adec="http://schemas.microsoft.com/office/drawing/2017/decorative" val="1"/>
              </a:ext>
            </a:extLst>
          </p:cNvPr>
          <p:cNvSpPr/>
          <p:nvPr/>
        </p:nvSpPr>
        <p:spPr>
          <a:xfrm rot="5400000">
            <a:off x="7383282" y="2123796"/>
            <a:ext cx="308401" cy="21936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err="1">
              <a:solidFill>
                <a:schemeClr val="tx1"/>
              </a:solidFill>
            </a:endParaRPr>
          </a:p>
        </p:txBody>
      </p:sp>
      <p:sp>
        <p:nvSpPr>
          <p:cNvPr id="12" name="Contents Box 4">
            <a:extLst>
              <a:ext uri="{FF2B5EF4-FFF2-40B4-BE49-F238E27FC236}">
                <a16:creationId xmlns:a16="http://schemas.microsoft.com/office/drawing/2014/main" id="{00BB38CD-AC97-9115-713B-95EFDA051522}"/>
              </a:ext>
            </a:extLst>
          </p:cNvPr>
          <p:cNvSpPr/>
          <p:nvPr/>
        </p:nvSpPr>
        <p:spPr>
          <a:xfrm rot="5400000">
            <a:off x="9605314" y="2183435"/>
            <a:ext cx="2325343" cy="2117030"/>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288000" rtlCol="0" anchor="t"/>
          <a:lstStyle/>
          <a:p>
            <a:r>
              <a:rPr lang="en-GB" sz="4800" b="1">
                <a:solidFill>
                  <a:schemeClr val="tx1"/>
                </a:solidFill>
              </a:rPr>
              <a:t>5</a:t>
            </a:r>
          </a:p>
          <a:p>
            <a:pPr algn="l">
              <a:spcBef>
                <a:spcPts val="400"/>
              </a:spcBef>
              <a:spcAft>
                <a:spcPts val="400"/>
              </a:spcAft>
            </a:pPr>
            <a:r>
              <a:rPr lang="en-GB">
                <a:solidFill>
                  <a:schemeClr val="tx1"/>
                </a:solidFill>
              </a:rPr>
              <a:t>Clear role for viewer – a need for a response</a:t>
            </a:r>
          </a:p>
        </p:txBody>
      </p:sp>
      <p:sp>
        <p:nvSpPr>
          <p:cNvPr id="13" name="Contents Triangle 4">
            <a:extLst>
              <a:ext uri="{FF2B5EF4-FFF2-40B4-BE49-F238E27FC236}">
                <a16:creationId xmlns:a16="http://schemas.microsoft.com/office/drawing/2014/main" id="{28672557-3804-C1E2-10A2-3DFCB568909B}"/>
              </a:ext>
              <a:ext uri="{C183D7F6-B498-43B3-948B-1728B52AA6E4}">
                <adec:decorative xmlns:adec="http://schemas.microsoft.com/office/drawing/2017/decorative" val="1"/>
              </a:ext>
            </a:extLst>
          </p:cNvPr>
          <p:cNvSpPr/>
          <p:nvPr/>
        </p:nvSpPr>
        <p:spPr>
          <a:xfrm rot="5400000">
            <a:off x="9664951" y="2123793"/>
            <a:ext cx="308401" cy="21936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err="1">
              <a:solidFill>
                <a:schemeClr val="tx1"/>
              </a:solidFill>
            </a:endParaRPr>
          </a:p>
        </p:txBody>
      </p:sp>
    </p:spTree>
    <p:extLst>
      <p:ext uri="{BB962C8B-B14F-4D97-AF65-F5344CB8AC3E}">
        <p14:creationId xmlns:p14="http://schemas.microsoft.com/office/powerpoint/2010/main" val="1974576581"/>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A283172C-A832-A130-95DE-6B6A2E5FD0F8}"/>
              </a:ext>
            </a:extLst>
          </p:cNvPr>
          <p:cNvSpPr>
            <a:spLocks noGrp="1"/>
          </p:cNvSpPr>
          <p:nvPr>
            <p:ph type="title"/>
          </p:nvPr>
        </p:nvSpPr>
        <p:spPr>
          <a:xfrm>
            <a:off x="456896" y="1358900"/>
            <a:ext cx="5921375" cy="715963"/>
          </a:xfrm>
        </p:spPr>
        <p:txBody>
          <a:bodyPr>
            <a:noAutofit/>
          </a:bodyPr>
          <a:lstStyle/>
          <a:p>
            <a:pPr>
              <a:lnSpc>
                <a:spcPts val="9600"/>
              </a:lnSpc>
            </a:pPr>
            <a:r>
              <a:rPr lang="en-GB" sz="9600"/>
              <a:t>THANK </a:t>
            </a:r>
            <a:br>
              <a:rPr lang="en-GB" sz="9600"/>
            </a:br>
            <a:r>
              <a:rPr lang="en-GB" sz="9600"/>
              <a:t>YOU</a:t>
            </a:r>
          </a:p>
        </p:txBody>
      </p:sp>
      <p:sp>
        <p:nvSpPr>
          <p:cNvPr id="13" name="Placeholder">
            <a:extLst>
              <a:ext uri="{FF2B5EF4-FFF2-40B4-BE49-F238E27FC236}">
                <a16:creationId xmlns:a16="http://schemas.microsoft.com/office/drawing/2014/main" id="{325DD66A-630D-C655-E2B6-4909C578C2DF}"/>
              </a:ext>
            </a:extLst>
          </p:cNvPr>
          <p:cNvSpPr txBox="1">
            <a:spLocks/>
          </p:cNvSpPr>
          <p:nvPr/>
        </p:nvSpPr>
        <p:spPr>
          <a:xfrm>
            <a:off x="6564547" y="3037300"/>
            <a:ext cx="3429000" cy="1681038"/>
          </a:xfrm>
          <a:prstGeom prst="rect">
            <a:avLst/>
          </a:prstGeom>
        </p:spPr>
        <p:txBody>
          <a:bodyPr wrap="square">
            <a:spAutoFit/>
          </a:bodyPr>
          <a:lstStyle>
            <a:lvl1pPr marL="0" indent="0" algn="l" defTabSz="914400" rtl="0" eaLnBrk="1" latinLnBrk="0" hangingPunct="1">
              <a:lnSpc>
                <a:spcPct val="112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266700" indent="-266700" algn="l" defTabSz="914400" rtl="0" eaLnBrk="1" latinLnBrk="0" hangingPunct="1">
              <a:lnSpc>
                <a:spcPct val="112000"/>
              </a:lnSpc>
              <a:spcBef>
                <a:spcPts val="400"/>
              </a:spcBef>
              <a:spcAft>
                <a:spcPts val="400"/>
              </a:spcAft>
              <a:buSzPct val="100000"/>
              <a:buFont typeface="Wingdings 2" panose="05020102010507070707" pitchFamily="18" charset="2"/>
              <a:buChar char=""/>
              <a:defRPr sz="1200" kern="1200">
                <a:solidFill>
                  <a:schemeClr val="tx1"/>
                </a:solidFill>
                <a:latin typeface="+mn-lt"/>
                <a:ea typeface="+mn-ea"/>
                <a:cs typeface="+mn-cs"/>
              </a:defRPr>
            </a:lvl2pPr>
            <a:lvl3pPr marL="630238" indent="-260350" algn="l" defTabSz="914400" rtl="0" eaLnBrk="1" latinLnBrk="0" hangingPunct="1">
              <a:lnSpc>
                <a:spcPct val="112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Barlow"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Barlow"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GB" sz="2000" b="1">
                <a:solidFill>
                  <a:schemeClr val="bg1"/>
                </a:solidFill>
              </a:rPr>
              <a:t>NAME:</a:t>
            </a:r>
          </a:p>
          <a:p>
            <a:pPr>
              <a:spcBef>
                <a:spcPts val="0"/>
              </a:spcBef>
              <a:spcAft>
                <a:spcPts val="0"/>
              </a:spcAft>
            </a:pPr>
            <a:r>
              <a:rPr lang="en-GB" sz="1800">
                <a:solidFill>
                  <a:schemeClr val="bg1"/>
                </a:solidFill>
              </a:rPr>
              <a:t>Neil Douglas</a:t>
            </a:r>
          </a:p>
          <a:p>
            <a:pPr>
              <a:spcBef>
                <a:spcPts val="0"/>
              </a:spcBef>
              <a:spcAft>
                <a:spcPts val="0"/>
              </a:spcAft>
            </a:pPr>
            <a:endParaRPr lang="en-GB" sz="1800">
              <a:solidFill>
                <a:schemeClr val="bg1"/>
              </a:solidFill>
            </a:endParaRPr>
          </a:p>
          <a:p>
            <a:pPr>
              <a:spcBef>
                <a:spcPts val="0"/>
              </a:spcBef>
              <a:spcAft>
                <a:spcPts val="0"/>
              </a:spcAft>
            </a:pPr>
            <a:r>
              <a:rPr lang="en-GB" sz="2000" b="1">
                <a:solidFill>
                  <a:schemeClr val="bg1"/>
                </a:solidFill>
              </a:rPr>
              <a:t>DETAILS:</a:t>
            </a:r>
          </a:p>
          <a:p>
            <a:pPr>
              <a:spcBef>
                <a:spcPts val="0"/>
              </a:spcBef>
              <a:spcAft>
                <a:spcPts val="0"/>
              </a:spcAft>
            </a:pPr>
            <a:r>
              <a:rPr lang="en-GB" sz="1800" u="sng" err="1">
                <a:solidFill>
                  <a:schemeClr val="bg1"/>
                </a:solidFill>
                <a:hlinkClick r:id="rId2">
                  <a:extLst>
                    <a:ext uri="{A12FA001-AC4F-418D-AE19-62706E023703}">
                      <ahyp:hlinkClr xmlns:ahyp="http://schemas.microsoft.com/office/drawing/2018/hyperlinkcolor" val="tx"/>
                    </a:ext>
                  </a:extLst>
                </a:hlinkClick>
              </a:rPr>
              <a:t>Neil.Douglas@Ipsos</a:t>
            </a:r>
            <a:r>
              <a:rPr lang="en-GB" sz="1800" u="sng">
                <a:solidFill>
                  <a:schemeClr val="bg1"/>
                </a:solidFill>
                <a:hlinkClick r:id="rId2">
                  <a:extLst>
                    <a:ext uri="{A12FA001-AC4F-418D-AE19-62706E023703}">
                      <ahyp:hlinkClr xmlns:ahyp="http://schemas.microsoft.com/office/drawing/2018/hyperlinkcolor" val="tx"/>
                    </a:ext>
                  </a:extLst>
                </a:hlinkClick>
              </a:rPr>
              <a:t> B&amp;A.com</a:t>
            </a:r>
            <a:r>
              <a:rPr lang="en-GB" sz="1800" u="sng">
                <a:solidFill>
                  <a:schemeClr val="bg1"/>
                </a:solidFill>
              </a:rPr>
              <a:t> </a:t>
            </a:r>
          </a:p>
        </p:txBody>
      </p:sp>
      <p:sp>
        <p:nvSpPr>
          <p:cNvPr id="3" name="Triangle">
            <a:extLst>
              <a:ext uri="{FF2B5EF4-FFF2-40B4-BE49-F238E27FC236}">
                <a16:creationId xmlns:a16="http://schemas.microsoft.com/office/drawing/2014/main" id="{782C7F1D-FAE5-2571-7371-F778BBAA1819}"/>
              </a:ext>
              <a:ext uri="{C183D7F6-B498-43B3-948B-1728B52AA6E4}">
                <adec:decorative xmlns:adec="http://schemas.microsoft.com/office/drawing/2017/decorative" val="1"/>
              </a:ext>
            </a:extLst>
          </p:cNvPr>
          <p:cNvSpPr/>
          <p:nvPr/>
        </p:nvSpPr>
        <p:spPr>
          <a:xfrm rot="16200000">
            <a:off x="8763000" y="3429000"/>
            <a:ext cx="3429000" cy="342900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err="1">
              <a:solidFill>
                <a:schemeClr val="tx1"/>
              </a:solidFill>
            </a:endParaRPr>
          </a:p>
        </p:txBody>
      </p:sp>
      <p:sp>
        <p:nvSpPr>
          <p:cNvPr id="16" name="Parallelogram 1">
            <a:extLst>
              <a:ext uri="{FF2B5EF4-FFF2-40B4-BE49-F238E27FC236}">
                <a16:creationId xmlns:a16="http://schemas.microsoft.com/office/drawing/2014/main" id="{6A9256A1-5497-7BFC-A417-9F3E95609751}"/>
              </a:ext>
              <a:ext uri="{C183D7F6-B498-43B3-948B-1728B52AA6E4}">
                <adec:decorative xmlns:adec="http://schemas.microsoft.com/office/drawing/2017/decorative" val="1"/>
              </a:ext>
            </a:extLst>
          </p:cNvPr>
          <p:cNvSpPr/>
          <p:nvPr/>
        </p:nvSpPr>
        <p:spPr>
          <a:xfrm rot="8100000">
            <a:off x="6193331" y="446791"/>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err="1">
              <a:solidFill>
                <a:schemeClr val="tx1"/>
              </a:solidFill>
            </a:endParaRPr>
          </a:p>
        </p:txBody>
      </p:sp>
      <p:sp>
        <p:nvSpPr>
          <p:cNvPr id="15" name="Parallelogram 2">
            <a:extLst>
              <a:ext uri="{FF2B5EF4-FFF2-40B4-BE49-F238E27FC236}">
                <a16:creationId xmlns:a16="http://schemas.microsoft.com/office/drawing/2014/main" id="{353BA329-9F00-C0FE-FF7A-D00168B9A144}"/>
              </a:ext>
              <a:ext uri="{C183D7F6-B498-43B3-948B-1728B52AA6E4}">
                <adec:decorative xmlns:adec="http://schemas.microsoft.com/office/drawing/2017/decorative" val="1"/>
              </a:ext>
            </a:extLst>
          </p:cNvPr>
          <p:cNvSpPr/>
          <p:nvPr/>
        </p:nvSpPr>
        <p:spPr>
          <a:xfrm rot="8100000">
            <a:off x="8065079" y="5561714"/>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err="1">
              <a:solidFill>
                <a:schemeClr val="tx1"/>
              </a:solidFill>
            </a:endParaRPr>
          </a:p>
        </p:txBody>
      </p:sp>
      <p:pic>
        <p:nvPicPr>
          <p:cNvPr id="2" name="Ipsos Logo">
            <a:extLst>
              <a:ext uri="{FF2B5EF4-FFF2-40B4-BE49-F238E27FC236}">
                <a16:creationId xmlns:a16="http://schemas.microsoft.com/office/drawing/2014/main" id="{5D76E087-EDBD-CB8F-DD4F-4118033B259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3361" y="6173519"/>
            <a:ext cx="492637" cy="446920"/>
          </a:xfrm>
          <a:prstGeom prst="rect">
            <a:avLst/>
          </a:prstGeom>
        </p:spPr>
      </p:pic>
      <p:sp>
        <p:nvSpPr>
          <p:cNvPr id="6" name="Classification">
            <a:extLst>
              <a:ext uri="{FF2B5EF4-FFF2-40B4-BE49-F238E27FC236}">
                <a16:creationId xmlns:a16="http://schemas.microsoft.com/office/drawing/2014/main" id="{253E96D2-E285-1406-0CA2-ACAB329600B4}"/>
              </a:ext>
              <a:ext uri="{C183D7F6-B498-43B3-948B-1728B52AA6E4}">
                <adec:decorative xmlns:adec="http://schemas.microsoft.com/office/drawing/2017/decorative" val="1"/>
              </a:ext>
            </a:extLst>
          </p:cNvPr>
          <p:cNvSpPr txBox="1">
            <a:spLocks/>
          </p:cNvSpPr>
          <p:nvPr/>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effectLst/>
              </a:rPr>
              <a:t>© Ipsos B&amp;A | </a:t>
            </a:r>
            <a:r>
              <a:rPr lang="en-US" sz="800" dirty="0" err="1">
                <a:solidFill>
                  <a:schemeClr val="bg1"/>
                </a:solidFill>
                <a:effectLst/>
              </a:rPr>
              <a:t>Dochas</a:t>
            </a:r>
            <a:r>
              <a:rPr lang="en-US" sz="800" dirty="0">
                <a:solidFill>
                  <a:schemeClr val="bg1"/>
                </a:solidFill>
                <a:effectLst/>
              </a:rPr>
              <a:t> Worldview | Nov 2024 | Client Use Only | Strictly Confidential</a:t>
            </a:r>
            <a:endParaRPr lang="en-GB" sz="800" dirty="0">
              <a:solidFill>
                <a:schemeClr val="bg1"/>
              </a:solidFill>
              <a:effectLst/>
            </a:endParaRPr>
          </a:p>
        </p:txBody>
      </p:sp>
      <p:pic>
        <p:nvPicPr>
          <p:cNvPr id="4" name="object 4">
            <a:extLst>
              <a:ext uri="{FF2B5EF4-FFF2-40B4-BE49-F238E27FC236}">
                <a16:creationId xmlns:a16="http://schemas.microsoft.com/office/drawing/2014/main" id="{75172799-ECC0-0CD8-C0DB-F3FFFBCC4700}"/>
              </a:ext>
            </a:extLst>
          </p:cNvPr>
          <p:cNvPicPr/>
          <p:nvPr/>
        </p:nvPicPr>
        <p:blipFill>
          <a:blip r:embed="rId5" cstate="email">
            <a:extLst>
              <a:ext uri="{28A0092B-C50C-407E-A947-70E740481C1C}">
                <a14:useLocalDpi xmlns:a14="http://schemas.microsoft.com/office/drawing/2010/main"/>
              </a:ext>
            </a:extLst>
          </a:blip>
          <a:stretch>
            <a:fillRect/>
          </a:stretch>
        </p:blipFill>
        <p:spPr>
          <a:xfrm>
            <a:off x="614685" y="4102399"/>
            <a:ext cx="403854" cy="403854"/>
          </a:xfrm>
          <a:prstGeom prst="rect">
            <a:avLst/>
          </a:prstGeom>
        </p:spPr>
      </p:pic>
      <p:sp>
        <p:nvSpPr>
          <p:cNvPr id="5" name="TextBox 4">
            <a:extLst>
              <a:ext uri="{FF2B5EF4-FFF2-40B4-BE49-F238E27FC236}">
                <a16:creationId xmlns:a16="http://schemas.microsoft.com/office/drawing/2014/main" id="{3C605EF1-DBC5-F7BF-6F3A-C73232B84460}"/>
              </a:ext>
            </a:extLst>
          </p:cNvPr>
          <p:cNvSpPr txBox="1"/>
          <p:nvPr/>
        </p:nvSpPr>
        <p:spPr>
          <a:xfrm>
            <a:off x="1518237" y="4514544"/>
            <a:ext cx="1342472" cy="307777"/>
          </a:xfrm>
          <a:prstGeom prst="rect">
            <a:avLst/>
          </a:prstGeom>
          <a:noFill/>
        </p:spPr>
        <p:txBody>
          <a:bodyPr wrap="square" rtlCol="0">
            <a:spAutoFit/>
          </a:bodyPr>
          <a:lstStyle/>
          <a:p>
            <a:pPr algn="ctr"/>
            <a:r>
              <a:rPr lang="en-IE" sz="1400" b="0" i="0">
                <a:solidFill>
                  <a:schemeClr val="bg1"/>
                </a:solidFill>
                <a:effectLst/>
                <a:latin typeface="Franklin Gothic Book" panose="020B0503020102020204" pitchFamily="34" charset="0"/>
              </a:rPr>
              <a:t>@IpsosBandA</a:t>
            </a:r>
            <a:endParaRPr lang="en-IE" sz="1400">
              <a:solidFill>
                <a:schemeClr val="bg1"/>
              </a:solidFill>
              <a:latin typeface="Franklin Gothic Book" panose="020B0503020102020204" pitchFamily="34" charset="0"/>
            </a:endParaRPr>
          </a:p>
        </p:txBody>
      </p:sp>
      <p:sp>
        <p:nvSpPr>
          <p:cNvPr id="7" name="TextBox 6">
            <a:extLst>
              <a:ext uri="{FF2B5EF4-FFF2-40B4-BE49-F238E27FC236}">
                <a16:creationId xmlns:a16="http://schemas.microsoft.com/office/drawing/2014/main" id="{2A51F0DB-1C20-CF99-A4EE-1736639E632F}"/>
              </a:ext>
            </a:extLst>
          </p:cNvPr>
          <p:cNvSpPr txBox="1"/>
          <p:nvPr/>
        </p:nvSpPr>
        <p:spPr>
          <a:xfrm>
            <a:off x="187569" y="4514544"/>
            <a:ext cx="1365000" cy="307777"/>
          </a:xfrm>
          <a:prstGeom prst="rect">
            <a:avLst/>
          </a:prstGeom>
          <a:noFill/>
        </p:spPr>
        <p:txBody>
          <a:bodyPr wrap="square">
            <a:spAutoFit/>
          </a:bodyPr>
          <a:lstStyle/>
          <a:p>
            <a:pPr algn="ctr"/>
            <a:r>
              <a:rPr lang="en-IE" sz="1400" b="0" i="0">
                <a:solidFill>
                  <a:schemeClr val="bg1"/>
                </a:solidFill>
                <a:effectLst/>
                <a:latin typeface="Franklin Gothic Book" panose="020B0503020102020204" pitchFamily="34" charset="0"/>
              </a:rPr>
              <a:t>Ipsos B&amp;A</a:t>
            </a:r>
            <a:endParaRPr lang="en-IE" sz="1400">
              <a:solidFill>
                <a:schemeClr val="bg1"/>
              </a:solidFill>
              <a:latin typeface="Franklin Gothic Book" panose="020B0503020102020204" pitchFamily="34" charset="0"/>
            </a:endParaRPr>
          </a:p>
        </p:txBody>
      </p:sp>
      <p:pic>
        <p:nvPicPr>
          <p:cNvPr id="8" name="Picture 4" descr="Twitter rebrands as X with &quot;art deco&quot; logo">
            <a:extLst>
              <a:ext uri="{FF2B5EF4-FFF2-40B4-BE49-F238E27FC236}">
                <a16:creationId xmlns:a16="http://schemas.microsoft.com/office/drawing/2014/main" id="{8F1B5261-A1E5-85F2-9B72-02C0C7231840}"/>
              </a:ext>
            </a:extLst>
          </p:cNvPr>
          <p:cNvPicPr>
            <a:picLocks noChangeAspect="1" noChangeArrowheads="1"/>
          </p:cNvPicPr>
          <p:nvPr/>
        </p:nvPicPr>
        <p:blipFill>
          <a:blip r:embed="rId6"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901536" y="4033327"/>
            <a:ext cx="575874" cy="5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288068"/>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a:extLst>
              <a:ext uri="{FF2B5EF4-FFF2-40B4-BE49-F238E27FC236}">
                <a16:creationId xmlns:a16="http://schemas.microsoft.com/office/drawing/2014/main" id="{CEB42988-639C-FC4B-AF0C-2FF71F49E50A}"/>
              </a:ext>
            </a:extLst>
          </p:cNvPr>
          <p:cNvGraphicFramePr>
            <a:graphicFrameLocks/>
          </p:cNvGraphicFramePr>
          <p:nvPr>
            <p:extLst>
              <p:ext uri="{D42A27DB-BD31-4B8C-83A1-F6EECF244321}">
                <p14:modId xmlns:p14="http://schemas.microsoft.com/office/powerpoint/2010/main" val="2189654141"/>
              </p:ext>
            </p:extLst>
          </p:nvPr>
        </p:nvGraphicFramePr>
        <p:xfrm>
          <a:off x="1654016" y="1384863"/>
          <a:ext cx="8461921" cy="3893282"/>
        </p:xfrm>
        <a:graphic>
          <a:graphicData uri="http://schemas.openxmlformats.org/drawingml/2006/table">
            <a:tbl>
              <a:tblPr firstRow="1" firstCol="1" bandRow="1">
                <a:tableStyleId>{5C22544A-7EE6-4342-B048-85BDC9FD1C3A}</a:tableStyleId>
              </a:tblPr>
              <a:tblGrid>
                <a:gridCol w="642187">
                  <a:extLst>
                    <a:ext uri="{9D8B030D-6E8A-4147-A177-3AD203B41FA5}">
                      <a16:colId xmlns:a16="http://schemas.microsoft.com/office/drawing/2014/main" val="20000"/>
                    </a:ext>
                  </a:extLst>
                </a:gridCol>
                <a:gridCol w="1303289">
                  <a:extLst>
                    <a:ext uri="{9D8B030D-6E8A-4147-A177-3AD203B41FA5}">
                      <a16:colId xmlns:a16="http://schemas.microsoft.com/office/drawing/2014/main" val="1286994687"/>
                    </a:ext>
                  </a:extLst>
                </a:gridCol>
                <a:gridCol w="1303289">
                  <a:extLst>
                    <a:ext uri="{9D8B030D-6E8A-4147-A177-3AD203B41FA5}">
                      <a16:colId xmlns:a16="http://schemas.microsoft.com/office/drawing/2014/main" val="3311179775"/>
                    </a:ext>
                  </a:extLst>
                </a:gridCol>
                <a:gridCol w="1303289">
                  <a:extLst>
                    <a:ext uri="{9D8B030D-6E8A-4147-A177-3AD203B41FA5}">
                      <a16:colId xmlns:a16="http://schemas.microsoft.com/office/drawing/2014/main" val="20001"/>
                    </a:ext>
                  </a:extLst>
                </a:gridCol>
                <a:gridCol w="1303289">
                  <a:extLst>
                    <a:ext uri="{9D8B030D-6E8A-4147-A177-3AD203B41FA5}">
                      <a16:colId xmlns:a16="http://schemas.microsoft.com/office/drawing/2014/main" val="308310684"/>
                    </a:ext>
                  </a:extLst>
                </a:gridCol>
                <a:gridCol w="1303289">
                  <a:extLst>
                    <a:ext uri="{9D8B030D-6E8A-4147-A177-3AD203B41FA5}">
                      <a16:colId xmlns:a16="http://schemas.microsoft.com/office/drawing/2014/main" val="20002"/>
                    </a:ext>
                  </a:extLst>
                </a:gridCol>
                <a:gridCol w="1303289">
                  <a:extLst>
                    <a:ext uri="{9D8B030D-6E8A-4147-A177-3AD203B41FA5}">
                      <a16:colId xmlns:a16="http://schemas.microsoft.com/office/drawing/2014/main" val="20003"/>
                    </a:ext>
                  </a:extLst>
                </a:gridCol>
              </a:tblGrid>
              <a:tr h="323543">
                <a:tc>
                  <a:txBody>
                    <a:bodyPr/>
                    <a:lstStyle/>
                    <a:p>
                      <a:pPr>
                        <a:lnSpc>
                          <a:spcPct val="120000"/>
                        </a:lnSpc>
                        <a:spcBef>
                          <a:spcPts val="600"/>
                        </a:spcBef>
                        <a:spcAft>
                          <a:spcPts val="600"/>
                        </a:spcAft>
                      </a:pPr>
                      <a:r>
                        <a:rPr lang="en-GB" sz="1000" b="1">
                          <a:solidFill>
                            <a:srgbClr val="000000"/>
                          </a:solidFill>
                          <a:effectLst/>
                          <a:latin typeface="Barlow" panose="00000500000000000000" pitchFamily="2" charset="0"/>
                          <a:ea typeface="Aptos" panose="020B0004020202020204" pitchFamily="34" charset="0"/>
                          <a:cs typeface="Arial" panose="020B0604020202020204" pitchFamily="34" charset="0"/>
                        </a:rPr>
                        <a:t>Group</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28575" cap="flat" cmpd="sng" algn="ctr">
                      <a:no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b="1">
                          <a:solidFill>
                            <a:srgbClr val="000000"/>
                          </a:solidFill>
                          <a:effectLst/>
                          <a:latin typeface="Barlow" panose="00000500000000000000" pitchFamily="2" charset="0"/>
                          <a:ea typeface="Aptos" panose="020B0004020202020204" pitchFamily="34" charset="0"/>
                          <a:cs typeface="Arial" panose="020B0604020202020204" pitchFamily="34" charset="0"/>
                        </a:rPr>
                        <a:t>Gender</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b="1" dirty="0">
                          <a:solidFill>
                            <a:srgbClr val="000000"/>
                          </a:solidFill>
                          <a:effectLst/>
                          <a:latin typeface="Barlow" panose="00000500000000000000" pitchFamily="2" charset="0"/>
                          <a:ea typeface="Aptos" panose="020B0004020202020204" pitchFamily="34" charset="0"/>
                          <a:cs typeface="Arial" panose="020B0604020202020204" pitchFamily="34" charset="0"/>
                        </a:rPr>
                        <a:t>Age/Stage</a:t>
                      </a:r>
                      <a:endParaRPr lang="en-IE" sz="900" dirty="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b="1">
                          <a:solidFill>
                            <a:srgbClr val="000000"/>
                          </a:solidFill>
                          <a:effectLst/>
                          <a:latin typeface="Barlow" panose="00000500000000000000" pitchFamily="2" charset="0"/>
                          <a:ea typeface="Aptos" panose="020B0004020202020204" pitchFamily="34" charset="0"/>
                          <a:cs typeface="Arial" panose="020B0604020202020204" pitchFamily="34" charset="0"/>
                        </a:rPr>
                        <a:t>Social Class</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b="1">
                          <a:solidFill>
                            <a:srgbClr val="000000"/>
                          </a:solidFill>
                          <a:effectLst/>
                          <a:latin typeface="Barlow" panose="00000500000000000000" pitchFamily="2" charset="0"/>
                          <a:ea typeface="Aptos" panose="020B0004020202020204" pitchFamily="34" charset="0"/>
                          <a:cs typeface="Arial" panose="020B0604020202020204" pitchFamily="34" charset="0"/>
                        </a:rPr>
                        <a:t>Segment/Other criteria</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solidFill>
                            <a:srgbClr val="000000"/>
                          </a:solidFill>
                          <a:effectLst/>
                          <a:latin typeface="Barlow" panose="00000500000000000000" pitchFamily="2" charset="0"/>
                          <a:ea typeface="Aptos" panose="020B0004020202020204" pitchFamily="34" charset="0"/>
                          <a:cs typeface="Arial" panose="020B0604020202020204" pitchFamily="34" charset="0"/>
                        </a:rPr>
                        <a:t>Location</a:t>
                      </a:r>
                      <a:endParaRPr lang="en-IE"/>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b="1">
                          <a:solidFill>
                            <a:srgbClr val="000000"/>
                          </a:solidFill>
                          <a:effectLst/>
                          <a:latin typeface="Barlow" panose="00000500000000000000" pitchFamily="2" charset="0"/>
                          <a:ea typeface="Aptos" panose="020B0004020202020204" pitchFamily="34" charset="0"/>
                          <a:cs typeface="Arial" panose="020B0604020202020204" pitchFamily="34" charset="0"/>
                        </a:rPr>
                        <a:t>Date/Exec</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9525" cap="flat" cmpd="sng" algn="ctr">
                      <a:solidFill>
                        <a:srgbClr val="585858"/>
                      </a:solidFill>
                      <a:prstDash val="sysDot"/>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1307">
                <a:tc>
                  <a:txBody>
                    <a:bodyPr/>
                    <a:lstStyle/>
                    <a:p>
                      <a:pPr>
                        <a:lnSpc>
                          <a:spcPct val="120000"/>
                        </a:lnSpc>
                        <a:spcBef>
                          <a:spcPts val="600"/>
                        </a:spcBef>
                        <a:spcAft>
                          <a:spcPts val="600"/>
                        </a:spcAft>
                      </a:pPr>
                      <a:r>
                        <a:rPr lang="en-GB" sz="1000" b="1">
                          <a:solidFill>
                            <a:srgbClr val="000000"/>
                          </a:solidFill>
                          <a:effectLst/>
                          <a:latin typeface="Barlow" panose="00000500000000000000" pitchFamily="2" charset="0"/>
                          <a:ea typeface="Aptos" panose="020B0004020202020204" pitchFamily="34" charset="0"/>
                          <a:cs typeface="Arial" panose="020B0604020202020204" pitchFamily="34" charset="0"/>
                        </a:rPr>
                        <a:t>1</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28575" cap="flat" cmpd="sng" algn="ctr">
                      <a:no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Mix</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dirty="0">
                          <a:solidFill>
                            <a:srgbClr val="000000"/>
                          </a:solidFill>
                          <a:effectLst/>
                          <a:latin typeface="Barlow" panose="00000500000000000000" pitchFamily="2" charset="0"/>
                          <a:ea typeface="Aptos" panose="020B0004020202020204" pitchFamily="34" charset="0"/>
                          <a:cs typeface="Arial" panose="020B0604020202020204" pitchFamily="34" charset="0"/>
                        </a:rPr>
                        <a:t>20-34</a:t>
                      </a:r>
                      <a:endParaRPr lang="en-IE" sz="900" dirty="0">
                        <a:solidFill>
                          <a:srgbClr val="000000"/>
                        </a:solidFill>
                        <a:effectLst/>
                        <a:latin typeface="Barlow" panose="00000500000000000000" pitchFamily="2" charset="0"/>
                        <a:ea typeface="Aptos" panose="020B0004020202020204" pitchFamily="34" charset="0"/>
                        <a:cs typeface="Calibri" panose="020F0502020204030204" pitchFamily="34" charset="0"/>
                      </a:endParaRPr>
                    </a:p>
                    <a:p>
                      <a:pPr>
                        <a:lnSpc>
                          <a:spcPct val="120000"/>
                        </a:lnSpc>
                        <a:spcBef>
                          <a:spcPts val="600"/>
                        </a:spcBef>
                        <a:spcAft>
                          <a:spcPts val="600"/>
                        </a:spcAft>
                      </a:pPr>
                      <a:r>
                        <a:rPr lang="en-GB" sz="1000" dirty="0">
                          <a:solidFill>
                            <a:srgbClr val="000000"/>
                          </a:solidFill>
                          <a:effectLst/>
                          <a:latin typeface="Barlow" panose="00000500000000000000" pitchFamily="2" charset="0"/>
                          <a:ea typeface="Aptos" panose="020B0004020202020204" pitchFamily="34" charset="0"/>
                          <a:cs typeface="Arial" panose="020B0604020202020204" pitchFamily="34" charset="0"/>
                        </a:rPr>
                        <a:t>No kids</a:t>
                      </a:r>
                      <a:endParaRPr lang="en-IE" sz="900" dirty="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BC1</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Multilateralists</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Dublin</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24.10.24</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9525" cap="flat" cmpd="sng" algn="ctr">
                      <a:solidFill>
                        <a:srgbClr val="585858"/>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7166485"/>
                  </a:ext>
                </a:extLst>
              </a:tr>
              <a:tr h="591307">
                <a:tc>
                  <a:txBody>
                    <a:bodyPr/>
                    <a:lstStyle/>
                    <a:p>
                      <a:pPr>
                        <a:lnSpc>
                          <a:spcPct val="120000"/>
                        </a:lnSpc>
                        <a:spcBef>
                          <a:spcPts val="600"/>
                        </a:spcBef>
                        <a:spcAft>
                          <a:spcPts val="600"/>
                        </a:spcAft>
                      </a:pPr>
                      <a:r>
                        <a:rPr lang="en-GB" sz="1000" b="1">
                          <a:solidFill>
                            <a:srgbClr val="000000"/>
                          </a:solidFill>
                          <a:effectLst/>
                          <a:latin typeface="Barlow" panose="00000500000000000000" pitchFamily="2" charset="0"/>
                          <a:ea typeface="Aptos" panose="020B0004020202020204" pitchFamily="34" charset="0"/>
                          <a:cs typeface="Arial" panose="020B0604020202020204" pitchFamily="34" charset="0"/>
                        </a:rPr>
                        <a:t>2</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28575" cap="flat" cmpd="sng" algn="ctr">
                      <a:no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Mix</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20-34</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(Stage as falls)</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BC1</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Global citizens</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Dublin</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24.10.24</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9525" cap="flat" cmpd="sng" algn="ctr">
                      <a:solidFill>
                        <a:srgbClr val="585858"/>
                      </a:solidFill>
                      <a:prstDash val="sysDot"/>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7691228"/>
                  </a:ext>
                </a:extLst>
              </a:tr>
              <a:tr h="591307">
                <a:tc>
                  <a:txBody>
                    <a:bodyPr/>
                    <a:lstStyle/>
                    <a:p>
                      <a:pPr>
                        <a:lnSpc>
                          <a:spcPct val="120000"/>
                        </a:lnSpc>
                        <a:spcBef>
                          <a:spcPts val="600"/>
                        </a:spcBef>
                        <a:spcAft>
                          <a:spcPts val="600"/>
                        </a:spcAft>
                      </a:pPr>
                      <a:r>
                        <a:rPr lang="en-GB" sz="1000" b="1">
                          <a:solidFill>
                            <a:srgbClr val="000000"/>
                          </a:solidFill>
                          <a:effectLst/>
                          <a:latin typeface="Barlow" panose="00000500000000000000" pitchFamily="2" charset="0"/>
                          <a:ea typeface="Aptos" panose="020B0004020202020204" pitchFamily="34" charset="0"/>
                          <a:cs typeface="Arial" panose="020B0604020202020204" pitchFamily="34" charset="0"/>
                        </a:rPr>
                        <a:t>3</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28575" cap="flat" cmpd="sng" algn="ctr">
                      <a:no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Female</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31-40</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Young family</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C2D</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Empathisers</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Rural </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30.10.24</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9525" cap="flat" cmpd="sng" algn="ctr">
                      <a:solidFill>
                        <a:srgbClr val="585858"/>
                      </a:solidFill>
                      <a:prstDash val="sysDot"/>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1307">
                <a:tc>
                  <a:txBody>
                    <a:bodyPr/>
                    <a:lstStyle/>
                    <a:p>
                      <a:pPr>
                        <a:lnSpc>
                          <a:spcPct val="120000"/>
                        </a:lnSpc>
                        <a:spcBef>
                          <a:spcPts val="600"/>
                        </a:spcBef>
                        <a:spcAft>
                          <a:spcPts val="600"/>
                        </a:spcAft>
                      </a:pPr>
                      <a:r>
                        <a:rPr lang="en-GB" sz="1000" b="1">
                          <a:solidFill>
                            <a:srgbClr val="000000"/>
                          </a:solidFill>
                          <a:effectLst/>
                          <a:latin typeface="Barlow" panose="00000500000000000000" pitchFamily="2" charset="0"/>
                          <a:ea typeface="Aptos" panose="020B0004020202020204" pitchFamily="34" charset="0"/>
                          <a:cs typeface="Arial" panose="020B0604020202020204" pitchFamily="34" charset="0"/>
                        </a:rPr>
                        <a:t>4</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28575" cap="flat" cmpd="sng" algn="ctr">
                      <a:no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Male</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35-49</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(Stage as falls)</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BC1</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Disengaged</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Cork</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29.10.24</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9525" cap="flat" cmpd="sng" algn="ctr">
                      <a:solidFill>
                        <a:srgbClr val="585858"/>
                      </a:solidFill>
                      <a:prstDash val="sysDot"/>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1307">
                <a:tc>
                  <a:txBody>
                    <a:bodyPr/>
                    <a:lstStyle/>
                    <a:p>
                      <a:pPr>
                        <a:lnSpc>
                          <a:spcPct val="120000"/>
                        </a:lnSpc>
                        <a:spcBef>
                          <a:spcPts val="600"/>
                        </a:spcBef>
                        <a:spcAft>
                          <a:spcPts val="600"/>
                        </a:spcAft>
                      </a:pPr>
                      <a:r>
                        <a:rPr lang="en-GB" sz="1000" b="1">
                          <a:solidFill>
                            <a:srgbClr val="000000"/>
                          </a:solidFill>
                          <a:effectLst/>
                          <a:latin typeface="Barlow" panose="00000500000000000000" pitchFamily="2" charset="0"/>
                          <a:ea typeface="Aptos" panose="020B0004020202020204" pitchFamily="34" charset="0"/>
                          <a:cs typeface="Arial" panose="020B0604020202020204" pitchFamily="34" charset="0"/>
                        </a:rPr>
                        <a:t>5</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28575" cap="flat" cmpd="sng" algn="ctr">
                      <a:no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Mix</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41-55</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Older family</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C1C2</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Empathisers</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Cork</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29.10.24</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9525" cap="flat" cmpd="sng" algn="ctr">
                      <a:solidFill>
                        <a:srgbClr val="585858"/>
                      </a:solidFill>
                      <a:prstDash val="sysDot"/>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91307">
                <a:tc>
                  <a:txBody>
                    <a:bodyPr/>
                    <a:lstStyle/>
                    <a:p>
                      <a:pPr>
                        <a:lnSpc>
                          <a:spcPct val="120000"/>
                        </a:lnSpc>
                        <a:spcBef>
                          <a:spcPts val="600"/>
                        </a:spcBef>
                        <a:spcAft>
                          <a:spcPts val="600"/>
                        </a:spcAft>
                      </a:pPr>
                      <a:r>
                        <a:rPr lang="en-GB" sz="1000" b="1">
                          <a:solidFill>
                            <a:srgbClr val="000000"/>
                          </a:solidFill>
                          <a:effectLst/>
                          <a:latin typeface="Barlow" panose="00000500000000000000" pitchFamily="2" charset="0"/>
                          <a:ea typeface="Aptos" panose="020B0004020202020204" pitchFamily="34" charset="0"/>
                          <a:cs typeface="Arial" panose="020B0604020202020204" pitchFamily="34" charset="0"/>
                        </a:rPr>
                        <a:t>6</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28575" cap="flat" cmpd="sng" algn="ctr">
                      <a:no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Mix</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50+</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Empty Nester</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F/C1</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Pragmatists</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a:solidFill>
                            <a:srgbClr val="000000"/>
                          </a:solidFill>
                          <a:effectLst/>
                          <a:latin typeface="Barlow" panose="00000500000000000000" pitchFamily="2" charset="0"/>
                          <a:ea typeface="Aptos" panose="020B0004020202020204" pitchFamily="34" charset="0"/>
                          <a:cs typeface="Arial" panose="020B0604020202020204" pitchFamily="34" charset="0"/>
                        </a:rPr>
                        <a:t>Athlone</a:t>
                      </a:r>
                      <a:endParaRPr lang="en-IE" sz="90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spcAft>
                          <a:spcPts val="600"/>
                        </a:spcAft>
                      </a:pPr>
                      <a:r>
                        <a:rPr lang="en-GB" sz="1000" dirty="0">
                          <a:solidFill>
                            <a:srgbClr val="000000"/>
                          </a:solidFill>
                          <a:effectLst/>
                          <a:latin typeface="Barlow" panose="00000500000000000000" pitchFamily="2" charset="0"/>
                          <a:ea typeface="Aptos" panose="020B0004020202020204" pitchFamily="34" charset="0"/>
                          <a:cs typeface="Arial" panose="020B0604020202020204" pitchFamily="34" charset="0"/>
                        </a:rPr>
                        <a:t>30.10.24 </a:t>
                      </a:r>
                      <a:endParaRPr lang="en-IE" sz="900" dirty="0">
                        <a:solidFill>
                          <a:srgbClr val="000000"/>
                        </a:solidFill>
                        <a:effectLst/>
                        <a:latin typeface="Barlow" panose="00000500000000000000" pitchFamily="2" charset="0"/>
                        <a:ea typeface="Aptos" panose="020B0004020202020204" pitchFamily="34" charset="0"/>
                        <a:cs typeface="Calibri" panose="020F0502020204030204" pitchFamily="34" charset="0"/>
                      </a:endParaRPr>
                    </a:p>
                  </a:txBody>
                  <a:tcPr marL="68580" marR="68580" marT="0" marB="0">
                    <a:lnL w="12700" cap="flat" cmpd="sng" algn="ctr">
                      <a:solidFill>
                        <a:schemeClr val="tx1">
                          <a:lumMod val="65000"/>
                          <a:lumOff val="35000"/>
                        </a:schemeClr>
                      </a:solidFill>
                      <a:prstDash val="solid"/>
                      <a:round/>
                      <a:headEnd type="none" w="med" len="med"/>
                      <a:tailEnd type="none" w="med" len="med"/>
                    </a:lnL>
                    <a:lnR w="9525" cap="flat" cmpd="sng" algn="ctr">
                      <a:solidFill>
                        <a:srgbClr val="585858"/>
                      </a:solidFill>
                      <a:prstDash val="sysDot"/>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8" name="Classification">
            <a:extLst>
              <a:ext uri="{FF2B5EF4-FFF2-40B4-BE49-F238E27FC236}">
                <a16:creationId xmlns:a16="http://schemas.microsoft.com/office/drawing/2014/main" id="{538C0859-97FC-CB3B-B7A8-F9723E0B704E}"/>
              </a:ext>
              <a:ext uri="{C183D7F6-B498-43B3-948B-1728B52AA6E4}">
                <adec:decorative xmlns:adec="http://schemas.microsoft.com/office/drawing/2017/decorative" val="1"/>
              </a:ext>
            </a:extLst>
          </p:cNvPr>
          <p:cNvSpPr txBox="1">
            <a:spLocks/>
          </p:cNvSpPr>
          <p:nvPr/>
        </p:nvSpPr>
        <p:spPr>
          <a:xfrm>
            <a:off x="447648" y="6464561"/>
            <a:ext cx="2629464"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One_ipsos_template_proposal_angle_v1</a:t>
            </a:r>
          </a:p>
        </p:txBody>
      </p:sp>
      <p:sp>
        <p:nvSpPr>
          <p:cNvPr id="3" name="TextBox 2">
            <a:extLst>
              <a:ext uri="{FF2B5EF4-FFF2-40B4-BE49-F238E27FC236}">
                <a16:creationId xmlns:a16="http://schemas.microsoft.com/office/drawing/2014/main" id="{6F296FC2-0132-F719-AA38-C86B780DA18C}"/>
              </a:ext>
            </a:extLst>
          </p:cNvPr>
          <p:cNvSpPr txBox="1"/>
          <p:nvPr/>
        </p:nvSpPr>
        <p:spPr>
          <a:xfrm>
            <a:off x="3308563" y="5461733"/>
            <a:ext cx="4544514" cy="553998"/>
          </a:xfrm>
          <a:prstGeom prst="rect">
            <a:avLst/>
          </a:prstGeom>
          <a:noFill/>
        </p:spPr>
        <p:txBody>
          <a:bodyPr wrap="none" lIns="0" tIns="0" rIns="0" bIns="0" rtlCol="0">
            <a:spAutoFit/>
          </a:bodyPr>
          <a:lstStyle/>
          <a:p>
            <a:pPr marL="171450" indent="-171450">
              <a:buSzPct val="100000"/>
              <a:buFont typeface="Arial" panose="020B0604020202020204" pitchFamily="34" charset="0"/>
              <a:buChar char="•"/>
            </a:pPr>
            <a:r>
              <a:rPr lang="en-US" sz="1200" dirty="0"/>
              <a:t>All to have above average emotional articulacy (Q8a, Q8b)</a:t>
            </a:r>
          </a:p>
          <a:p>
            <a:pPr marL="171450" indent="-171450">
              <a:buSzPct val="100000"/>
              <a:buFont typeface="Arial" panose="020B0604020202020204" pitchFamily="34" charset="0"/>
              <a:buChar char="•"/>
            </a:pPr>
            <a:r>
              <a:rPr lang="en-US" sz="1200" dirty="0"/>
              <a:t>Groups 2, 3 &amp; 5 donate to international charities intermittently (Q6)</a:t>
            </a:r>
          </a:p>
          <a:p>
            <a:pPr marL="171450" indent="-171450">
              <a:buSzPct val="100000"/>
              <a:buFont typeface="Arial" panose="020B0604020202020204" pitchFamily="34" charset="0"/>
              <a:buChar char="•"/>
            </a:pPr>
            <a:r>
              <a:rPr lang="en-US" sz="1200" dirty="0"/>
              <a:t>Check segment criteria on all groups (Q 2,3,4 &amp; 5)</a:t>
            </a:r>
          </a:p>
        </p:txBody>
      </p:sp>
      <p:sp>
        <p:nvSpPr>
          <p:cNvPr id="5" name="TextBox 4">
            <a:extLst>
              <a:ext uri="{FF2B5EF4-FFF2-40B4-BE49-F238E27FC236}">
                <a16:creationId xmlns:a16="http://schemas.microsoft.com/office/drawing/2014/main" id="{0E740B08-0C00-BBEF-1579-96F3F5184836}"/>
              </a:ext>
            </a:extLst>
          </p:cNvPr>
          <p:cNvSpPr txBox="1"/>
          <p:nvPr/>
        </p:nvSpPr>
        <p:spPr>
          <a:xfrm>
            <a:off x="8491536" y="5948358"/>
            <a:ext cx="3248803" cy="184666"/>
          </a:xfrm>
          <a:prstGeom prst="rect">
            <a:avLst/>
          </a:prstGeom>
          <a:noFill/>
        </p:spPr>
        <p:txBody>
          <a:bodyPr wrap="square" lIns="0" tIns="0" rIns="0" bIns="0" rtlCol="0">
            <a:spAutoFit/>
          </a:bodyPr>
          <a:lstStyle/>
          <a:p>
            <a:pPr algn="l">
              <a:buSzPct val="100000"/>
            </a:pPr>
            <a:r>
              <a:rPr lang="en-US" sz="1200" i="1"/>
              <a:t>All groups moderated by Neil Douglas, Ipsos B&amp;A</a:t>
            </a:r>
            <a:endParaRPr lang="en-IE" sz="1200" i="1"/>
          </a:p>
        </p:txBody>
      </p:sp>
      <p:sp>
        <p:nvSpPr>
          <p:cNvPr id="8" name="Title">
            <a:extLst>
              <a:ext uri="{FF2B5EF4-FFF2-40B4-BE49-F238E27FC236}">
                <a16:creationId xmlns:a16="http://schemas.microsoft.com/office/drawing/2014/main" id="{7D159EA1-3048-9240-F7CA-1868A68FACF3}"/>
              </a:ext>
            </a:extLst>
          </p:cNvPr>
          <p:cNvSpPr txBox="1">
            <a:spLocks/>
          </p:cNvSpPr>
          <p:nvPr/>
        </p:nvSpPr>
        <p:spPr>
          <a:xfrm>
            <a:off x="612939" y="692396"/>
            <a:ext cx="4036423" cy="49457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a:t>Group specification</a:t>
            </a:r>
            <a:endParaRPr lang="en-GB" dirty="0"/>
          </a:p>
        </p:txBody>
      </p:sp>
    </p:spTree>
    <p:extLst>
      <p:ext uri="{BB962C8B-B14F-4D97-AF65-F5344CB8AC3E}">
        <p14:creationId xmlns:p14="http://schemas.microsoft.com/office/powerpoint/2010/main" val="30734305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F1087E-6986-5EB1-DAC1-8B043E46CC94}"/>
              </a:ext>
            </a:extLst>
          </p:cNvPr>
          <p:cNvSpPr>
            <a:spLocks noGrp="1"/>
          </p:cNvSpPr>
          <p:nvPr>
            <p:ph type="title"/>
          </p:nvPr>
        </p:nvSpPr>
        <p:spPr/>
        <p:txBody>
          <a:bodyPr/>
          <a:lstStyle/>
          <a:p>
            <a:r>
              <a:rPr lang="en-US"/>
              <a:t>The media landscape is more multi-faceted</a:t>
            </a:r>
            <a:endParaRPr lang="en-IE" b="0">
              <a:solidFill>
                <a:schemeClr val="tx2"/>
              </a:solidFill>
            </a:endParaRPr>
          </a:p>
        </p:txBody>
      </p:sp>
      <p:sp>
        <p:nvSpPr>
          <p:cNvPr id="5" name="Content Placeholder 4">
            <a:extLst>
              <a:ext uri="{FF2B5EF4-FFF2-40B4-BE49-F238E27FC236}">
                <a16:creationId xmlns:a16="http://schemas.microsoft.com/office/drawing/2014/main" id="{B97CED0C-7025-B2D9-A6AC-1C11AD39129E}"/>
              </a:ext>
            </a:extLst>
          </p:cNvPr>
          <p:cNvSpPr>
            <a:spLocks noGrp="1"/>
          </p:cNvSpPr>
          <p:nvPr>
            <p:ph idx="1"/>
          </p:nvPr>
        </p:nvSpPr>
        <p:spPr>
          <a:xfrm>
            <a:off x="450000" y="1568884"/>
            <a:ext cx="6748468" cy="3720232"/>
          </a:xfrm>
        </p:spPr>
        <p:txBody>
          <a:bodyPr/>
          <a:lstStyle/>
          <a:p>
            <a:r>
              <a:rPr lang="en-US"/>
              <a:t>Local radio, national TV news, Podcasts, YouTube</a:t>
            </a:r>
          </a:p>
          <a:p>
            <a:endParaRPr lang="en-US"/>
          </a:p>
          <a:p>
            <a:r>
              <a:rPr lang="en-US"/>
              <a:t>But a lot of talk </a:t>
            </a:r>
            <a:r>
              <a:rPr lang="en-US" err="1"/>
              <a:t>centres</a:t>
            </a:r>
            <a:r>
              <a:rPr lang="en-US"/>
              <a:t> on social media: </a:t>
            </a:r>
          </a:p>
          <a:p>
            <a:pPr marL="285750" indent="-285750">
              <a:buFont typeface="Arial" panose="020B0604020202020204" pitchFamily="34" charset="0"/>
              <a:buChar char="•"/>
            </a:pPr>
            <a:r>
              <a:rPr lang="en-US"/>
              <a:t>TikTok clips shared and reshared</a:t>
            </a:r>
          </a:p>
          <a:p>
            <a:pPr marL="285750" indent="-285750">
              <a:buFont typeface="Arial" panose="020B0604020202020204" pitchFamily="34" charset="0"/>
              <a:buChar char="•"/>
            </a:pPr>
            <a:r>
              <a:rPr lang="en-US"/>
              <a:t>Links to news sites</a:t>
            </a:r>
          </a:p>
          <a:p>
            <a:pPr marL="285750" indent="-285750">
              <a:buFont typeface="Arial" panose="020B0604020202020204" pitchFamily="34" charset="0"/>
              <a:buChar char="•"/>
            </a:pPr>
            <a:r>
              <a:rPr lang="en-US"/>
              <a:t>Opinions and discussion from their network</a:t>
            </a:r>
          </a:p>
          <a:p>
            <a:pPr marL="285750" indent="-285750">
              <a:buFont typeface="Arial" panose="020B0604020202020204" pitchFamily="34" charset="0"/>
              <a:buChar char="•"/>
            </a:pPr>
            <a:r>
              <a:rPr lang="en-US"/>
              <a:t>Posts direct from people in the conflict </a:t>
            </a:r>
          </a:p>
          <a:p>
            <a:pPr marL="466725" lvl="1" indent="-285750"/>
            <a:r>
              <a:rPr lang="en-US"/>
              <a:t>Victims suffering</a:t>
            </a:r>
          </a:p>
          <a:p>
            <a:pPr marL="466725" lvl="1" indent="-285750"/>
            <a:r>
              <a:rPr lang="en-US"/>
              <a:t>Soldiers glorifying their actions</a:t>
            </a:r>
          </a:p>
          <a:p>
            <a:pPr marL="466725" lvl="1" indent="-285750"/>
            <a:r>
              <a:rPr lang="en-US"/>
              <a:t>Observers celebrating bombing</a:t>
            </a:r>
          </a:p>
          <a:p>
            <a:pPr marL="466725" lvl="1" indent="-285750"/>
            <a:r>
              <a:rPr lang="en-US"/>
              <a:t>People witnessing atrocities.</a:t>
            </a:r>
          </a:p>
          <a:p>
            <a:endParaRPr lang="en-US"/>
          </a:p>
          <a:p>
            <a:endParaRPr lang="en-IE"/>
          </a:p>
        </p:txBody>
      </p:sp>
      <p:sp>
        <p:nvSpPr>
          <p:cNvPr id="3" name="Background Box">
            <a:extLst>
              <a:ext uri="{FF2B5EF4-FFF2-40B4-BE49-F238E27FC236}">
                <a16:creationId xmlns:a16="http://schemas.microsoft.com/office/drawing/2014/main" id="{3531C98B-8360-9FD4-FF93-745ED3E85465}"/>
              </a:ext>
              <a:ext uri="{C183D7F6-B498-43B3-948B-1728B52AA6E4}">
                <adec:decorative xmlns:adec="http://schemas.microsoft.com/office/drawing/2017/decorative" val="1"/>
              </a:ext>
            </a:extLst>
          </p:cNvPr>
          <p:cNvSpPr/>
          <p:nvPr/>
        </p:nvSpPr>
        <p:spPr>
          <a:xfrm flipV="1">
            <a:off x="8607261" y="0"/>
            <a:ext cx="2597081" cy="5948363"/>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457200" rtl="0" eaLnBrk="1" fontAlgn="auto" latinLnBrk="0" hangingPunct="1">
              <a:lnSpc>
                <a:spcPct val="112000"/>
              </a:lnSpc>
              <a:spcBef>
                <a:spcPts val="400"/>
              </a:spcBef>
              <a:spcAft>
                <a:spcPts val="40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Barlow"/>
              <a:ea typeface="+mn-ea"/>
              <a:cs typeface="+mn-cs"/>
            </a:endParaRPr>
          </a:p>
        </p:txBody>
      </p:sp>
      <p:sp>
        <p:nvSpPr>
          <p:cNvPr id="6" name="TextBox 5">
            <a:extLst>
              <a:ext uri="{FF2B5EF4-FFF2-40B4-BE49-F238E27FC236}">
                <a16:creationId xmlns:a16="http://schemas.microsoft.com/office/drawing/2014/main" id="{5E3FD1AD-1B09-468E-9036-D284D5D21F2D}"/>
              </a:ext>
            </a:extLst>
          </p:cNvPr>
          <p:cNvSpPr txBox="1"/>
          <p:nvPr/>
        </p:nvSpPr>
        <p:spPr>
          <a:xfrm>
            <a:off x="8753351" y="2206366"/>
            <a:ext cx="2304899" cy="1832296"/>
          </a:xfrm>
          <a:prstGeom prst="rect">
            <a:avLst/>
          </a:prstGeom>
          <a:noFill/>
        </p:spPr>
        <p:txBody>
          <a:bodyPr wrap="square">
            <a:spAutoFit/>
          </a:bodyPr>
          <a:lstStyle/>
          <a:p>
            <a:pPr marL="0" marR="0" lvl="0" indent="0" algn="l" defTabSz="457200" rtl="0" eaLnBrk="1" fontAlgn="auto" latinLnBrk="0" hangingPunct="1">
              <a:lnSpc>
                <a:spcPct val="120000"/>
              </a:lnSpc>
              <a:spcBef>
                <a:spcPts val="600"/>
              </a:spcBef>
              <a:spcAft>
                <a:spcPts val="600"/>
              </a:spcAft>
              <a:buClrTx/>
              <a:buSzTx/>
              <a:buFontTx/>
              <a:buNone/>
              <a:tabLst/>
              <a:defRPr/>
            </a:pPr>
            <a:r>
              <a:rPr kumimoji="0" lang="en-US" sz="1600" b="1" i="0" u="none" strike="noStrike" kern="1200" cap="none" spc="0" normalizeH="0" baseline="0" noProof="0">
                <a:ln>
                  <a:noFill/>
                </a:ln>
                <a:solidFill>
                  <a:prstClr val="white"/>
                </a:solidFill>
                <a:effectLst/>
                <a:uLnTx/>
                <a:uFillTx/>
                <a:latin typeface="Barlow" panose="00000500000000000000" pitchFamily="2" charset="0"/>
                <a:ea typeface="Aptos" panose="020B0004020202020204" pitchFamily="34" charset="0"/>
                <a:cs typeface="Arial" panose="020B0604020202020204" pitchFamily="34" charset="0"/>
              </a:rPr>
              <a:t>The landscape is also more ‘curated’ as comments on one platform influence what you see on another via cookies.</a:t>
            </a:r>
            <a:endParaRPr kumimoji="0" lang="en-IE" sz="1400" b="0" i="0" u="none" strike="noStrike" kern="1200" cap="none" spc="0" normalizeH="0" baseline="0" noProof="0">
              <a:ln>
                <a:noFill/>
              </a:ln>
              <a:solidFill>
                <a:prstClr val="white"/>
              </a:solidFill>
              <a:effectLst/>
              <a:uLnTx/>
              <a:uFillTx/>
              <a:latin typeface="Barlow" panose="00000500000000000000" pitchFamily="2"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0334790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F1087E-6986-5EB1-DAC1-8B043E46CC94}"/>
              </a:ext>
            </a:extLst>
          </p:cNvPr>
          <p:cNvSpPr>
            <a:spLocks noGrp="1"/>
          </p:cNvSpPr>
          <p:nvPr>
            <p:ph type="title"/>
          </p:nvPr>
        </p:nvSpPr>
        <p:spPr/>
        <p:txBody>
          <a:bodyPr/>
          <a:lstStyle/>
          <a:p>
            <a:r>
              <a:rPr lang="en-US"/>
              <a:t>Long term change in how ‘news’ is evaluated </a:t>
            </a:r>
            <a:endParaRPr lang="en-IE" b="0">
              <a:solidFill>
                <a:schemeClr val="tx2"/>
              </a:solidFill>
            </a:endParaRPr>
          </a:p>
        </p:txBody>
      </p:sp>
      <p:sp>
        <p:nvSpPr>
          <p:cNvPr id="5" name="Content Placeholder 4">
            <a:extLst>
              <a:ext uri="{FF2B5EF4-FFF2-40B4-BE49-F238E27FC236}">
                <a16:creationId xmlns:a16="http://schemas.microsoft.com/office/drawing/2014/main" id="{B97CED0C-7025-B2D9-A6AC-1C11AD39129E}"/>
              </a:ext>
            </a:extLst>
          </p:cNvPr>
          <p:cNvSpPr>
            <a:spLocks noGrp="1"/>
          </p:cNvSpPr>
          <p:nvPr>
            <p:ph idx="1"/>
          </p:nvPr>
        </p:nvSpPr>
        <p:spPr>
          <a:xfrm>
            <a:off x="449999" y="1392271"/>
            <a:ext cx="10775718" cy="715670"/>
          </a:xfrm>
        </p:spPr>
        <p:txBody>
          <a:bodyPr/>
          <a:lstStyle/>
          <a:p>
            <a:r>
              <a:rPr lang="en-US"/>
              <a:t>There is a longer-term shift in how we select and process information about challenges internationally.  News sources are no longer </a:t>
            </a:r>
            <a:r>
              <a:rPr lang="en-US" err="1"/>
              <a:t>categorised</a:t>
            </a:r>
            <a:r>
              <a:rPr lang="en-US"/>
              <a:t> in just one way. </a:t>
            </a:r>
          </a:p>
          <a:p>
            <a:r>
              <a:rPr lang="en-US"/>
              <a:t>Most use multiple sources with some appearing to be more engaging and used more than others. </a:t>
            </a:r>
            <a:endParaRPr lang="en-IE"/>
          </a:p>
        </p:txBody>
      </p:sp>
      <p:grpSp>
        <p:nvGrpSpPr>
          <p:cNvPr id="6" name="Group 5">
            <a:extLst>
              <a:ext uri="{FF2B5EF4-FFF2-40B4-BE49-F238E27FC236}">
                <a16:creationId xmlns:a16="http://schemas.microsoft.com/office/drawing/2014/main" id="{129A806E-0B62-98BE-B077-6CC0DC13DACC}"/>
              </a:ext>
            </a:extLst>
          </p:cNvPr>
          <p:cNvGrpSpPr/>
          <p:nvPr/>
        </p:nvGrpSpPr>
        <p:grpSpPr>
          <a:xfrm>
            <a:off x="3402178" y="2713247"/>
            <a:ext cx="2545567" cy="1437938"/>
            <a:chOff x="3402178" y="2713247"/>
            <a:chExt cx="2545567" cy="1437938"/>
          </a:xfrm>
        </p:grpSpPr>
        <p:sp>
          <p:nvSpPr>
            <p:cNvPr id="7" name="Rectangle: Single Corner Snipped 6">
              <a:extLst>
                <a:ext uri="{FF2B5EF4-FFF2-40B4-BE49-F238E27FC236}">
                  <a16:creationId xmlns:a16="http://schemas.microsoft.com/office/drawing/2014/main" id="{9D4FB0EF-1BF0-B75A-E1F4-BC385ABABD48}"/>
                </a:ext>
                <a:ext uri="{C183D7F6-B498-43B3-948B-1728B52AA6E4}">
                  <adec:decorative xmlns:adec="http://schemas.microsoft.com/office/drawing/2017/decorative" val="1"/>
                </a:ext>
              </a:extLst>
            </p:cNvPr>
            <p:cNvSpPr/>
            <p:nvPr/>
          </p:nvSpPr>
          <p:spPr>
            <a:xfrm flipV="1">
              <a:off x="3402178" y="2713247"/>
              <a:ext cx="2545075" cy="1431505"/>
            </a:xfrm>
            <a:prstGeom prst="snip1Rect">
              <a:avLst>
                <a:gd name="adj" fmla="val 33263"/>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1200">
                <a:solidFill>
                  <a:schemeClr val="tx1"/>
                </a:solidFill>
              </a:endParaRPr>
            </a:p>
          </p:txBody>
        </p:sp>
        <p:sp>
          <p:nvSpPr>
            <p:cNvPr id="16" name="TextBox 15">
              <a:extLst>
                <a:ext uri="{FF2B5EF4-FFF2-40B4-BE49-F238E27FC236}">
                  <a16:creationId xmlns:a16="http://schemas.microsoft.com/office/drawing/2014/main" id="{DA8F7228-23DF-ED36-E1CB-8613DFCCB7DE}"/>
                </a:ext>
              </a:extLst>
            </p:cNvPr>
            <p:cNvSpPr txBox="1"/>
            <p:nvPr/>
          </p:nvSpPr>
          <p:spPr>
            <a:xfrm>
              <a:off x="3591496" y="2798818"/>
              <a:ext cx="1689945" cy="964367"/>
            </a:xfrm>
            <a:prstGeom prst="rect">
              <a:avLst/>
            </a:prstGeom>
            <a:noFill/>
          </p:spPr>
          <p:txBody>
            <a:bodyPr wrap="square" lIns="0" tIns="0" rIns="0" bIns="0" rtlCol="0">
              <a:spAutoFit/>
            </a:bodyPr>
            <a:lstStyle/>
            <a:p>
              <a:pPr>
                <a:spcBef>
                  <a:spcPts val="400"/>
                </a:spcBef>
                <a:spcAft>
                  <a:spcPts val="400"/>
                </a:spcAft>
              </a:pPr>
              <a:r>
                <a:rPr lang="en-GB" sz="1400"/>
                <a:t>Immediate and filtered information direct from the event </a:t>
              </a:r>
            </a:p>
            <a:p>
              <a:pPr>
                <a:spcBef>
                  <a:spcPts val="400"/>
                </a:spcBef>
                <a:spcAft>
                  <a:spcPts val="400"/>
                </a:spcAft>
              </a:pPr>
              <a:r>
                <a:rPr lang="en-GB" sz="1400" b="1" i="1"/>
                <a:t>YouTube</a:t>
              </a:r>
            </a:p>
          </p:txBody>
        </p:sp>
        <p:sp>
          <p:nvSpPr>
            <p:cNvPr id="17" name="Parallelogram">
              <a:extLst>
                <a:ext uri="{FF2B5EF4-FFF2-40B4-BE49-F238E27FC236}">
                  <a16:creationId xmlns:a16="http://schemas.microsoft.com/office/drawing/2014/main" id="{1E078162-28EF-3B31-FACF-542D960324A9}"/>
                </a:ext>
                <a:ext uri="{C183D7F6-B498-43B3-948B-1728B52AA6E4}">
                  <adec:decorative xmlns:adec="http://schemas.microsoft.com/office/drawing/2017/decorative" val="1"/>
                </a:ext>
              </a:extLst>
            </p:cNvPr>
            <p:cNvSpPr/>
            <p:nvPr/>
          </p:nvSpPr>
          <p:spPr>
            <a:xfrm flipH="1" flipV="1">
              <a:off x="4947647" y="3199681"/>
              <a:ext cx="1000098" cy="951504"/>
            </a:xfrm>
            <a:custGeom>
              <a:avLst/>
              <a:gdLst>
                <a:gd name="connsiteX0" fmla="*/ 1310277 w 2582907"/>
                <a:gd name="connsiteY0" fmla="*/ 0 h 2582906"/>
                <a:gd name="connsiteX1" fmla="*/ 2582907 w 2582907"/>
                <a:gd name="connsiteY1" fmla="*/ 0 h 2582906"/>
                <a:gd name="connsiteX2" fmla="*/ 0 w 2582907"/>
                <a:gd name="connsiteY2" fmla="*/ 2582906 h 2582906"/>
                <a:gd name="connsiteX3" fmla="*/ 0 w 2582907"/>
                <a:gd name="connsiteY3" fmla="*/ 1310276 h 2582906"/>
                <a:gd name="connsiteX4" fmla="*/ 1310277 w 2582907"/>
                <a:gd name="connsiteY4" fmla="*/ 0 h 258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907" h="2582906">
                  <a:moveTo>
                    <a:pt x="1310277" y="0"/>
                  </a:moveTo>
                  <a:lnTo>
                    <a:pt x="2582907" y="0"/>
                  </a:lnTo>
                  <a:lnTo>
                    <a:pt x="0" y="2582906"/>
                  </a:lnTo>
                  <a:lnTo>
                    <a:pt x="0" y="1310276"/>
                  </a:lnTo>
                  <a:lnTo>
                    <a:pt x="131027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grpSp>
      <p:grpSp>
        <p:nvGrpSpPr>
          <p:cNvPr id="9" name="Group 8">
            <a:extLst>
              <a:ext uri="{FF2B5EF4-FFF2-40B4-BE49-F238E27FC236}">
                <a16:creationId xmlns:a16="http://schemas.microsoft.com/office/drawing/2014/main" id="{7EAE61B2-00D3-E89D-E854-698580D6966E}"/>
              </a:ext>
            </a:extLst>
          </p:cNvPr>
          <p:cNvGrpSpPr/>
          <p:nvPr/>
        </p:nvGrpSpPr>
        <p:grpSpPr>
          <a:xfrm>
            <a:off x="6303650" y="2713247"/>
            <a:ext cx="2545075" cy="1437938"/>
            <a:chOff x="6303650" y="2713247"/>
            <a:chExt cx="2545075" cy="1437938"/>
          </a:xfrm>
        </p:grpSpPr>
        <p:sp>
          <p:nvSpPr>
            <p:cNvPr id="8" name="Rectangle: Single Corner Snipped 7">
              <a:extLst>
                <a:ext uri="{FF2B5EF4-FFF2-40B4-BE49-F238E27FC236}">
                  <a16:creationId xmlns:a16="http://schemas.microsoft.com/office/drawing/2014/main" id="{04BAAF71-9264-6CF5-5DAC-E9E2C37B6BEA}"/>
                </a:ext>
                <a:ext uri="{C183D7F6-B498-43B3-948B-1728B52AA6E4}">
                  <adec:decorative xmlns:adec="http://schemas.microsoft.com/office/drawing/2017/decorative" val="1"/>
                </a:ext>
              </a:extLst>
            </p:cNvPr>
            <p:cNvSpPr/>
            <p:nvPr/>
          </p:nvSpPr>
          <p:spPr>
            <a:xfrm flipV="1">
              <a:off x="6303650" y="2713247"/>
              <a:ext cx="2545075" cy="1431505"/>
            </a:xfrm>
            <a:prstGeom prst="snip1Rect">
              <a:avLst>
                <a:gd name="adj" fmla="val 33263"/>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1200">
                <a:solidFill>
                  <a:schemeClr val="tx1"/>
                </a:solidFill>
              </a:endParaRPr>
            </a:p>
          </p:txBody>
        </p:sp>
        <p:sp>
          <p:nvSpPr>
            <p:cNvPr id="14" name="TextBox 13">
              <a:extLst>
                <a:ext uri="{FF2B5EF4-FFF2-40B4-BE49-F238E27FC236}">
                  <a16:creationId xmlns:a16="http://schemas.microsoft.com/office/drawing/2014/main" id="{AC8EF8B6-D8A1-FC01-F3E3-093775B7F9AF}"/>
                </a:ext>
              </a:extLst>
            </p:cNvPr>
            <p:cNvSpPr txBox="1"/>
            <p:nvPr/>
          </p:nvSpPr>
          <p:spPr>
            <a:xfrm>
              <a:off x="6550467" y="2798818"/>
              <a:ext cx="1689945" cy="964367"/>
            </a:xfrm>
            <a:prstGeom prst="rect">
              <a:avLst/>
            </a:prstGeom>
            <a:noFill/>
          </p:spPr>
          <p:txBody>
            <a:bodyPr wrap="square" lIns="0" tIns="0" rIns="0" bIns="0" rtlCol="0">
              <a:spAutoFit/>
            </a:bodyPr>
            <a:lstStyle/>
            <a:p>
              <a:pPr>
                <a:spcBef>
                  <a:spcPts val="400"/>
                </a:spcBef>
                <a:spcAft>
                  <a:spcPts val="400"/>
                </a:spcAft>
              </a:pPr>
              <a:r>
                <a:rPr lang="en-GB" sz="1400"/>
                <a:t>Visceral and relatable information from someone like me </a:t>
              </a:r>
            </a:p>
            <a:p>
              <a:pPr>
                <a:spcBef>
                  <a:spcPts val="400"/>
                </a:spcBef>
                <a:spcAft>
                  <a:spcPts val="400"/>
                </a:spcAft>
              </a:pPr>
              <a:r>
                <a:rPr lang="en-GB" sz="1400" b="1" i="1"/>
                <a:t>Tik Tok</a:t>
              </a:r>
            </a:p>
          </p:txBody>
        </p:sp>
        <p:sp>
          <p:nvSpPr>
            <p:cNvPr id="18" name="Parallelogram">
              <a:extLst>
                <a:ext uri="{FF2B5EF4-FFF2-40B4-BE49-F238E27FC236}">
                  <a16:creationId xmlns:a16="http://schemas.microsoft.com/office/drawing/2014/main" id="{A36C7F89-0725-42C6-DCA6-8B3E16523DD6}"/>
                </a:ext>
                <a:ext uri="{C183D7F6-B498-43B3-948B-1728B52AA6E4}">
                  <adec:decorative xmlns:adec="http://schemas.microsoft.com/office/drawing/2017/decorative" val="1"/>
                </a:ext>
              </a:extLst>
            </p:cNvPr>
            <p:cNvSpPr/>
            <p:nvPr/>
          </p:nvSpPr>
          <p:spPr>
            <a:xfrm flipH="1" flipV="1">
              <a:off x="7842394" y="3199681"/>
              <a:ext cx="1000098" cy="951504"/>
            </a:xfrm>
            <a:custGeom>
              <a:avLst/>
              <a:gdLst>
                <a:gd name="connsiteX0" fmla="*/ 1310277 w 2582907"/>
                <a:gd name="connsiteY0" fmla="*/ 0 h 2582906"/>
                <a:gd name="connsiteX1" fmla="*/ 2582907 w 2582907"/>
                <a:gd name="connsiteY1" fmla="*/ 0 h 2582906"/>
                <a:gd name="connsiteX2" fmla="*/ 0 w 2582907"/>
                <a:gd name="connsiteY2" fmla="*/ 2582906 h 2582906"/>
                <a:gd name="connsiteX3" fmla="*/ 0 w 2582907"/>
                <a:gd name="connsiteY3" fmla="*/ 1310276 h 2582906"/>
                <a:gd name="connsiteX4" fmla="*/ 1310277 w 2582907"/>
                <a:gd name="connsiteY4" fmla="*/ 0 h 258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907" h="2582906">
                  <a:moveTo>
                    <a:pt x="1310277" y="0"/>
                  </a:moveTo>
                  <a:lnTo>
                    <a:pt x="2582907" y="0"/>
                  </a:lnTo>
                  <a:lnTo>
                    <a:pt x="0" y="2582906"/>
                  </a:lnTo>
                  <a:lnTo>
                    <a:pt x="0" y="1310276"/>
                  </a:lnTo>
                  <a:lnTo>
                    <a:pt x="131027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grpSp>
      <p:grpSp>
        <p:nvGrpSpPr>
          <p:cNvPr id="2" name="Group 1">
            <a:extLst>
              <a:ext uri="{FF2B5EF4-FFF2-40B4-BE49-F238E27FC236}">
                <a16:creationId xmlns:a16="http://schemas.microsoft.com/office/drawing/2014/main" id="{FBA9DA1B-6DAA-A581-1EDC-61EA08FABE4B}"/>
              </a:ext>
            </a:extLst>
          </p:cNvPr>
          <p:cNvGrpSpPr/>
          <p:nvPr/>
        </p:nvGrpSpPr>
        <p:grpSpPr>
          <a:xfrm>
            <a:off x="450000" y="2714467"/>
            <a:ext cx="2554803" cy="1446446"/>
            <a:chOff x="450000" y="2714467"/>
            <a:chExt cx="2554803" cy="1446446"/>
          </a:xfrm>
        </p:grpSpPr>
        <p:sp>
          <p:nvSpPr>
            <p:cNvPr id="3" name="Rectangle: Single Corner Snipped 2">
              <a:extLst>
                <a:ext uri="{FF2B5EF4-FFF2-40B4-BE49-F238E27FC236}">
                  <a16:creationId xmlns:a16="http://schemas.microsoft.com/office/drawing/2014/main" id="{E1B56072-190B-9999-7619-699694736C7C}"/>
                </a:ext>
                <a:ext uri="{C183D7F6-B498-43B3-948B-1728B52AA6E4}">
                  <adec:decorative xmlns:adec="http://schemas.microsoft.com/office/drawing/2017/decorative" val="1"/>
                </a:ext>
              </a:extLst>
            </p:cNvPr>
            <p:cNvSpPr/>
            <p:nvPr/>
          </p:nvSpPr>
          <p:spPr>
            <a:xfrm flipV="1">
              <a:off x="450000" y="2714467"/>
              <a:ext cx="2545075" cy="1434446"/>
            </a:xfrm>
            <a:prstGeom prst="snip1Rect">
              <a:avLst>
                <a:gd name="adj" fmla="val 33263"/>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1200">
                <a:solidFill>
                  <a:schemeClr val="tx1"/>
                </a:solidFill>
              </a:endParaRPr>
            </a:p>
          </p:txBody>
        </p:sp>
        <p:sp>
          <p:nvSpPr>
            <p:cNvPr id="10" name="TextBox 9">
              <a:extLst>
                <a:ext uri="{FF2B5EF4-FFF2-40B4-BE49-F238E27FC236}">
                  <a16:creationId xmlns:a16="http://schemas.microsoft.com/office/drawing/2014/main" id="{708CCB86-E3F6-4221-C43D-F54A1755DDD8}"/>
                </a:ext>
              </a:extLst>
            </p:cNvPr>
            <p:cNvSpPr txBox="1"/>
            <p:nvPr/>
          </p:nvSpPr>
          <p:spPr>
            <a:xfrm>
              <a:off x="628760" y="2798818"/>
              <a:ext cx="2076247" cy="1066959"/>
            </a:xfrm>
            <a:prstGeom prst="rect">
              <a:avLst/>
            </a:prstGeom>
            <a:noFill/>
          </p:spPr>
          <p:txBody>
            <a:bodyPr wrap="square" lIns="0" tIns="0" rIns="0" bIns="0" rtlCol="0">
              <a:spAutoFit/>
            </a:bodyPr>
            <a:lstStyle/>
            <a:p>
              <a:pPr>
                <a:spcBef>
                  <a:spcPts val="400"/>
                </a:spcBef>
                <a:spcAft>
                  <a:spcPts val="400"/>
                </a:spcAft>
              </a:pPr>
              <a:r>
                <a:rPr lang="en-GB" sz="1400"/>
                <a:t>‘Official’ journalistic news.</a:t>
              </a:r>
            </a:p>
            <a:p>
              <a:pPr>
                <a:spcBef>
                  <a:spcPts val="400"/>
                </a:spcBef>
                <a:spcAft>
                  <a:spcPts val="400"/>
                </a:spcAft>
              </a:pPr>
              <a:r>
                <a:rPr lang="en-GB" sz="1400"/>
                <a:t>Balanced and verified reporting </a:t>
              </a:r>
            </a:p>
            <a:p>
              <a:pPr>
                <a:spcBef>
                  <a:spcPts val="400"/>
                </a:spcBef>
                <a:spcAft>
                  <a:spcPts val="400"/>
                </a:spcAft>
              </a:pPr>
              <a:r>
                <a:rPr lang="en-GB" sz="1400" b="1" i="1"/>
                <a:t>RTÉ News</a:t>
              </a:r>
            </a:p>
          </p:txBody>
        </p:sp>
        <p:sp>
          <p:nvSpPr>
            <p:cNvPr id="20" name="Parallelogram">
              <a:extLst>
                <a:ext uri="{FF2B5EF4-FFF2-40B4-BE49-F238E27FC236}">
                  <a16:creationId xmlns:a16="http://schemas.microsoft.com/office/drawing/2014/main" id="{6E9BA81A-1C73-C363-1507-44164C8925F9}"/>
                </a:ext>
                <a:ext uri="{C183D7F6-B498-43B3-948B-1728B52AA6E4}">
                  <adec:decorative xmlns:adec="http://schemas.microsoft.com/office/drawing/2017/decorative" val="1"/>
                </a:ext>
              </a:extLst>
            </p:cNvPr>
            <p:cNvSpPr/>
            <p:nvPr/>
          </p:nvSpPr>
          <p:spPr>
            <a:xfrm flipH="1" flipV="1">
              <a:off x="2004705" y="3209409"/>
              <a:ext cx="1000098" cy="951504"/>
            </a:xfrm>
            <a:custGeom>
              <a:avLst/>
              <a:gdLst>
                <a:gd name="connsiteX0" fmla="*/ 1310277 w 2582907"/>
                <a:gd name="connsiteY0" fmla="*/ 0 h 2582906"/>
                <a:gd name="connsiteX1" fmla="*/ 2582907 w 2582907"/>
                <a:gd name="connsiteY1" fmla="*/ 0 h 2582906"/>
                <a:gd name="connsiteX2" fmla="*/ 0 w 2582907"/>
                <a:gd name="connsiteY2" fmla="*/ 2582906 h 2582906"/>
                <a:gd name="connsiteX3" fmla="*/ 0 w 2582907"/>
                <a:gd name="connsiteY3" fmla="*/ 1310276 h 2582906"/>
                <a:gd name="connsiteX4" fmla="*/ 1310277 w 2582907"/>
                <a:gd name="connsiteY4" fmla="*/ 0 h 258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907" h="2582906">
                  <a:moveTo>
                    <a:pt x="1310277" y="0"/>
                  </a:moveTo>
                  <a:lnTo>
                    <a:pt x="2582907" y="0"/>
                  </a:lnTo>
                  <a:lnTo>
                    <a:pt x="0" y="2582906"/>
                  </a:lnTo>
                  <a:lnTo>
                    <a:pt x="0" y="1310276"/>
                  </a:lnTo>
                  <a:lnTo>
                    <a:pt x="131027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grpSp>
      <p:sp>
        <p:nvSpPr>
          <p:cNvPr id="21" name="Rectangle 20">
            <a:extLst>
              <a:ext uri="{FF2B5EF4-FFF2-40B4-BE49-F238E27FC236}">
                <a16:creationId xmlns:a16="http://schemas.microsoft.com/office/drawing/2014/main" id="{2A639DD3-9F13-A182-CA5D-54C49FD5DF2C}"/>
              </a:ext>
            </a:extLst>
          </p:cNvPr>
          <p:cNvSpPr/>
          <p:nvPr/>
        </p:nvSpPr>
        <p:spPr>
          <a:xfrm>
            <a:off x="449999" y="4239501"/>
            <a:ext cx="2545075" cy="59338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200" b="1">
                <a:solidFill>
                  <a:schemeClr val="tx1"/>
                </a:solidFill>
              </a:rPr>
              <a:t>Truth is </a:t>
            </a:r>
          </a:p>
          <a:p>
            <a:pPr algn="ctr"/>
            <a:r>
              <a:rPr lang="en-US" sz="1200" b="1">
                <a:solidFill>
                  <a:schemeClr val="tx1"/>
                </a:solidFill>
              </a:rPr>
              <a:t>verified </a:t>
            </a:r>
            <a:endParaRPr lang="en-IE" sz="1200" b="1">
              <a:solidFill>
                <a:schemeClr val="tx1"/>
              </a:solidFill>
            </a:endParaRPr>
          </a:p>
        </p:txBody>
      </p:sp>
      <p:sp>
        <p:nvSpPr>
          <p:cNvPr id="23" name="Rectangle 22">
            <a:extLst>
              <a:ext uri="{FF2B5EF4-FFF2-40B4-BE49-F238E27FC236}">
                <a16:creationId xmlns:a16="http://schemas.microsoft.com/office/drawing/2014/main" id="{CB9C8BA9-DB5C-244A-29D5-9D8EF86FCEDB}"/>
              </a:ext>
            </a:extLst>
          </p:cNvPr>
          <p:cNvSpPr/>
          <p:nvPr/>
        </p:nvSpPr>
        <p:spPr>
          <a:xfrm>
            <a:off x="3402177" y="4248920"/>
            <a:ext cx="2545075" cy="59338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200" b="1">
                <a:solidFill>
                  <a:schemeClr val="tx1"/>
                </a:solidFill>
              </a:rPr>
              <a:t>Truth is </a:t>
            </a:r>
          </a:p>
          <a:p>
            <a:pPr algn="ctr"/>
            <a:r>
              <a:rPr lang="en-US" sz="1200" b="1">
                <a:solidFill>
                  <a:schemeClr val="tx1"/>
                </a:solidFill>
              </a:rPr>
              <a:t>Right now</a:t>
            </a:r>
            <a:endParaRPr lang="en-IE" sz="1200" b="1">
              <a:solidFill>
                <a:schemeClr val="tx1"/>
              </a:solidFill>
            </a:endParaRPr>
          </a:p>
        </p:txBody>
      </p:sp>
      <p:sp>
        <p:nvSpPr>
          <p:cNvPr id="24" name="Rectangle 23">
            <a:extLst>
              <a:ext uri="{FF2B5EF4-FFF2-40B4-BE49-F238E27FC236}">
                <a16:creationId xmlns:a16="http://schemas.microsoft.com/office/drawing/2014/main" id="{F87FAB76-7DF6-F437-E7D6-BC41F55266B8}"/>
              </a:ext>
            </a:extLst>
          </p:cNvPr>
          <p:cNvSpPr/>
          <p:nvPr/>
        </p:nvSpPr>
        <p:spPr>
          <a:xfrm>
            <a:off x="6297417" y="4236991"/>
            <a:ext cx="2545075" cy="593387"/>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200" b="1">
                <a:solidFill>
                  <a:schemeClr val="tx1"/>
                </a:solidFill>
              </a:rPr>
              <a:t>Truth </a:t>
            </a:r>
            <a:r>
              <a:rPr lang="en-IE" sz="1200" b="1">
                <a:solidFill>
                  <a:schemeClr val="tx1"/>
                </a:solidFill>
              </a:rPr>
              <a:t>is</a:t>
            </a:r>
          </a:p>
          <a:p>
            <a:pPr algn="ctr"/>
            <a:r>
              <a:rPr lang="en-IE" sz="1200" b="1">
                <a:solidFill>
                  <a:schemeClr val="tx1"/>
                </a:solidFill>
              </a:rPr>
              <a:t>Connecting </a:t>
            </a:r>
            <a:endParaRPr lang="en-US" sz="1200" b="1">
              <a:solidFill>
                <a:schemeClr val="tx1"/>
              </a:solidFill>
            </a:endParaRPr>
          </a:p>
        </p:txBody>
      </p:sp>
      <p:sp>
        <p:nvSpPr>
          <p:cNvPr id="25" name="Rectangle 24">
            <a:extLst>
              <a:ext uri="{FF2B5EF4-FFF2-40B4-BE49-F238E27FC236}">
                <a16:creationId xmlns:a16="http://schemas.microsoft.com/office/drawing/2014/main" id="{AA90A1B4-9957-26D8-A88D-4F50DB135357}"/>
              </a:ext>
            </a:extLst>
          </p:cNvPr>
          <p:cNvSpPr/>
          <p:nvPr/>
        </p:nvSpPr>
        <p:spPr>
          <a:xfrm>
            <a:off x="449999" y="4884496"/>
            <a:ext cx="2545075" cy="5933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200" b="1" i="1">
                <a:solidFill>
                  <a:schemeClr val="tx1"/>
                </a:solidFill>
              </a:rPr>
              <a:t>‘Old school/hidden bias and slow’</a:t>
            </a:r>
            <a:endParaRPr lang="en-IE" sz="1200" b="1" i="1">
              <a:solidFill>
                <a:schemeClr val="tx1"/>
              </a:solidFill>
            </a:endParaRPr>
          </a:p>
        </p:txBody>
      </p:sp>
      <p:sp>
        <p:nvSpPr>
          <p:cNvPr id="26" name="Rectangle 25">
            <a:extLst>
              <a:ext uri="{FF2B5EF4-FFF2-40B4-BE49-F238E27FC236}">
                <a16:creationId xmlns:a16="http://schemas.microsoft.com/office/drawing/2014/main" id="{1FE9556C-54B6-2C3E-BFC8-8731E9BFB1E1}"/>
              </a:ext>
            </a:extLst>
          </p:cNvPr>
          <p:cNvSpPr/>
          <p:nvPr/>
        </p:nvSpPr>
        <p:spPr>
          <a:xfrm>
            <a:off x="3402177" y="4893915"/>
            <a:ext cx="2545075" cy="5933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200" b="1" i="1">
                <a:solidFill>
                  <a:schemeClr val="tx1"/>
                </a:solidFill>
              </a:rPr>
              <a:t>‘Rapid access but hard to trust?’</a:t>
            </a:r>
            <a:endParaRPr lang="en-IE" sz="1200" b="1" i="1">
              <a:solidFill>
                <a:schemeClr val="tx1"/>
              </a:solidFill>
            </a:endParaRPr>
          </a:p>
        </p:txBody>
      </p:sp>
      <p:sp>
        <p:nvSpPr>
          <p:cNvPr id="27" name="Rectangle 26">
            <a:extLst>
              <a:ext uri="{FF2B5EF4-FFF2-40B4-BE49-F238E27FC236}">
                <a16:creationId xmlns:a16="http://schemas.microsoft.com/office/drawing/2014/main" id="{CAA0E288-83FE-248B-AEF7-DC7AA732FB37}"/>
              </a:ext>
            </a:extLst>
          </p:cNvPr>
          <p:cNvSpPr/>
          <p:nvPr/>
        </p:nvSpPr>
        <p:spPr>
          <a:xfrm>
            <a:off x="6369610" y="4881986"/>
            <a:ext cx="2353288" cy="5933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200" b="1" i="1">
                <a:solidFill>
                  <a:schemeClr val="tx1"/>
                </a:solidFill>
              </a:rPr>
              <a:t>‘Immediate, relatable, feels more real’</a:t>
            </a:r>
          </a:p>
        </p:txBody>
      </p:sp>
    </p:spTree>
    <p:extLst>
      <p:ext uri="{BB962C8B-B14F-4D97-AF65-F5344CB8AC3E}">
        <p14:creationId xmlns:p14="http://schemas.microsoft.com/office/powerpoint/2010/main" val="41577788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ssolv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F1087E-6986-5EB1-DAC1-8B043E46CC94}"/>
              </a:ext>
            </a:extLst>
          </p:cNvPr>
          <p:cNvSpPr>
            <a:spLocks noGrp="1"/>
          </p:cNvSpPr>
          <p:nvPr>
            <p:ph type="title"/>
          </p:nvPr>
        </p:nvSpPr>
        <p:spPr/>
        <p:txBody>
          <a:bodyPr/>
          <a:lstStyle/>
          <a:p>
            <a:r>
              <a:rPr lang="en-US"/>
              <a:t>Things that move us most </a:t>
            </a:r>
            <a:br>
              <a:rPr lang="en-US"/>
            </a:br>
            <a:r>
              <a:rPr lang="en-US" sz="2000" b="0">
                <a:solidFill>
                  <a:schemeClr val="tx2"/>
                </a:solidFill>
              </a:rPr>
              <a:t>(Spontaneous capture) </a:t>
            </a:r>
            <a:endParaRPr lang="en-IE" sz="2000" b="0">
              <a:solidFill>
                <a:schemeClr val="tx2"/>
              </a:solidFill>
            </a:endParaRPr>
          </a:p>
        </p:txBody>
      </p:sp>
      <p:sp>
        <p:nvSpPr>
          <p:cNvPr id="5" name="Content Placeholder 4">
            <a:extLst>
              <a:ext uri="{FF2B5EF4-FFF2-40B4-BE49-F238E27FC236}">
                <a16:creationId xmlns:a16="http://schemas.microsoft.com/office/drawing/2014/main" id="{B97CED0C-7025-B2D9-A6AC-1C11AD39129E}"/>
              </a:ext>
            </a:extLst>
          </p:cNvPr>
          <p:cNvSpPr>
            <a:spLocks noGrp="1"/>
          </p:cNvSpPr>
          <p:nvPr>
            <p:ph idx="1"/>
          </p:nvPr>
        </p:nvSpPr>
        <p:spPr>
          <a:xfrm>
            <a:off x="450001" y="1866529"/>
            <a:ext cx="6184975" cy="3511207"/>
          </a:xfrm>
        </p:spPr>
        <p:txBody>
          <a:bodyPr/>
          <a:lstStyle/>
          <a:p>
            <a:r>
              <a:rPr lang="en-US" dirty="0"/>
              <a:t>Content experienced visually now includes highly upsetting posts on social media (hospitals burning in Gaza) that cause </a:t>
            </a:r>
            <a:r>
              <a:rPr lang="en-US" b="1" dirty="0"/>
              <a:t>huge impact </a:t>
            </a:r>
            <a:r>
              <a:rPr lang="en-US" dirty="0"/>
              <a:t>as well triggering a deep emotional response.</a:t>
            </a:r>
          </a:p>
          <a:p>
            <a:r>
              <a:rPr lang="en-US" dirty="0"/>
              <a:t>The desire for  ‘</a:t>
            </a:r>
            <a:r>
              <a:rPr lang="en-US" b="1" dirty="0"/>
              <a:t>unfiltered content</a:t>
            </a:r>
            <a:r>
              <a:rPr lang="en-US" dirty="0"/>
              <a:t>’  heightens sensitivity to anything that appears selected or staged.  ‘Is it real?’ is part of how images are interpreted.</a:t>
            </a:r>
          </a:p>
          <a:p>
            <a:r>
              <a:rPr lang="en-US" b="1" dirty="0"/>
              <a:t>Strongly relatable moments </a:t>
            </a:r>
            <a:r>
              <a:rPr lang="en-US" dirty="0"/>
              <a:t>(for example a man reunited with his lost cat in Gaza) have the power to transcend numbed reactions when someone suddenly </a:t>
            </a:r>
            <a:r>
              <a:rPr lang="en-US" dirty="0" err="1"/>
              <a:t>recognises</a:t>
            </a:r>
            <a:r>
              <a:rPr lang="en-US" dirty="0"/>
              <a:t> themselves in the authentic human moment. </a:t>
            </a:r>
            <a:endParaRPr lang="en-IE" dirty="0"/>
          </a:p>
        </p:txBody>
      </p:sp>
      <p:pic>
        <p:nvPicPr>
          <p:cNvPr id="7" name="Picture 6">
            <a:extLst>
              <a:ext uri="{FF2B5EF4-FFF2-40B4-BE49-F238E27FC236}">
                <a16:creationId xmlns:a16="http://schemas.microsoft.com/office/drawing/2014/main" id="{DF50A861-5256-A71D-DE09-E0932ED0DE6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98469" y="1508263"/>
            <a:ext cx="2274850" cy="3869473"/>
          </a:xfrm>
          <a:prstGeom prst="rect">
            <a:avLst/>
          </a:prstGeom>
        </p:spPr>
      </p:pic>
      <p:pic>
        <p:nvPicPr>
          <p:cNvPr id="11" name="Picture 10">
            <a:extLst>
              <a:ext uri="{FF2B5EF4-FFF2-40B4-BE49-F238E27FC236}">
                <a16:creationId xmlns:a16="http://schemas.microsoft.com/office/drawing/2014/main" id="{2F086D29-8FAF-4D82-D989-5D5230BF3A3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11268" y="1619775"/>
            <a:ext cx="2274850" cy="3548767"/>
          </a:xfrm>
          <a:prstGeom prst="rect">
            <a:avLst/>
          </a:prstGeom>
        </p:spPr>
      </p:pic>
    </p:spTree>
    <p:extLst>
      <p:ext uri="{BB962C8B-B14F-4D97-AF65-F5344CB8AC3E}">
        <p14:creationId xmlns:p14="http://schemas.microsoft.com/office/powerpoint/2010/main" val="4214282907"/>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5FC1-27C4-A2C8-E1ED-0ED13A062C3E}"/>
              </a:ext>
            </a:extLst>
          </p:cNvPr>
          <p:cNvSpPr>
            <a:spLocks noGrp="1"/>
          </p:cNvSpPr>
          <p:nvPr>
            <p:ph type="title"/>
          </p:nvPr>
        </p:nvSpPr>
        <p:spPr>
          <a:xfrm>
            <a:off x="452946" y="189408"/>
            <a:ext cx="2313297" cy="715669"/>
          </a:xfrm>
        </p:spPr>
        <p:txBody>
          <a:bodyPr/>
          <a:lstStyle/>
          <a:p>
            <a:r>
              <a:rPr lang="en-US" dirty="0">
                <a:latin typeface="Barlow" panose="00000500000000000000" pitchFamily="2" charset="0"/>
              </a:rPr>
              <a:t>Objectives</a:t>
            </a:r>
            <a:endParaRPr lang="en-IE" dirty="0">
              <a:latin typeface="Barlow" panose="00000500000000000000" pitchFamily="2" charset="0"/>
            </a:endParaRPr>
          </a:p>
        </p:txBody>
      </p:sp>
      <p:sp>
        <p:nvSpPr>
          <p:cNvPr id="3" name="Content Placeholder 2">
            <a:extLst>
              <a:ext uri="{FF2B5EF4-FFF2-40B4-BE49-F238E27FC236}">
                <a16:creationId xmlns:a16="http://schemas.microsoft.com/office/drawing/2014/main" id="{293BB0CB-6C44-D1BE-2804-876BD85A7A9B}"/>
              </a:ext>
            </a:extLst>
          </p:cNvPr>
          <p:cNvSpPr>
            <a:spLocks noGrp="1"/>
          </p:cNvSpPr>
          <p:nvPr>
            <p:ph idx="1"/>
          </p:nvPr>
        </p:nvSpPr>
        <p:spPr>
          <a:xfrm>
            <a:off x="305621" y="1241410"/>
            <a:ext cx="2611801" cy="3465542"/>
          </a:xfrm>
        </p:spPr>
        <p:txBody>
          <a:bodyPr numCol="1"/>
          <a:lstStyle/>
          <a:p>
            <a:pPr>
              <a:lnSpc>
                <a:spcPct val="120000"/>
              </a:lnSpc>
              <a:spcBef>
                <a:spcPts val="600"/>
              </a:spcBef>
              <a:spcAft>
                <a:spcPts val="600"/>
              </a:spcAft>
            </a:pPr>
            <a:r>
              <a:rPr lang="en-US" dirty="0">
                <a:solidFill>
                  <a:srgbClr val="000000"/>
                </a:solidFill>
                <a:effectLst/>
                <a:ea typeface="Segoe UI Light" panose="020B0502040204020203" pitchFamily="34" charset="0"/>
                <a:cs typeface="Arial" panose="020B0604020202020204" pitchFamily="34" charset="0"/>
              </a:rPr>
              <a:t>Issues that catch  public imagination and provoke a desire to respond.</a:t>
            </a:r>
          </a:p>
          <a:p>
            <a:pPr>
              <a:lnSpc>
                <a:spcPct val="120000"/>
              </a:lnSpc>
              <a:spcBef>
                <a:spcPts val="600"/>
              </a:spcBef>
              <a:spcAft>
                <a:spcPts val="600"/>
              </a:spcAft>
            </a:pPr>
            <a:r>
              <a:rPr lang="en-US" dirty="0">
                <a:solidFill>
                  <a:srgbClr val="000000"/>
                </a:solidFill>
                <a:cs typeface="Arial" panose="020B0604020202020204" pitchFamily="34" charset="0"/>
              </a:rPr>
              <a:t>Reactions to images identified as likely to provoke an emotional response (from Development Engagement Labs). </a:t>
            </a:r>
          </a:p>
          <a:p>
            <a:pPr>
              <a:lnSpc>
                <a:spcPct val="120000"/>
              </a:lnSpc>
              <a:spcBef>
                <a:spcPts val="600"/>
              </a:spcBef>
              <a:spcAft>
                <a:spcPts val="600"/>
              </a:spcAft>
            </a:pPr>
            <a:r>
              <a:rPr lang="en-US" dirty="0">
                <a:solidFill>
                  <a:srgbClr val="000000"/>
                </a:solidFill>
                <a:cs typeface="Arial" panose="020B0604020202020204" pitchFamily="34" charset="0"/>
              </a:rPr>
              <a:t>Variations by segment to understand what motivates a desire to respond.</a:t>
            </a:r>
            <a:endParaRPr lang="en-US" dirty="0"/>
          </a:p>
          <a:p>
            <a:endParaRPr lang="en-IE" dirty="0"/>
          </a:p>
        </p:txBody>
      </p:sp>
      <p:sp>
        <p:nvSpPr>
          <p:cNvPr id="4" name="Background Box">
            <a:extLst>
              <a:ext uri="{FF2B5EF4-FFF2-40B4-BE49-F238E27FC236}">
                <a16:creationId xmlns:a16="http://schemas.microsoft.com/office/drawing/2014/main" id="{1AC730BE-1E59-EAB3-599A-CB25D20FFB0E}"/>
              </a:ext>
              <a:ext uri="{C183D7F6-B498-43B3-948B-1728B52AA6E4}">
                <adec:decorative xmlns:adec="http://schemas.microsoft.com/office/drawing/2017/decorative" val="1"/>
              </a:ext>
            </a:extLst>
          </p:cNvPr>
          <p:cNvSpPr/>
          <p:nvPr/>
        </p:nvSpPr>
        <p:spPr>
          <a:xfrm flipV="1">
            <a:off x="5974414" y="0"/>
            <a:ext cx="2686549" cy="5948363"/>
          </a:xfrm>
          <a:prstGeom prst="snip1Rect">
            <a:avLst>
              <a:gd name="adj" fmla="val 1422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1200">
              <a:solidFill>
                <a:schemeClr val="tx1"/>
              </a:solidFill>
            </a:endParaRPr>
          </a:p>
        </p:txBody>
      </p:sp>
      <p:sp>
        <p:nvSpPr>
          <p:cNvPr id="9" name="TextBox 8">
            <a:extLst>
              <a:ext uri="{FF2B5EF4-FFF2-40B4-BE49-F238E27FC236}">
                <a16:creationId xmlns:a16="http://schemas.microsoft.com/office/drawing/2014/main" id="{3DC590A3-7033-DE66-C573-E75E2E6E24FD}"/>
              </a:ext>
            </a:extLst>
          </p:cNvPr>
          <p:cNvSpPr txBox="1"/>
          <p:nvPr/>
        </p:nvSpPr>
        <p:spPr>
          <a:xfrm>
            <a:off x="6301058" y="1241410"/>
            <a:ext cx="2169989" cy="4386842"/>
          </a:xfrm>
          <a:prstGeom prst="rect">
            <a:avLst/>
          </a:prstGeom>
          <a:noFill/>
        </p:spPr>
        <p:txBody>
          <a:bodyPr wrap="square">
            <a:spAutoFit/>
          </a:bodyPr>
          <a:lstStyle/>
          <a:p>
            <a:pPr>
              <a:lnSpc>
                <a:spcPct val="120000"/>
              </a:lnSpc>
              <a:spcBef>
                <a:spcPts val="600"/>
              </a:spcBef>
              <a:spcAft>
                <a:spcPts val="600"/>
              </a:spcAft>
            </a:pPr>
            <a:r>
              <a:rPr lang="en-GB" sz="1600" dirty="0">
                <a:solidFill>
                  <a:schemeClr val="bg1"/>
                </a:solidFill>
                <a:latin typeface="Barlow" panose="00000500000000000000" pitchFamily="2" charset="0"/>
                <a:ea typeface="Segoe UI Light" panose="020B0502040204020203" pitchFamily="34" charset="0"/>
                <a:cs typeface="Arial" panose="020B0604020202020204" pitchFamily="34" charset="0"/>
              </a:rPr>
              <a:t>2 x Empathisers</a:t>
            </a:r>
          </a:p>
          <a:p>
            <a:pPr>
              <a:lnSpc>
                <a:spcPct val="120000"/>
              </a:lnSpc>
              <a:spcBef>
                <a:spcPts val="600"/>
              </a:spcBef>
              <a:spcAft>
                <a:spcPts val="600"/>
              </a:spcAft>
            </a:pPr>
            <a:r>
              <a:rPr lang="en-GB" sz="1600" dirty="0">
                <a:solidFill>
                  <a:schemeClr val="bg1"/>
                </a:solidFill>
                <a:effectLst/>
                <a:latin typeface="Barlow" panose="00000500000000000000" pitchFamily="2" charset="0"/>
                <a:ea typeface="Segoe UI Light" panose="020B0502040204020203" pitchFamily="34" charset="0"/>
                <a:cs typeface="Arial" panose="020B0604020202020204" pitchFamily="34" charset="0"/>
              </a:rPr>
              <a:t>1 x Global Citizens</a:t>
            </a:r>
          </a:p>
          <a:p>
            <a:pPr>
              <a:lnSpc>
                <a:spcPct val="120000"/>
              </a:lnSpc>
              <a:spcBef>
                <a:spcPts val="600"/>
              </a:spcBef>
              <a:spcAft>
                <a:spcPts val="600"/>
              </a:spcAft>
            </a:pPr>
            <a:r>
              <a:rPr lang="en-GB" sz="1600" dirty="0">
                <a:solidFill>
                  <a:schemeClr val="bg1"/>
                </a:solidFill>
                <a:latin typeface="Barlow" panose="00000500000000000000" pitchFamily="2" charset="0"/>
                <a:ea typeface="Segoe UI Light" panose="020B0502040204020203" pitchFamily="34" charset="0"/>
                <a:cs typeface="Arial" panose="020B0604020202020204" pitchFamily="34" charset="0"/>
              </a:rPr>
              <a:t>1 x Multilateralists</a:t>
            </a:r>
          </a:p>
          <a:p>
            <a:pPr>
              <a:lnSpc>
                <a:spcPct val="120000"/>
              </a:lnSpc>
              <a:spcBef>
                <a:spcPts val="600"/>
              </a:spcBef>
              <a:spcAft>
                <a:spcPts val="600"/>
              </a:spcAft>
            </a:pPr>
            <a:r>
              <a:rPr lang="en-GB" sz="1600" dirty="0">
                <a:solidFill>
                  <a:schemeClr val="bg1"/>
                </a:solidFill>
                <a:latin typeface="Barlow" panose="00000500000000000000" pitchFamily="2" charset="0"/>
                <a:ea typeface="Segoe UI Light" panose="020B0502040204020203" pitchFamily="34" charset="0"/>
                <a:cs typeface="Arial" panose="020B0604020202020204" pitchFamily="34" charset="0"/>
              </a:rPr>
              <a:t>1 x Pragmatists</a:t>
            </a:r>
          </a:p>
          <a:p>
            <a:pPr>
              <a:lnSpc>
                <a:spcPct val="120000"/>
              </a:lnSpc>
              <a:spcBef>
                <a:spcPts val="600"/>
              </a:spcBef>
              <a:spcAft>
                <a:spcPts val="600"/>
              </a:spcAft>
            </a:pPr>
            <a:r>
              <a:rPr lang="en-GB" sz="1600" dirty="0">
                <a:solidFill>
                  <a:schemeClr val="bg1"/>
                </a:solidFill>
                <a:latin typeface="Barlow" panose="00000500000000000000" pitchFamily="2" charset="0"/>
                <a:ea typeface="Segoe UI Light" panose="020B0502040204020203" pitchFamily="34" charset="0"/>
                <a:cs typeface="Arial" panose="020B0604020202020204" pitchFamily="34" charset="0"/>
              </a:rPr>
              <a:t>1 x Disengaged</a:t>
            </a:r>
          </a:p>
          <a:p>
            <a:pPr>
              <a:lnSpc>
                <a:spcPct val="120000"/>
              </a:lnSpc>
              <a:spcBef>
                <a:spcPts val="600"/>
              </a:spcBef>
              <a:spcAft>
                <a:spcPts val="600"/>
              </a:spcAft>
            </a:pPr>
            <a:endParaRPr lang="en-GB" sz="1600" dirty="0">
              <a:solidFill>
                <a:schemeClr val="bg1"/>
              </a:solidFill>
              <a:latin typeface="Barlow" panose="00000500000000000000" pitchFamily="2" charset="0"/>
              <a:ea typeface="Segoe UI Light" panose="020B0502040204020203" pitchFamily="34" charset="0"/>
              <a:cs typeface="Arial" panose="020B0604020202020204" pitchFamily="34" charset="0"/>
            </a:endParaRPr>
          </a:p>
          <a:p>
            <a:pPr>
              <a:lnSpc>
                <a:spcPct val="120000"/>
              </a:lnSpc>
              <a:spcBef>
                <a:spcPts val="600"/>
              </a:spcBef>
              <a:spcAft>
                <a:spcPts val="600"/>
              </a:spcAft>
            </a:pPr>
            <a:r>
              <a:rPr lang="en-GB" sz="1600" dirty="0">
                <a:solidFill>
                  <a:schemeClr val="bg1"/>
                </a:solidFill>
                <a:latin typeface="Barlow" panose="00000500000000000000" pitchFamily="2" charset="0"/>
                <a:ea typeface="Segoe UI Light" panose="020B0502040204020203" pitchFamily="34" charset="0"/>
                <a:cs typeface="Arial" panose="020B0604020202020204" pitchFamily="34" charset="0"/>
              </a:rPr>
              <a:t>(Community champions considered similar to global citizens)</a:t>
            </a:r>
          </a:p>
          <a:p>
            <a:pPr>
              <a:lnSpc>
                <a:spcPct val="120000"/>
              </a:lnSpc>
              <a:spcBef>
                <a:spcPts val="600"/>
              </a:spcBef>
              <a:spcAft>
                <a:spcPts val="600"/>
              </a:spcAft>
            </a:pPr>
            <a:endParaRPr lang="en-IE" sz="1600" dirty="0">
              <a:solidFill>
                <a:schemeClr val="bg1"/>
              </a:solidFill>
              <a:effectLst/>
              <a:latin typeface="Barlow" panose="00000500000000000000" pitchFamily="2" charset="0"/>
              <a:ea typeface="Segoe UI Light" panose="020B0502040204020203" pitchFamily="34" charset="0"/>
              <a:cs typeface="Calibri" panose="020F0502020204030204" pitchFamily="34" charset="0"/>
            </a:endParaRPr>
          </a:p>
        </p:txBody>
      </p:sp>
      <p:sp>
        <p:nvSpPr>
          <p:cNvPr id="5" name="Background Box">
            <a:extLst>
              <a:ext uri="{FF2B5EF4-FFF2-40B4-BE49-F238E27FC236}">
                <a16:creationId xmlns:a16="http://schemas.microsoft.com/office/drawing/2014/main" id="{7211121E-28AD-151B-9EF8-DBA854F28BB4}"/>
              </a:ext>
              <a:ext uri="{C183D7F6-B498-43B3-948B-1728B52AA6E4}">
                <adec:decorative xmlns:adec="http://schemas.microsoft.com/office/drawing/2017/decorative" val="1"/>
              </a:ext>
            </a:extLst>
          </p:cNvPr>
          <p:cNvSpPr/>
          <p:nvPr/>
        </p:nvSpPr>
        <p:spPr>
          <a:xfrm flipV="1">
            <a:off x="3071788" y="0"/>
            <a:ext cx="2597081" cy="5948363"/>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1200">
              <a:solidFill>
                <a:schemeClr val="tx1"/>
              </a:solidFill>
            </a:endParaRPr>
          </a:p>
        </p:txBody>
      </p:sp>
      <p:sp>
        <p:nvSpPr>
          <p:cNvPr id="7" name="TextBox 6">
            <a:extLst>
              <a:ext uri="{FF2B5EF4-FFF2-40B4-BE49-F238E27FC236}">
                <a16:creationId xmlns:a16="http://schemas.microsoft.com/office/drawing/2014/main" id="{4E971967-6A4D-1561-0265-687A826A0FEB}"/>
              </a:ext>
            </a:extLst>
          </p:cNvPr>
          <p:cNvSpPr txBox="1"/>
          <p:nvPr/>
        </p:nvSpPr>
        <p:spPr>
          <a:xfrm>
            <a:off x="3222967" y="1241410"/>
            <a:ext cx="2188028" cy="2533001"/>
          </a:xfrm>
          <a:prstGeom prst="rect">
            <a:avLst/>
          </a:prstGeom>
          <a:noFill/>
        </p:spPr>
        <p:txBody>
          <a:bodyPr wrap="square">
            <a:spAutoFit/>
          </a:bodyPr>
          <a:lstStyle/>
          <a:p>
            <a:pPr marL="171450" indent="-171450" algn="l">
              <a:lnSpc>
                <a:spcPct val="115000"/>
              </a:lnSpc>
              <a:spcBef>
                <a:spcPts val="400"/>
              </a:spcBef>
              <a:spcAft>
                <a:spcPts val="400"/>
              </a:spcAft>
              <a:buSzPct val="100000"/>
              <a:buFont typeface="Arial" panose="020B0604020202020204" pitchFamily="34" charset="0"/>
              <a:buChar char="•"/>
            </a:pPr>
            <a:r>
              <a:rPr lang="en-GB" sz="1600" dirty="0">
                <a:solidFill>
                  <a:schemeClr val="bg1"/>
                </a:solidFill>
              </a:rPr>
              <a:t>6 face to face groups across Ireland</a:t>
            </a:r>
          </a:p>
          <a:p>
            <a:pPr marL="171450" indent="-171450" algn="l">
              <a:lnSpc>
                <a:spcPct val="115000"/>
              </a:lnSpc>
              <a:spcBef>
                <a:spcPts val="400"/>
              </a:spcBef>
              <a:spcAft>
                <a:spcPts val="400"/>
              </a:spcAft>
              <a:buSzPct val="100000"/>
              <a:buFont typeface="Arial" panose="020B0604020202020204" pitchFamily="34" charset="0"/>
              <a:buChar char="•"/>
            </a:pPr>
            <a:r>
              <a:rPr lang="en-GB" sz="1600" dirty="0">
                <a:solidFill>
                  <a:schemeClr val="bg1"/>
                </a:solidFill>
              </a:rPr>
              <a:t>Spontaneous review of global issues that matter</a:t>
            </a:r>
          </a:p>
          <a:p>
            <a:pPr marL="171450" indent="-171450" algn="l">
              <a:lnSpc>
                <a:spcPct val="115000"/>
              </a:lnSpc>
              <a:spcBef>
                <a:spcPts val="400"/>
              </a:spcBef>
              <a:spcAft>
                <a:spcPts val="400"/>
              </a:spcAft>
              <a:buSzPct val="100000"/>
              <a:buFont typeface="Arial" panose="020B0604020202020204" pitchFamily="34" charset="0"/>
              <a:buChar char="•"/>
            </a:pPr>
            <a:r>
              <a:rPr lang="en-GB" sz="1600" dirty="0">
                <a:solidFill>
                  <a:schemeClr val="bg1"/>
                </a:solidFill>
              </a:rPr>
              <a:t>Detailed exploration of selected images</a:t>
            </a:r>
            <a:endParaRPr lang="en-IE" sz="1600" dirty="0">
              <a:solidFill>
                <a:schemeClr val="bg1"/>
              </a:solidFill>
            </a:endParaRPr>
          </a:p>
        </p:txBody>
      </p:sp>
      <p:sp>
        <p:nvSpPr>
          <p:cNvPr id="8" name="Title">
            <a:extLst>
              <a:ext uri="{FF2B5EF4-FFF2-40B4-BE49-F238E27FC236}">
                <a16:creationId xmlns:a16="http://schemas.microsoft.com/office/drawing/2014/main" id="{7D56BE17-B925-55FA-0117-F5DA27576980}"/>
              </a:ext>
            </a:extLst>
          </p:cNvPr>
          <p:cNvSpPr txBox="1">
            <a:spLocks/>
          </p:cNvSpPr>
          <p:nvPr/>
        </p:nvSpPr>
        <p:spPr>
          <a:xfrm>
            <a:off x="3372135" y="189408"/>
            <a:ext cx="2451100" cy="49457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solidFill>
                  <a:schemeClr val="bg1"/>
                </a:solidFill>
              </a:rPr>
              <a:t>Approach</a:t>
            </a:r>
          </a:p>
        </p:txBody>
      </p:sp>
      <p:sp>
        <p:nvSpPr>
          <p:cNvPr id="10" name="Title">
            <a:extLst>
              <a:ext uri="{FF2B5EF4-FFF2-40B4-BE49-F238E27FC236}">
                <a16:creationId xmlns:a16="http://schemas.microsoft.com/office/drawing/2014/main" id="{7C73E9BC-BF28-D375-5F4D-63A149151A59}"/>
              </a:ext>
            </a:extLst>
          </p:cNvPr>
          <p:cNvSpPr txBox="1">
            <a:spLocks/>
          </p:cNvSpPr>
          <p:nvPr/>
        </p:nvSpPr>
        <p:spPr>
          <a:xfrm>
            <a:off x="6209863" y="214193"/>
            <a:ext cx="2451100" cy="49457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solidFill>
                  <a:schemeClr val="bg1"/>
                </a:solidFill>
              </a:rPr>
              <a:t>Segments</a:t>
            </a:r>
          </a:p>
        </p:txBody>
      </p:sp>
      <p:sp>
        <p:nvSpPr>
          <p:cNvPr id="11" name="Background Box">
            <a:extLst>
              <a:ext uri="{FF2B5EF4-FFF2-40B4-BE49-F238E27FC236}">
                <a16:creationId xmlns:a16="http://schemas.microsoft.com/office/drawing/2014/main" id="{FCEC9DB9-6E3C-8896-C927-0692514A8019}"/>
              </a:ext>
              <a:ext uri="{C183D7F6-B498-43B3-948B-1728B52AA6E4}">
                <adec:decorative xmlns:adec="http://schemas.microsoft.com/office/drawing/2017/decorative" val="1"/>
              </a:ext>
            </a:extLst>
          </p:cNvPr>
          <p:cNvSpPr/>
          <p:nvPr/>
        </p:nvSpPr>
        <p:spPr>
          <a:xfrm flipV="1">
            <a:off x="9052505" y="-1"/>
            <a:ext cx="2686549" cy="5948363"/>
          </a:xfrm>
          <a:prstGeom prst="snip1Rect">
            <a:avLst>
              <a:gd name="adj" fmla="val 14222"/>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1200">
              <a:solidFill>
                <a:schemeClr val="tx1"/>
              </a:solidFill>
            </a:endParaRPr>
          </a:p>
        </p:txBody>
      </p:sp>
      <p:sp>
        <p:nvSpPr>
          <p:cNvPr id="12" name="Title">
            <a:extLst>
              <a:ext uri="{FF2B5EF4-FFF2-40B4-BE49-F238E27FC236}">
                <a16:creationId xmlns:a16="http://schemas.microsoft.com/office/drawing/2014/main" id="{6EE3FFB2-C2E3-13E4-7FA1-E3ED07764680}"/>
              </a:ext>
            </a:extLst>
          </p:cNvPr>
          <p:cNvSpPr txBox="1">
            <a:spLocks/>
          </p:cNvSpPr>
          <p:nvPr/>
        </p:nvSpPr>
        <p:spPr>
          <a:xfrm>
            <a:off x="9437059" y="189408"/>
            <a:ext cx="2451100" cy="49457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solidFill>
                  <a:schemeClr val="bg1"/>
                </a:solidFill>
              </a:rPr>
              <a:t>Pre-task</a:t>
            </a:r>
          </a:p>
        </p:txBody>
      </p:sp>
      <p:sp>
        <p:nvSpPr>
          <p:cNvPr id="14" name="TextBox 13">
            <a:extLst>
              <a:ext uri="{FF2B5EF4-FFF2-40B4-BE49-F238E27FC236}">
                <a16:creationId xmlns:a16="http://schemas.microsoft.com/office/drawing/2014/main" id="{91619671-D775-E5A3-17DB-5C2ABF1AC390}"/>
              </a:ext>
            </a:extLst>
          </p:cNvPr>
          <p:cNvSpPr txBox="1"/>
          <p:nvPr/>
        </p:nvSpPr>
        <p:spPr>
          <a:xfrm>
            <a:off x="9301765" y="1241410"/>
            <a:ext cx="2188028" cy="3321935"/>
          </a:xfrm>
          <a:prstGeom prst="rect">
            <a:avLst/>
          </a:prstGeom>
          <a:noFill/>
        </p:spPr>
        <p:txBody>
          <a:bodyPr wrap="square">
            <a:spAutoFit/>
          </a:bodyPr>
          <a:lstStyle/>
          <a:p>
            <a:pPr marL="0" marR="0" lvl="0" indent="0" algn="l" defTabSz="914400" rtl="0" eaLnBrk="1" fontAlgn="auto" latinLnBrk="0" hangingPunct="1">
              <a:lnSpc>
                <a:spcPct val="120000"/>
              </a:lnSpc>
              <a:spcBef>
                <a:spcPts val="600"/>
              </a:spcBef>
              <a:spcAft>
                <a:spcPts val="600"/>
              </a:spcAft>
              <a:buClrTx/>
              <a:buSzPct val="100000"/>
              <a:buFont typeface="Wingdings 2" panose="05020102010507070707" pitchFamily="18" charset="2"/>
              <a:buNone/>
              <a:tabLst/>
              <a:defRPr/>
            </a:pPr>
            <a:r>
              <a:rPr lang="en-US" sz="1600" dirty="0">
                <a:solidFill>
                  <a:prstClr val="white"/>
                </a:solidFill>
                <a:latin typeface="Barlow"/>
                <a:ea typeface="Segoe UI Light" panose="020B0502040204020203" pitchFamily="34" charset="0"/>
                <a:cs typeface="Arial" panose="020B0604020202020204" pitchFamily="34" charset="0"/>
              </a:rPr>
              <a:t>All</a:t>
            </a:r>
            <a:r>
              <a:rPr kumimoji="0" lang="en-US" sz="1600" b="0" i="0" u="none" strike="noStrike" kern="1200" cap="none" spc="0" normalizeH="0" baseline="0" noProof="0" dirty="0">
                <a:ln>
                  <a:noFill/>
                </a:ln>
                <a:solidFill>
                  <a:prstClr val="white"/>
                </a:solidFill>
                <a:effectLst/>
                <a:uLnTx/>
                <a:uFillTx/>
                <a:latin typeface="Barlow"/>
                <a:ea typeface="Segoe UI Light" panose="020B0502040204020203" pitchFamily="34" charset="0"/>
                <a:cs typeface="Arial" panose="020B0604020202020204" pitchFamily="34" charset="0"/>
              </a:rPr>
              <a:t> asked to identify recent international events that moved them deeply</a:t>
            </a:r>
          </a:p>
          <a:p>
            <a:pPr marL="523875" marR="0" lvl="1" indent="-342900" algn="l" defTabSz="914400" rtl="0" eaLnBrk="1" fontAlgn="auto" latinLnBrk="0" hangingPunct="1">
              <a:lnSpc>
                <a:spcPct val="120000"/>
              </a:lnSpc>
              <a:spcBef>
                <a:spcPts val="600"/>
              </a:spcBef>
              <a:spcAft>
                <a:spcPts val="600"/>
              </a:spcAft>
              <a:buClrTx/>
              <a:buSzPct val="100000"/>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Barlow"/>
                <a:ea typeface="+mn-ea"/>
                <a:cs typeface="Arial" panose="020B0604020202020204" pitchFamily="34" charset="0"/>
              </a:rPr>
              <a:t>Something that left you feeling hopeless</a:t>
            </a:r>
          </a:p>
          <a:p>
            <a:pPr marL="523875" marR="0" lvl="1" indent="-342900" algn="l" defTabSz="914400" rtl="0" eaLnBrk="1" fontAlgn="auto" latinLnBrk="0" hangingPunct="1">
              <a:lnSpc>
                <a:spcPct val="120000"/>
              </a:lnSpc>
              <a:spcBef>
                <a:spcPts val="600"/>
              </a:spcBef>
              <a:spcAft>
                <a:spcPts val="600"/>
              </a:spcAft>
              <a:buClrTx/>
              <a:buSzPct val="100000"/>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Barlow"/>
                <a:ea typeface="+mn-ea"/>
                <a:cs typeface="Arial" panose="020B0604020202020204" pitchFamily="34" charset="0"/>
              </a:rPr>
              <a:t>Something that left you wanting to take action</a:t>
            </a:r>
          </a:p>
        </p:txBody>
      </p:sp>
    </p:spTree>
    <p:extLst>
      <p:ext uri="{BB962C8B-B14F-4D97-AF65-F5344CB8AC3E}">
        <p14:creationId xmlns:p14="http://schemas.microsoft.com/office/powerpoint/2010/main" val="269838938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2EDC63B-1AD5-9162-D7B6-880A5589C806}"/>
              </a:ext>
            </a:extLst>
          </p:cNvPr>
          <p:cNvSpPr/>
          <p:nvPr/>
        </p:nvSpPr>
        <p:spPr>
          <a:xfrm>
            <a:off x="7200900" y="3014262"/>
            <a:ext cx="4924425" cy="3148413"/>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IE" sz="1200">
              <a:solidFill>
                <a:schemeClr val="tx1"/>
              </a:solidFill>
            </a:endParaRPr>
          </a:p>
        </p:txBody>
      </p:sp>
      <p:sp>
        <p:nvSpPr>
          <p:cNvPr id="2" name="Title 1">
            <a:extLst>
              <a:ext uri="{FF2B5EF4-FFF2-40B4-BE49-F238E27FC236}">
                <a16:creationId xmlns:a16="http://schemas.microsoft.com/office/drawing/2014/main" id="{E6B82F1C-5B10-3FE6-DBF7-1A0A10136245}"/>
              </a:ext>
            </a:extLst>
          </p:cNvPr>
          <p:cNvSpPr>
            <a:spLocks noGrp="1"/>
          </p:cNvSpPr>
          <p:nvPr>
            <p:ph type="title"/>
          </p:nvPr>
        </p:nvSpPr>
        <p:spPr/>
        <p:txBody>
          <a:bodyPr/>
          <a:lstStyle/>
          <a:p>
            <a:r>
              <a:rPr lang="en-US" dirty="0"/>
              <a:t>Image review </a:t>
            </a:r>
            <a:r>
              <a:rPr lang="en-US" dirty="0">
                <a:solidFill>
                  <a:srgbClr val="FF0000"/>
                </a:solidFill>
              </a:rPr>
              <a:t>(Red set) </a:t>
            </a:r>
            <a:br>
              <a:rPr lang="en-US" dirty="0">
                <a:solidFill>
                  <a:srgbClr val="FF0000"/>
                </a:solidFill>
              </a:rPr>
            </a:br>
            <a:r>
              <a:rPr lang="en-US" dirty="0">
                <a:solidFill>
                  <a:srgbClr val="FF0000"/>
                </a:solidFill>
              </a:rPr>
              <a:t>Image 66</a:t>
            </a:r>
            <a:endParaRPr lang="en-IE" dirty="0">
              <a:solidFill>
                <a:srgbClr val="FF0000"/>
              </a:solidFill>
            </a:endParaRPr>
          </a:p>
        </p:txBody>
      </p:sp>
      <p:sp>
        <p:nvSpPr>
          <p:cNvPr id="3" name="Content Placeholder 2">
            <a:extLst>
              <a:ext uri="{FF2B5EF4-FFF2-40B4-BE49-F238E27FC236}">
                <a16:creationId xmlns:a16="http://schemas.microsoft.com/office/drawing/2014/main" id="{0B132A81-D503-6AF1-A3E7-181886D232E4}"/>
              </a:ext>
            </a:extLst>
          </p:cNvPr>
          <p:cNvSpPr>
            <a:spLocks noGrp="1"/>
          </p:cNvSpPr>
          <p:nvPr>
            <p:ph idx="1"/>
          </p:nvPr>
        </p:nvSpPr>
        <p:spPr>
          <a:xfrm>
            <a:off x="450000" y="1723941"/>
            <a:ext cx="6223755" cy="3861312"/>
          </a:xfrm>
        </p:spPr>
        <p:txBody>
          <a:bodyPr/>
          <a:lstStyle/>
          <a:p>
            <a:r>
              <a:rPr lang="en-US" sz="1400" dirty="0"/>
              <a:t>A provocative and emotionally engaging image with both powerful impact and immediacy as well as a sense of layers and depth.</a:t>
            </a:r>
          </a:p>
          <a:p>
            <a:pPr>
              <a:spcAft>
                <a:spcPts val="0"/>
              </a:spcAft>
            </a:pPr>
            <a:r>
              <a:rPr lang="en-US" sz="1400" dirty="0"/>
              <a:t>The spotlight focus on the innocent girl draws attention to the contrasts in the image</a:t>
            </a:r>
            <a:endParaRPr lang="en-IE" sz="1400" dirty="0"/>
          </a:p>
          <a:p>
            <a:pPr marL="285750" indent="-285750">
              <a:spcAft>
                <a:spcPts val="0"/>
              </a:spcAft>
              <a:buFont typeface="Arial" panose="020B0604020202020204" pitchFamily="34" charset="0"/>
              <a:buChar char="•"/>
            </a:pPr>
            <a:r>
              <a:rPr lang="en-IE" sz="1400" dirty="0"/>
              <a:t>Destruction in the background yet the girl is perfectly presented </a:t>
            </a:r>
          </a:p>
          <a:p>
            <a:pPr marL="285750" indent="-285750">
              <a:buFont typeface="Arial" panose="020B0604020202020204" pitchFamily="34" charset="0"/>
              <a:buChar char="•"/>
            </a:pPr>
            <a:r>
              <a:rPr lang="en-IE" sz="1400" dirty="0"/>
              <a:t>A calm and slightly quizzical expression on her face yet she is detached from nearby adults.</a:t>
            </a:r>
          </a:p>
          <a:p>
            <a:r>
              <a:rPr lang="en-IE" sz="1400" dirty="0"/>
              <a:t>The image accentuates her vulnerability, prompting a desire to respond and creating a strong sense of relatability.</a:t>
            </a:r>
          </a:p>
          <a:p>
            <a:r>
              <a:rPr lang="en-IE" sz="1400" dirty="0"/>
              <a:t>In many groups respondents quickly began discussing her story, feeling drawn in by the scenario and her expression. In essence, while the initial story is clear (a recent disaster has occurred) her specific story remains elusive.</a:t>
            </a:r>
          </a:p>
          <a:p>
            <a:r>
              <a:rPr lang="en-IE" sz="1400" dirty="0"/>
              <a:t>This specific image is relatable and emotionally impactful, it has depth and can even work as a symbol of ‘humanity’ and ‘spirit’.</a:t>
            </a:r>
          </a:p>
          <a:p>
            <a:endParaRPr lang="en-IE" sz="1400" dirty="0"/>
          </a:p>
          <a:p>
            <a:endParaRPr lang="en-US" sz="1400" dirty="0"/>
          </a:p>
        </p:txBody>
      </p:sp>
      <p:pic>
        <p:nvPicPr>
          <p:cNvPr id="4" name="Picture 3">
            <a:extLst>
              <a:ext uri="{FF2B5EF4-FFF2-40B4-BE49-F238E27FC236}">
                <a16:creationId xmlns:a16="http://schemas.microsoft.com/office/drawing/2014/main" id="{627560E7-53BD-30CB-EDBD-1FC2F75AF9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327226" y="3166590"/>
            <a:ext cx="1900506" cy="1069510"/>
          </a:xfrm>
          <a:prstGeom prst="rect">
            <a:avLst/>
          </a:prstGeom>
        </p:spPr>
      </p:pic>
      <p:pic>
        <p:nvPicPr>
          <p:cNvPr id="26" name="Picture 25">
            <a:extLst>
              <a:ext uri="{FF2B5EF4-FFF2-40B4-BE49-F238E27FC236}">
                <a16:creationId xmlns:a16="http://schemas.microsoft.com/office/drawing/2014/main" id="{50DD8B69-CE27-CA2D-4014-4FAD7609A1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0599" y="197059"/>
            <a:ext cx="3588076" cy="2721989"/>
          </a:xfrm>
          <a:prstGeom prst="rect">
            <a:avLst/>
          </a:prstGeom>
        </p:spPr>
      </p:pic>
      <p:graphicFrame>
        <p:nvGraphicFramePr>
          <p:cNvPr id="27" name="Table 26">
            <a:extLst>
              <a:ext uri="{FF2B5EF4-FFF2-40B4-BE49-F238E27FC236}">
                <a16:creationId xmlns:a16="http://schemas.microsoft.com/office/drawing/2014/main" id="{84EDC05B-36DC-9607-3F89-AEA9CC4E56C3}"/>
              </a:ext>
            </a:extLst>
          </p:cNvPr>
          <p:cNvGraphicFramePr>
            <a:graphicFrameLocks noGrp="1"/>
          </p:cNvGraphicFramePr>
          <p:nvPr>
            <p:extLst>
              <p:ext uri="{D42A27DB-BD31-4B8C-83A1-F6EECF244321}">
                <p14:modId xmlns:p14="http://schemas.microsoft.com/office/powerpoint/2010/main" val="945722710"/>
              </p:ext>
            </p:extLst>
          </p:nvPr>
        </p:nvGraphicFramePr>
        <p:xfrm>
          <a:off x="9480401" y="3166590"/>
          <a:ext cx="2557629" cy="2845111"/>
        </p:xfrm>
        <a:graphic>
          <a:graphicData uri="http://schemas.openxmlformats.org/drawingml/2006/table">
            <a:tbl>
              <a:tblPr firstRow="1" firstCol="1" bandRow="1">
                <a:tableStyleId>{5C22544A-7EE6-4342-B048-85BDC9FD1C3A}</a:tableStyleId>
              </a:tblPr>
              <a:tblGrid>
                <a:gridCol w="1393732">
                  <a:extLst>
                    <a:ext uri="{9D8B030D-6E8A-4147-A177-3AD203B41FA5}">
                      <a16:colId xmlns:a16="http://schemas.microsoft.com/office/drawing/2014/main" val="567402351"/>
                    </a:ext>
                  </a:extLst>
                </a:gridCol>
                <a:gridCol w="1163897">
                  <a:extLst>
                    <a:ext uri="{9D8B030D-6E8A-4147-A177-3AD203B41FA5}">
                      <a16:colId xmlns:a16="http://schemas.microsoft.com/office/drawing/2014/main" val="24907088"/>
                    </a:ext>
                  </a:extLst>
                </a:gridCol>
              </a:tblGrid>
              <a:tr h="431911">
                <a:tc>
                  <a:txBody>
                    <a:bodyPr/>
                    <a:lstStyle/>
                    <a:p>
                      <a:pPr marL="0" algn="l" rtl="0" eaLnBrk="1" fontAlgn="ctr" latinLnBrk="0" hangingPunct="1">
                        <a:spcBef>
                          <a:spcPts val="0"/>
                        </a:spcBef>
                        <a:spcAft>
                          <a:spcPts val="0"/>
                        </a:spcAft>
                      </a:pPr>
                      <a:r>
                        <a:rPr lang="en-GB" sz="1200" b="1" i="0" u="none" strike="noStrike">
                          <a:solidFill>
                            <a:schemeClr val="tx1"/>
                          </a:solidFill>
                          <a:effectLst/>
                          <a:latin typeface="+mn-lt"/>
                          <a:ea typeface="Barlow" panose="020B0502040204020203" pitchFamily="34" charset="0"/>
                          <a:cs typeface="Barlow" panose="020B0604020202020204" pitchFamily="34" charset="0"/>
                        </a:rPr>
                        <a:t>Impact</a:t>
                      </a:r>
                    </a:p>
                  </a:txBody>
                  <a:tcPr marL="106432" marR="106432" marT="36000" marB="3600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0" i="0" u="none" strike="noStrike">
                        <a:solidFill>
                          <a:schemeClr val="tx2"/>
                        </a:solidFill>
                        <a:effectLst/>
                        <a:latin typeface="+mn-lt"/>
                        <a:ea typeface="Barlow" panose="020B0502040204020203" pitchFamily="34" charset="0"/>
                        <a:cs typeface="Barlow" panose="020B0604020202020204" pitchFamily="34" charset="0"/>
                      </a:endParaRPr>
                    </a:p>
                  </a:txBody>
                  <a:tcPr marL="106432" marR="106432" marT="36000" marB="3600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7581617"/>
                  </a:ext>
                </a:extLst>
              </a:tr>
              <a:tr h="482640">
                <a:tc>
                  <a:txBody>
                    <a:bodyPr/>
                    <a:lstStyle/>
                    <a:p>
                      <a:pPr marL="0" algn="l" rtl="0" eaLnBrk="1" fontAlgn="ctr" latinLnBrk="0" hangingPunct="1">
                        <a:spcBef>
                          <a:spcPts val="0"/>
                        </a:spcBef>
                        <a:spcAft>
                          <a:spcPts val="0"/>
                        </a:spcAft>
                      </a:pPr>
                      <a:r>
                        <a:rPr lang="en-GB" sz="1200" b="1" i="0" u="none" strike="noStrike">
                          <a:solidFill>
                            <a:schemeClr val="tx1"/>
                          </a:solidFill>
                          <a:effectLst/>
                          <a:latin typeface="+mn-lt"/>
                          <a:ea typeface="Barlow" panose="020B0502040204020203" pitchFamily="34" charset="0"/>
                          <a:cs typeface="Barlow" panose="020B0604020202020204" pitchFamily="34" charset="0"/>
                        </a:rPr>
                        <a:t>Protagonist</a:t>
                      </a:r>
                    </a:p>
                  </a:txBody>
                  <a:tcPr marL="106432" marR="106432" marT="36000" marB="3600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0" i="0" u="none" strike="noStrike">
                        <a:solidFill>
                          <a:schemeClr val="tx2"/>
                        </a:solidFill>
                        <a:effectLst/>
                        <a:latin typeface="+mn-lt"/>
                        <a:ea typeface="Barlow" panose="020B0502040204020203" pitchFamily="34" charset="0"/>
                        <a:cs typeface="Barlow" panose="020B0604020202020204" pitchFamily="34" charset="0"/>
                      </a:endParaRPr>
                    </a:p>
                  </a:txBody>
                  <a:tcPr marL="106432" marR="106432" marT="36000" marB="3600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727420"/>
                  </a:ext>
                </a:extLst>
              </a:tr>
              <a:tr h="482640">
                <a:tc>
                  <a:txBody>
                    <a:bodyPr/>
                    <a:lstStyle/>
                    <a:p>
                      <a:pPr marL="0" algn="l" rtl="0" eaLnBrk="1" fontAlgn="ctr" latinLnBrk="0" hangingPunct="1">
                        <a:spcBef>
                          <a:spcPts val="0"/>
                        </a:spcBef>
                        <a:spcAft>
                          <a:spcPts val="0"/>
                        </a:spcAft>
                      </a:pPr>
                      <a:r>
                        <a:rPr lang="en-GB" sz="1200" b="1" i="0" u="none" strike="noStrike">
                          <a:solidFill>
                            <a:schemeClr val="tx1"/>
                          </a:solidFill>
                          <a:effectLst/>
                          <a:latin typeface="+mn-lt"/>
                          <a:ea typeface="Barlow" panose="020B0502040204020203" pitchFamily="34" charset="0"/>
                          <a:cs typeface="Barlow" panose="020B0604020202020204" pitchFamily="34" charset="0"/>
                        </a:rPr>
                        <a:t>Viewer</a:t>
                      </a:r>
                    </a:p>
                  </a:txBody>
                  <a:tcPr marL="106432" marR="106432" marT="36000" marB="3600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0" i="0" u="none" strike="noStrike">
                        <a:solidFill>
                          <a:schemeClr val="tx2"/>
                        </a:solidFill>
                        <a:effectLst/>
                        <a:latin typeface="+mn-lt"/>
                        <a:ea typeface="Barlow" panose="020B0502040204020203" pitchFamily="34" charset="0"/>
                        <a:cs typeface="Barlow" panose="020B0604020202020204" pitchFamily="34" charset="0"/>
                      </a:endParaRPr>
                    </a:p>
                  </a:txBody>
                  <a:tcPr marL="106432" marR="106432" marT="36000" marB="3600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8872402"/>
                  </a:ext>
                </a:extLst>
              </a:tr>
              <a:tr h="482640">
                <a:tc>
                  <a:txBody>
                    <a:bodyPr/>
                    <a:lstStyle/>
                    <a:p>
                      <a:pPr marL="0" algn="l" rtl="0" eaLnBrk="1" fontAlgn="ctr" latinLnBrk="0" hangingPunct="1">
                        <a:spcBef>
                          <a:spcPts val="0"/>
                        </a:spcBef>
                        <a:spcAft>
                          <a:spcPts val="0"/>
                        </a:spcAft>
                      </a:pPr>
                      <a:r>
                        <a:rPr lang="en-GB" sz="1200" b="1" i="0" u="none" strike="noStrike">
                          <a:solidFill>
                            <a:schemeClr val="tx1"/>
                          </a:solidFill>
                          <a:effectLst/>
                          <a:latin typeface="+mn-lt"/>
                          <a:ea typeface="Barlow" panose="020B0502040204020203" pitchFamily="34" charset="0"/>
                          <a:cs typeface="Barlow" panose="020B0604020202020204" pitchFamily="34" charset="0"/>
                        </a:rPr>
                        <a:t>Story</a:t>
                      </a:r>
                    </a:p>
                  </a:txBody>
                  <a:tcPr marL="106432" marR="106432" marT="36000" marB="3600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0" i="0" u="none" strike="noStrike">
                        <a:solidFill>
                          <a:schemeClr val="accent4">
                            <a:lumMod val="60000"/>
                            <a:lumOff val="40000"/>
                          </a:schemeClr>
                        </a:solidFill>
                        <a:effectLst/>
                        <a:latin typeface="+mn-lt"/>
                        <a:ea typeface="Barlow" panose="020B0502040204020203" pitchFamily="34" charset="0"/>
                        <a:cs typeface="Barlow" panose="020B0604020202020204" pitchFamily="34" charset="0"/>
                      </a:endParaRPr>
                    </a:p>
                  </a:txBody>
                  <a:tcPr marL="106432" marR="106432" marT="36000" marB="3600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0369411"/>
                  </a:ext>
                </a:extLst>
              </a:tr>
              <a:tr h="482640">
                <a:tc>
                  <a:txBody>
                    <a:bodyPr/>
                    <a:lstStyle/>
                    <a:p>
                      <a:pPr marL="0" algn="l" rtl="0" eaLnBrk="1" fontAlgn="ctr" latinLnBrk="0" hangingPunct="1">
                        <a:spcBef>
                          <a:spcPts val="0"/>
                        </a:spcBef>
                        <a:spcAft>
                          <a:spcPts val="0"/>
                        </a:spcAft>
                      </a:pPr>
                      <a:r>
                        <a:rPr lang="en-GB" sz="1200" b="1" i="0" u="none" strike="noStrike">
                          <a:solidFill>
                            <a:schemeClr val="tx1"/>
                          </a:solidFill>
                          <a:effectLst/>
                          <a:latin typeface="+mn-lt"/>
                          <a:ea typeface="Barlow" panose="020B0502040204020203" pitchFamily="34" charset="0"/>
                          <a:cs typeface="Barlow" panose="020B0604020202020204" pitchFamily="34" charset="0"/>
                        </a:rPr>
                        <a:t>Authentic</a:t>
                      </a:r>
                    </a:p>
                  </a:txBody>
                  <a:tcPr marL="106432" marR="106432" marT="36000" marB="3600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0" i="0" u="none" strike="noStrike">
                        <a:solidFill>
                          <a:schemeClr val="accent4">
                            <a:lumMod val="60000"/>
                            <a:lumOff val="40000"/>
                          </a:schemeClr>
                        </a:solidFill>
                        <a:effectLst/>
                        <a:latin typeface="+mn-lt"/>
                        <a:ea typeface="Barlow" panose="020B0502040204020203" pitchFamily="34" charset="0"/>
                        <a:cs typeface="Barlow" panose="020B0604020202020204" pitchFamily="34" charset="0"/>
                      </a:endParaRPr>
                    </a:p>
                  </a:txBody>
                  <a:tcPr marL="106432" marR="106432" marT="36000" marB="3600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820811"/>
                  </a:ext>
                </a:extLst>
              </a:tr>
              <a:tr h="482640">
                <a:tc>
                  <a:txBody>
                    <a:bodyPr/>
                    <a:lstStyle/>
                    <a:p>
                      <a:pPr marL="0" algn="l" rtl="0" eaLnBrk="1" fontAlgn="ctr" latinLnBrk="0" hangingPunct="1">
                        <a:spcBef>
                          <a:spcPts val="0"/>
                        </a:spcBef>
                        <a:spcAft>
                          <a:spcPts val="0"/>
                        </a:spcAft>
                      </a:pPr>
                      <a:r>
                        <a:rPr lang="en-GB" sz="1200" b="1" i="0" u="none" strike="noStrike">
                          <a:solidFill>
                            <a:schemeClr val="tx1"/>
                          </a:solidFill>
                          <a:effectLst/>
                          <a:latin typeface="+mn-lt"/>
                          <a:ea typeface="Barlow" panose="020B0502040204020203" pitchFamily="34" charset="0"/>
                          <a:cs typeface="Barlow" panose="020B0604020202020204" pitchFamily="34" charset="0"/>
                        </a:rPr>
                        <a:t>Photo</a:t>
                      </a:r>
                    </a:p>
                  </a:txBody>
                  <a:tcPr marL="106432" marR="106432" marT="36000" marB="3600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400" b="0" i="0" u="none" strike="noStrike">
                        <a:solidFill>
                          <a:schemeClr val="accent3"/>
                        </a:solidFill>
                        <a:effectLst/>
                        <a:latin typeface="+mn-lt"/>
                        <a:ea typeface="Barlow" panose="020B0502040204020203" pitchFamily="34" charset="0"/>
                        <a:cs typeface="Barlow" panose="020B0604020202020204" pitchFamily="34" charset="0"/>
                      </a:endParaRPr>
                    </a:p>
                  </a:txBody>
                  <a:tcPr marL="106432" marR="106432" marT="36000" marB="3600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966033"/>
                  </a:ext>
                </a:extLst>
              </a:tr>
            </a:tbl>
          </a:graphicData>
        </a:graphic>
      </p:graphicFrame>
      <p:graphicFrame>
        <p:nvGraphicFramePr>
          <p:cNvPr id="28" name="Table 27">
            <a:extLst>
              <a:ext uri="{FF2B5EF4-FFF2-40B4-BE49-F238E27FC236}">
                <a16:creationId xmlns:a16="http://schemas.microsoft.com/office/drawing/2014/main" id="{C43F0A2D-E56C-85BF-8DC3-D14F1CC8BA33}"/>
              </a:ext>
            </a:extLst>
          </p:cNvPr>
          <p:cNvGraphicFramePr>
            <a:graphicFrameLocks noGrp="1"/>
          </p:cNvGraphicFramePr>
          <p:nvPr>
            <p:extLst>
              <p:ext uri="{D42A27DB-BD31-4B8C-83A1-F6EECF244321}">
                <p14:modId xmlns:p14="http://schemas.microsoft.com/office/powerpoint/2010/main" val="1579878436"/>
              </p:ext>
            </p:extLst>
          </p:nvPr>
        </p:nvGraphicFramePr>
        <p:xfrm>
          <a:off x="7327226" y="4348099"/>
          <a:ext cx="1900506" cy="857976"/>
        </p:xfrm>
        <a:graphic>
          <a:graphicData uri="http://schemas.openxmlformats.org/drawingml/2006/table">
            <a:tbl>
              <a:tblPr firstRow="1" firstCol="1" bandRow="1">
                <a:tableStyleId>{5C22544A-7EE6-4342-B048-85BDC9FD1C3A}</a:tableStyleId>
              </a:tblPr>
              <a:tblGrid>
                <a:gridCol w="950253">
                  <a:extLst>
                    <a:ext uri="{9D8B030D-6E8A-4147-A177-3AD203B41FA5}">
                      <a16:colId xmlns:a16="http://schemas.microsoft.com/office/drawing/2014/main" val="421071273"/>
                    </a:ext>
                  </a:extLst>
                </a:gridCol>
                <a:gridCol w="950253">
                  <a:extLst>
                    <a:ext uri="{9D8B030D-6E8A-4147-A177-3AD203B41FA5}">
                      <a16:colId xmlns:a16="http://schemas.microsoft.com/office/drawing/2014/main" val="148356337"/>
                    </a:ext>
                  </a:extLst>
                </a:gridCol>
              </a:tblGrid>
              <a:tr h="131124">
                <a:tc>
                  <a:txBody>
                    <a:bodyPr/>
                    <a:lstStyle/>
                    <a:p>
                      <a:pPr marL="0" algn="ctr" rtl="0" eaLnBrk="1" fontAlgn="ctr" latinLnBrk="0" hangingPunct="1">
                        <a:lnSpc>
                          <a:spcPct val="80000"/>
                        </a:lnSpc>
                        <a:spcBef>
                          <a:spcPts val="0"/>
                        </a:spcBef>
                        <a:spcAft>
                          <a:spcPts val="0"/>
                        </a:spcAft>
                      </a:pPr>
                      <a:r>
                        <a:rPr lang="en-GB" sz="1100" b="0" i="0" u="none" strike="noStrike">
                          <a:solidFill>
                            <a:schemeClr val="tx1"/>
                          </a:solidFill>
                          <a:effectLst/>
                          <a:latin typeface="+mn-lt"/>
                          <a:ea typeface="Barlow" panose="020B0502040204020203" pitchFamily="34" charset="0"/>
                          <a:cs typeface="Barlow" panose="020B0604020202020204" pitchFamily="34" charset="0"/>
                        </a:rPr>
                        <a:t>Excellent</a:t>
                      </a:r>
                    </a:p>
                  </a:txBody>
                  <a:tcPr marL="106432" marR="106432" marT="36000" marB="36000" anchor="ctr">
                    <a:lnL w="12700" cap="flat" cmpd="sng" algn="ctr">
                      <a:noFill/>
                      <a:prstDash val="solid"/>
                      <a:round/>
                      <a:headEnd type="none" w="med" len="med"/>
                      <a:tailEnd type="none" w="med" len="med"/>
                    </a:lnL>
                    <a:lnR w="9525" cap="flat" cmpd="sng" algn="ctr">
                      <a:noFill/>
                      <a:prstDash val="sysDot"/>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ctr" latinLnBrk="0" hangingPunct="1">
                        <a:lnSpc>
                          <a:spcPct val="80000"/>
                        </a:lnSpc>
                        <a:spcBef>
                          <a:spcPts val="0"/>
                        </a:spcBef>
                        <a:spcAft>
                          <a:spcPts val="0"/>
                        </a:spcAft>
                      </a:pPr>
                      <a:endParaRPr lang="en-GB" sz="1100" b="0" i="0" u="none" strike="noStrike">
                        <a:solidFill>
                          <a:schemeClr val="tx2"/>
                        </a:solidFill>
                        <a:effectLst/>
                        <a:latin typeface="+mn-lt"/>
                        <a:ea typeface="Barlow" panose="020B0502040204020203" pitchFamily="34" charset="0"/>
                        <a:cs typeface="Barlow" panose="020B0604020202020204" pitchFamily="34" charset="0"/>
                      </a:endParaRPr>
                    </a:p>
                  </a:txBody>
                  <a:tcPr marL="106432" marR="106432" marT="36000" marB="36000" anchor="ctr">
                    <a:lnL w="9525"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120250"/>
                  </a:ext>
                </a:extLst>
              </a:tr>
              <a:tr h="131124">
                <a:tc>
                  <a:txBody>
                    <a:bodyPr/>
                    <a:lstStyle/>
                    <a:p>
                      <a:pPr marL="0" algn="ctr" rtl="0" eaLnBrk="1" fontAlgn="ctr" latinLnBrk="0" hangingPunct="1">
                        <a:lnSpc>
                          <a:spcPct val="80000"/>
                        </a:lnSpc>
                        <a:spcBef>
                          <a:spcPts val="0"/>
                        </a:spcBef>
                        <a:spcAft>
                          <a:spcPts val="0"/>
                        </a:spcAft>
                      </a:pPr>
                      <a:r>
                        <a:rPr lang="en-GB" sz="1100" b="0" i="0" u="none" strike="noStrike">
                          <a:solidFill>
                            <a:schemeClr val="tx1"/>
                          </a:solidFill>
                          <a:effectLst/>
                          <a:latin typeface="+mn-lt"/>
                          <a:ea typeface="Barlow" panose="020B0502040204020203" pitchFamily="34" charset="0"/>
                          <a:cs typeface="Barlow" panose="020B0604020202020204" pitchFamily="34" charset="0"/>
                        </a:rPr>
                        <a:t>Good</a:t>
                      </a:r>
                    </a:p>
                  </a:txBody>
                  <a:tcPr marL="106432" marR="106432" marT="36000" marB="36000" anchor="ctr">
                    <a:lnL w="12700" cap="flat" cmpd="sng" algn="ctr">
                      <a:noFill/>
                      <a:prstDash val="solid"/>
                      <a:round/>
                      <a:headEnd type="none" w="med" len="med"/>
                      <a:tailEnd type="none" w="med" len="med"/>
                    </a:lnL>
                    <a:lnR w="9525" cap="flat" cmpd="sng" algn="ctr">
                      <a:no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ctr" latinLnBrk="0" hangingPunct="1">
                        <a:lnSpc>
                          <a:spcPct val="80000"/>
                        </a:lnSpc>
                        <a:spcBef>
                          <a:spcPts val="0"/>
                        </a:spcBef>
                        <a:spcAft>
                          <a:spcPts val="0"/>
                        </a:spcAft>
                      </a:pPr>
                      <a:endParaRPr lang="en-GB" sz="1100" b="0" i="0" u="none" strike="noStrike">
                        <a:solidFill>
                          <a:schemeClr val="accent4">
                            <a:lumMod val="60000"/>
                            <a:lumOff val="40000"/>
                          </a:schemeClr>
                        </a:solidFill>
                        <a:effectLst/>
                        <a:latin typeface="+mn-lt"/>
                        <a:ea typeface="Barlow" panose="020B0502040204020203" pitchFamily="34" charset="0"/>
                        <a:cs typeface="Barlow" panose="020B0604020202020204" pitchFamily="34" charset="0"/>
                      </a:endParaRPr>
                    </a:p>
                  </a:txBody>
                  <a:tcPr marL="106432" marR="106432" marT="36000" marB="36000" anchor="ctr">
                    <a:lnL w="9525"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40503157"/>
                  </a:ext>
                </a:extLst>
              </a:tr>
              <a:tr h="131124">
                <a:tc>
                  <a:txBody>
                    <a:bodyPr/>
                    <a:lstStyle/>
                    <a:p>
                      <a:pPr marL="0" algn="ctr" rtl="0" eaLnBrk="1" fontAlgn="ctr" latinLnBrk="0" hangingPunct="1">
                        <a:lnSpc>
                          <a:spcPct val="80000"/>
                        </a:lnSpc>
                        <a:spcBef>
                          <a:spcPts val="0"/>
                        </a:spcBef>
                        <a:spcAft>
                          <a:spcPts val="0"/>
                        </a:spcAft>
                      </a:pPr>
                      <a:r>
                        <a:rPr lang="en-GB" sz="1100" b="0" i="0" u="none" strike="noStrike">
                          <a:solidFill>
                            <a:schemeClr val="tx1"/>
                          </a:solidFill>
                          <a:effectLst/>
                          <a:latin typeface="+mn-lt"/>
                          <a:ea typeface="Barlow" panose="020B0502040204020203" pitchFamily="34" charset="0"/>
                          <a:cs typeface="Barlow" panose="020B0604020202020204" pitchFamily="34" charset="0"/>
                        </a:rPr>
                        <a:t>Queried</a:t>
                      </a:r>
                    </a:p>
                  </a:txBody>
                  <a:tcPr marL="106432" marR="106432" marT="36000" marB="36000" anchor="ctr">
                    <a:lnL w="12700" cap="flat" cmpd="sng" algn="ctr">
                      <a:noFill/>
                      <a:prstDash val="solid"/>
                      <a:round/>
                      <a:headEnd type="none" w="med" len="med"/>
                      <a:tailEnd type="none" w="med" len="med"/>
                    </a:lnL>
                    <a:lnR w="9525" cap="flat" cmpd="sng" algn="ctr">
                      <a:no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ctr" latinLnBrk="0" hangingPunct="1">
                        <a:lnSpc>
                          <a:spcPct val="80000"/>
                        </a:lnSpc>
                        <a:spcBef>
                          <a:spcPts val="0"/>
                        </a:spcBef>
                        <a:spcAft>
                          <a:spcPts val="0"/>
                        </a:spcAft>
                      </a:pPr>
                      <a:endParaRPr lang="en-GB" sz="1100" b="0" i="0" u="none" strike="noStrike">
                        <a:solidFill>
                          <a:schemeClr val="accent3"/>
                        </a:solidFill>
                        <a:effectLst/>
                        <a:latin typeface="+mn-lt"/>
                        <a:ea typeface="Barlow" panose="020B0502040204020203" pitchFamily="34" charset="0"/>
                        <a:cs typeface="Barlow" panose="020B0604020202020204" pitchFamily="34" charset="0"/>
                      </a:endParaRPr>
                    </a:p>
                  </a:txBody>
                  <a:tcPr marL="106432" marR="106432" marT="36000" marB="36000" anchor="ctr">
                    <a:lnL w="9525"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2700300"/>
                  </a:ext>
                </a:extLst>
              </a:tr>
              <a:tr h="131124">
                <a:tc>
                  <a:txBody>
                    <a:bodyPr/>
                    <a:lstStyle/>
                    <a:p>
                      <a:pPr marL="0" algn="ctr" rtl="0" eaLnBrk="1" fontAlgn="ctr" latinLnBrk="0" hangingPunct="1">
                        <a:lnSpc>
                          <a:spcPct val="80000"/>
                        </a:lnSpc>
                        <a:spcBef>
                          <a:spcPts val="0"/>
                        </a:spcBef>
                        <a:spcAft>
                          <a:spcPts val="0"/>
                        </a:spcAft>
                      </a:pPr>
                      <a:r>
                        <a:rPr lang="en-GB" sz="1100" b="0" i="0" u="none" strike="noStrike">
                          <a:solidFill>
                            <a:schemeClr val="tx1"/>
                          </a:solidFill>
                          <a:effectLst/>
                          <a:latin typeface="+mn-lt"/>
                          <a:ea typeface="Barlow" panose="020B0502040204020203" pitchFamily="34" charset="0"/>
                          <a:cs typeface="Barlow" panose="020B0604020202020204" pitchFamily="34" charset="0"/>
                        </a:rPr>
                        <a:t>Poor </a:t>
                      </a:r>
                    </a:p>
                  </a:txBody>
                  <a:tcPr marL="106432" marR="106432" marT="36000" marB="36000" anchor="ctr">
                    <a:lnL w="12700" cap="flat" cmpd="sng" algn="ctr">
                      <a:noFill/>
                      <a:prstDash val="solid"/>
                      <a:round/>
                      <a:headEnd type="none" w="med" len="med"/>
                      <a:tailEnd type="none" w="med" len="med"/>
                    </a:lnL>
                    <a:lnR w="9525" cap="flat" cmpd="sng" algn="ctr">
                      <a:noFill/>
                      <a:prstDash val="sysDot"/>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ctr" latinLnBrk="0" hangingPunct="1">
                        <a:lnSpc>
                          <a:spcPct val="80000"/>
                        </a:lnSpc>
                        <a:spcBef>
                          <a:spcPts val="0"/>
                        </a:spcBef>
                        <a:spcAft>
                          <a:spcPts val="0"/>
                        </a:spcAft>
                      </a:pPr>
                      <a:endParaRPr lang="en-GB" sz="1100" b="0" i="0" u="none" strike="noStrike">
                        <a:solidFill>
                          <a:schemeClr val="accent5"/>
                        </a:solidFill>
                        <a:effectLst/>
                        <a:latin typeface="+mn-lt"/>
                        <a:ea typeface="Barlow" panose="020B0502040204020203" pitchFamily="34" charset="0"/>
                        <a:cs typeface="Barlow" panose="020B0604020202020204" pitchFamily="34" charset="0"/>
                      </a:endParaRPr>
                    </a:p>
                  </a:txBody>
                  <a:tcPr marL="106432" marR="106432" marT="36000" marB="36000" anchor="ctr">
                    <a:lnL w="9525"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8179228"/>
                  </a:ext>
                </a:extLst>
              </a:tr>
            </a:tbl>
          </a:graphicData>
        </a:graphic>
      </p:graphicFrame>
      <p:pic>
        <p:nvPicPr>
          <p:cNvPr id="29" name="Picture 8" descr="Star">
            <a:extLst>
              <a:ext uri="{FF2B5EF4-FFF2-40B4-BE49-F238E27FC236}">
                <a16:creationId xmlns:a16="http://schemas.microsoft.com/office/drawing/2014/main" id="{0284FA80-28BE-E10C-5068-3DE4CB2ED325}"/>
              </a:ext>
            </a:extLst>
          </p:cNvPr>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69052" y="4340890"/>
            <a:ext cx="192574" cy="1925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Delete ">
            <a:extLst>
              <a:ext uri="{FF2B5EF4-FFF2-40B4-BE49-F238E27FC236}">
                <a16:creationId xmlns:a16="http://schemas.microsoft.com/office/drawing/2014/main" id="{A9B18962-F1D6-8913-CC36-2D4F4CB18E70}"/>
              </a:ext>
            </a:extLst>
          </p:cNvPr>
          <p:cNvPicPr>
            <a:picLocks noChangeAspect="1" noChangeArrowheads="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94794" y="5013157"/>
            <a:ext cx="173060" cy="1730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heck mark ">
            <a:extLst>
              <a:ext uri="{FF2B5EF4-FFF2-40B4-BE49-F238E27FC236}">
                <a16:creationId xmlns:a16="http://schemas.microsoft.com/office/drawing/2014/main" id="{D076954B-1BFF-78F3-E572-630697D806CF}"/>
              </a:ext>
            </a:extLst>
          </p:cNvPr>
          <p:cNvPicPr>
            <a:picLocks noChangeAspect="1" noChangeArrowheads="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80302" y="4555350"/>
            <a:ext cx="173060" cy="1730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1ED4FEE8-DADB-33C6-2FCE-85A85024354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6272" t="17446" r="33701" b="27020"/>
          <a:stretch/>
        </p:blipFill>
        <p:spPr>
          <a:xfrm>
            <a:off x="8595627" y="4763679"/>
            <a:ext cx="130686" cy="223013"/>
          </a:xfrm>
          <a:prstGeom prst="rect">
            <a:avLst/>
          </a:prstGeom>
        </p:spPr>
      </p:pic>
      <p:pic>
        <p:nvPicPr>
          <p:cNvPr id="33" name="Picture 8" descr="Star">
            <a:extLst>
              <a:ext uri="{FF2B5EF4-FFF2-40B4-BE49-F238E27FC236}">
                <a16:creationId xmlns:a16="http://schemas.microsoft.com/office/drawing/2014/main" id="{1B3F3216-9F30-B557-E80E-890F826FC4DC}"/>
              </a:ext>
            </a:extLst>
          </p:cNvPr>
          <p:cNvPicPr>
            <a:picLocks noChangeAspect="1" noChangeArrowheads="1"/>
          </p:cNvPicPr>
          <p:nvPr/>
        </p:nvPicPr>
        <p:blipFill>
          <a:blip r:embed="rId8"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39883" y="3278662"/>
            <a:ext cx="237925" cy="2379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
            <a:extLst>
              <a:ext uri="{FF2B5EF4-FFF2-40B4-BE49-F238E27FC236}">
                <a16:creationId xmlns:a16="http://schemas.microsoft.com/office/drawing/2014/main" id="{06E7BFCC-45F8-F7F8-7E8A-F42A6D42455F}"/>
              </a:ext>
            </a:extLst>
          </p:cNvPr>
          <p:cNvPicPr>
            <a:picLocks noChangeAspect="1" noChangeArrowheads="1"/>
          </p:cNvPicPr>
          <p:nvPr/>
        </p:nvPicPr>
        <p:blipFill>
          <a:blip r:embed="rId8"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39883" y="3720434"/>
            <a:ext cx="237925" cy="2379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
            <a:extLst>
              <a:ext uri="{FF2B5EF4-FFF2-40B4-BE49-F238E27FC236}">
                <a16:creationId xmlns:a16="http://schemas.microsoft.com/office/drawing/2014/main" id="{5D4406FA-6B74-4822-4958-6B3F57195E77}"/>
              </a:ext>
            </a:extLst>
          </p:cNvPr>
          <p:cNvPicPr>
            <a:picLocks noChangeAspect="1" noChangeArrowheads="1"/>
          </p:cNvPicPr>
          <p:nvPr/>
        </p:nvPicPr>
        <p:blipFill>
          <a:blip r:embed="rId8"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39883" y="4686933"/>
            <a:ext cx="237925" cy="2379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
            <a:extLst>
              <a:ext uri="{FF2B5EF4-FFF2-40B4-BE49-F238E27FC236}">
                <a16:creationId xmlns:a16="http://schemas.microsoft.com/office/drawing/2014/main" id="{F5BB1359-E2A8-C9CA-F117-ECCC38EE3F1A}"/>
              </a:ext>
            </a:extLst>
          </p:cNvPr>
          <p:cNvPicPr>
            <a:picLocks noChangeAspect="1" noChangeArrowheads="1"/>
          </p:cNvPicPr>
          <p:nvPr/>
        </p:nvPicPr>
        <p:blipFill>
          <a:blip r:embed="rId8"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39883" y="5176692"/>
            <a:ext cx="237925" cy="2379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heck mark ">
            <a:extLst>
              <a:ext uri="{FF2B5EF4-FFF2-40B4-BE49-F238E27FC236}">
                <a16:creationId xmlns:a16="http://schemas.microsoft.com/office/drawing/2014/main" id="{3397E94A-1EEC-C2A4-A808-0DCC2014C394}"/>
              </a:ext>
            </a:extLst>
          </p:cNvPr>
          <p:cNvPicPr>
            <a:picLocks noChangeAspect="1" noChangeArrowheads="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51937" y="4240380"/>
            <a:ext cx="213816" cy="21381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heck mark ">
            <a:extLst>
              <a:ext uri="{FF2B5EF4-FFF2-40B4-BE49-F238E27FC236}">
                <a16:creationId xmlns:a16="http://schemas.microsoft.com/office/drawing/2014/main" id="{39210141-D15C-49C7-2019-948615FFE943}"/>
              </a:ext>
            </a:extLst>
          </p:cNvPr>
          <p:cNvPicPr>
            <a:picLocks noChangeAspect="1" noChangeArrowheads="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51937" y="5666451"/>
            <a:ext cx="213816" cy="213816"/>
          </a:xfrm>
          <a:prstGeom prst="rect">
            <a:avLst/>
          </a:prstGeom>
          <a:noFill/>
          <a:extLst>
            <a:ext uri="{909E8E84-426E-40DD-AFC4-6F175D3DCCD1}">
              <a14:hiddenFill xmlns:a14="http://schemas.microsoft.com/office/drawing/2010/main">
                <a:solidFill>
                  <a:srgbClr val="FFFFFF"/>
                </a:solidFill>
              </a14:hiddenFill>
            </a:ext>
          </a:extLst>
        </p:spPr>
      </p:pic>
      <p:sp>
        <p:nvSpPr>
          <p:cNvPr id="42" name="Flowchart: Connector 41">
            <a:extLst>
              <a:ext uri="{FF2B5EF4-FFF2-40B4-BE49-F238E27FC236}">
                <a16:creationId xmlns:a16="http://schemas.microsoft.com/office/drawing/2014/main" id="{93581A4D-81DE-F3BE-1551-51F6E9EFA6ED}"/>
              </a:ext>
            </a:extLst>
          </p:cNvPr>
          <p:cNvSpPr/>
          <p:nvPr/>
        </p:nvSpPr>
        <p:spPr>
          <a:xfrm>
            <a:off x="8594794" y="1415917"/>
            <a:ext cx="288000" cy="288000"/>
          </a:xfrm>
          <a:prstGeom prst="flowChartConnector">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marL="0" marR="0" lvl="0" indent="0" algn="ctr" defTabSz="457200" rtl="0" eaLnBrk="1" fontAlgn="auto" latinLnBrk="0" hangingPunct="1">
              <a:lnSpc>
                <a:spcPct val="115000"/>
              </a:lnSpc>
              <a:spcBef>
                <a:spcPts val="400"/>
              </a:spcBef>
              <a:spcAft>
                <a:spcPts val="400"/>
              </a:spcAft>
              <a:buClrTx/>
              <a:buSzTx/>
              <a:buFontTx/>
              <a:buNone/>
              <a:tabLst/>
              <a:defRPr/>
            </a:pPr>
            <a:r>
              <a:rPr kumimoji="0" lang="en-US" sz="1000" b="1" i="0" u="none" strike="noStrike" kern="1200" cap="none" spc="0" normalizeH="0" baseline="0" noProof="0">
                <a:ln>
                  <a:noFill/>
                </a:ln>
                <a:solidFill>
                  <a:schemeClr val="bg1"/>
                </a:solidFill>
                <a:effectLst/>
                <a:uLnTx/>
                <a:uFillTx/>
                <a:latin typeface="Barlow"/>
                <a:ea typeface="+mn-ea"/>
                <a:cs typeface="+mn-cs"/>
              </a:rPr>
              <a:t>66</a:t>
            </a:r>
            <a:endParaRPr kumimoji="0" lang="en-IE" sz="1000" b="1" i="0" u="none" strike="noStrike" kern="1200" cap="none" spc="0" normalizeH="0" baseline="0" noProof="0">
              <a:ln>
                <a:noFill/>
              </a:ln>
              <a:solidFill>
                <a:schemeClr val="bg1"/>
              </a:solidFill>
              <a:effectLst/>
              <a:uLnTx/>
              <a:uFillTx/>
              <a:latin typeface="Barlow"/>
              <a:ea typeface="+mn-ea"/>
              <a:cs typeface="+mn-cs"/>
            </a:endParaRPr>
          </a:p>
        </p:txBody>
      </p:sp>
    </p:spTree>
    <p:extLst>
      <p:ext uri="{BB962C8B-B14F-4D97-AF65-F5344CB8AC3E}">
        <p14:creationId xmlns:p14="http://schemas.microsoft.com/office/powerpoint/2010/main" val="3009830889"/>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2EDC63B-1AD5-9162-D7B6-880A5589C806}"/>
              </a:ext>
            </a:extLst>
          </p:cNvPr>
          <p:cNvSpPr/>
          <p:nvPr/>
        </p:nvSpPr>
        <p:spPr>
          <a:xfrm>
            <a:off x="7200900" y="3014262"/>
            <a:ext cx="4924425" cy="3148413"/>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IE" sz="1200">
              <a:solidFill>
                <a:schemeClr val="tx1"/>
              </a:solidFill>
            </a:endParaRPr>
          </a:p>
        </p:txBody>
      </p:sp>
      <p:sp>
        <p:nvSpPr>
          <p:cNvPr id="2" name="Title 1">
            <a:extLst>
              <a:ext uri="{FF2B5EF4-FFF2-40B4-BE49-F238E27FC236}">
                <a16:creationId xmlns:a16="http://schemas.microsoft.com/office/drawing/2014/main" id="{E6B82F1C-5B10-3FE6-DBF7-1A0A10136245}"/>
              </a:ext>
            </a:extLst>
          </p:cNvPr>
          <p:cNvSpPr>
            <a:spLocks noGrp="1"/>
          </p:cNvSpPr>
          <p:nvPr>
            <p:ph type="title"/>
          </p:nvPr>
        </p:nvSpPr>
        <p:spPr/>
        <p:txBody>
          <a:bodyPr/>
          <a:lstStyle/>
          <a:p>
            <a:r>
              <a:rPr lang="en-US" dirty="0"/>
              <a:t>Image review </a:t>
            </a:r>
            <a:r>
              <a:rPr lang="en-US" dirty="0">
                <a:solidFill>
                  <a:schemeClr val="accent2">
                    <a:lumMod val="75000"/>
                  </a:schemeClr>
                </a:solidFill>
              </a:rPr>
              <a:t>(Gold set) </a:t>
            </a:r>
            <a:br>
              <a:rPr lang="en-US" dirty="0">
                <a:solidFill>
                  <a:schemeClr val="accent2">
                    <a:lumMod val="75000"/>
                  </a:schemeClr>
                </a:solidFill>
              </a:rPr>
            </a:br>
            <a:r>
              <a:rPr lang="en-US" dirty="0">
                <a:solidFill>
                  <a:schemeClr val="accent2">
                    <a:lumMod val="75000"/>
                  </a:schemeClr>
                </a:solidFill>
              </a:rPr>
              <a:t>Image 53</a:t>
            </a:r>
            <a:endParaRPr lang="en-IE" dirty="0">
              <a:solidFill>
                <a:schemeClr val="accent2">
                  <a:lumMod val="75000"/>
                </a:schemeClr>
              </a:solidFill>
            </a:endParaRPr>
          </a:p>
        </p:txBody>
      </p:sp>
      <p:sp>
        <p:nvSpPr>
          <p:cNvPr id="3" name="Content Placeholder 2">
            <a:extLst>
              <a:ext uri="{FF2B5EF4-FFF2-40B4-BE49-F238E27FC236}">
                <a16:creationId xmlns:a16="http://schemas.microsoft.com/office/drawing/2014/main" id="{0B132A81-D503-6AF1-A3E7-181886D232E4}"/>
              </a:ext>
            </a:extLst>
          </p:cNvPr>
          <p:cNvSpPr>
            <a:spLocks noGrp="1"/>
          </p:cNvSpPr>
          <p:nvPr>
            <p:ph idx="1"/>
          </p:nvPr>
        </p:nvSpPr>
        <p:spPr>
          <a:xfrm>
            <a:off x="450000" y="1876249"/>
            <a:ext cx="6032125" cy="3968220"/>
          </a:xfrm>
        </p:spPr>
        <p:txBody>
          <a:bodyPr/>
          <a:lstStyle/>
          <a:p>
            <a:pPr>
              <a:spcAft>
                <a:spcPts val="0"/>
              </a:spcAft>
            </a:pPr>
            <a:r>
              <a:rPr lang="en-US" sz="1400"/>
              <a:t>This image generated effective impact and communicated a clear story</a:t>
            </a:r>
          </a:p>
          <a:p>
            <a:pPr marL="285750" indent="-285750">
              <a:spcAft>
                <a:spcPts val="600"/>
              </a:spcAft>
              <a:buFont typeface="Arial" panose="020B0604020202020204" pitchFamily="34" charset="0"/>
              <a:buChar char="•"/>
            </a:pPr>
            <a:r>
              <a:rPr lang="en-US" sz="1400"/>
              <a:t>Largely about the benefit of aid.</a:t>
            </a:r>
          </a:p>
          <a:p>
            <a:pPr>
              <a:spcAft>
                <a:spcPts val="0"/>
              </a:spcAft>
            </a:pPr>
            <a:r>
              <a:rPr lang="en-US" sz="1400"/>
              <a:t>Some details suggest vulnerability</a:t>
            </a:r>
          </a:p>
          <a:p>
            <a:pPr marL="285750" indent="-285750">
              <a:spcAft>
                <a:spcPts val="0"/>
              </a:spcAft>
              <a:buFont typeface="Arial" panose="020B0604020202020204" pitchFamily="34" charset="0"/>
              <a:buChar char="•"/>
            </a:pPr>
            <a:r>
              <a:rPr lang="en-US" sz="1400"/>
              <a:t>Children have to collect the water</a:t>
            </a:r>
          </a:p>
          <a:p>
            <a:pPr marL="285750" indent="-285750">
              <a:spcAft>
                <a:spcPts val="600"/>
              </a:spcAft>
              <a:buFont typeface="Arial" panose="020B0604020202020204" pitchFamily="34" charset="0"/>
              <a:buChar char="•"/>
            </a:pPr>
            <a:r>
              <a:rPr lang="en-US" sz="1400"/>
              <a:t>They have no shoes.</a:t>
            </a:r>
          </a:p>
          <a:p>
            <a:pPr>
              <a:spcAft>
                <a:spcPts val="0"/>
              </a:spcAft>
            </a:pPr>
            <a:r>
              <a:rPr lang="en-US" sz="1400"/>
              <a:t>But other elements undermine the desire to respond:</a:t>
            </a:r>
          </a:p>
          <a:p>
            <a:pPr marL="285750" indent="-285750">
              <a:spcAft>
                <a:spcPts val="600"/>
              </a:spcAft>
              <a:buFont typeface="Arial" panose="020B0604020202020204" pitchFamily="34" charset="0"/>
              <a:buChar char="•"/>
            </a:pPr>
            <a:r>
              <a:rPr lang="en-US" sz="1400"/>
              <a:t>Lush green backdrop suggests there is enough water locally</a:t>
            </a:r>
          </a:p>
          <a:p>
            <a:pPr marL="285750" indent="-285750">
              <a:spcAft>
                <a:spcPts val="600"/>
              </a:spcAft>
              <a:buFont typeface="Arial" panose="020B0604020202020204" pitchFamily="34" charset="0"/>
              <a:buChar char="•"/>
            </a:pPr>
            <a:r>
              <a:rPr lang="en-US" sz="1400"/>
              <a:t>The image of another camera (on the left) signals a staged image not a real one.</a:t>
            </a:r>
          </a:p>
          <a:p>
            <a:pPr>
              <a:spcAft>
                <a:spcPts val="600"/>
              </a:spcAft>
            </a:pPr>
            <a:r>
              <a:rPr lang="en-US" sz="1400"/>
              <a:t>While most feel that positive images are effective as a trigger to respond, in fact they rarely prompt as strong an urge to do something in the way achieved by vulnerable child images. </a:t>
            </a:r>
          </a:p>
          <a:p>
            <a:pPr>
              <a:spcAft>
                <a:spcPts val="600"/>
              </a:spcAft>
            </a:pPr>
            <a:endParaRPr lang="en-IE" sz="1400"/>
          </a:p>
          <a:p>
            <a:pPr>
              <a:spcAft>
                <a:spcPts val="1200"/>
              </a:spcAft>
            </a:pPr>
            <a:endParaRPr lang="en-US" sz="1400"/>
          </a:p>
        </p:txBody>
      </p:sp>
      <p:graphicFrame>
        <p:nvGraphicFramePr>
          <p:cNvPr id="27" name="Table 26">
            <a:extLst>
              <a:ext uri="{FF2B5EF4-FFF2-40B4-BE49-F238E27FC236}">
                <a16:creationId xmlns:a16="http://schemas.microsoft.com/office/drawing/2014/main" id="{84EDC05B-36DC-9607-3F89-AEA9CC4E56C3}"/>
              </a:ext>
            </a:extLst>
          </p:cNvPr>
          <p:cNvGraphicFramePr>
            <a:graphicFrameLocks noGrp="1"/>
          </p:cNvGraphicFramePr>
          <p:nvPr/>
        </p:nvGraphicFramePr>
        <p:xfrm>
          <a:off x="9480401" y="3166590"/>
          <a:ext cx="2557629" cy="2845111"/>
        </p:xfrm>
        <a:graphic>
          <a:graphicData uri="http://schemas.openxmlformats.org/drawingml/2006/table">
            <a:tbl>
              <a:tblPr firstRow="1" firstCol="1" bandRow="1">
                <a:tableStyleId>{5C22544A-7EE6-4342-B048-85BDC9FD1C3A}</a:tableStyleId>
              </a:tblPr>
              <a:tblGrid>
                <a:gridCol w="1393732">
                  <a:extLst>
                    <a:ext uri="{9D8B030D-6E8A-4147-A177-3AD203B41FA5}">
                      <a16:colId xmlns:a16="http://schemas.microsoft.com/office/drawing/2014/main" val="567402351"/>
                    </a:ext>
                  </a:extLst>
                </a:gridCol>
                <a:gridCol w="1163897">
                  <a:extLst>
                    <a:ext uri="{9D8B030D-6E8A-4147-A177-3AD203B41FA5}">
                      <a16:colId xmlns:a16="http://schemas.microsoft.com/office/drawing/2014/main" val="24907088"/>
                    </a:ext>
                  </a:extLst>
                </a:gridCol>
              </a:tblGrid>
              <a:tr h="431911">
                <a:tc>
                  <a:txBody>
                    <a:bodyPr/>
                    <a:lstStyle/>
                    <a:p>
                      <a:pPr marL="0" algn="l" rtl="0" eaLnBrk="1" fontAlgn="ctr" latinLnBrk="0" hangingPunct="1">
                        <a:spcBef>
                          <a:spcPts val="0"/>
                        </a:spcBef>
                        <a:spcAft>
                          <a:spcPts val="0"/>
                        </a:spcAft>
                      </a:pPr>
                      <a:r>
                        <a:rPr lang="en-GB" sz="1200" b="1" i="0" u="none" strike="noStrike">
                          <a:solidFill>
                            <a:schemeClr val="tx1"/>
                          </a:solidFill>
                          <a:effectLst/>
                          <a:latin typeface="+mn-lt"/>
                          <a:ea typeface="Barlow" panose="020B0502040204020203" pitchFamily="34" charset="0"/>
                          <a:cs typeface="Barlow" panose="020B0604020202020204" pitchFamily="34" charset="0"/>
                        </a:rPr>
                        <a:t>Impact</a:t>
                      </a:r>
                    </a:p>
                  </a:txBody>
                  <a:tcPr marL="106432" marR="106432" marT="36000" marB="3600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0" i="0" u="none" strike="noStrike">
                        <a:solidFill>
                          <a:schemeClr val="tx2"/>
                        </a:solidFill>
                        <a:effectLst/>
                        <a:latin typeface="+mn-lt"/>
                        <a:ea typeface="Barlow" panose="020B0502040204020203" pitchFamily="34" charset="0"/>
                        <a:cs typeface="Barlow" panose="020B0604020202020204" pitchFamily="34" charset="0"/>
                      </a:endParaRPr>
                    </a:p>
                  </a:txBody>
                  <a:tcPr marL="106432" marR="106432" marT="36000" marB="3600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7581617"/>
                  </a:ext>
                </a:extLst>
              </a:tr>
              <a:tr h="482640">
                <a:tc>
                  <a:txBody>
                    <a:bodyPr/>
                    <a:lstStyle/>
                    <a:p>
                      <a:pPr marL="0" algn="l" rtl="0" eaLnBrk="1" fontAlgn="ctr" latinLnBrk="0" hangingPunct="1">
                        <a:spcBef>
                          <a:spcPts val="0"/>
                        </a:spcBef>
                        <a:spcAft>
                          <a:spcPts val="0"/>
                        </a:spcAft>
                      </a:pPr>
                      <a:r>
                        <a:rPr lang="en-GB" sz="1200" b="1" i="0" u="none" strike="noStrike">
                          <a:solidFill>
                            <a:schemeClr val="tx1"/>
                          </a:solidFill>
                          <a:effectLst/>
                          <a:latin typeface="+mn-lt"/>
                          <a:ea typeface="Barlow" panose="020B0502040204020203" pitchFamily="34" charset="0"/>
                          <a:cs typeface="Barlow" panose="020B0604020202020204" pitchFamily="34" charset="0"/>
                        </a:rPr>
                        <a:t>Protagonist</a:t>
                      </a:r>
                    </a:p>
                  </a:txBody>
                  <a:tcPr marL="106432" marR="106432" marT="36000" marB="3600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0" i="0" u="none" strike="noStrike">
                        <a:solidFill>
                          <a:schemeClr val="tx2"/>
                        </a:solidFill>
                        <a:effectLst/>
                        <a:latin typeface="+mn-lt"/>
                        <a:ea typeface="Barlow" panose="020B0502040204020203" pitchFamily="34" charset="0"/>
                        <a:cs typeface="Barlow" panose="020B0604020202020204" pitchFamily="34" charset="0"/>
                      </a:endParaRPr>
                    </a:p>
                  </a:txBody>
                  <a:tcPr marL="106432" marR="106432" marT="36000" marB="3600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727420"/>
                  </a:ext>
                </a:extLst>
              </a:tr>
              <a:tr h="482640">
                <a:tc>
                  <a:txBody>
                    <a:bodyPr/>
                    <a:lstStyle/>
                    <a:p>
                      <a:pPr marL="0" algn="l" rtl="0" eaLnBrk="1" fontAlgn="ctr" latinLnBrk="0" hangingPunct="1">
                        <a:spcBef>
                          <a:spcPts val="0"/>
                        </a:spcBef>
                        <a:spcAft>
                          <a:spcPts val="0"/>
                        </a:spcAft>
                      </a:pPr>
                      <a:r>
                        <a:rPr lang="en-GB" sz="1200" b="1" i="0" u="none" strike="noStrike">
                          <a:solidFill>
                            <a:schemeClr val="tx1"/>
                          </a:solidFill>
                          <a:effectLst/>
                          <a:latin typeface="+mn-lt"/>
                          <a:ea typeface="Barlow" panose="020B0502040204020203" pitchFamily="34" charset="0"/>
                          <a:cs typeface="Barlow" panose="020B0604020202020204" pitchFamily="34" charset="0"/>
                        </a:rPr>
                        <a:t>Viewer</a:t>
                      </a:r>
                    </a:p>
                  </a:txBody>
                  <a:tcPr marL="106432" marR="106432" marT="36000" marB="3600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0" i="0" u="none" strike="noStrike">
                        <a:solidFill>
                          <a:schemeClr val="tx2"/>
                        </a:solidFill>
                        <a:effectLst/>
                        <a:latin typeface="+mn-lt"/>
                        <a:ea typeface="Barlow" panose="020B0502040204020203" pitchFamily="34" charset="0"/>
                        <a:cs typeface="Barlow" panose="020B0604020202020204" pitchFamily="34" charset="0"/>
                      </a:endParaRPr>
                    </a:p>
                  </a:txBody>
                  <a:tcPr marL="106432" marR="106432" marT="36000" marB="3600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8872402"/>
                  </a:ext>
                </a:extLst>
              </a:tr>
              <a:tr h="482640">
                <a:tc>
                  <a:txBody>
                    <a:bodyPr/>
                    <a:lstStyle/>
                    <a:p>
                      <a:pPr marL="0" algn="l" rtl="0" eaLnBrk="1" fontAlgn="ctr" latinLnBrk="0" hangingPunct="1">
                        <a:spcBef>
                          <a:spcPts val="0"/>
                        </a:spcBef>
                        <a:spcAft>
                          <a:spcPts val="0"/>
                        </a:spcAft>
                      </a:pPr>
                      <a:r>
                        <a:rPr lang="en-GB" sz="1200" b="1" i="0" u="none" strike="noStrike">
                          <a:solidFill>
                            <a:schemeClr val="tx1"/>
                          </a:solidFill>
                          <a:effectLst/>
                          <a:latin typeface="+mn-lt"/>
                          <a:ea typeface="Barlow" panose="020B0502040204020203" pitchFamily="34" charset="0"/>
                          <a:cs typeface="Barlow" panose="020B0604020202020204" pitchFamily="34" charset="0"/>
                        </a:rPr>
                        <a:t>Story</a:t>
                      </a:r>
                    </a:p>
                  </a:txBody>
                  <a:tcPr marL="106432" marR="106432" marT="36000" marB="3600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0" i="0" u="none" strike="noStrike">
                        <a:solidFill>
                          <a:schemeClr val="accent4">
                            <a:lumMod val="60000"/>
                            <a:lumOff val="40000"/>
                          </a:schemeClr>
                        </a:solidFill>
                        <a:effectLst/>
                        <a:latin typeface="+mn-lt"/>
                        <a:ea typeface="Barlow" panose="020B0502040204020203" pitchFamily="34" charset="0"/>
                        <a:cs typeface="Barlow" panose="020B0604020202020204" pitchFamily="34" charset="0"/>
                      </a:endParaRPr>
                    </a:p>
                  </a:txBody>
                  <a:tcPr marL="106432" marR="106432" marT="36000" marB="3600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0369411"/>
                  </a:ext>
                </a:extLst>
              </a:tr>
              <a:tr h="482640">
                <a:tc>
                  <a:txBody>
                    <a:bodyPr/>
                    <a:lstStyle/>
                    <a:p>
                      <a:pPr marL="0" algn="l" rtl="0" eaLnBrk="1" fontAlgn="ctr" latinLnBrk="0" hangingPunct="1">
                        <a:spcBef>
                          <a:spcPts val="0"/>
                        </a:spcBef>
                        <a:spcAft>
                          <a:spcPts val="0"/>
                        </a:spcAft>
                      </a:pPr>
                      <a:r>
                        <a:rPr lang="en-GB" sz="1200" b="1" i="0" u="none" strike="noStrike">
                          <a:solidFill>
                            <a:schemeClr val="tx1"/>
                          </a:solidFill>
                          <a:effectLst/>
                          <a:latin typeface="+mn-lt"/>
                          <a:ea typeface="Barlow" panose="020B0502040204020203" pitchFamily="34" charset="0"/>
                          <a:cs typeface="Barlow" panose="020B0604020202020204" pitchFamily="34" charset="0"/>
                        </a:rPr>
                        <a:t>Authentic</a:t>
                      </a:r>
                    </a:p>
                  </a:txBody>
                  <a:tcPr marL="106432" marR="106432" marT="36000" marB="3600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0" i="0" u="none" strike="noStrike">
                        <a:solidFill>
                          <a:schemeClr val="accent4">
                            <a:lumMod val="60000"/>
                            <a:lumOff val="40000"/>
                          </a:schemeClr>
                        </a:solidFill>
                        <a:effectLst/>
                        <a:latin typeface="+mn-lt"/>
                        <a:ea typeface="Barlow" panose="020B0502040204020203" pitchFamily="34" charset="0"/>
                        <a:cs typeface="Barlow" panose="020B0604020202020204" pitchFamily="34" charset="0"/>
                      </a:endParaRPr>
                    </a:p>
                  </a:txBody>
                  <a:tcPr marL="106432" marR="106432" marT="36000" marB="3600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820811"/>
                  </a:ext>
                </a:extLst>
              </a:tr>
              <a:tr h="482640">
                <a:tc>
                  <a:txBody>
                    <a:bodyPr/>
                    <a:lstStyle/>
                    <a:p>
                      <a:pPr marL="0" algn="l" rtl="0" eaLnBrk="1" fontAlgn="ctr" latinLnBrk="0" hangingPunct="1">
                        <a:spcBef>
                          <a:spcPts val="0"/>
                        </a:spcBef>
                        <a:spcAft>
                          <a:spcPts val="0"/>
                        </a:spcAft>
                      </a:pPr>
                      <a:r>
                        <a:rPr lang="en-GB" sz="1200" b="1" i="0" u="none" strike="noStrike">
                          <a:solidFill>
                            <a:schemeClr val="tx1"/>
                          </a:solidFill>
                          <a:effectLst/>
                          <a:latin typeface="+mn-lt"/>
                          <a:ea typeface="Barlow" panose="020B0502040204020203" pitchFamily="34" charset="0"/>
                          <a:cs typeface="Barlow" panose="020B0604020202020204" pitchFamily="34" charset="0"/>
                        </a:rPr>
                        <a:t>Photo</a:t>
                      </a:r>
                    </a:p>
                  </a:txBody>
                  <a:tcPr marL="106432" marR="106432" marT="36000" marB="3600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400" b="0" i="0" u="none" strike="noStrike">
                        <a:solidFill>
                          <a:schemeClr val="accent3"/>
                        </a:solidFill>
                        <a:effectLst/>
                        <a:latin typeface="+mn-lt"/>
                        <a:ea typeface="Barlow" panose="020B0502040204020203" pitchFamily="34" charset="0"/>
                        <a:cs typeface="Barlow" panose="020B0604020202020204" pitchFamily="34" charset="0"/>
                      </a:endParaRPr>
                    </a:p>
                  </a:txBody>
                  <a:tcPr marL="106432" marR="106432" marT="36000" marB="36000" anchor="ctr">
                    <a:lnL w="28575" cap="flat" cmpd="sng" algn="ctr">
                      <a:solidFill>
                        <a:schemeClr val="tx1"/>
                      </a:solidFill>
                      <a:prstDash val="solid"/>
                      <a:round/>
                      <a:headEnd type="none" w="med" len="med"/>
                      <a:tailEnd type="none" w="med" len="med"/>
                    </a:lnL>
                    <a:lnR w="9525" cap="flat" cmpd="sng" algn="ctr">
                      <a:solidFill>
                        <a:srgbClr val="585858"/>
                      </a:solidFill>
                      <a:prstDash val="sysDot"/>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966033"/>
                  </a:ext>
                </a:extLst>
              </a:tr>
            </a:tbl>
          </a:graphicData>
        </a:graphic>
      </p:graphicFrame>
      <p:graphicFrame>
        <p:nvGraphicFramePr>
          <p:cNvPr id="28" name="Table 27">
            <a:extLst>
              <a:ext uri="{FF2B5EF4-FFF2-40B4-BE49-F238E27FC236}">
                <a16:creationId xmlns:a16="http://schemas.microsoft.com/office/drawing/2014/main" id="{C43F0A2D-E56C-85BF-8DC3-D14F1CC8BA33}"/>
              </a:ext>
            </a:extLst>
          </p:cNvPr>
          <p:cNvGraphicFramePr>
            <a:graphicFrameLocks noGrp="1"/>
          </p:cNvGraphicFramePr>
          <p:nvPr/>
        </p:nvGraphicFramePr>
        <p:xfrm>
          <a:off x="7327226" y="4348099"/>
          <a:ext cx="1900506" cy="857976"/>
        </p:xfrm>
        <a:graphic>
          <a:graphicData uri="http://schemas.openxmlformats.org/drawingml/2006/table">
            <a:tbl>
              <a:tblPr firstRow="1" firstCol="1" bandRow="1">
                <a:tableStyleId>{5C22544A-7EE6-4342-B048-85BDC9FD1C3A}</a:tableStyleId>
              </a:tblPr>
              <a:tblGrid>
                <a:gridCol w="950253">
                  <a:extLst>
                    <a:ext uri="{9D8B030D-6E8A-4147-A177-3AD203B41FA5}">
                      <a16:colId xmlns:a16="http://schemas.microsoft.com/office/drawing/2014/main" val="421071273"/>
                    </a:ext>
                  </a:extLst>
                </a:gridCol>
                <a:gridCol w="950253">
                  <a:extLst>
                    <a:ext uri="{9D8B030D-6E8A-4147-A177-3AD203B41FA5}">
                      <a16:colId xmlns:a16="http://schemas.microsoft.com/office/drawing/2014/main" val="148356337"/>
                    </a:ext>
                  </a:extLst>
                </a:gridCol>
              </a:tblGrid>
              <a:tr h="131124">
                <a:tc>
                  <a:txBody>
                    <a:bodyPr/>
                    <a:lstStyle/>
                    <a:p>
                      <a:pPr marL="0" algn="ctr" rtl="0" eaLnBrk="1" fontAlgn="ctr" latinLnBrk="0" hangingPunct="1">
                        <a:lnSpc>
                          <a:spcPct val="80000"/>
                        </a:lnSpc>
                        <a:spcBef>
                          <a:spcPts val="0"/>
                        </a:spcBef>
                        <a:spcAft>
                          <a:spcPts val="0"/>
                        </a:spcAft>
                      </a:pPr>
                      <a:r>
                        <a:rPr lang="en-GB" sz="1100" b="0" i="0" u="none" strike="noStrike">
                          <a:solidFill>
                            <a:schemeClr val="tx1"/>
                          </a:solidFill>
                          <a:effectLst/>
                          <a:latin typeface="+mn-lt"/>
                          <a:ea typeface="Barlow" panose="020B0502040204020203" pitchFamily="34" charset="0"/>
                          <a:cs typeface="Barlow" panose="020B0604020202020204" pitchFamily="34" charset="0"/>
                        </a:rPr>
                        <a:t>Excellent</a:t>
                      </a:r>
                    </a:p>
                  </a:txBody>
                  <a:tcPr marL="106432" marR="106432" marT="36000" marB="36000" anchor="ctr">
                    <a:lnL w="12700" cap="flat" cmpd="sng" algn="ctr">
                      <a:noFill/>
                      <a:prstDash val="solid"/>
                      <a:round/>
                      <a:headEnd type="none" w="med" len="med"/>
                      <a:tailEnd type="none" w="med" len="med"/>
                    </a:lnL>
                    <a:lnR w="9525" cap="flat" cmpd="sng" algn="ctr">
                      <a:noFill/>
                      <a:prstDash val="sysDot"/>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ctr" latinLnBrk="0" hangingPunct="1">
                        <a:lnSpc>
                          <a:spcPct val="80000"/>
                        </a:lnSpc>
                        <a:spcBef>
                          <a:spcPts val="0"/>
                        </a:spcBef>
                        <a:spcAft>
                          <a:spcPts val="0"/>
                        </a:spcAft>
                      </a:pPr>
                      <a:endParaRPr lang="en-GB" sz="1100" b="0" i="0" u="none" strike="noStrike">
                        <a:solidFill>
                          <a:schemeClr val="tx2"/>
                        </a:solidFill>
                        <a:effectLst/>
                        <a:latin typeface="+mn-lt"/>
                        <a:ea typeface="Barlow" panose="020B0502040204020203" pitchFamily="34" charset="0"/>
                        <a:cs typeface="Barlow" panose="020B0604020202020204" pitchFamily="34" charset="0"/>
                      </a:endParaRPr>
                    </a:p>
                  </a:txBody>
                  <a:tcPr marL="106432" marR="106432" marT="36000" marB="36000" anchor="ctr">
                    <a:lnL w="9525"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120250"/>
                  </a:ext>
                </a:extLst>
              </a:tr>
              <a:tr h="131124">
                <a:tc>
                  <a:txBody>
                    <a:bodyPr/>
                    <a:lstStyle/>
                    <a:p>
                      <a:pPr marL="0" algn="ctr" rtl="0" eaLnBrk="1" fontAlgn="ctr" latinLnBrk="0" hangingPunct="1">
                        <a:lnSpc>
                          <a:spcPct val="80000"/>
                        </a:lnSpc>
                        <a:spcBef>
                          <a:spcPts val="0"/>
                        </a:spcBef>
                        <a:spcAft>
                          <a:spcPts val="0"/>
                        </a:spcAft>
                      </a:pPr>
                      <a:r>
                        <a:rPr lang="en-GB" sz="1100" b="0" i="0" u="none" strike="noStrike">
                          <a:solidFill>
                            <a:schemeClr val="tx1"/>
                          </a:solidFill>
                          <a:effectLst/>
                          <a:latin typeface="+mn-lt"/>
                          <a:ea typeface="Barlow" panose="020B0502040204020203" pitchFamily="34" charset="0"/>
                          <a:cs typeface="Barlow" panose="020B0604020202020204" pitchFamily="34" charset="0"/>
                        </a:rPr>
                        <a:t>Good</a:t>
                      </a:r>
                    </a:p>
                  </a:txBody>
                  <a:tcPr marL="106432" marR="106432" marT="36000" marB="36000" anchor="ctr">
                    <a:lnL w="12700" cap="flat" cmpd="sng" algn="ctr">
                      <a:noFill/>
                      <a:prstDash val="solid"/>
                      <a:round/>
                      <a:headEnd type="none" w="med" len="med"/>
                      <a:tailEnd type="none" w="med" len="med"/>
                    </a:lnL>
                    <a:lnR w="9525" cap="flat" cmpd="sng" algn="ctr">
                      <a:no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ctr" latinLnBrk="0" hangingPunct="1">
                        <a:lnSpc>
                          <a:spcPct val="80000"/>
                        </a:lnSpc>
                        <a:spcBef>
                          <a:spcPts val="0"/>
                        </a:spcBef>
                        <a:spcAft>
                          <a:spcPts val="0"/>
                        </a:spcAft>
                      </a:pPr>
                      <a:endParaRPr lang="en-GB" sz="1100" b="0" i="0" u="none" strike="noStrike">
                        <a:solidFill>
                          <a:schemeClr val="accent4">
                            <a:lumMod val="60000"/>
                            <a:lumOff val="40000"/>
                          </a:schemeClr>
                        </a:solidFill>
                        <a:effectLst/>
                        <a:latin typeface="+mn-lt"/>
                        <a:ea typeface="Barlow" panose="020B0502040204020203" pitchFamily="34" charset="0"/>
                        <a:cs typeface="Barlow" panose="020B0604020202020204" pitchFamily="34" charset="0"/>
                      </a:endParaRPr>
                    </a:p>
                  </a:txBody>
                  <a:tcPr marL="106432" marR="106432" marT="36000" marB="36000" anchor="ctr">
                    <a:lnL w="9525"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40503157"/>
                  </a:ext>
                </a:extLst>
              </a:tr>
              <a:tr h="131124">
                <a:tc>
                  <a:txBody>
                    <a:bodyPr/>
                    <a:lstStyle/>
                    <a:p>
                      <a:pPr marL="0" algn="ctr" rtl="0" eaLnBrk="1" fontAlgn="ctr" latinLnBrk="0" hangingPunct="1">
                        <a:lnSpc>
                          <a:spcPct val="80000"/>
                        </a:lnSpc>
                        <a:spcBef>
                          <a:spcPts val="0"/>
                        </a:spcBef>
                        <a:spcAft>
                          <a:spcPts val="0"/>
                        </a:spcAft>
                      </a:pPr>
                      <a:r>
                        <a:rPr lang="en-GB" sz="1100" b="0" i="0" u="none" strike="noStrike">
                          <a:solidFill>
                            <a:schemeClr val="tx1"/>
                          </a:solidFill>
                          <a:effectLst/>
                          <a:latin typeface="+mn-lt"/>
                          <a:ea typeface="Barlow" panose="020B0502040204020203" pitchFamily="34" charset="0"/>
                          <a:cs typeface="Barlow" panose="020B0604020202020204" pitchFamily="34" charset="0"/>
                        </a:rPr>
                        <a:t>Queried</a:t>
                      </a:r>
                    </a:p>
                  </a:txBody>
                  <a:tcPr marL="106432" marR="106432" marT="36000" marB="36000" anchor="ctr">
                    <a:lnL w="12700" cap="flat" cmpd="sng" algn="ctr">
                      <a:noFill/>
                      <a:prstDash val="solid"/>
                      <a:round/>
                      <a:headEnd type="none" w="med" len="med"/>
                      <a:tailEnd type="none" w="med" len="med"/>
                    </a:lnL>
                    <a:lnR w="9525" cap="flat" cmpd="sng" algn="ctr">
                      <a:no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ctr" latinLnBrk="0" hangingPunct="1">
                        <a:lnSpc>
                          <a:spcPct val="80000"/>
                        </a:lnSpc>
                        <a:spcBef>
                          <a:spcPts val="0"/>
                        </a:spcBef>
                        <a:spcAft>
                          <a:spcPts val="0"/>
                        </a:spcAft>
                      </a:pPr>
                      <a:endParaRPr lang="en-GB" sz="1100" b="0" i="0" u="none" strike="noStrike">
                        <a:solidFill>
                          <a:schemeClr val="accent3"/>
                        </a:solidFill>
                        <a:effectLst/>
                        <a:latin typeface="+mn-lt"/>
                        <a:ea typeface="Barlow" panose="020B0502040204020203" pitchFamily="34" charset="0"/>
                        <a:cs typeface="Barlow" panose="020B0604020202020204" pitchFamily="34" charset="0"/>
                      </a:endParaRPr>
                    </a:p>
                  </a:txBody>
                  <a:tcPr marL="106432" marR="106432" marT="36000" marB="36000" anchor="ctr">
                    <a:lnL w="9525"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2700300"/>
                  </a:ext>
                </a:extLst>
              </a:tr>
              <a:tr h="131124">
                <a:tc>
                  <a:txBody>
                    <a:bodyPr/>
                    <a:lstStyle/>
                    <a:p>
                      <a:pPr marL="0" algn="ctr" rtl="0" eaLnBrk="1" fontAlgn="ctr" latinLnBrk="0" hangingPunct="1">
                        <a:lnSpc>
                          <a:spcPct val="80000"/>
                        </a:lnSpc>
                        <a:spcBef>
                          <a:spcPts val="0"/>
                        </a:spcBef>
                        <a:spcAft>
                          <a:spcPts val="0"/>
                        </a:spcAft>
                      </a:pPr>
                      <a:r>
                        <a:rPr lang="en-GB" sz="1100" b="0" i="0" u="none" strike="noStrike">
                          <a:solidFill>
                            <a:schemeClr val="tx1"/>
                          </a:solidFill>
                          <a:effectLst/>
                          <a:latin typeface="+mn-lt"/>
                          <a:ea typeface="Barlow" panose="020B0502040204020203" pitchFamily="34" charset="0"/>
                          <a:cs typeface="Barlow" panose="020B0604020202020204" pitchFamily="34" charset="0"/>
                        </a:rPr>
                        <a:t>Poor </a:t>
                      </a:r>
                    </a:p>
                  </a:txBody>
                  <a:tcPr marL="106432" marR="106432" marT="36000" marB="36000" anchor="ctr">
                    <a:lnL w="12700" cap="flat" cmpd="sng" algn="ctr">
                      <a:noFill/>
                      <a:prstDash val="solid"/>
                      <a:round/>
                      <a:headEnd type="none" w="med" len="med"/>
                      <a:tailEnd type="none" w="med" len="med"/>
                    </a:lnL>
                    <a:lnR w="9525" cap="flat" cmpd="sng" algn="ctr">
                      <a:noFill/>
                      <a:prstDash val="sysDot"/>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ctr" latinLnBrk="0" hangingPunct="1">
                        <a:lnSpc>
                          <a:spcPct val="80000"/>
                        </a:lnSpc>
                        <a:spcBef>
                          <a:spcPts val="0"/>
                        </a:spcBef>
                        <a:spcAft>
                          <a:spcPts val="0"/>
                        </a:spcAft>
                      </a:pPr>
                      <a:endParaRPr lang="en-GB" sz="1100" b="0" i="0" u="none" strike="noStrike">
                        <a:solidFill>
                          <a:schemeClr val="accent5"/>
                        </a:solidFill>
                        <a:effectLst/>
                        <a:latin typeface="+mn-lt"/>
                        <a:ea typeface="Barlow" panose="020B0502040204020203" pitchFamily="34" charset="0"/>
                        <a:cs typeface="Barlow" panose="020B0604020202020204" pitchFamily="34" charset="0"/>
                      </a:endParaRPr>
                    </a:p>
                  </a:txBody>
                  <a:tcPr marL="106432" marR="106432" marT="36000" marB="36000" anchor="ctr">
                    <a:lnL w="9525"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8179228"/>
                  </a:ext>
                </a:extLst>
              </a:tr>
            </a:tbl>
          </a:graphicData>
        </a:graphic>
      </p:graphicFrame>
      <p:pic>
        <p:nvPicPr>
          <p:cNvPr id="29" name="Picture 8" descr="Star">
            <a:extLst>
              <a:ext uri="{FF2B5EF4-FFF2-40B4-BE49-F238E27FC236}">
                <a16:creationId xmlns:a16="http://schemas.microsoft.com/office/drawing/2014/main" id="{0284FA80-28BE-E10C-5068-3DE4CB2ED325}"/>
              </a:ext>
            </a:extLst>
          </p:cNvPr>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69052" y="4340890"/>
            <a:ext cx="192574" cy="1925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Delete ">
            <a:extLst>
              <a:ext uri="{FF2B5EF4-FFF2-40B4-BE49-F238E27FC236}">
                <a16:creationId xmlns:a16="http://schemas.microsoft.com/office/drawing/2014/main" id="{A9B18962-F1D6-8913-CC36-2D4F4CB18E70}"/>
              </a:ext>
            </a:extLst>
          </p:cNvPr>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94794" y="5013157"/>
            <a:ext cx="173060" cy="1730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heck mark ">
            <a:extLst>
              <a:ext uri="{FF2B5EF4-FFF2-40B4-BE49-F238E27FC236}">
                <a16:creationId xmlns:a16="http://schemas.microsoft.com/office/drawing/2014/main" id="{D076954B-1BFF-78F3-E572-630697D806CF}"/>
              </a:ext>
            </a:extLst>
          </p:cNvPr>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80302" y="4555350"/>
            <a:ext cx="173060" cy="1730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1ED4FEE8-DADB-33C6-2FCE-85A8502435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6272" t="17446" r="33701" b="27020"/>
          <a:stretch/>
        </p:blipFill>
        <p:spPr>
          <a:xfrm>
            <a:off x="8595627" y="4763679"/>
            <a:ext cx="130686" cy="223013"/>
          </a:xfrm>
          <a:prstGeom prst="rect">
            <a:avLst/>
          </a:prstGeom>
        </p:spPr>
      </p:pic>
      <p:pic>
        <p:nvPicPr>
          <p:cNvPr id="37" name="Picture 2" descr="Check mark ">
            <a:extLst>
              <a:ext uri="{FF2B5EF4-FFF2-40B4-BE49-F238E27FC236}">
                <a16:creationId xmlns:a16="http://schemas.microsoft.com/office/drawing/2014/main" id="{3397E94A-1EEC-C2A4-A808-0DCC2014C394}"/>
              </a:ext>
            </a:extLst>
          </p:cNvPr>
          <p:cNvPicPr>
            <a:picLocks noChangeAspect="1" noChangeArrowheads="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95385" y="3264635"/>
            <a:ext cx="213816" cy="2138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E75BB3E-29E0-F8FF-7C38-97B09FB6B58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6272" t="17446" r="33701" b="27020"/>
          <a:stretch/>
        </p:blipFill>
        <p:spPr>
          <a:xfrm>
            <a:off x="11402344" y="4186716"/>
            <a:ext cx="199899" cy="341123"/>
          </a:xfrm>
          <a:prstGeom prst="rect">
            <a:avLst/>
          </a:prstGeom>
        </p:spPr>
      </p:pic>
      <p:pic>
        <p:nvPicPr>
          <p:cNvPr id="10" name="Picture 2" descr="Check mark ">
            <a:extLst>
              <a:ext uri="{FF2B5EF4-FFF2-40B4-BE49-F238E27FC236}">
                <a16:creationId xmlns:a16="http://schemas.microsoft.com/office/drawing/2014/main" id="{1A4B2CE1-AB0E-F2E0-8388-F79D819392DA}"/>
              </a:ext>
            </a:extLst>
          </p:cNvPr>
          <p:cNvPicPr>
            <a:picLocks noChangeAspect="1" noChangeArrowheads="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95385" y="5629274"/>
            <a:ext cx="213816" cy="2138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1F7F100-F754-4D9D-7524-E818008681A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59963" y="125657"/>
            <a:ext cx="3673353" cy="2786682"/>
          </a:xfrm>
          <a:prstGeom prst="rect">
            <a:avLst/>
          </a:prstGeom>
        </p:spPr>
      </p:pic>
      <p:pic>
        <p:nvPicPr>
          <p:cNvPr id="5" name="Picture 8" descr="Star">
            <a:extLst>
              <a:ext uri="{FF2B5EF4-FFF2-40B4-BE49-F238E27FC236}">
                <a16:creationId xmlns:a16="http://schemas.microsoft.com/office/drawing/2014/main" id="{575372D4-C96B-9FF4-8D58-F0A396F4F97B}"/>
              </a:ext>
            </a:extLst>
          </p:cNvPr>
          <p:cNvPicPr>
            <a:picLocks noChangeAspect="1" noChangeArrowheads="1"/>
          </p:cNvPicPr>
          <p:nvPr/>
        </p:nvPicPr>
        <p:blipFill>
          <a:blip r:embed="rId8"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83331" y="4688173"/>
            <a:ext cx="237925" cy="2379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eck mark ">
            <a:extLst>
              <a:ext uri="{FF2B5EF4-FFF2-40B4-BE49-F238E27FC236}">
                <a16:creationId xmlns:a16="http://schemas.microsoft.com/office/drawing/2014/main" id="{03BE62DF-6F19-08C8-3FEC-F8F552B45329}"/>
              </a:ext>
            </a:extLst>
          </p:cNvPr>
          <p:cNvPicPr>
            <a:picLocks noChangeAspect="1" noChangeArrowheads="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407440" y="3681097"/>
            <a:ext cx="213816" cy="213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Delete ">
            <a:extLst>
              <a:ext uri="{FF2B5EF4-FFF2-40B4-BE49-F238E27FC236}">
                <a16:creationId xmlns:a16="http://schemas.microsoft.com/office/drawing/2014/main" id="{75ED52D4-5600-043C-20EA-770637D4540B}"/>
              </a:ext>
            </a:extLst>
          </p:cNvPr>
          <p:cNvPicPr>
            <a:picLocks noChangeAspect="1" noChangeArrowheads="1"/>
          </p:cNvPicPr>
          <p:nvPr/>
        </p:nvPicPr>
        <p:blipFill>
          <a:blip r:embed="rId9"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95385" y="5178571"/>
            <a:ext cx="237925" cy="237925"/>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Connector 10">
            <a:extLst>
              <a:ext uri="{FF2B5EF4-FFF2-40B4-BE49-F238E27FC236}">
                <a16:creationId xmlns:a16="http://schemas.microsoft.com/office/drawing/2014/main" id="{37E21032-0B9A-7B05-3010-DE638FF54DFD}"/>
              </a:ext>
            </a:extLst>
          </p:cNvPr>
          <p:cNvSpPr/>
          <p:nvPr/>
        </p:nvSpPr>
        <p:spPr>
          <a:xfrm>
            <a:off x="9925374" y="1231157"/>
            <a:ext cx="288000" cy="288000"/>
          </a:xfrm>
          <a:prstGeom prst="flowChartConnector">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0"/>
          <a:lstStyle/>
          <a:p>
            <a:pPr marL="0" marR="0" lvl="0" indent="0" algn="ctr" defTabSz="457200" rtl="0" eaLnBrk="1" fontAlgn="auto" latinLnBrk="0" hangingPunct="1">
              <a:lnSpc>
                <a:spcPct val="115000"/>
              </a:lnSpc>
              <a:spcBef>
                <a:spcPts val="400"/>
              </a:spcBef>
              <a:spcAft>
                <a:spcPts val="400"/>
              </a:spcAft>
              <a:buClrTx/>
              <a:buSzTx/>
              <a:buFontTx/>
              <a:buNone/>
              <a:tabLst/>
              <a:defRPr/>
            </a:pPr>
            <a:r>
              <a:rPr lang="en-US" sz="1000" b="1">
                <a:solidFill>
                  <a:srgbClr val="000000"/>
                </a:solidFill>
                <a:latin typeface="Barlow"/>
              </a:rPr>
              <a:t>53</a:t>
            </a:r>
            <a:endParaRPr kumimoji="0" lang="en-IE" sz="1000" b="1" i="0" u="none" strike="noStrike" kern="1200" cap="none" spc="0" normalizeH="0" baseline="0" noProof="0">
              <a:ln>
                <a:noFill/>
              </a:ln>
              <a:solidFill>
                <a:srgbClr val="000000"/>
              </a:solidFill>
              <a:effectLst/>
              <a:uLnTx/>
              <a:uFillTx/>
              <a:latin typeface="Barlow"/>
              <a:ea typeface="+mn-ea"/>
              <a:cs typeface="+mn-cs"/>
            </a:endParaRPr>
          </a:p>
        </p:txBody>
      </p:sp>
      <p:pic>
        <p:nvPicPr>
          <p:cNvPr id="6" name="Picture 5">
            <a:extLst>
              <a:ext uri="{FF2B5EF4-FFF2-40B4-BE49-F238E27FC236}">
                <a16:creationId xmlns:a16="http://schemas.microsoft.com/office/drawing/2014/main" id="{3C38684A-1D07-2814-7B77-1A483FD38CC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368501" y="3166590"/>
            <a:ext cx="1817956" cy="1020126"/>
          </a:xfrm>
          <a:prstGeom prst="rect">
            <a:avLst/>
          </a:prstGeom>
        </p:spPr>
      </p:pic>
    </p:spTree>
    <p:extLst>
      <p:ext uri="{BB962C8B-B14F-4D97-AF65-F5344CB8AC3E}">
        <p14:creationId xmlns:p14="http://schemas.microsoft.com/office/powerpoint/2010/main" val="931511367"/>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Single Corner Snipped 11">
            <a:extLst>
              <a:ext uri="{FF2B5EF4-FFF2-40B4-BE49-F238E27FC236}">
                <a16:creationId xmlns:a16="http://schemas.microsoft.com/office/drawing/2014/main" id="{FD220B5F-A074-259E-B22D-972570DB233E}"/>
              </a:ext>
              <a:ext uri="{C183D7F6-B498-43B3-948B-1728B52AA6E4}">
                <adec:decorative xmlns:adec="http://schemas.microsoft.com/office/drawing/2017/decorative" val="1"/>
              </a:ext>
            </a:extLst>
          </p:cNvPr>
          <p:cNvSpPr/>
          <p:nvPr/>
        </p:nvSpPr>
        <p:spPr>
          <a:xfrm flipV="1">
            <a:off x="6445472" y="1112139"/>
            <a:ext cx="5239254" cy="4825114"/>
          </a:xfrm>
          <a:prstGeom prst="snip1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1200">
              <a:solidFill>
                <a:schemeClr val="tx1"/>
              </a:solidFill>
            </a:endParaRPr>
          </a:p>
        </p:txBody>
      </p:sp>
      <p:sp>
        <p:nvSpPr>
          <p:cNvPr id="11" name="Rectangle: Single Corner Snipped 10">
            <a:extLst>
              <a:ext uri="{FF2B5EF4-FFF2-40B4-BE49-F238E27FC236}">
                <a16:creationId xmlns:a16="http://schemas.microsoft.com/office/drawing/2014/main" id="{19B55113-9131-69D8-6331-FEAC5FB22274}"/>
              </a:ext>
              <a:ext uri="{C183D7F6-B498-43B3-948B-1728B52AA6E4}">
                <adec:decorative xmlns:adec="http://schemas.microsoft.com/office/drawing/2017/decorative" val="1"/>
              </a:ext>
            </a:extLst>
          </p:cNvPr>
          <p:cNvSpPr/>
          <p:nvPr/>
        </p:nvSpPr>
        <p:spPr>
          <a:xfrm flipV="1">
            <a:off x="444569" y="1123242"/>
            <a:ext cx="5239254" cy="4825114"/>
          </a:xfrm>
          <a:prstGeom prst="snip1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1200">
              <a:solidFill>
                <a:schemeClr val="tx1"/>
              </a:solidFill>
            </a:endParaRPr>
          </a:p>
        </p:txBody>
      </p:sp>
      <p:sp>
        <p:nvSpPr>
          <p:cNvPr id="2" name="Title 1">
            <a:extLst>
              <a:ext uri="{FF2B5EF4-FFF2-40B4-BE49-F238E27FC236}">
                <a16:creationId xmlns:a16="http://schemas.microsoft.com/office/drawing/2014/main" id="{CCBAF488-2968-26BE-4DA7-36D7CCAF675D}"/>
              </a:ext>
            </a:extLst>
          </p:cNvPr>
          <p:cNvSpPr>
            <a:spLocks noGrp="1"/>
          </p:cNvSpPr>
          <p:nvPr>
            <p:ph type="title"/>
          </p:nvPr>
        </p:nvSpPr>
        <p:spPr>
          <a:xfrm>
            <a:off x="442912" y="583307"/>
            <a:ext cx="11299088" cy="419215"/>
          </a:xfrm>
        </p:spPr>
        <p:txBody>
          <a:bodyPr/>
          <a:lstStyle/>
          <a:p>
            <a:r>
              <a:rPr lang="en-US"/>
              <a:t>Management summary </a:t>
            </a:r>
            <a:br>
              <a:rPr lang="en-US"/>
            </a:br>
            <a:endParaRPr lang="en-IE"/>
          </a:p>
        </p:txBody>
      </p:sp>
      <p:sp>
        <p:nvSpPr>
          <p:cNvPr id="3" name="Content Placeholder 2">
            <a:extLst>
              <a:ext uri="{FF2B5EF4-FFF2-40B4-BE49-F238E27FC236}">
                <a16:creationId xmlns:a16="http://schemas.microsoft.com/office/drawing/2014/main" id="{0DBCE4C3-1434-DFD3-D0B3-3608B918DEC8}"/>
              </a:ext>
            </a:extLst>
          </p:cNvPr>
          <p:cNvSpPr>
            <a:spLocks noGrp="1"/>
          </p:cNvSpPr>
          <p:nvPr>
            <p:ph idx="1"/>
          </p:nvPr>
        </p:nvSpPr>
        <p:spPr>
          <a:xfrm>
            <a:off x="628736" y="1361043"/>
            <a:ext cx="4869699" cy="3861312"/>
          </a:xfrm>
        </p:spPr>
        <p:txBody>
          <a:bodyPr/>
          <a:lstStyle/>
          <a:p>
            <a:pPr>
              <a:spcAft>
                <a:spcPts val="0"/>
              </a:spcAft>
            </a:pPr>
            <a:r>
              <a:rPr lang="en-US" sz="1400" b="1">
                <a:solidFill>
                  <a:schemeClr val="bg1"/>
                </a:solidFill>
              </a:rPr>
              <a:t>Effective emotional triggers </a:t>
            </a:r>
          </a:p>
          <a:p>
            <a:pPr marL="285750" indent="-285750">
              <a:spcAft>
                <a:spcPts val="0"/>
              </a:spcAft>
              <a:buFont typeface="Arial" panose="020B0604020202020204" pitchFamily="34" charset="0"/>
              <a:buChar char="•"/>
            </a:pPr>
            <a:r>
              <a:rPr lang="en-US" sz="1400">
                <a:solidFill>
                  <a:schemeClr val="bg1"/>
                </a:solidFill>
              </a:rPr>
              <a:t>Vulnerability (especially children).</a:t>
            </a:r>
          </a:p>
          <a:p>
            <a:pPr marL="285750" indent="-285750">
              <a:spcAft>
                <a:spcPts val="0"/>
              </a:spcAft>
              <a:buFont typeface="Arial" panose="020B0604020202020204" pitchFamily="34" charset="0"/>
              <a:buChar char="•"/>
            </a:pPr>
            <a:r>
              <a:rPr lang="en-US" sz="1400">
                <a:solidFill>
                  <a:schemeClr val="bg1"/>
                </a:solidFill>
              </a:rPr>
              <a:t>Direct eye contact.</a:t>
            </a:r>
          </a:p>
          <a:p>
            <a:pPr marL="285750" indent="-285750">
              <a:spcAft>
                <a:spcPts val="0"/>
              </a:spcAft>
              <a:buFont typeface="Arial" panose="020B0604020202020204" pitchFamily="34" charset="0"/>
              <a:buChar char="•"/>
            </a:pPr>
            <a:r>
              <a:rPr lang="en-US" sz="1400">
                <a:solidFill>
                  <a:schemeClr val="bg1"/>
                </a:solidFill>
              </a:rPr>
              <a:t>Deeper layers of meaningful and unresolved elements.</a:t>
            </a:r>
          </a:p>
          <a:p>
            <a:pPr marL="285750" indent="-285750">
              <a:spcAft>
                <a:spcPts val="0"/>
              </a:spcAft>
              <a:buFont typeface="Arial" panose="020B0604020202020204" pitchFamily="34" charset="0"/>
              <a:buChar char="•"/>
            </a:pPr>
            <a:r>
              <a:rPr lang="en-US" sz="1400">
                <a:solidFill>
                  <a:schemeClr val="bg1"/>
                </a:solidFill>
              </a:rPr>
              <a:t>A single-minded focus on an individual. </a:t>
            </a:r>
          </a:p>
          <a:p>
            <a:pPr marL="285750" indent="-285750">
              <a:spcAft>
                <a:spcPts val="0"/>
              </a:spcAft>
              <a:buFont typeface="Arial" panose="020B0604020202020204" pitchFamily="34" charset="0"/>
              <a:buChar char="•"/>
            </a:pPr>
            <a:r>
              <a:rPr lang="en-US" sz="1400">
                <a:solidFill>
                  <a:schemeClr val="bg1"/>
                </a:solidFill>
              </a:rPr>
              <a:t>Backstory coherence and topicality.</a:t>
            </a:r>
          </a:p>
          <a:p>
            <a:pPr marL="285750" indent="-285750">
              <a:spcAft>
                <a:spcPts val="0"/>
              </a:spcAft>
              <a:buFont typeface="Arial" panose="020B0604020202020204" pitchFamily="34" charset="0"/>
              <a:buChar char="•"/>
            </a:pPr>
            <a:r>
              <a:rPr lang="en-US" sz="1400">
                <a:solidFill>
                  <a:schemeClr val="bg1"/>
                </a:solidFill>
              </a:rPr>
              <a:t>Role for viewer.</a:t>
            </a:r>
          </a:p>
          <a:p>
            <a:pPr marL="285750" indent="-285750">
              <a:spcAft>
                <a:spcPts val="0"/>
              </a:spcAft>
              <a:buFont typeface="Arial" panose="020B0604020202020204" pitchFamily="34" charset="0"/>
              <a:buChar char="•"/>
            </a:pPr>
            <a:r>
              <a:rPr lang="en-US" sz="1400">
                <a:solidFill>
                  <a:schemeClr val="bg1"/>
                </a:solidFill>
              </a:rPr>
              <a:t>A sense of an authentic and relatable moment, mood or relationship.</a:t>
            </a:r>
          </a:p>
          <a:p>
            <a:pPr marL="285750" indent="-285750">
              <a:spcAft>
                <a:spcPts val="0"/>
              </a:spcAft>
              <a:buFont typeface="Arial" panose="020B0604020202020204" pitchFamily="34" charset="0"/>
              <a:buChar char="•"/>
            </a:pPr>
            <a:r>
              <a:rPr lang="en-US" sz="1400">
                <a:solidFill>
                  <a:schemeClr val="bg1"/>
                </a:solidFill>
              </a:rPr>
              <a:t>Tangible results of aid (but care is needed to avoid </a:t>
            </a:r>
            <a:r>
              <a:rPr lang="en-US" sz="1400" err="1">
                <a:solidFill>
                  <a:schemeClr val="bg1"/>
                </a:solidFill>
              </a:rPr>
              <a:t>signalling</a:t>
            </a:r>
            <a:r>
              <a:rPr lang="en-US" sz="1400">
                <a:solidFill>
                  <a:schemeClr val="bg1"/>
                </a:solidFill>
              </a:rPr>
              <a:t> no longer any need for support).</a:t>
            </a:r>
          </a:p>
          <a:p>
            <a:pPr marL="285750" indent="-285750">
              <a:spcAft>
                <a:spcPts val="0"/>
              </a:spcAft>
              <a:buFont typeface="Arial" panose="020B0604020202020204" pitchFamily="34" charset="0"/>
              <a:buChar char="•"/>
            </a:pPr>
            <a:r>
              <a:rPr lang="en-US" sz="1400">
                <a:solidFill>
                  <a:schemeClr val="bg1"/>
                </a:solidFill>
              </a:rPr>
              <a:t>Open expressions, whether expressing calm or a puzzled mind can be effective. </a:t>
            </a:r>
            <a:endParaRPr lang="en-IE" sz="1400">
              <a:solidFill>
                <a:schemeClr val="bg1"/>
              </a:solidFill>
            </a:endParaRPr>
          </a:p>
        </p:txBody>
      </p:sp>
      <p:sp>
        <p:nvSpPr>
          <p:cNvPr id="4" name="Content Placeholder 2">
            <a:extLst>
              <a:ext uri="{FF2B5EF4-FFF2-40B4-BE49-F238E27FC236}">
                <a16:creationId xmlns:a16="http://schemas.microsoft.com/office/drawing/2014/main" id="{7B76A4C1-447D-2982-F4FC-5F5805FEF4D8}"/>
              </a:ext>
            </a:extLst>
          </p:cNvPr>
          <p:cNvSpPr txBox="1">
            <a:spLocks/>
          </p:cNvSpPr>
          <p:nvPr/>
        </p:nvSpPr>
        <p:spPr>
          <a:xfrm>
            <a:off x="558284" y="1748005"/>
            <a:ext cx="4470916" cy="3861312"/>
          </a:xfrm>
          <a:prstGeom prst="rect">
            <a:avLst/>
          </a:prstGeom>
        </p:spPr>
        <p:txBody>
          <a:bodyPr vert="horz" lIns="0" tIns="0" rIns="0" bIns="0" numCol="1" spcCol="468000" rtlCol="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600" b="0" kern="1200">
                <a:solidFill>
                  <a:schemeClr val="tx1"/>
                </a:solidFill>
                <a:latin typeface="+mn-lt"/>
                <a:ea typeface="+mn-ea"/>
                <a:cs typeface="+mn-cs"/>
              </a:defRPr>
            </a:lvl1pPr>
            <a:lvl2pPr marL="180975" indent="-180975"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6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bg2"/>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endParaRPr lang="en-IE"/>
          </a:p>
        </p:txBody>
      </p:sp>
      <p:sp>
        <p:nvSpPr>
          <p:cNvPr id="5" name="Content Placeholder 2">
            <a:extLst>
              <a:ext uri="{FF2B5EF4-FFF2-40B4-BE49-F238E27FC236}">
                <a16:creationId xmlns:a16="http://schemas.microsoft.com/office/drawing/2014/main" id="{EF39CE01-00ED-FB0D-76FC-0C6FF3505406}"/>
              </a:ext>
            </a:extLst>
          </p:cNvPr>
          <p:cNvSpPr txBox="1">
            <a:spLocks/>
          </p:cNvSpPr>
          <p:nvPr/>
        </p:nvSpPr>
        <p:spPr>
          <a:xfrm>
            <a:off x="6245211" y="1808163"/>
            <a:ext cx="4470916" cy="3861312"/>
          </a:xfrm>
          <a:prstGeom prst="rect">
            <a:avLst/>
          </a:prstGeom>
        </p:spPr>
        <p:txBody>
          <a:bodyPr vert="horz" lIns="0" tIns="0" rIns="0" bIns="0" numCol="1" spcCol="468000" rtlCol="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600" b="0" kern="1200">
                <a:solidFill>
                  <a:schemeClr val="tx1"/>
                </a:solidFill>
                <a:latin typeface="+mn-lt"/>
                <a:ea typeface="+mn-ea"/>
                <a:cs typeface="+mn-cs"/>
              </a:defRPr>
            </a:lvl1pPr>
            <a:lvl2pPr marL="180975" indent="-180975"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6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bg2"/>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endParaRPr lang="en-IE"/>
          </a:p>
        </p:txBody>
      </p:sp>
      <p:sp>
        <p:nvSpPr>
          <p:cNvPr id="6" name="Content Placeholder 2">
            <a:extLst>
              <a:ext uri="{FF2B5EF4-FFF2-40B4-BE49-F238E27FC236}">
                <a16:creationId xmlns:a16="http://schemas.microsoft.com/office/drawing/2014/main" id="{2FBF9967-6DCC-4C97-8333-C5A7598C0A3A}"/>
              </a:ext>
            </a:extLst>
          </p:cNvPr>
          <p:cNvSpPr txBox="1">
            <a:spLocks/>
          </p:cNvSpPr>
          <p:nvPr/>
        </p:nvSpPr>
        <p:spPr>
          <a:xfrm>
            <a:off x="6720210" y="1379490"/>
            <a:ext cx="4635767" cy="3861312"/>
          </a:xfrm>
          <a:prstGeom prst="rect">
            <a:avLst/>
          </a:prstGeom>
        </p:spPr>
        <p:txBody>
          <a:bodyPr vert="horz" lIns="0" tIns="0" rIns="0" bIns="0" numCol="1" spcCol="468000" rtlCol="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600" b="0" kern="1200">
                <a:solidFill>
                  <a:schemeClr val="tx1"/>
                </a:solidFill>
                <a:latin typeface="+mn-lt"/>
                <a:ea typeface="+mn-ea"/>
                <a:cs typeface="+mn-cs"/>
              </a:defRPr>
            </a:lvl1pPr>
            <a:lvl2pPr marL="180975" indent="-180975"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6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bg2"/>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a:spcAft>
                <a:spcPts val="0"/>
              </a:spcAft>
            </a:pPr>
            <a:r>
              <a:rPr lang="en-US" sz="1400" b="1">
                <a:solidFill>
                  <a:schemeClr val="bg1"/>
                </a:solidFill>
              </a:rPr>
              <a:t>Inhibitors to engagement</a:t>
            </a:r>
          </a:p>
          <a:p>
            <a:pPr marL="285750" indent="-285750">
              <a:spcAft>
                <a:spcPts val="0"/>
              </a:spcAft>
              <a:buFont typeface="Arial" panose="020B0604020202020204" pitchFamily="34" charset="0"/>
              <a:buChar char="•"/>
            </a:pPr>
            <a:r>
              <a:rPr lang="en-US" sz="1400">
                <a:solidFill>
                  <a:schemeClr val="bg1"/>
                </a:solidFill>
              </a:rPr>
              <a:t>Complexity of image and text elements interferes with direct strong response.</a:t>
            </a:r>
          </a:p>
          <a:p>
            <a:pPr marL="285750" indent="-285750">
              <a:spcAft>
                <a:spcPts val="0"/>
              </a:spcAft>
              <a:buFont typeface="Arial" panose="020B0604020202020204" pitchFamily="34" charset="0"/>
              <a:buChar char="•"/>
            </a:pPr>
            <a:r>
              <a:rPr lang="en-US" sz="1400">
                <a:solidFill>
                  <a:schemeClr val="bg1"/>
                </a:solidFill>
              </a:rPr>
              <a:t>Staged images fail to connect.</a:t>
            </a:r>
          </a:p>
          <a:p>
            <a:pPr marL="285750" indent="-285750">
              <a:spcAft>
                <a:spcPts val="0"/>
              </a:spcAft>
              <a:buFont typeface="Arial" panose="020B0604020202020204" pitchFamily="34" charset="0"/>
              <a:buChar char="•"/>
            </a:pPr>
            <a:r>
              <a:rPr lang="en-US" sz="1400">
                <a:solidFill>
                  <a:schemeClr val="bg1"/>
                </a:solidFill>
              </a:rPr>
              <a:t>Closed expressions can put off viewers as they do not feel drawn in.</a:t>
            </a:r>
          </a:p>
          <a:p>
            <a:pPr marL="285750" indent="-285750">
              <a:spcAft>
                <a:spcPts val="0"/>
              </a:spcAft>
              <a:buFont typeface="Arial" panose="020B0604020202020204" pitchFamily="34" charset="0"/>
              <a:buChar char="•"/>
            </a:pPr>
            <a:r>
              <a:rPr lang="en-US" sz="1400">
                <a:solidFill>
                  <a:schemeClr val="bg1"/>
                </a:solidFill>
              </a:rPr>
              <a:t>No clear route to helping</a:t>
            </a:r>
          </a:p>
          <a:p>
            <a:pPr marL="466725" lvl="1" indent="-285750">
              <a:spcAft>
                <a:spcPts val="0"/>
              </a:spcAft>
            </a:pPr>
            <a:r>
              <a:rPr lang="en-US" sz="1400">
                <a:solidFill>
                  <a:schemeClr val="bg1"/>
                </a:solidFill>
              </a:rPr>
              <a:t>Scale of problem seems hopeless.</a:t>
            </a:r>
          </a:p>
          <a:p>
            <a:pPr marL="466725" lvl="1" indent="-285750">
              <a:spcAft>
                <a:spcPts val="0"/>
              </a:spcAft>
            </a:pPr>
            <a:r>
              <a:rPr lang="en-US" sz="1400">
                <a:solidFill>
                  <a:schemeClr val="bg1"/>
                </a:solidFill>
              </a:rPr>
              <a:t>Protagonist seems self reliant.</a:t>
            </a:r>
          </a:p>
          <a:p>
            <a:pPr marL="285750" indent="-285750">
              <a:spcAft>
                <a:spcPts val="0"/>
              </a:spcAft>
              <a:buFont typeface="Arial" panose="020B0604020202020204" pitchFamily="34" charset="0"/>
              <a:buChar char="•"/>
            </a:pPr>
            <a:endParaRPr lang="en-IE" sz="1400">
              <a:solidFill>
                <a:schemeClr val="bg1"/>
              </a:solidFill>
            </a:endParaRPr>
          </a:p>
        </p:txBody>
      </p:sp>
      <p:sp>
        <p:nvSpPr>
          <p:cNvPr id="7" name="Arrow: Down 6">
            <a:extLst>
              <a:ext uri="{FF2B5EF4-FFF2-40B4-BE49-F238E27FC236}">
                <a16:creationId xmlns:a16="http://schemas.microsoft.com/office/drawing/2014/main" id="{6DEF40BF-D07E-7BCC-5211-C6DCB2ABF944}"/>
              </a:ext>
            </a:extLst>
          </p:cNvPr>
          <p:cNvSpPr/>
          <p:nvPr/>
        </p:nvSpPr>
        <p:spPr>
          <a:xfrm>
            <a:off x="2471655" y="5325049"/>
            <a:ext cx="484632" cy="284182"/>
          </a:xfrm>
          <a:prstGeom prst="downArrow">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IE" sz="1200">
              <a:solidFill>
                <a:schemeClr val="tx1"/>
              </a:solidFill>
            </a:endParaRPr>
          </a:p>
        </p:txBody>
      </p:sp>
      <p:sp>
        <p:nvSpPr>
          <p:cNvPr id="8" name="Arrow: Down 7">
            <a:extLst>
              <a:ext uri="{FF2B5EF4-FFF2-40B4-BE49-F238E27FC236}">
                <a16:creationId xmlns:a16="http://schemas.microsoft.com/office/drawing/2014/main" id="{F66D8510-6615-9D62-F3A5-2EC330129C44}"/>
              </a:ext>
            </a:extLst>
          </p:cNvPr>
          <p:cNvSpPr/>
          <p:nvPr/>
        </p:nvSpPr>
        <p:spPr>
          <a:xfrm>
            <a:off x="8465041" y="5325049"/>
            <a:ext cx="484632" cy="284182"/>
          </a:xfrm>
          <a:prstGeom prst="downArrow">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IE" sz="1200">
              <a:solidFill>
                <a:schemeClr val="tx1"/>
              </a:solidFill>
            </a:endParaRPr>
          </a:p>
        </p:txBody>
      </p:sp>
      <p:sp>
        <p:nvSpPr>
          <p:cNvPr id="9" name="TextBox 8">
            <a:extLst>
              <a:ext uri="{FF2B5EF4-FFF2-40B4-BE49-F238E27FC236}">
                <a16:creationId xmlns:a16="http://schemas.microsoft.com/office/drawing/2014/main" id="{0409D4DA-FD41-17A1-16DC-CDF388AE1C59}"/>
              </a:ext>
            </a:extLst>
          </p:cNvPr>
          <p:cNvSpPr txBox="1"/>
          <p:nvPr/>
        </p:nvSpPr>
        <p:spPr>
          <a:xfrm>
            <a:off x="628908" y="5730037"/>
            <a:ext cx="4170127" cy="637849"/>
          </a:xfrm>
          <a:prstGeom prst="rect">
            <a:avLst/>
          </a:prstGeom>
          <a:solidFill>
            <a:schemeClr val="accent2"/>
          </a:solidFill>
        </p:spPr>
        <p:txBody>
          <a:bodyPr wrap="square" lIns="72000" tIns="72000" rIns="72000" bIns="72000" rtlCol="0">
            <a:spAutoFit/>
          </a:bodyPr>
          <a:lstStyle/>
          <a:p>
            <a:pPr algn="ctr">
              <a:spcBef>
                <a:spcPts val="400"/>
              </a:spcBef>
              <a:buSzPct val="100000"/>
            </a:pPr>
            <a:r>
              <a:rPr lang="en-US" sz="1600" b="1"/>
              <a:t>Target real  human experience expressed with emotion </a:t>
            </a:r>
            <a:endParaRPr lang="en-IE" sz="1600" b="1"/>
          </a:p>
        </p:txBody>
      </p:sp>
      <p:sp>
        <p:nvSpPr>
          <p:cNvPr id="10" name="TextBox 9">
            <a:extLst>
              <a:ext uri="{FF2B5EF4-FFF2-40B4-BE49-F238E27FC236}">
                <a16:creationId xmlns:a16="http://schemas.microsoft.com/office/drawing/2014/main" id="{5D6E60BF-CF2C-BC7B-9133-5DC7AEDBB6F4}"/>
              </a:ext>
            </a:extLst>
          </p:cNvPr>
          <p:cNvSpPr txBox="1"/>
          <p:nvPr/>
        </p:nvSpPr>
        <p:spPr>
          <a:xfrm>
            <a:off x="6622294" y="5730037"/>
            <a:ext cx="4170127" cy="668626"/>
          </a:xfrm>
          <a:prstGeom prst="rect">
            <a:avLst/>
          </a:prstGeom>
          <a:solidFill>
            <a:schemeClr val="accent2"/>
          </a:solidFill>
        </p:spPr>
        <p:txBody>
          <a:bodyPr wrap="square" lIns="72000" tIns="72000" rIns="72000" bIns="72000" rtlCol="0">
            <a:spAutoFit/>
          </a:bodyPr>
          <a:lstStyle/>
          <a:p>
            <a:pPr algn="ctr">
              <a:spcBef>
                <a:spcPts val="400"/>
              </a:spcBef>
              <a:buSzPct val="100000"/>
            </a:pPr>
            <a:r>
              <a:rPr lang="en-US" sz="1600" b="1"/>
              <a:t>Avoid tropes and stereotypes we need arresting </a:t>
            </a:r>
            <a:r>
              <a:rPr lang="en-US" b="1">
                <a:solidFill>
                  <a:schemeClr val="accent5"/>
                </a:solidFill>
              </a:rPr>
              <a:t>fresh</a:t>
            </a:r>
            <a:r>
              <a:rPr lang="en-US" sz="1600" b="1"/>
              <a:t> imagery.</a:t>
            </a:r>
            <a:endParaRPr lang="en-IE" sz="1600" b="1"/>
          </a:p>
        </p:txBody>
      </p:sp>
    </p:spTree>
    <p:extLst>
      <p:ext uri="{BB962C8B-B14F-4D97-AF65-F5344CB8AC3E}">
        <p14:creationId xmlns:p14="http://schemas.microsoft.com/office/powerpoint/2010/main" val="6127064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up)">
                                      <p:cBhvr>
                                        <p:cTn id="57" dur="500"/>
                                        <p:tgtEl>
                                          <p:spTgt spid="7"/>
                                        </p:tgtEl>
                                      </p:cBhvr>
                                    </p:animEffect>
                                  </p:childTnLst>
                                </p:cTn>
                              </p:par>
                            </p:childTnLst>
                          </p:cTn>
                        </p:par>
                        <p:par>
                          <p:cTn id="58" fill="hold">
                            <p:stCondLst>
                              <p:cond delay="500"/>
                            </p:stCondLst>
                            <p:childTnLst>
                              <p:par>
                                <p:cTn id="59" presetID="9" presetClass="entr" presetSubtype="0"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dissolv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6">
                                            <p:txEl>
                                              <p:pRg st="0" end="0"/>
                                            </p:txEl>
                                          </p:spTgt>
                                        </p:tgtEl>
                                        <p:attrNameLst>
                                          <p:attrName>style.visibility</p:attrName>
                                        </p:attrNameLst>
                                      </p:cBhvr>
                                      <p:to>
                                        <p:strVal val="visible"/>
                                      </p:to>
                                    </p:set>
                                    <p:animEffect transition="in" filter="wipe(left)">
                                      <p:cBhvr>
                                        <p:cTn id="66" dur="500"/>
                                        <p:tgtEl>
                                          <p:spTgt spid="6">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Effect transition="in" filter="wipe(left)">
                                      <p:cBhvr>
                                        <p:cTn id="71" dur="500"/>
                                        <p:tgtEl>
                                          <p:spTgt spid="6">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
                                            <p:txEl>
                                              <p:pRg st="2" end="2"/>
                                            </p:txEl>
                                          </p:spTgt>
                                        </p:tgtEl>
                                        <p:attrNameLst>
                                          <p:attrName>style.visibility</p:attrName>
                                        </p:attrNameLst>
                                      </p:cBhvr>
                                      <p:to>
                                        <p:strVal val="visible"/>
                                      </p:to>
                                    </p:set>
                                    <p:animEffect transition="in" filter="wipe(left)">
                                      <p:cBhvr>
                                        <p:cTn id="76" dur="500"/>
                                        <p:tgtEl>
                                          <p:spTgt spid="6">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6">
                                            <p:txEl>
                                              <p:pRg st="3" end="3"/>
                                            </p:txEl>
                                          </p:spTgt>
                                        </p:tgtEl>
                                        <p:attrNameLst>
                                          <p:attrName>style.visibility</p:attrName>
                                        </p:attrNameLst>
                                      </p:cBhvr>
                                      <p:to>
                                        <p:strVal val="visible"/>
                                      </p:to>
                                    </p:set>
                                    <p:animEffect transition="in" filter="wipe(left)">
                                      <p:cBhvr>
                                        <p:cTn id="81" dur="500"/>
                                        <p:tgtEl>
                                          <p:spTgt spid="6">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6">
                                            <p:txEl>
                                              <p:pRg st="4" end="4"/>
                                            </p:txEl>
                                          </p:spTgt>
                                        </p:tgtEl>
                                        <p:attrNameLst>
                                          <p:attrName>style.visibility</p:attrName>
                                        </p:attrNameLst>
                                      </p:cBhvr>
                                      <p:to>
                                        <p:strVal val="visible"/>
                                      </p:to>
                                    </p:set>
                                    <p:animEffect transition="in" filter="wipe(left)">
                                      <p:cBhvr>
                                        <p:cTn id="86" dur="500"/>
                                        <p:tgtEl>
                                          <p:spTgt spid="6">
                                            <p:txEl>
                                              <p:pRg st="4" end="4"/>
                                            </p:txEl>
                                          </p:spTgt>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6">
                                            <p:txEl>
                                              <p:pRg st="5" end="5"/>
                                            </p:txEl>
                                          </p:spTgt>
                                        </p:tgtEl>
                                        <p:attrNameLst>
                                          <p:attrName>style.visibility</p:attrName>
                                        </p:attrNameLst>
                                      </p:cBhvr>
                                      <p:to>
                                        <p:strVal val="visible"/>
                                      </p:to>
                                    </p:set>
                                    <p:animEffect transition="in" filter="wipe(left)">
                                      <p:cBhvr>
                                        <p:cTn id="89" dur="500"/>
                                        <p:tgtEl>
                                          <p:spTgt spid="6">
                                            <p:txEl>
                                              <p:pRg st="5" end="5"/>
                                            </p:txEl>
                                          </p:spTgt>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Effect transition="in" filter="wipe(left)">
                                      <p:cBhvr>
                                        <p:cTn id="92" dur="500"/>
                                        <p:tgtEl>
                                          <p:spTgt spid="6">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wipe(up)">
                                      <p:cBhvr>
                                        <p:cTn id="97" dur="500"/>
                                        <p:tgtEl>
                                          <p:spTgt spid="8"/>
                                        </p:tgtEl>
                                      </p:cBhvr>
                                    </p:animEffect>
                                  </p:childTnLst>
                                </p:cTn>
                              </p:par>
                            </p:childTnLst>
                          </p:cTn>
                        </p:par>
                        <p:par>
                          <p:cTn id="98" fill="hold">
                            <p:stCondLst>
                              <p:cond delay="500"/>
                            </p:stCondLst>
                            <p:childTnLst>
                              <p:par>
                                <p:cTn id="99" presetID="9" presetClass="entr" presetSubtype="0"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dissolve">
                                      <p:cBhvr>
                                        <p:cTn id="10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2628-7C5F-BE21-05A4-BF0E030488C9}"/>
              </a:ext>
            </a:extLst>
          </p:cNvPr>
          <p:cNvSpPr>
            <a:spLocks noGrp="1"/>
          </p:cNvSpPr>
          <p:nvPr>
            <p:ph type="title"/>
          </p:nvPr>
        </p:nvSpPr>
        <p:spPr/>
        <p:txBody>
          <a:bodyPr/>
          <a:lstStyle/>
          <a:p>
            <a:r>
              <a:rPr lang="en-US"/>
              <a:t>Circumplex model used in groups</a:t>
            </a:r>
            <a:endParaRPr lang="en-IE" b="0">
              <a:solidFill>
                <a:schemeClr val="tx2"/>
              </a:solidFill>
            </a:endParaRPr>
          </a:p>
        </p:txBody>
      </p:sp>
      <p:sp>
        <p:nvSpPr>
          <p:cNvPr id="3" name="Content Placeholder 2">
            <a:extLst>
              <a:ext uri="{FF2B5EF4-FFF2-40B4-BE49-F238E27FC236}">
                <a16:creationId xmlns:a16="http://schemas.microsoft.com/office/drawing/2014/main" id="{315E89F4-EE49-E07C-A306-0CD52F8A0B43}"/>
              </a:ext>
            </a:extLst>
          </p:cNvPr>
          <p:cNvSpPr>
            <a:spLocks noGrp="1"/>
          </p:cNvSpPr>
          <p:nvPr>
            <p:ph idx="1"/>
          </p:nvPr>
        </p:nvSpPr>
        <p:spPr>
          <a:xfrm>
            <a:off x="378336" y="2570491"/>
            <a:ext cx="5262542" cy="1911075"/>
          </a:xfrm>
        </p:spPr>
        <p:txBody>
          <a:bodyPr/>
          <a:lstStyle/>
          <a:p>
            <a:r>
              <a:rPr lang="en-US" dirty="0"/>
              <a:t>With each image, respondents were encouraged to look at the screen and then note down their emotional response </a:t>
            </a:r>
            <a:r>
              <a:rPr lang="en-US" b="1" dirty="0"/>
              <a:t>before</a:t>
            </a:r>
            <a:r>
              <a:rPr lang="en-US" dirty="0"/>
              <a:t> discussing their feedback in the group.</a:t>
            </a:r>
          </a:p>
          <a:p>
            <a:endParaRPr lang="en-US" dirty="0"/>
          </a:p>
          <a:p>
            <a:r>
              <a:rPr lang="en-US" dirty="0"/>
              <a:t>Thus, we captured (as far as possible) their ‘system one’ or gut reactions at a personal level before exploring other layers of reactions and interpretations (system two).</a:t>
            </a:r>
          </a:p>
          <a:p>
            <a:endParaRPr lang="en-US" dirty="0"/>
          </a:p>
        </p:txBody>
      </p:sp>
      <p:pic>
        <p:nvPicPr>
          <p:cNvPr id="9" name="Picture 8">
            <a:extLst>
              <a:ext uri="{FF2B5EF4-FFF2-40B4-BE49-F238E27FC236}">
                <a16:creationId xmlns:a16="http://schemas.microsoft.com/office/drawing/2014/main" id="{C24D8144-3766-7F3E-095B-EDBACBA81F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9213" y="1397872"/>
            <a:ext cx="6036775" cy="4578722"/>
          </a:xfrm>
          <a:prstGeom prst="rect">
            <a:avLst/>
          </a:prstGeom>
        </p:spPr>
      </p:pic>
    </p:spTree>
    <p:extLst>
      <p:ext uri="{BB962C8B-B14F-4D97-AF65-F5344CB8AC3E}">
        <p14:creationId xmlns:p14="http://schemas.microsoft.com/office/powerpoint/2010/main" val="928045500"/>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6004DDD8-33CD-E700-E0BE-F461499D1675}"/>
              </a:ext>
            </a:extLst>
          </p:cNvPr>
          <p:cNvSpPr/>
          <p:nvPr/>
        </p:nvSpPr>
        <p:spPr>
          <a:xfrm flipV="1">
            <a:off x="5778450" y="2600310"/>
            <a:ext cx="2487428" cy="439733"/>
          </a:xfrm>
          <a:prstGeom prst="snip1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a:solidFill>
                <a:schemeClr val="tx1"/>
              </a:solidFill>
            </a:endParaRPr>
          </a:p>
        </p:txBody>
      </p:sp>
      <p:sp>
        <p:nvSpPr>
          <p:cNvPr id="16" name="TextBox 15">
            <a:extLst>
              <a:ext uri="{FF2B5EF4-FFF2-40B4-BE49-F238E27FC236}">
                <a16:creationId xmlns:a16="http://schemas.microsoft.com/office/drawing/2014/main" id="{2FDCFA5C-174A-F80E-59A9-1EBD7AF1BDB6}"/>
              </a:ext>
            </a:extLst>
          </p:cNvPr>
          <p:cNvSpPr txBox="1"/>
          <p:nvPr/>
        </p:nvSpPr>
        <p:spPr>
          <a:xfrm>
            <a:off x="5891206" y="2657937"/>
            <a:ext cx="2000152" cy="215444"/>
          </a:xfrm>
          <a:prstGeom prst="rect">
            <a:avLst/>
          </a:prstGeom>
          <a:noFill/>
        </p:spPr>
        <p:txBody>
          <a:bodyPr wrap="square" lIns="0" tIns="0" rIns="0" bIns="0">
            <a:spAutoFit/>
          </a:bodyPr>
          <a:lstStyle/>
          <a:p>
            <a:r>
              <a:rPr lang="en-GB" sz="1400" b="1">
                <a:solidFill>
                  <a:schemeClr val="bg1"/>
                </a:solidFill>
              </a:rPr>
              <a:t>PROTAGONIST MEANING</a:t>
            </a:r>
            <a:endParaRPr lang="en-GB" sz="1400">
              <a:solidFill>
                <a:schemeClr val="bg1"/>
              </a:solidFill>
            </a:endParaRPr>
          </a:p>
        </p:txBody>
      </p:sp>
      <p:sp>
        <p:nvSpPr>
          <p:cNvPr id="17" name="Rectangle: Single Corner Snipped 16">
            <a:extLst>
              <a:ext uri="{FF2B5EF4-FFF2-40B4-BE49-F238E27FC236}">
                <a16:creationId xmlns:a16="http://schemas.microsoft.com/office/drawing/2014/main" id="{658A4F1E-5907-3BA5-8FF8-F15FBE8579BC}"/>
              </a:ext>
            </a:extLst>
          </p:cNvPr>
          <p:cNvSpPr/>
          <p:nvPr/>
        </p:nvSpPr>
        <p:spPr>
          <a:xfrm flipV="1">
            <a:off x="5906907" y="4199870"/>
            <a:ext cx="2487428" cy="439733"/>
          </a:xfrm>
          <a:prstGeom prst="snip1Rect">
            <a:avLst>
              <a:gd name="adj" fmla="val 50000"/>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a:solidFill>
                <a:schemeClr val="tx1"/>
              </a:solidFill>
            </a:endParaRPr>
          </a:p>
        </p:txBody>
      </p:sp>
      <p:sp>
        <p:nvSpPr>
          <p:cNvPr id="18" name="TextBox 17">
            <a:extLst>
              <a:ext uri="{FF2B5EF4-FFF2-40B4-BE49-F238E27FC236}">
                <a16:creationId xmlns:a16="http://schemas.microsoft.com/office/drawing/2014/main" id="{D93FEA99-E9BF-8CA7-7801-AD055BD56844}"/>
              </a:ext>
            </a:extLst>
          </p:cNvPr>
          <p:cNvSpPr txBox="1"/>
          <p:nvPr/>
        </p:nvSpPr>
        <p:spPr>
          <a:xfrm>
            <a:off x="6114151" y="4315070"/>
            <a:ext cx="2000152" cy="215444"/>
          </a:xfrm>
          <a:prstGeom prst="rect">
            <a:avLst/>
          </a:prstGeom>
          <a:noFill/>
        </p:spPr>
        <p:txBody>
          <a:bodyPr wrap="square" lIns="0" tIns="0" rIns="0" bIns="0">
            <a:spAutoFit/>
          </a:bodyPr>
          <a:lstStyle/>
          <a:p>
            <a:r>
              <a:rPr lang="en-GB" sz="1400" b="1">
                <a:solidFill>
                  <a:schemeClr val="bg1"/>
                </a:solidFill>
              </a:rPr>
              <a:t>VIEWER CONNECTION</a:t>
            </a:r>
            <a:endParaRPr lang="en-GB" sz="1400">
              <a:solidFill>
                <a:schemeClr val="bg1"/>
              </a:solidFill>
            </a:endParaRPr>
          </a:p>
        </p:txBody>
      </p:sp>
      <p:sp>
        <p:nvSpPr>
          <p:cNvPr id="21" name="Rectangle: Single Corner Snipped 20">
            <a:extLst>
              <a:ext uri="{FF2B5EF4-FFF2-40B4-BE49-F238E27FC236}">
                <a16:creationId xmlns:a16="http://schemas.microsoft.com/office/drawing/2014/main" id="{88748803-1C4C-0D2E-2B33-E0F3EACA94E2}"/>
              </a:ext>
            </a:extLst>
          </p:cNvPr>
          <p:cNvSpPr/>
          <p:nvPr/>
        </p:nvSpPr>
        <p:spPr>
          <a:xfrm flipV="1">
            <a:off x="281653" y="3980004"/>
            <a:ext cx="2613916" cy="439733"/>
          </a:xfrm>
          <a:prstGeom prst="snip1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a:solidFill>
                <a:schemeClr val="tx1"/>
              </a:solidFill>
            </a:endParaRPr>
          </a:p>
        </p:txBody>
      </p:sp>
      <p:sp>
        <p:nvSpPr>
          <p:cNvPr id="22" name="TextBox 21">
            <a:extLst>
              <a:ext uri="{FF2B5EF4-FFF2-40B4-BE49-F238E27FC236}">
                <a16:creationId xmlns:a16="http://schemas.microsoft.com/office/drawing/2014/main" id="{12A5538C-FAB5-66B1-7E98-A20F33D11F1E}"/>
              </a:ext>
            </a:extLst>
          </p:cNvPr>
          <p:cNvSpPr txBox="1"/>
          <p:nvPr/>
        </p:nvSpPr>
        <p:spPr>
          <a:xfrm>
            <a:off x="394408" y="3989505"/>
            <a:ext cx="2242117" cy="430887"/>
          </a:xfrm>
          <a:prstGeom prst="rect">
            <a:avLst/>
          </a:prstGeom>
          <a:noFill/>
        </p:spPr>
        <p:txBody>
          <a:bodyPr wrap="square" lIns="0" tIns="0" rIns="0" bIns="0">
            <a:spAutoFit/>
          </a:bodyPr>
          <a:lstStyle/>
          <a:p>
            <a:r>
              <a:rPr lang="en-GB" sz="1400" b="1">
                <a:solidFill>
                  <a:schemeClr val="bg1"/>
                </a:solidFill>
              </a:rPr>
              <a:t>AUTHENTICITY OF SCENARIO</a:t>
            </a:r>
            <a:endParaRPr lang="en-GB" sz="1400">
              <a:solidFill>
                <a:schemeClr val="bg1"/>
              </a:solidFill>
            </a:endParaRPr>
          </a:p>
        </p:txBody>
      </p:sp>
      <p:pic>
        <p:nvPicPr>
          <p:cNvPr id="12" name="Picture 11" descr="A group of people sitting on a couch&#10;&#10;Description automatically generated">
            <a:extLst>
              <a:ext uri="{FF2B5EF4-FFF2-40B4-BE49-F238E27FC236}">
                <a16:creationId xmlns:a16="http://schemas.microsoft.com/office/drawing/2014/main" id="{A0B18837-5C9C-511C-0594-557FD40D993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586998" y="2194402"/>
            <a:ext cx="3554736" cy="2949553"/>
          </a:xfrm>
          <a:prstGeom prst="ellipse">
            <a:avLst/>
          </a:prstGeom>
        </p:spPr>
      </p:pic>
      <p:sp>
        <p:nvSpPr>
          <p:cNvPr id="2" name="Title 1">
            <a:extLst>
              <a:ext uri="{FF2B5EF4-FFF2-40B4-BE49-F238E27FC236}">
                <a16:creationId xmlns:a16="http://schemas.microsoft.com/office/drawing/2014/main" id="{236FA8FE-5CDB-C47D-5C50-C296E35752E2}"/>
              </a:ext>
            </a:extLst>
          </p:cNvPr>
          <p:cNvSpPr>
            <a:spLocks noGrp="1"/>
          </p:cNvSpPr>
          <p:nvPr>
            <p:ph type="title"/>
          </p:nvPr>
        </p:nvSpPr>
        <p:spPr/>
        <p:txBody>
          <a:bodyPr/>
          <a:lstStyle/>
          <a:p>
            <a:r>
              <a:rPr lang="en-US"/>
              <a:t>Factors influencing reactions to images </a:t>
            </a:r>
            <a:endParaRPr lang="en-IE"/>
          </a:p>
        </p:txBody>
      </p:sp>
      <p:sp>
        <p:nvSpPr>
          <p:cNvPr id="9" name="Background Box">
            <a:extLst>
              <a:ext uri="{FF2B5EF4-FFF2-40B4-BE49-F238E27FC236}">
                <a16:creationId xmlns:a16="http://schemas.microsoft.com/office/drawing/2014/main" id="{72B11CF8-E61B-28B4-0306-164ECABD838D}"/>
              </a:ext>
              <a:ext uri="{C183D7F6-B498-43B3-948B-1728B52AA6E4}">
                <adec:decorative xmlns:adec="http://schemas.microsoft.com/office/drawing/2017/decorative" val="1"/>
              </a:ext>
            </a:extLst>
          </p:cNvPr>
          <p:cNvSpPr/>
          <p:nvPr/>
        </p:nvSpPr>
        <p:spPr>
          <a:xfrm flipV="1">
            <a:off x="8607261" y="0"/>
            <a:ext cx="2597081" cy="5948363"/>
          </a:xfrm>
          <a:prstGeom prst="snip1Rect">
            <a:avLst>
              <a:gd name="adj" fmla="val 142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1200">
              <a:solidFill>
                <a:schemeClr val="tx1"/>
              </a:solidFill>
            </a:endParaRPr>
          </a:p>
        </p:txBody>
      </p:sp>
      <p:sp>
        <p:nvSpPr>
          <p:cNvPr id="10" name="TextBox 9">
            <a:extLst>
              <a:ext uri="{FF2B5EF4-FFF2-40B4-BE49-F238E27FC236}">
                <a16:creationId xmlns:a16="http://schemas.microsoft.com/office/drawing/2014/main" id="{9BD5ACB6-0236-BB59-9C23-B2E7D0108781}"/>
              </a:ext>
            </a:extLst>
          </p:cNvPr>
          <p:cNvSpPr txBox="1"/>
          <p:nvPr/>
        </p:nvSpPr>
        <p:spPr>
          <a:xfrm>
            <a:off x="8736841" y="1871601"/>
            <a:ext cx="2304899" cy="1832296"/>
          </a:xfrm>
          <a:prstGeom prst="rect">
            <a:avLst/>
          </a:prstGeom>
          <a:noFill/>
        </p:spPr>
        <p:txBody>
          <a:bodyPr wrap="square">
            <a:spAutoFit/>
          </a:bodyPr>
          <a:lstStyle/>
          <a:p>
            <a:pPr>
              <a:lnSpc>
                <a:spcPct val="120000"/>
              </a:lnSpc>
              <a:spcBef>
                <a:spcPts val="600"/>
              </a:spcBef>
              <a:spcAft>
                <a:spcPts val="600"/>
              </a:spcAft>
            </a:pPr>
            <a:r>
              <a:rPr lang="en-US" sz="1600" b="1">
                <a:solidFill>
                  <a:schemeClr val="bg1"/>
                </a:solidFill>
                <a:latin typeface="Barlow" panose="00000500000000000000" pitchFamily="2" charset="0"/>
                <a:ea typeface="Aptos" panose="020B0004020202020204" pitchFamily="34" charset="0"/>
                <a:cs typeface="Arial" panose="020B0604020202020204" pitchFamily="34" charset="0"/>
              </a:rPr>
              <a:t>Each variable had an influence on responses and a strong or weak performance on any of these could alter overall assessments. </a:t>
            </a:r>
            <a:endParaRPr lang="en-IE" sz="1400">
              <a:solidFill>
                <a:schemeClr val="bg1"/>
              </a:solidFill>
              <a:effectLst/>
              <a:latin typeface="Barlow" panose="00000500000000000000" pitchFamily="2" charset="0"/>
              <a:ea typeface="Aptos" panose="020B000402020202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C182ABF2-ABDC-84C5-ABD8-4266C9DF68BD}"/>
              </a:ext>
            </a:extLst>
          </p:cNvPr>
          <p:cNvGrpSpPr/>
          <p:nvPr/>
        </p:nvGrpSpPr>
        <p:grpSpPr>
          <a:xfrm>
            <a:off x="3253946" y="1559980"/>
            <a:ext cx="2487428" cy="439733"/>
            <a:chOff x="3253946" y="1559980"/>
            <a:chExt cx="2487428" cy="439733"/>
          </a:xfrm>
        </p:grpSpPr>
        <p:sp>
          <p:nvSpPr>
            <p:cNvPr id="13" name="Rectangle: Single Corner Snipped 12">
              <a:extLst>
                <a:ext uri="{FF2B5EF4-FFF2-40B4-BE49-F238E27FC236}">
                  <a16:creationId xmlns:a16="http://schemas.microsoft.com/office/drawing/2014/main" id="{447882E4-7F08-CC80-C3CB-040097E4CF3B}"/>
                </a:ext>
              </a:extLst>
            </p:cNvPr>
            <p:cNvSpPr/>
            <p:nvPr/>
          </p:nvSpPr>
          <p:spPr>
            <a:xfrm flipV="1">
              <a:off x="3253946" y="1559980"/>
              <a:ext cx="2487428" cy="439733"/>
            </a:xfrm>
            <a:prstGeom prst="snip1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2000">
                <a:solidFill>
                  <a:schemeClr val="tx1"/>
                </a:solidFill>
              </a:endParaRPr>
            </a:p>
          </p:txBody>
        </p:sp>
        <p:sp>
          <p:nvSpPr>
            <p:cNvPr id="14" name="TextBox 13">
              <a:extLst>
                <a:ext uri="{FF2B5EF4-FFF2-40B4-BE49-F238E27FC236}">
                  <a16:creationId xmlns:a16="http://schemas.microsoft.com/office/drawing/2014/main" id="{7752D9A1-51CA-8189-6982-B3D53F8FE965}"/>
                </a:ext>
              </a:extLst>
            </p:cNvPr>
            <p:cNvSpPr txBox="1"/>
            <p:nvPr/>
          </p:nvSpPr>
          <p:spPr>
            <a:xfrm>
              <a:off x="3366702" y="1617607"/>
              <a:ext cx="2000152" cy="246221"/>
            </a:xfrm>
            <a:prstGeom prst="rect">
              <a:avLst/>
            </a:prstGeom>
            <a:noFill/>
          </p:spPr>
          <p:txBody>
            <a:bodyPr wrap="square" lIns="0" tIns="0" rIns="0" bIns="0">
              <a:spAutoFit/>
            </a:bodyPr>
            <a:lstStyle/>
            <a:p>
              <a:r>
                <a:rPr lang="en-GB" sz="1600" b="1">
                  <a:solidFill>
                    <a:schemeClr val="bg1"/>
                  </a:solidFill>
                </a:rPr>
                <a:t>IMPACT</a:t>
              </a:r>
              <a:endParaRPr lang="en-GB" sz="1600">
                <a:solidFill>
                  <a:schemeClr val="bg1"/>
                </a:solidFill>
              </a:endParaRPr>
            </a:p>
          </p:txBody>
        </p:sp>
      </p:grpSp>
      <p:sp>
        <p:nvSpPr>
          <p:cNvPr id="19" name="Rectangle: Single Corner Snipped 18">
            <a:extLst>
              <a:ext uri="{FF2B5EF4-FFF2-40B4-BE49-F238E27FC236}">
                <a16:creationId xmlns:a16="http://schemas.microsoft.com/office/drawing/2014/main" id="{B04F7D1F-6674-9E80-2D8E-F288A7EB583B}"/>
              </a:ext>
            </a:extLst>
          </p:cNvPr>
          <p:cNvSpPr/>
          <p:nvPr/>
        </p:nvSpPr>
        <p:spPr>
          <a:xfrm flipV="1">
            <a:off x="3182526" y="5296508"/>
            <a:ext cx="2486503" cy="439733"/>
          </a:xfrm>
          <a:prstGeom prst="snip1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a:solidFill>
                <a:schemeClr val="tx1"/>
              </a:solidFill>
            </a:endParaRPr>
          </a:p>
        </p:txBody>
      </p:sp>
      <p:sp>
        <p:nvSpPr>
          <p:cNvPr id="20" name="TextBox 19">
            <a:extLst>
              <a:ext uri="{FF2B5EF4-FFF2-40B4-BE49-F238E27FC236}">
                <a16:creationId xmlns:a16="http://schemas.microsoft.com/office/drawing/2014/main" id="{9AF82678-9A2C-B0E5-7AEF-23E54F9500E7}"/>
              </a:ext>
            </a:extLst>
          </p:cNvPr>
          <p:cNvSpPr txBox="1"/>
          <p:nvPr/>
        </p:nvSpPr>
        <p:spPr>
          <a:xfrm>
            <a:off x="3295282" y="5402263"/>
            <a:ext cx="1999408" cy="215444"/>
          </a:xfrm>
          <a:prstGeom prst="rect">
            <a:avLst/>
          </a:prstGeom>
          <a:noFill/>
        </p:spPr>
        <p:txBody>
          <a:bodyPr wrap="square" lIns="0" tIns="0" rIns="0" bIns="0">
            <a:spAutoFit/>
          </a:bodyPr>
          <a:lstStyle/>
          <a:p>
            <a:r>
              <a:rPr lang="en-GB" sz="1400" b="1">
                <a:solidFill>
                  <a:schemeClr val="bg1"/>
                </a:solidFill>
              </a:rPr>
              <a:t>STORYTELLING POWER</a:t>
            </a:r>
            <a:endParaRPr lang="en-GB" sz="1400">
              <a:solidFill>
                <a:schemeClr val="bg1"/>
              </a:solidFill>
            </a:endParaRPr>
          </a:p>
        </p:txBody>
      </p:sp>
      <p:sp>
        <p:nvSpPr>
          <p:cNvPr id="23" name="Rectangle: Single Corner Snipped 22">
            <a:extLst>
              <a:ext uri="{FF2B5EF4-FFF2-40B4-BE49-F238E27FC236}">
                <a16:creationId xmlns:a16="http://schemas.microsoft.com/office/drawing/2014/main" id="{ABAA4BCC-F455-DCC2-7273-BACEF9ABD362}"/>
              </a:ext>
            </a:extLst>
          </p:cNvPr>
          <p:cNvSpPr/>
          <p:nvPr/>
        </p:nvSpPr>
        <p:spPr>
          <a:xfrm flipV="1">
            <a:off x="588412" y="2502620"/>
            <a:ext cx="2445569" cy="439733"/>
          </a:xfrm>
          <a:prstGeom prst="snip1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2400">
              <a:solidFill>
                <a:schemeClr val="tx1"/>
              </a:solidFill>
            </a:endParaRPr>
          </a:p>
        </p:txBody>
      </p:sp>
      <p:sp>
        <p:nvSpPr>
          <p:cNvPr id="24" name="TextBox 23">
            <a:extLst>
              <a:ext uri="{FF2B5EF4-FFF2-40B4-BE49-F238E27FC236}">
                <a16:creationId xmlns:a16="http://schemas.microsoft.com/office/drawing/2014/main" id="{0823FA03-724C-082A-073A-EEF6B319AA10}"/>
              </a:ext>
            </a:extLst>
          </p:cNvPr>
          <p:cNvSpPr txBox="1"/>
          <p:nvPr/>
        </p:nvSpPr>
        <p:spPr>
          <a:xfrm>
            <a:off x="701167" y="2560248"/>
            <a:ext cx="2097715" cy="215444"/>
          </a:xfrm>
          <a:prstGeom prst="rect">
            <a:avLst/>
          </a:prstGeom>
          <a:noFill/>
        </p:spPr>
        <p:txBody>
          <a:bodyPr wrap="square" lIns="0" tIns="0" rIns="0" bIns="0">
            <a:spAutoFit/>
          </a:bodyPr>
          <a:lstStyle/>
          <a:p>
            <a:r>
              <a:rPr lang="en-GB" sz="1400" b="1">
                <a:solidFill>
                  <a:schemeClr val="accent6">
                    <a:lumMod val="50000"/>
                  </a:schemeClr>
                </a:solidFill>
              </a:rPr>
              <a:t>PHOTOGRAPHIC FIDELITY</a:t>
            </a:r>
            <a:endParaRPr lang="en-GB" sz="1400">
              <a:solidFill>
                <a:schemeClr val="accent6">
                  <a:lumMod val="50000"/>
                </a:schemeClr>
              </a:solidFill>
            </a:endParaRPr>
          </a:p>
        </p:txBody>
      </p:sp>
    </p:spTree>
    <p:extLst>
      <p:ext uri="{BB962C8B-B14F-4D97-AF65-F5344CB8AC3E}">
        <p14:creationId xmlns:p14="http://schemas.microsoft.com/office/powerpoint/2010/main" val="11432040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ssolve">
                                      <p:cBhvr>
                                        <p:cTn id="52" dur="500"/>
                                        <p:tgtEl>
                                          <p:spTgt spid="1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dissolv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21" grpId="0" animBg="1"/>
      <p:bldP spid="22" grpId="0"/>
      <p:bldP spid="9" grpId="0" animBg="1"/>
      <p:bldP spid="10" grpId="0"/>
      <p:bldP spid="19" grpId="0" animBg="1"/>
      <p:bldP spid="20" grpId="0"/>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Single Corner Snipped 5">
            <a:extLst>
              <a:ext uri="{FF2B5EF4-FFF2-40B4-BE49-F238E27FC236}">
                <a16:creationId xmlns:a16="http://schemas.microsoft.com/office/drawing/2014/main" id="{8C03D17C-DB91-39A9-C09D-0809BA65386F}"/>
              </a:ext>
            </a:extLst>
          </p:cNvPr>
          <p:cNvSpPr/>
          <p:nvPr/>
        </p:nvSpPr>
        <p:spPr>
          <a:xfrm flipV="1">
            <a:off x="450000" y="1368429"/>
            <a:ext cx="3303134" cy="439733"/>
          </a:xfrm>
          <a:prstGeom prst="snip1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2400">
              <a:solidFill>
                <a:schemeClr val="tx1"/>
              </a:solidFill>
            </a:endParaRPr>
          </a:p>
        </p:txBody>
      </p:sp>
      <p:sp>
        <p:nvSpPr>
          <p:cNvPr id="2" name="Title 1">
            <a:extLst>
              <a:ext uri="{FF2B5EF4-FFF2-40B4-BE49-F238E27FC236}">
                <a16:creationId xmlns:a16="http://schemas.microsoft.com/office/drawing/2014/main" id="{33759D65-A075-CC3C-5884-AD8A53FA9F1C}"/>
              </a:ext>
            </a:extLst>
          </p:cNvPr>
          <p:cNvSpPr>
            <a:spLocks noGrp="1"/>
          </p:cNvSpPr>
          <p:nvPr>
            <p:ph type="title"/>
          </p:nvPr>
        </p:nvSpPr>
        <p:spPr/>
        <p:txBody>
          <a:bodyPr/>
          <a:lstStyle/>
          <a:p>
            <a:r>
              <a:rPr lang="en-US"/>
              <a:t>Unpacking the key factors</a:t>
            </a:r>
            <a:endParaRPr lang="en-IE"/>
          </a:p>
        </p:txBody>
      </p:sp>
      <p:sp>
        <p:nvSpPr>
          <p:cNvPr id="3" name="Content Placeholder 2">
            <a:extLst>
              <a:ext uri="{FF2B5EF4-FFF2-40B4-BE49-F238E27FC236}">
                <a16:creationId xmlns:a16="http://schemas.microsoft.com/office/drawing/2014/main" id="{D10EEC0D-E099-7100-9A4A-1030689FE2F2}"/>
              </a:ext>
            </a:extLst>
          </p:cNvPr>
          <p:cNvSpPr>
            <a:spLocks noGrp="1"/>
          </p:cNvSpPr>
          <p:nvPr>
            <p:ph idx="1"/>
          </p:nvPr>
        </p:nvSpPr>
        <p:spPr>
          <a:xfrm>
            <a:off x="450000" y="2084099"/>
            <a:ext cx="11299088" cy="3861312"/>
          </a:xfrm>
        </p:spPr>
        <p:txBody>
          <a:bodyPr/>
          <a:lstStyle/>
          <a:p>
            <a:r>
              <a:rPr lang="en-US" dirty="0"/>
              <a:t>Immediacy of the image in arresting attention can make a big difference to reactions</a:t>
            </a:r>
          </a:p>
          <a:p>
            <a:pPr marL="285750" indent="-285750">
              <a:buFont typeface="Arial" panose="020B0604020202020204" pitchFamily="34" charset="0"/>
              <a:buChar char="•"/>
            </a:pPr>
            <a:r>
              <a:rPr lang="en-US" dirty="0"/>
              <a:t>Most are exposed to a lot of visual content daily and have become adept at quickly screening out images that do not reach a certain level of impact.</a:t>
            </a:r>
          </a:p>
          <a:p>
            <a:pPr marL="285750" indent="-285750">
              <a:buFont typeface="Arial" panose="020B0604020202020204" pitchFamily="34" charset="0"/>
              <a:buChar char="•"/>
            </a:pPr>
            <a:endParaRPr lang="en-US" dirty="0"/>
          </a:p>
          <a:p>
            <a:r>
              <a:rPr lang="en-US" dirty="0"/>
              <a:t>Essentially, impact tends to be generated by the sense of </a:t>
            </a:r>
            <a:r>
              <a:rPr lang="en-US" b="1" dirty="0"/>
              <a:t>drama</a:t>
            </a:r>
            <a:r>
              <a:rPr lang="en-US" dirty="0"/>
              <a:t> portrayed in combination with the sense of</a:t>
            </a:r>
            <a:r>
              <a:rPr lang="en-US" b="1" dirty="0"/>
              <a:t> novelty </a:t>
            </a:r>
            <a:r>
              <a:rPr lang="en-US" dirty="0"/>
              <a:t>of the image</a:t>
            </a:r>
          </a:p>
          <a:p>
            <a:pPr marL="285750" indent="-285750">
              <a:buFont typeface="Arial" panose="020B0604020202020204" pitchFamily="34" charset="0"/>
              <a:buChar char="•"/>
            </a:pPr>
            <a:r>
              <a:rPr lang="en-US" dirty="0"/>
              <a:t>Will this image standout from other images?</a:t>
            </a:r>
          </a:p>
          <a:p>
            <a:pPr marL="285750" indent="-285750">
              <a:buFont typeface="Arial" panose="020B0604020202020204" pitchFamily="34" charset="0"/>
              <a:buChar char="•"/>
            </a:pPr>
            <a:r>
              <a:rPr lang="en-US" dirty="0"/>
              <a:t>Does this image portray something new?</a:t>
            </a:r>
            <a:endParaRPr lang="en-IE" dirty="0"/>
          </a:p>
        </p:txBody>
      </p:sp>
      <p:sp>
        <p:nvSpPr>
          <p:cNvPr id="5" name="TextBox 4">
            <a:extLst>
              <a:ext uri="{FF2B5EF4-FFF2-40B4-BE49-F238E27FC236}">
                <a16:creationId xmlns:a16="http://schemas.microsoft.com/office/drawing/2014/main" id="{F43F27B0-991B-3AD1-9AD5-2988E3B7123B}"/>
              </a:ext>
            </a:extLst>
          </p:cNvPr>
          <p:cNvSpPr txBox="1"/>
          <p:nvPr/>
        </p:nvSpPr>
        <p:spPr>
          <a:xfrm>
            <a:off x="562755" y="1426055"/>
            <a:ext cx="2656065" cy="276999"/>
          </a:xfrm>
          <a:prstGeom prst="rect">
            <a:avLst/>
          </a:prstGeom>
          <a:noFill/>
        </p:spPr>
        <p:txBody>
          <a:bodyPr wrap="square" lIns="0" tIns="0" rIns="0" bIns="0">
            <a:spAutoFit/>
          </a:bodyPr>
          <a:lstStyle/>
          <a:p>
            <a:r>
              <a:rPr lang="en-GB" b="1">
                <a:solidFill>
                  <a:schemeClr val="bg1"/>
                </a:solidFill>
              </a:rPr>
              <a:t>IMPACT</a:t>
            </a:r>
            <a:endParaRPr lang="en-GB">
              <a:solidFill>
                <a:schemeClr val="bg1"/>
              </a:solidFill>
            </a:endParaRPr>
          </a:p>
        </p:txBody>
      </p:sp>
    </p:spTree>
    <p:extLst>
      <p:ext uri="{BB962C8B-B14F-4D97-AF65-F5344CB8AC3E}">
        <p14:creationId xmlns:p14="http://schemas.microsoft.com/office/powerpoint/2010/main" val="284078384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9D65-A075-CC3C-5884-AD8A53FA9F1C}"/>
              </a:ext>
            </a:extLst>
          </p:cNvPr>
          <p:cNvSpPr>
            <a:spLocks noGrp="1"/>
          </p:cNvSpPr>
          <p:nvPr>
            <p:ph type="title"/>
          </p:nvPr>
        </p:nvSpPr>
        <p:spPr/>
        <p:txBody>
          <a:bodyPr/>
          <a:lstStyle/>
          <a:p>
            <a:r>
              <a:rPr lang="en-US"/>
              <a:t>Unpacking the key factors</a:t>
            </a:r>
            <a:endParaRPr lang="en-IE"/>
          </a:p>
        </p:txBody>
      </p:sp>
      <p:sp>
        <p:nvSpPr>
          <p:cNvPr id="3" name="Content Placeholder 2">
            <a:extLst>
              <a:ext uri="{FF2B5EF4-FFF2-40B4-BE49-F238E27FC236}">
                <a16:creationId xmlns:a16="http://schemas.microsoft.com/office/drawing/2014/main" id="{D10EEC0D-E099-7100-9A4A-1030689FE2F2}"/>
              </a:ext>
            </a:extLst>
          </p:cNvPr>
          <p:cNvSpPr>
            <a:spLocks noGrp="1"/>
          </p:cNvSpPr>
          <p:nvPr>
            <p:ph idx="1"/>
          </p:nvPr>
        </p:nvSpPr>
        <p:spPr>
          <a:xfrm>
            <a:off x="450000" y="2084099"/>
            <a:ext cx="11299088" cy="3861312"/>
          </a:xfrm>
        </p:spPr>
        <p:txBody>
          <a:bodyPr/>
          <a:lstStyle/>
          <a:p>
            <a:r>
              <a:rPr lang="en-US"/>
              <a:t>A lot of these images draw attention to an individual protagonist </a:t>
            </a:r>
          </a:p>
          <a:p>
            <a:pPr marL="285750" indent="-285750">
              <a:buFont typeface="Arial" panose="020B0604020202020204" pitchFamily="34" charset="0"/>
              <a:buChar char="•"/>
            </a:pPr>
            <a:r>
              <a:rPr lang="en-US"/>
              <a:t>Sometimes juxtaposed with others or in a particular relationship with their environment.</a:t>
            </a:r>
          </a:p>
          <a:p>
            <a:endParaRPr lang="en-US" sz="1100"/>
          </a:p>
          <a:p>
            <a:r>
              <a:rPr lang="en-US"/>
              <a:t>Thus, reactions are often largely influenced by perceptions of the protagonist’s </a:t>
            </a:r>
            <a:r>
              <a:rPr lang="en-US" b="1"/>
              <a:t>situation</a:t>
            </a:r>
            <a:r>
              <a:rPr lang="en-US"/>
              <a:t>, or their </a:t>
            </a:r>
            <a:r>
              <a:rPr lang="en-US" b="1"/>
              <a:t>relationship</a:t>
            </a:r>
            <a:r>
              <a:rPr lang="en-US"/>
              <a:t> with others.</a:t>
            </a:r>
          </a:p>
          <a:p>
            <a:endParaRPr lang="en-US" sz="1100"/>
          </a:p>
          <a:p>
            <a:r>
              <a:rPr lang="en-US"/>
              <a:t>In particular, respondents react strongly to a sense of a protagonist’s:</a:t>
            </a:r>
          </a:p>
          <a:p>
            <a:pPr marL="285750" indent="-285750">
              <a:buFont typeface="Arial" panose="020B0604020202020204" pitchFamily="34" charset="0"/>
              <a:buChar char="•"/>
            </a:pPr>
            <a:r>
              <a:rPr lang="en-US"/>
              <a:t>Vulnerability</a:t>
            </a:r>
          </a:p>
          <a:p>
            <a:pPr marL="285750" indent="-285750">
              <a:buFont typeface="Arial" panose="020B0604020202020204" pitchFamily="34" charset="0"/>
              <a:buChar char="•"/>
            </a:pPr>
            <a:r>
              <a:rPr lang="en-US"/>
              <a:t>Jeopardy</a:t>
            </a:r>
          </a:p>
          <a:p>
            <a:pPr marL="285750" indent="-285750">
              <a:buFont typeface="Arial" panose="020B0604020202020204" pitchFamily="34" charset="0"/>
              <a:buChar char="•"/>
            </a:pPr>
            <a:r>
              <a:rPr lang="en-US"/>
              <a:t>Emotional state</a:t>
            </a:r>
          </a:p>
          <a:p>
            <a:endParaRPr lang="en-IE"/>
          </a:p>
        </p:txBody>
      </p:sp>
      <p:sp>
        <p:nvSpPr>
          <p:cNvPr id="4" name="Rectangle: Single Corner Snipped 3">
            <a:extLst>
              <a:ext uri="{FF2B5EF4-FFF2-40B4-BE49-F238E27FC236}">
                <a16:creationId xmlns:a16="http://schemas.microsoft.com/office/drawing/2014/main" id="{C052EF08-A6CD-CB24-B77E-DFBAD9AE21B5}"/>
              </a:ext>
            </a:extLst>
          </p:cNvPr>
          <p:cNvSpPr/>
          <p:nvPr/>
        </p:nvSpPr>
        <p:spPr>
          <a:xfrm flipV="1">
            <a:off x="450000" y="1368429"/>
            <a:ext cx="3303134" cy="439733"/>
          </a:xfrm>
          <a:prstGeom prst="snip1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2400">
              <a:solidFill>
                <a:schemeClr val="tx1"/>
              </a:solidFill>
            </a:endParaRPr>
          </a:p>
        </p:txBody>
      </p:sp>
      <p:sp>
        <p:nvSpPr>
          <p:cNvPr id="5" name="TextBox 4">
            <a:extLst>
              <a:ext uri="{FF2B5EF4-FFF2-40B4-BE49-F238E27FC236}">
                <a16:creationId xmlns:a16="http://schemas.microsoft.com/office/drawing/2014/main" id="{F43F27B0-991B-3AD1-9AD5-2988E3B7123B}"/>
              </a:ext>
            </a:extLst>
          </p:cNvPr>
          <p:cNvSpPr txBox="1"/>
          <p:nvPr/>
        </p:nvSpPr>
        <p:spPr>
          <a:xfrm>
            <a:off x="562755" y="1426055"/>
            <a:ext cx="2656065" cy="276999"/>
          </a:xfrm>
          <a:prstGeom prst="rect">
            <a:avLst/>
          </a:prstGeom>
          <a:noFill/>
        </p:spPr>
        <p:txBody>
          <a:bodyPr wrap="square" lIns="0" tIns="0" rIns="0" bIns="0">
            <a:spAutoFit/>
          </a:bodyPr>
          <a:lstStyle/>
          <a:p>
            <a:r>
              <a:rPr lang="en-GB" b="1">
                <a:solidFill>
                  <a:schemeClr val="bg1"/>
                </a:solidFill>
              </a:rPr>
              <a:t>PROTAGONIST MEANING</a:t>
            </a:r>
            <a:endParaRPr lang="en-GB">
              <a:solidFill>
                <a:schemeClr val="bg1"/>
              </a:solidFill>
            </a:endParaRPr>
          </a:p>
        </p:txBody>
      </p:sp>
    </p:spTree>
    <p:extLst>
      <p:ext uri="{BB962C8B-B14F-4D97-AF65-F5344CB8AC3E}">
        <p14:creationId xmlns:p14="http://schemas.microsoft.com/office/powerpoint/2010/main" val="255808126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9D65-A075-CC3C-5884-AD8A53FA9F1C}"/>
              </a:ext>
            </a:extLst>
          </p:cNvPr>
          <p:cNvSpPr>
            <a:spLocks noGrp="1"/>
          </p:cNvSpPr>
          <p:nvPr>
            <p:ph type="title"/>
          </p:nvPr>
        </p:nvSpPr>
        <p:spPr/>
        <p:txBody>
          <a:bodyPr/>
          <a:lstStyle/>
          <a:p>
            <a:r>
              <a:rPr lang="en-US"/>
              <a:t>Unpacking the key factors</a:t>
            </a:r>
            <a:endParaRPr lang="en-IE"/>
          </a:p>
        </p:txBody>
      </p:sp>
      <p:sp>
        <p:nvSpPr>
          <p:cNvPr id="3" name="Content Placeholder 2">
            <a:extLst>
              <a:ext uri="{FF2B5EF4-FFF2-40B4-BE49-F238E27FC236}">
                <a16:creationId xmlns:a16="http://schemas.microsoft.com/office/drawing/2014/main" id="{D10EEC0D-E099-7100-9A4A-1030689FE2F2}"/>
              </a:ext>
            </a:extLst>
          </p:cNvPr>
          <p:cNvSpPr>
            <a:spLocks noGrp="1"/>
          </p:cNvSpPr>
          <p:nvPr>
            <p:ph idx="1"/>
          </p:nvPr>
        </p:nvSpPr>
        <p:spPr>
          <a:xfrm>
            <a:off x="450000" y="2084099"/>
            <a:ext cx="11299088" cy="3861312"/>
          </a:xfrm>
        </p:spPr>
        <p:txBody>
          <a:bodyPr/>
          <a:lstStyle/>
          <a:p>
            <a:r>
              <a:rPr lang="en-US"/>
              <a:t>It is clear that some images connect more strongly than others.</a:t>
            </a:r>
          </a:p>
          <a:p>
            <a:r>
              <a:rPr lang="en-US"/>
              <a:t>At times, respondents almost immediately reference their reactions in terms of similar experiences in their own life.</a:t>
            </a:r>
          </a:p>
          <a:p>
            <a:r>
              <a:rPr lang="en-US"/>
              <a:t>This </a:t>
            </a:r>
            <a:r>
              <a:rPr lang="en-US" b="1"/>
              <a:t>relatability </a:t>
            </a:r>
            <a:r>
              <a:rPr lang="en-US"/>
              <a:t>can operate at an almost unconscious / gut level or can emerge more slowly from consideration and comparison.</a:t>
            </a:r>
          </a:p>
          <a:p>
            <a:endParaRPr lang="en-US"/>
          </a:p>
          <a:p>
            <a:r>
              <a:rPr lang="en-US"/>
              <a:t>The more immediate response tends to be more intense emotionally but the ‘considered’ form of relatability can be strongly moving too (as more of a ‘depth charge’ that is revealed over time).</a:t>
            </a:r>
          </a:p>
          <a:p>
            <a:r>
              <a:rPr lang="en-US"/>
              <a:t>Another aspect of ‘viewer connection’  comes from the sense that the viewer has a role to play. Does the protagonist need something?  Can  the viewer do anything to help?</a:t>
            </a:r>
          </a:p>
          <a:p>
            <a:r>
              <a:rPr lang="en-US"/>
              <a:t>Note, this last aspect of connection can be critical in leveraging a ‘call to action’ effect. </a:t>
            </a:r>
            <a:endParaRPr lang="en-IE"/>
          </a:p>
        </p:txBody>
      </p:sp>
      <p:sp>
        <p:nvSpPr>
          <p:cNvPr id="4" name="Rectangle: Single Corner Snipped 3">
            <a:extLst>
              <a:ext uri="{FF2B5EF4-FFF2-40B4-BE49-F238E27FC236}">
                <a16:creationId xmlns:a16="http://schemas.microsoft.com/office/drawing/2014/main" id="{C052EF08-A6CD-CB24-B77E-DFBAD9AE21B5}"/>
              </a:ext>
            </a:extLst>
          </p:cNvPr>
          <p:cNvSpPr/>
          <p:nvPr/>
        </p:nvSpPr>
        <p:spPr>
          <a:xfrm flipV="1">
            <a:off x="450000" y="1368429"/>
            <a:ext cx="3303134" cy="439733"/>
          </a:xfrm>
          <a:prstGeom prst="snip1Rect">
            <a:avLst>
              <a:gd name="adj" fmla="val 50000"/>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2400">
              <a:solidFill>
                <a:schemeClr val="tx1"/>
              </a:solidFill>
            </a:endParaRPr>
          </a:p>
        </p:txBody>
      </p:sp>
      <p:sp>
        <p:nvSpPr>
          <p:cNvPr id="5" name="TextBox 4">
            <a:extLst>
              <a:ext uri="{FF2B5EF4-FFF2-40B4-BE49-F238E27FC236}">
                <a16:creationId xmlns:a16="http://schemas.microsoft.com/office/drawing/2014/main" id="{F43F27B0-991B-3AD1-9AD5-2988E3B7123B}"/>
              </a:ext>
            </a:extLst>
          </p:cNvPr>
          <p:cNvSpPr txBox="1"/>
          <p:nvPr/>
        </p:nvSpPr>
        <p:spPr>
          <a:xfrm>
            <a:off x="562755" y="1426055"/>
            <a:ext cx="2656065" cy="276999"/>
          </a:xfrm>
          <a:prstGeom prst="rect">
            <a:avLst/>
          </a:prstGeom>
          <a:noFill/>
        </p:spPr>
        <p:txBody>
          <a:bodyPr wrap="square" lIns="0" tIns="0" rIns="0" bIns="0">
            <a:spAutoFit/>
          </a:bodyPr>
          <a:lstStyle/>
          <a:p>
            <a:r>
              <a:rPr lang="en-GB" b="1">
                <a:solidFill>
                  <a:schemeClr val="bg1"/>
                </a:solidFill>
              </a:rPr>
              <a:t>VIEWER CONNECTION</a:t>
            </a:r>
            <a:endParaRPr lang="en-GB">
              <a:solidFill>
                <a:schemeClr val="bg1"/>
              </a:solidFill>
            </a:endParaRPr>
          </a:p>
        </p:txBody>
      </p:sp>
    </p:spTree>
    <p:extLst>
      <p:ext uri="{BB962C8B-B14F-4D97-AF65-F5344CB8AC3E}">
        <p14:creationId xmlns:p14="http://schemas.microsoft.com/office/powerpoint/2010/main" val="1250489401"/>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9D65-A075-CC3C-5884-AD8A53FA9F1C}"/>
              </a:ext>
            </a:extLst>
          </p:cNvPr>
          <p:cNvSpPr>
            <a:spLocks noGrp="1"/>
          </p:cNvSpPr>
          <p:nvPr>
            <p:ph type="title"/>
          </p:nvPr>
        </p:nvSpPr>
        <p:spPr/>
        <p:txBody>
          <a:bodyPr/>
          <a:lstStyle/>
          <a:p>
            <a:r>
              <a:rPr lang="en-US"/>
              <a:t>Unpacking the key factors</a:t>
            </a:r>
            <a:endParaRPr lang="en-IE"/>
          </a:p>
        </p:txBody>
      </p:sp>
      <p:sp>
        <p:nvSpPr>
          <p:cNvPr id="3" name="Content Placeholder 2">
            <a:extLst>
              <a:ext uri="{FF2B5EF4-FFF2-40B4-BE49-F238E27FC236}">
                <a16:creationId xmlns:a16="http://schemas.microsoft.com/office/drawing/2014/main" id="{D10EEC0D-E099-7100-9A4A-1030689FE2F2}"/>
              </a:ext>
            </a:extLst>
          </p:cNvPr>
          <p:cNvSpPr>
            <a:spLocks noGrp="1"/>
          </p:cNvSpPr>
          <p:nvPr>
            <p:ph idx="1"/>
          </p:nvPr>
        </p:nvSpPr>
        <p:spPr>
          <a:xfrm>
            <a:off x="450000" y="2084099"/>
            <a:ext cx="10481857" cy="3861312"/>
          </a:xfrm>
        </p:spPr>
        <p:txBody>
          <a:bodyPr/>
          <a:lstStyle/>
          <a:p>
            <a:pPr>
              <a:spcAft>
                <a:spcPts val="1200"/>
              </a:spcAft>
            </a:pPr>
            <a:r>
              <a:rPr lang="en-US"/>
              <a:t>As respondents discuss their reactions it is evident that some images ‘unfold’ with more sense of a background story than others.</a:t>
            </a:r>
          </a:p>
          <a:p>
            <a:pPr>
              <a:spcAft>
                <a:spcPts val="1200"/>
              </a:spcAft>
            </a:pPr>
            <a:r>
              <a:rPr lang="en-US"/>
              <a:t>Thus, a story that is expressed with </a:t>
            </a:r>
            <a:r>
              <a:rPr lang="en-US" b="1"/>
              <a:t>clarity </a:t>
            </a:r>
            <a:r>
              <a:rPr lang="en-US"/>
              <a:t>tends to have more effect (particularly if it can be interpreted as connecting to a current international issue).</a:t>
            </a:r>
          </a:p>
          <a:p>
            <a:pPr>
              <a:spcAft>
                <a:spcPts val="1200"/>
              </a:spcAft>
            </a:pPr>
            <a:r>
              <a:rPr lang="en-US"/>
              <a:t>In a similar way the ‘story’ may have a </a:t>
            </a:r>
            <a:r>
              <a:rPr lang="en-US" b="1"/>
              <a:t>symbolic</a:t>
            </a:r>
            <a:r>
              <a:rPr lang="en-US"/>
              <a:t> </a:t>
            </a:r>
            <a:r>
              <a:rPr lang="en-US" b="1"/>
              <a:t>meaning </a:t>
            </a:r>
            <a:r>
              <a:rPr lang="en-US"/>
              <a:t>that is more or less engaging (motherhood, sibling care, etc.).</a:t>
            </a:r>
          </a:p>
          <a:p>
            <a:pPr>
              <a:spcAft>
                <a:spcPts val="1200"/>
              </a:spcAft>
            </a:pPr>
            <a:r>
              <a:rPr lang="en-US"/>
              <a:t>Also, in some cases there can be a sense of layers to the story where there is more </a:t>
            </a:r>
            <a:r>
              <a:rPr lang="en-US" b="1"/>
              <a:t>depth</a:t>
            </a:r>
            <a:r>
              <a:rPr lang="en-US"/>
              <a:t> to the photo as it is considered for longer. </a:t>
            </a:r>
          </a:p>
          <a:p>
            <a:pPr>
              <a:spcAft>
                <a:spcPts val="1200"/>
              </a:spcAft>
            </a:pPr>
            <a:endParaRPr lang="en-IE"/>
          </a:p>
        </p:txBody>
      </p:sp>
      <p:sp>
        <p:nvSpPr>
          <p:cNvPr id="4" name="Rectangle: Single Corner Snipped 3">
            <a:extLst>
              <a:ext uri="{FF2B5EF4-FFF2-40B4-BE49-F238E27FC236}">
                <a16:creationId xmlns:a16="http://schemas.microsoft.com/office/drawing/2014/main" id="{C052EF08-A6CD-CB24-B77E-DFBAD9AE21B5}"/>
              </a:ext>
            </a:extLst>
          </p:cNvPr>
          <p:cNvSpPr/>
          <p:nvPr/>
        </p:nvSpPr>
        <p:spPr>
          <a:xfrm flipV="1">
            <a:off x="450000" y="1368429"/>
            <a:ext cx="3303134" cy="439733"/>
          </a:xfrm>
          <a:prstGeom prst="snip1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2400">
              <a:solidFill>
                <a:schemeClr val="tx1"/>
              </a:solidFill>
            </a:endParaRPr>
          </a:p>
        </p:txBody>
      </p:sp>
      <p:sp>
        <p:nvSpPr>
          <p:cNvPr id="5" name="TextBox 4">
            <a:extLst>
              <a:ext uri="{FF2B5EF4-FFF2-40B4-BE49-F238E27FC236}">
                <a16:creationId xmlns:a16="http://schemas.microsoft.com/office/drawing/2014/main" id="{F43F27B0-991B-3AD1-9AD5-2988E3B7123B}"/>
              </a:ext>
            </a:extLst>
          </p:cNvPr>
          <p:cNvSpPr txBox="1"/>
          <p:nvPr/>
        </p:nvSpPr>
        <p:spPr>
          <a:xfrm>
            <a:off x="562755" y="1426055"/>
            <a:ext cx="2656065" cy="276999"/>
          </a:xfrm>
          <a:prstGeom prst="rect">
            <a:avLst/>
          </a:prstGeom>
          <a:noFill/>
        </p:spPr>
        <p:txBody>
          <a:bodyPr wrap="square" lIns="0" tIns="0" rIns="0" bIns="0">
            <a:spAutoFit/>
          </a:bodyPr>
          <a:lstStyle/>
          <a:p>
            <a:r>
              <a:rPr lang="en-GB" b="1">
                <a:solidFill>
                  <a:schemeClr val="bg1"/>
                </a:solidFill>
              </a:rPr>
              <a:t>STORY TELLING POWER</a:t>
            </a:r>
            <a:endParaRPr lang="en-GB">
              <a:solidFill>
                <a:schemeClr val="bg1"/>
              </a:solidFill>
            </a:endParaRPr>
          </a:p>
        </p:txBody>
      </p:sp>
    </p:spTree>
    <p:extLst>
      <p:ext uri="{BB962C8B-B14F-4D97-AF65-F5344CB8AC3E}">
        <p14:creationId xmlns:p14="http://schemas.microsoft.com/office/powerpoint/2010/main" val="157817303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9D65-A075-CC3C-5884-AD8A53FA9F1C}"/>
              </a:ext>
            </a:extLst>
          </p:cNvPr>
          <p:cNvSpPr>
            <a:spLocks noGrp="1"/>
          </p:cNvSpPr>
          <p:nvPr>
            <p:ph type="title"/>
          </p:nvPr>
        </p:nvSpPr>
        <p:spPr/>
        <p:txBody>
          <a:bodyPr/>
          <a:lstStyle/>
          <a:p>
            <a:r>
              <a:rPr lang="en-US"/>
              <a:t>Unpacking the key factors</a:t>
            </a:r>
            <a:endParaRPr lang="en-IE"/>
          </a:p>
        </p:txBody>
      </p:sp>
      <p:sp>
        <p:nvSpPr>
          <p:cNvPr id="3" name="Content Placeholder 2">
            <a:extLst>
              <a:ext uri="{FF2B5EF4-FFF2-40B4-BE49-F238E27FC236}">
                <a16:creationId xmlns:a16="http://schemas.microsoft.com/office/drawing/2014/main" id="{D10EEC0D-E099-7100-9A4A-1030689FE2F2}"/>
              </a:ext>
            </a:extLst>
          </p:cNvPr>
          <p:cNvSpPr>
            <a:spLocks noGrp="1"/>
          </p:cNvSpPr>
          <p:nvPr>
            <p:ph idx="1"/>
          </p:nvPr>
        </p:nvSpPr>
        <p:spPr>
          <a:xfrm>
            <a:off x="450000" y="2084099"/>
            <a:ext cx="10481857" cy="3861312"/>
          </a:xfrm>
        </p:spPr>
        <p:txBody>
          <a:bodyPr/>
          <a:lstStyle/>
          <a:p>
            <a:pPr>
              <a:spcAft>
                <a:spcPts val="600"/>
              </a:spcAft>
            </a:pPr>
            <a:r>
              <a:rPr lang="en-US"/>
              <a:t>Initially, something which respondents ‘intuit’ is their sense that an image is more or less authentic.</a:t>
            </a:r>
          </a:p>
          <a:p>
            <a:pPr>
              <a:spcAft>
                <a:spcPts val="600"/>
              </a:spcAft>
            </a:pPr>
            <a:r>
              <a:rPr lang="en-US"/>
              <a:t>Over time they can pick out elements that undermine or support the credibility of an image.</a:t>
            </a:r>
          </a:p>
          <a:p>
            <a:pPr>
              <a:spcAft>
                <a:spcPts val="600"/>
              </a:spcAft>
            </a:pPr>
            <a:r>
              <a:rPr lang="en-US"/>
              <a:t>At the most obvious level is the sense that an image is a ‘</a:t>
            </a:r>
            <a:r>
              <a:rPr lang="en-US" b="1"/>
              <a:t>candid moment</a:t>
            </a:r>
            <a:r>
              <a:rPr lang="en-US"/>
              <a:t>’ from someone’s life or a more </a:t>
            </a:r>
            <a:r>
              <a:rPr lang="en-US" b="1"/>
              <a:t>‘staged arrangement</a:t>
            </a:r>
            <a:r>
              <a:rPr lang="en-US"/>
              <a:t>’.</a:t>
            </a:r>
          </a:p>
          <a:p>
            <a:pPr>
              <a:spcAft>
                <a:spcPts val="600"/>
              </a:spcAft>
            </a:pPr>
            <a:r>
              <a:rPr lang="en-US"/>
              <a:t>Note, there can also  be a rapid negative response when respondents feel there is a deliberate intention to </a:t>
            </a:r>
            <a:r>
              <a:rPr lang="en-US" b="1"/>
              <a:t>manipulate</a:t>
            </a:r>
            <a:r>
              <a:rPr lang="en-US"/>
              <a:t> their reaction</a:t>
            </a:r>
          </a:p>
          <a:p>
            <a:pPr marL="285750" indent="-285750">
              <a:spcAft>
                <a:spcPts val="600"/>
              </a:spcAft>
              <a:buFont typeface="Arial" panose="020B0604020202020204" pitchFamily="34" charset="0"/>
              <a:buChar char="•"/>
            </a:pPr>
            <a:r>
              <a:rPr lang="en-US"/>
              <a:t>A highly emotive scene that has been engineering for effect.</a:t>
            </a:r>
          </a:p>
          <a:p>
            <a:pPr>
              <a:spcAft>
                <a:spcPts val="600"/>
              </a:spcAft>
            </a:pPr>
            <a:r>
              <a:rPr lang="en-US"/>
              <a:t>Keep in mind that people are ‘trained’ by daily experience to discern the difference between photoshopped/AI generated images and reality. </a:t>
            </a:r>
          </a:p>
          <a:p>
            <a:pPr>
              <a:spcAft>
                <a:spcPts val="600"/>
              </a:spcAft>
            </a:pPr>
            <a:r>
              <a:rPr lang="en-US"/>
              <a:t>A perceived link to an active news story also supports a sense of </a:t>
            </a:r>
            <a:r>
              <a:rPr lang="en-US" b="1"/>
              <a:t>authenticity </a:t>
            </a:r>
            <a:r>
              <a:rPr lang="en-US"/>
              <a:t>and </a:t>
            </a:r>
            <a:r>
              <a:rPr lang="en-US" b="1"/>
              <a:t>recency</a:t>
            </a:r>
            <a:r>
              <a:rPr lang="en-US"/>
              <a:t>. </a:t>
            </a:r>
          </a:p>
          <a:p>
            <a:pPr>
              <a:spcAft>
                <a:spcPts val="600"/>
              </a:spcAft>
            </a:pPr>
            <a:endParaRPr lang="en-IE"/>
          </a:p>
        </p:txBody>
      </p:sp>
      <p:sp>
        <p:nvSpPr>
          <p:cNvPr id="4" name="Rectangle: Single Corner Snipped 3">
            <a:extLst>
              <a:ext uri="{FF2B5EF4-FFF2-40B4-BE49-F238E27FC236}">
                <a16:creationId xmlns:a16="http://schemas.microsoft.com/office/drawing/2014/main" id="{C052EF08-A6CD-CB24-B77E-DFBAD9AE21B5}"/>
              </a:ext>
            </a:extLst>
          </p:cNvPr>
          <p:cNvSpPr/>
          <p:nvPr/>
        </p:nvSpPr>
        <p:spPr>
          <a:xfrm flipV="1">
            <a:off x="450000" y="1368428"/>
            <a:ext cx="3767158" cy="439733"/>
          </a:xfrm>
          <a:prstGeom prst="snip1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2400">
              <a:solidFill>
                <a:schemeClr val="tx1"/>
              </a:solidFill>
            </a:endParaRPr>
          </a:p>
        </p:txBody>
      </p:sp>
      <p:sp>
        <p:nvSpPr>
          <p:cNvPr id="5" name="TextBox 4">
            <a:extLst>
              <a:ext uri="{FF2B5EF4-FFF2-40B4-BE49-F238E27FC236}">
                <a16:creationId xmlns:a16="http://schemas.microsoft.com/office/drawing/2014/main" id="{F43F27B0-991B-3AD1-9AD5-2988E3B7123B}"/>
              </a:ext>
            </a:extLst>
          </p:cNvPr>
          <p:cNvSpPr txBox="1"/>
          <p:nvPr/>
        </p:nvSpPr>
        <p:spPr>
          <a:xfrm>
            <a:off x="562755" y="1426055"/>
            <a:ext cx="3231323" cy="276999"/>
          </a:xfrm>
          <a:prstGeom prst="rect">
            <a:avLst/>
          </a:prstGeom>
          <a:noFill/>
        </p:spPr>
        <p:txBody>
          <a:bodyPr wrap="square" lIns="0" tIns="0" rIns="0" bIns="0">
            <a:spAutoFit/>
          </a:bodyPr>
          <a:lstStyle/>
          <a:p>
            <a:r>
              <a:rPr lang="en-GB" b="1">
                <a:solidFill>
                  <a:schemeClr val="bg1"/>
                </a:solidFill>
              </a:rPr>
              <a:t>AUTHENTICITY OF SCENARIO</a:t>
            </a:r>
            <a:endParaRPr lang="en-GB">
              <a:solidFill>
                <a:schemeClr val="bg1"/>
              </a:solidFill>
            </a:endParaRPr>
          </a:p>
        </p:txBody>
      </p:sp>
    </p:spTree>
    <p:extLst>
      <p:ext uri="{BB962C8B-B14F-4D97-AF65-F5344CB8AC3E}">
        <p14:creationId xmlns:p14="http://schemas.microsoft.com/office/powerpoint/2010/main" val="832596511"/>
      </p:ext>
    </p:extLst>
  </p:cSld>
  <p:clrMapOvr>
    <a:masterClrMapping/>
  </p:clrMapOvr>
  <p:transition spd="slow">
    <p:wipe dir="r"/>
  </p:transition>
</p:sld>
</file>

<file path=ppt/theme/theme1.xml><?xml version="1.0" encoding="utf-8"?>
<a:theme xmlns:a="http://schemas.openxmlformats.org/drawingml/2006/main" name="Theme1">
  <a:themeElements>
    <a:clrScheme name="Ipsos_2024_v2">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Ipsos PPT template_general_EN.potx" id="{0639BD29-3AF9-4BC0-8934-64F89D6BEAAC}" vid="{4A1B49A9-9E31-486A-A386-84EBAA94633C}"/>
    </a:ext>
  </a:extLst>
</a:theme>
</file>

<file path=ppt/theme/theme2.xml><?xml version="1.0" encoding="utf-8"?>
<a:theme xmlns:a="http://schemas.openxmlformats.org/drawingml/2006/main" name="1_Theme1">
  <a:themeElements>
    <a:clrScheme name="Ipsos_2024_v2">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Ipsos PPT template_general_EN.potx" id="{0639BD29-3AF9-4BC0-8934-64F89D6BEAAC}" vid="{4A1B49A9-9E31-486A-A386-84EBAA9463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92418d-5ee0-43a1-9152-e8920d1d3c9c" xsi:nil="true"/>
    <lcf76f155ced4ddcb4097134ff3c332f xmlns="782e9fc2-0629-4f66-9908-5dcb6384578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07B01B65ECD745BECD9F3346AAEEEE" ma:contentTypeVersion="13" ma:contentTypeDescription="Create a new document." ma:contentTypeScope="" ma:versionID="0c877965595e8a86e0aa29acaaf1ca78">
  <xsd:schema xmlns:xsd="http://www.w3.org/2001/XMLSchema" xmlns:xs="http://www.w3.org/2001/XMLSchema" xmlns:p="http://schemas.microsoft.com/office/2006/metadata/properties" xmlns:ns2="782e9fc2-0629-4f66-9908-5dcb6384578c" xmlns:ns3="4d92418d-5ee0-43a1-9152-e8920d1d3c9c" targetNamespace="http://schemas.microsoft.com/office/2006/metadata/properties" ma:root="true" ma:fieldsID="7b461232b82d13755c748e83195974ac" ns2:_="" ns3:_="">
    <xsd:import namespace="782e9fc2-0629-4f66-9908-5dcb6384578c"/>
    <xsd:import namespace="4d92418d-5ee0-43a1-9152-e8920d1d3c9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e9fc2-0629-4f66-9908-5dcb63845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120647d-17bd-4a63-9afd-bbea8594ace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92418d-5ee0-43a1-9152-e8920d1d3c9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5f545af-843c-4915-aafe-d00eedc128e7}" ma:internalName="TaxCatchAll" ma:showField="CatchAllData" ma:web="4d92418d-5ee0-43a1-9152-e8920d1d3c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C0FAFA-232A-4562-977C-74BD9EF801D2}">
  <ds:schemaRefs>
    <ds:schemaRef ds:uri="d3c59888-d50c-439b-ad57-0cfddd5e4e6e"/>
    <ds:schemaRef ds:uri="d9a77c1d-2e8a-46ee-9b03-5891f70ba5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d92418d-5ee0-43a1-9152-e8920d1d3c9c"/>
    <ds:schemaRef ds:uri="782e9fc2-0629-4f66-9908-5dcb6384578c"/>
  </ds:schemaRefs>
</ds:datastoreItem>
</file>

<file path=customXml/itemProps2.xml><?xml version="1.0" encoding="utf-8"?>
<ds:datastoreItem xmlns:ds="http://schemas.openxmlformats.org/officeDocument/2006/customXml" ds:itemID="{C1F841ED-0485-4F34-9D92-0AFB07E992C9}">
  <ds:schemaRefs>
    <ds:schemaRef ds:uri="http://schemas.microsoft.com/sharepoint/v3/contenttype/forms"/>
  </ds:schemaRefs>
</ds:datastoreItem>
</file>

<file path=customXml/itemProps3.xml><?xml version="1.0" encoding="utf-8"?>
<ds:datastoreItem xmlns:ds="http://schemas.openxmlformats.org/officeDocument/2006/customXml" ds:itemID="{D72C280A-EDD8-4D8B-BF90-7A0D0CAD3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2e9fc2-0629-4f66-9908-5dcb6384578c"/>
    <ds:schemaRef ds:uri="4d92418d-5ee0-43a1-9152-e8920d1d3c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120</TotalTime>
  <Words>2166</Words>
  <Application>Microsoft Office PowerPoint</Application>
  <PresentationFormat>Widescreen</PresentationFormat>
  <Paragraphs>359</Paragraphs>
  <Slides>22</Slides>
  <Notes>3</Notes>
  <HiddenSlides>7</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Segoe UI Light</vt:lpstr>
      <vt:lpstr>Geometria</vt:lpstr>
      <vt:lpstr>Franklin Gothic Book</vt:lpstr>
      <vt:lpstr>Barlow</vt:lpstr>
      <vt:lpstr>Arial</vt:lpstr>
      <vt:lpstr>Wingdings 2</vt:lpstr>
      <vt:lpstr>Theme1</vt:lpstr>
      <vt:lpstr>1_Theme1</vt:lpstr>
      <vt:lpstr>DÓchas worldview wave 5</vt:lpstr>
      <vt:lpstr>Objectives</vt:lpstr>
      <vt:lpstr>Circumplex model used in groups</vt:lpstr>
      <vt:lpstr>Factors influencing reactions to images </vt:lpstr>
      <vt:lpstr>Unpacking the key factors</vt:lpstr>
      <vt:lpstr>Unpacking the key factors</vt:lpstr>
      <vt:lpstr>Unpacking the key factors</vt:lpstr>
      <vt:lpstr>Unpacking the key factors</vt:lpstr>
      <vt:lpstr>Unpacking the key factors</vt:lpstr>
      <vt:lpstr>Unpacking the key factors</vt:lpstr>
      <vt:lpstr>PowerPoint Presentation</vt:lpstr>
      <vt:lpstr>Elements that inhibit desire to act</vt:lpstr>
      <vt:lpstr>Emotional responses to all images</vt:lpstr>
      <vt:lpstr>Effective images include</vt:lpstr>
      <vt:lpstr>THANK  YOU</vt:lpstr>
      <vt:lpstr>PowerPoint Presentation</vt:lpstr>
      <vt:lpstr>The media landscape is more multi-faceted</vt:lpstr>
      <vt:lpstr>Long term change in how ‘news’ is evaluated </vt:lpstr>
      <vt:lpstr>Things that move us most  (Spontaneous capture) </vt:lpstr>
      <vt:lpstr>Image review (Red set)  Image 66</vt:lpstr>
      <vt:lpstr>Image review (Gold set)  Image 53</vt:lpstr>
      <vt:lpstr>Management summary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B&amp;A</dc:title>
  <dc:creator>carole@banda.ie</dc:creator>
  <cp:keywords>B&amp;A</cp:keywords>
  <cp:lastModifiedBy>Neil Douglas</cp:lastModifiedBy>
  <cp:revision>5</cp:revision>
  <cp:lastPrinted>2023-11-29T13:19:21Z</cp:lastPrinted>
  <dcterms:created xsi:type="dcterms:W3CDTF">2022-08-31T08:57:22Z</dcterms:created>
  <dcterms:modified xsi:type="dcterms:W3CDTF">2025-01-15T11:22:38Z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0x0101002307B01B65ECD745BECD9F3346AAEEEE</vt:lpwstr>
  </property>
  <property fmtid="{D5CDD505-2E9C-101B-9397-08002B2CF9AE}" pid="3" name="MediaServiceImageTags">
    <vt:lpwstr/>
  </property>
  <property fmtid="{D5CDD505-2E9C-101B-9397-08002B2CF9AE}" pid="4" name="Order">
    <vt:lpwstr>150863500.000000</vt:lpwstr>
  </property>
  <property fmtid="{D5CDD505-2E9C-101B-9397-08002B2CF9AE}" pid="5" name="_ExtendedDescription">
    <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TriggerFlowInfo">
    <vt:lpwstr/>
  </property>
  <property fmtid="{D5CDD505-2E9C-101B-9397-08002B2CF9AE}" pid="10" name="xd_Signature">
    <vt:lpwstr/>
  </property>
  <property fmtid="{D5CDD505-2E9C-101B-9397-08002B2CF9AE}" pid="11" name="SharedWithUsers">
    <vt:lpwstr>14;#Glenn Moore;#21;#Aaron Sullivan;#30;#Dean Howlin;#34;#Paul Moran;#46;#Brian Keegan;#25;#Sebastian O'Sullivan;#37;#Aoife Heffernan;#23;#John O'Mahony;#24;#Yvonne Brannick;#47;#Karyn O'Farrell;#12;#Clare Kavanagh;#51;#Carole Carmody</vt:lpwstr>
  </property>
</Properties>
</file>